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64" y="1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9/26/2019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DBF5F8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bg1"/>
                </a:solidFill>
                <a:latin typeface="Constantia"/>
                <a:cs typeface="Constant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9/26/2019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DBF5F8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9/26/2019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DBF5F8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9/26/2019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9/26/2019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1255"/>
            <a:ext cx="9143999" cy="102615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4398834" y="0"/>
            <a:ext cx="4745164" cy="600064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0" y="0"/>
            <a:ext cx="9087904" cy="1020572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-822" y="52323"/>
            <a:ext cx="9145584" cy="901953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44804" y="150698"/>
            <a:ext cx="8254390" cy="1399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DBF5F8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28015" y="1877628"/>
            <a:ext cx="8087969" cy="42710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bg1"/>
                </a:solidFill>
                <a:latin typeface="Constantia"/>
                <a:cs typeface="Constant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9/26/2019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804" y="0"/>
            <a:ext cx="8032115" cy="7137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4500" dirty="0"/>
              <a:t>TIPS UNTUK </a:t>
            </a:r>
            <a:r>
              <a:rPr sz="4500" spc="-5" dirty="0"/>
              <a:t>MENJADI</a:t>
            </a:r>
            <a:r>
              <a:rPr sz="4500" spc="-175" dirty="0"/>
              <a:t> </a:t>
            </a:r>
            <a:r>
              <a:rPr sz="4500" spc="-100" dirty="0"/>
              <a:t>FASILITATOR</a:t>
            </a:r>
            <a:endParaRPr sz="4500"/>
          </a:p>
        </p:txBody>
      </p:sp>
      <p:sp>
        <p:nvSpPr>
          <p:cNvPr id="3" name="object 3"/>
          <p:cNvSpPr txBox="1"/>
          <p:nvPr/>
        </p:nvSpPr>
        <p:spPr>
          <a:xfrm>
            <a:off x="293014" y="669783"/>
            <a:ext cx="8089265" cy="6125210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287020" indent="-274955">
              <a:lnSpc>
                <a:spcPct val="100000"/>
              </a:lnSpc>
              <a:spcBef>
                <a:spcPts val="585"/>
              </a:spcBef>
              <a:buClr>
                <a:srgbClr val="0AD0D9"/>
              </a:buClr>
              <a:buSzPct val="95000"/>
              <a:buFont typeface="Wingdings 2"/>
              <a:buChar char=""/>
              <a:tabLst>
                <a:tab pos="287020" algn="l"/>
                <a:tab pos="287655" algn="l"/>
              </a:tabLst>
            </a:pPr>
            <a:r>
              <a:rPr sz="2000" spc="-25" dirty="0">
                <a:solidFill>
                  <a:srgbClr val="FFFFFF"/>
                </a:solidFill>
                <a:latin typeface="Constantia"/>
                <a:cs typeface="Constantia"/>
              </a:rPr>
              <a:t>Percayai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dan gunakan sumber </a:t>
            </a:r>
            <a:r>
              <a:rPr sz="2000" spc="-25" dirty="0">
                <a:solidFill>
                  <a:srgbClr val="FFFFFF"/>
                </a:solidFill>
                <a:latin typeface="Constantia"/>
                <a:cs typeface="Constantia"/>
              </a:rPr>
              <a:t>daya </a:t>
            </a:r>
            <a:r>
              <a:rPr sz="2000" spc="-15" dirty="0">
                <a:solidFill>
                  <a:srgbClr val="FFFFFF"/>
                </a:solidFill>
                <a:latin typeface="Constantia"/>
                <a:cs typeface="Constantia"/>
              </a:rPr>
              <a:t>yang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dimiliki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oleh</a:t>
            </a:r>
            <a:r>
              <a:rPr sz="2000" spc="-305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peserta</a:t>
            </a:r>
            <a:endParaRPr sz="2000">
              <a:latin typeface="Constantia"/>
              <a:cs typeface="Constantia"/>
            </a:endParaRPr>
          </a:p>
          <a:p>
            <a:pPr marL="287020" indent="-274955">
              <a:lnSpc>
                <a:spcPct val="100000"/>
              </a:lnSpc>
              <a:spcBef>
                <a:spcPts val="480"/>
              </a:spcBef>
              <a:buClr>
                <a:srgbClr val="0AD0D9"/>
              </a:buClr>
              <a:buSzPct val="95000"/>
              <a:buFont typeface="Wingdings 2"/>
              <a:buChar char=""/>
              <a:tabLst>
                <a:tab pos="287020" algn="l"/>
                <a:tab pos="287655" algn="l"/>
              </a:tabLst>
            </a:pPr>
            <a:r>
              <a:rPr sz="2000" spc="-15" dirty="0">
                <a:solidFill>
                  <a:srgbClr val="FFFFFF"/>
                </a:solidFill>
                <a:latin typeface="Constantia"/>
                <a:cs typeface="Constantia"/>
              </a:rPr>
              <a:t>Hargai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pendapat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setiap</a:t>
            </a:r>
            <a:r>
              <a:rPr sz="2000" spc="-85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peserta</a:t>
            </a:r>
            <a:endParaRPr sz="2000">
              <a:latin typeface="Constantia"/>
              <a:cs typeface="Constantia"/>
            </a:endParaRPr>
          </a:p>
          <a:p>
            <a:pPr marL="287020" indent="-274955">
              <a:lnSpc>
                <a:spcPct val="100000"/>
              </a:lnSpc>
              <a:spcBef>
                <a:spcPts val="480"/>
              </a:spcBef>
              <a:buClr>
                <a:srgbClr val="0AD0D9"/>
              </a:buClr>
              <a:buSzPct val="95000"/>
              <a:buFont typeface="Wingdings 2"/>
              <a:buChar char=""/>
              <a:tabLst>
                <a:tab pos="287020" algn="l"/>
                <a:tab pos="287655" algn="l"/>
              </a:tabLst>
            </a:pP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Ciptakan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suasana </a:t>
            </a:r>
            <a:r>
              <a:rPr sz="2000" spc="-15" dirty="0">
                <a:solidFill>
                  <a:srgbClr val="FFFFFF"/>
                </a:solidFill>
                <a:latin typeface="Constantia"/>
                <a:cs typeface="Constantia"/>
              </a:rPr>
              <a:t>nyaman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dan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aman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dari interupsi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atau hal – hal</a:t>
            </a:r>
            <a:r>
              <a:rPr sz="2000" spc="-170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lain</a:t>
            </a:r>
            <a:endParaRPr sz="2000">
              <a:latin typeface="Constantia"/>
              <a:cs typeface="Constantia"/>
            </a:endParaRPr>
          </a:p>
          <a:p>
            <a:pPr marL="287020">
              <a:lnSpc>
                <a:spcPct val="100000"/>
              </a:lnSpc>
              <a:spcBef>
                <a:spcPts val="5"/>
              </a:spcBef>
            </a:pPr>
            <a:r>
              <a:rPr sz="2000" spc="-15" dirty="0">
                <a:solidFill>
                  <a:srgbClr val="FFFFFF"/>
                </a:solidFill>
                <a:latin typeface="Constantia"/>
                <a:cs typeface="Constantia"/>
              </a:rPr>
              <a:t>yang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mengalihkan</a:t>
            </a:r>
            <a:r>
              <a:rPr sz="2000" spc="20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perhatian</a:t>
            </a:r>
            <a:endParaRPr sz="2000">
              <a:latin typeface="Constantia"/>
              <a:cs typeface="Constantia"/>
            </a:endParaRPr>
          </a:p>
          <a:p>
            <a:pPr marL="287020" indent="-274955">
              <a:lnSpc>
                <a:spcPct val="100000"/>
              </a:lnSpc>
              <a:spcBef>
                <a:spcPts val="480"/>
              </a:spcBef>
              <a:buClr>
                <a:srgbClr val="0AD0D9"/>
              </a:buClr>
              <a:buSzPct val="95000"/>
              <a:buFont typeface="Wingdings 2"/>
              <a:buChar char=""/>
              <a:tabLst>
                <a:tab pos="287020" algn="l"/>
                <a:tab pos="287655" algn="l"/>
              </a:tabLst>
            </a:pP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Bersikaplah </a:t>
            </a:r>
            <a:r>
              <a:rPr sz="2000" spc="10" dirty="0">
                <a:solidFill>
                  <a:srgbClr val="FFFFFF"/>
                </a:solidFill>
                <a:latin typeface="Constantia"/>
                <a:cs typeface="Constantia"/>
              </a:rPr>
              <a:t>fleksibel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dan </a:t>
            </a:r>
            <a:r>
              <a:rPr sz="2000" spc="-15" dirty="0">
                <a:solidFill>
                  <a:srgbClr val="FFFFFF"/>
                </a:solidFill>
                <a:latin typeface="Constantia"/>
                <a:cs typeface="Constantia"/>
              </a:rPr>
              <a:t>menyesuaikan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diri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terhadap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suasana</a:t>
            </a:r>
            <a:r>
              <a:rPr sz="2000" spc="-114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forum</a:t>
            </a:r>
            <a:endParaRPr sz="2000">
              <a:latin typeface="Constantia"/>
              <a:cs typeface="Constantia"/>
            </a:endParaRPr>
          </a:p>
          <a:p>
            <a:pPr marL="287020" indent="-274955">
              <a:lnSpc>
                <a:spcPct val="100000"/>
              </a:lnSpc>
              <a:spcBef>
                <a:spcPts val="480"/>
              </a:spcBef>
              <a:buClr>
                <a:srgbClr val="0AD0D9"/>
              </a:buClr>
              <a:buSzPct val="95000"/>
              <a:buFont typeface="Wingdings 2"/>
              <a:buChar char=""/>
              <a:tabLst>
                <a:tab pos="287020" algn="l"/>
                <a:tab pos="287655" algn="l"/>
              </a:tabLst>
            </a:pPr>
            <a:r>
              <a:rPr sz="2000" spc="-15" dirty="0">
                <a:solidFill>
                  <a:srgbClr val="FFFFFF"/>
                </a:solidFill>
                <a:latin typeface="Constantia"/>
                <a:cs typeface="Constantia"/>
              </a:rPr>
              <a:t>Pekalah terhadap </a:t>
            </a:r>
            <a:r>
              <a:rPr sz="2000" dirty="0">
                <a:solidFill>
                  <a:srgbClr val="FFFFFF"/>
                </a:solidFill>
                <a:latin typeface="Constantia"/>
                <a:cs typeface="Constantia"/>
              </a:rPr>
              <a:t>isu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– </a:t>
            </a:r>
            <a:r>
              <a:rPr sz="2000" dirty="0">
                <a:solidFill>
                  <a:srgbClr val="FFFFFF"/>
                </a:solidFill>
                <a:latin typeface="Constantia"/>
                <a:cs typeface="Constantia"/>
              </a:rPr>
              <a:t>isu </a:t>
            </a:r>
            <a:r>
              <a:rPr sz="2000" spc="-15" dirty="0">
                <a:solidFill>
                  <a:srgbClr val="FFFFFF"/>
                </a:solidFill>
                <a:latin typeface="Constantia"/>
                <a:cs typeface="Constantia"/>
              </a:rPr>
              <a:t>yang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dilontarkan</a:t>
            </a:r>
            <a:r>
              <a:rPr sz="2000" spc="-120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forum</a:t>
            </a:r>
            <a:endParaRPr sz="2000">
              <a:latin typeface="Constantia"/>
              <a:cs typeface="Constantia"/>
            </a:endParaRPr>
          </a:p>
          <a:p>
            <a:pPr marL="287020" indent="-274955">
              <a:lnSpc>
                <a:spcPct val="100000"/>
              </a:lnSpc>
              <a:spcBef>
                <a:spcPts val="480"/>
              </a:spcBef>
              <a:buClr>
                <a:srgbClr val="0AD0D9"/>
              </a:buClr>
              <a:buSzPct val="95000"/>
              <a:buFont typeface="Wingdings 2"/>
              <a:buChar char=""/>
              <a:tabLst>
                <a:tab pos="287020" algn="l"/>
                <a:tab pos="287655" algn="l"/>
              </a:tabLst>
            </a:pP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Ingatlah </a:t>
            </a:r>
            <a:r>
              <a:rPr sz="2000" spc="-20" dirty="0">
                <a:solidFill>
                  <a:srgbClr val="FFFFFF"/>
                </a:solidFill>
                <a:latin typeface="Constantia"/>
                <a:cs typeface="Constantia"/>
              </a:rPr>
              <a:t>bahwa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permulaan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diskusi sangat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penting bagi</a:t>
            </a:r>
            <a:r>
              <a:rPr sz="2000" spc="-70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proses</a:t>
            </a:r>
            <a:endParaRPr sz="2000">
              <a:latin typeface="Constantia"/>
              <a:cs typeface="Constantia"/>
            </a:endParaRPr>
          </a:p>
          <a:p>
            <a:pPr marL="287020">
              <a:lnSpc>
                <a:spcPct val="100000"/>
              </a:lnSpc>
              <a:spcBef>
                <a:spcPts val="5"/>
              </a:spcBef>
            </a:pPr>
            <a:r>
              <a:rPr sz="2000" spc="-15" dirty="0">
                <a:solidFill>
                  <a:srgbClr val="FFFFFF"/>
                </a:solidFill>
                <a:latin typeface="Constantia"/>
                <a:cs typeface="Constantia"/>
              </a:rPr>
              <a:t>selanjutnya</a:t>
            </a:r>
            <a:endParaRPr sz="2000">
              <a:latin typeface="Constantia"/>
              <a:cs typeface="Constantia"/>
            </a:endParaRPr>
          </a:p>
          <a:p>
            <a:pPr marL="287020" indent="-274955">
              <a:lnSpc>
                <a:spcPct val="100000"/>
              </a:lnSpc>
              <a:spcBef>
                <a:spcPts val="480"/>
              </a:spcBef>
              <a:buClr>
                <a:srgbClr val="0AD0D9"/>
              </a:buClr>
              <a:buSzPct val="95000"/>
              <a:buFont typeface="Wingdings 2"/>
              <a:buChar char=""/>
              <a:tabLst>
                <a:tab pos="287020" algn="l"/>
                <a:tab pos="287655" algn="l"/>
              </a:tabLst>
            </a:pP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Jagalah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dan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tangani perbedaan</a:t>
            </a:r>
            <a:r>
              <a:rPr sz="2000" spc="-70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pendapat</a:t>
            </a:r>
            <a:endParaRPr sz="2000">
              <a:latin typeface="Constantia"/>
              <a:cs typeface="Constantia"/>
            </a:endParaRPr>
          </a:p>
          <a:p>
            <a:pPr marL="287020" indent="-274955">
              <a:lnSpc>
                <a:spcPct val="100000"/>
              </a:lnSpc>
              <a:spcBef>
                <a:spcPts val="480"/>
              </a:spcBef>
              <a:buClr>
                <a:srgbClr val="0AD0D9"/>
              </a:buClr>
              <a:buSzPct val="95000"/>
              <a:buFont typeface="Wingdings 2"/>
              <a:buChar char=""/>
              <a:tabLst>
                <a:tab pos="287020" algn="l"/>
                <a:tab pos="287655" algn="l"/>
              </a:tabLst>
            </a:pP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Jadilah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dirimu sendiri, </a:t>
            </a:r>
            <a:r>
              <a:rPr sz="2000" spc="-15" dirty="0">
                <a:solidFill>
                  <a:srgbClr val="FFFFFF"/>
                </a:solidFill>
                <a:latin typeface="Constantia"/>
                <a:cs typeface="Constantia"/>
              </a:rPr>
              <a:t>tetaplah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rileks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dan penuh ekspresi </a:t>
            </a:r>
            <a:r>
              <a:rPr sz="2000" spc="-15" dirty="0">
                <a:solidFill>
                  <a:srgbClr val="FFFFFF"/>
                </a:solidFill>
                <a:latin typeface="Constantia"/>
                <a:cs typeface="Constantia"/>
              </a:rPr>
              <a:t>yang</a:t>
            </a:r>
            <a:r>
              <a:rPr sz="2000" spc="-185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menarik</a:t>
            </a:r>
            <a:endParaRPr sz="2000">
              <a:latin typeface="Constantia"/>
              <a:cs typeface="Constantia"/>
            </a:endParaRPr>
          </a:p>
          <a:p>
            <a:pPr marL="287020" indent="-274955">
              <a:lnSpc>
                <a:spcPct val="100000"/>
              </a:lnSpc>
              <a:spcBef>
                <a:spcPts val="484"/>
              </a:spcBef>
              <a:buClr>
                <a:srgbClr val="0AD0D9"/>
              </a:buClr>
              <a:buSzPct val="95000"/>
              <a:buFont typeface="Wingdings 2"/>
              <a:buChar char=""/>
              <a:tabLst>
                <a:tab pos="287020" algn="l"/>
                <a:tab pos="287655" algn="l"/>
              </a:tabLst>
            </a:pP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Berkomunikasilah dengan lancar </a:t>
            </a:r>
            <a:r>
              <a:rPr sz="2000" spc="-15" dirty="0">
                <a:solidFill>
                  <a:srgbClr val="FFFFFF"/>
                </a:solidFill>
                <a:latin typeface="Constantia"/>
                <a:cs typeface="Constantia"/>
              </a:rPr>
              <a:t>tetapi</a:t>
            </a:r>
            <a:r>
              <a:rPr sz="2000" spc="-20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taktis</a:t>
            </a:r>
            <a:endParaRPr sz="2000">
              <a:latin typeface="Constantia"/>
              <a:cs typeface="Constantia"/>
            </a:endParaRPr>
          </a:p>
          <a:p>
            <a:pPr marL="287020" indent="-274955">
              <a:lnSpc>
                <a:spcPct val="100000"/>
              </a:lnSpc>
              <a:spcBef>
                <a:spcPts val="480"/>
              </a:spcBef>
              <a:buClr>
                <a:srgbClr val="0AD0D9"/>
              </a:buClr>
              <a:buSzPct val="95000"/>
              <a:buFont typeface="Wingdings 2"/>
              <a:buChar char=""/>
              <a:tabLst>
                <a:tab pos="287020" algn="l"/>
                <a:tab pos="287655" algn="l"/>
              </a:tabLst>
            </a:pPr>
            <a:r>
              <a:rPr sz="2000" spc="-15" dirty="0">
                <a:solidFill>
                  <a:srgbClr val="FFFFFF"/>
                </a:solidFill>
                <a:latin typeface="Constantia"/>
                <a:cs typeface="Constantia"/>
              </a:rPr>
              <a:t>Penampilan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harus menarik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dan</a:t>
            </a:r>
            <a:r>
              <a:rPr sz="2000" spc="-40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Constantia"/>
                <a:cs typeface="Constantia"/>
              </a:rPr>
              <a:t>menawan</a:t>
            </a:r>
            <a:endParaRPr sz="2000">
              <a:latin typeface="Constantia"/>
              <a:cs typeface="Constantia"/>
            </a:endParaRPr>
          </a:p>
          <a:p>
            <a:pPr marL="287020" indent="-274955">
              <a:lnSpc>
                <a:spcPct val="100000"/>
              </a:lnSpc>
              <a:spcBef>
                <a:spcPts val="480"/>
              </a:spcBef>
              <a:buClr>
                <a:srgbClr val="0AD0D9"/>
              </a:buClr>
              <a:buSzPct val="95000"/>
              <a:buFont typeface="Wingdings 2"/>
              <a:buChar char=""/>
              <a:tabLst>
                <a:tab pos="287020" algn="l"/>
                <a:tab pos="287655" algn="l"/>
              </a:tabLst>
            </a:pP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Selingi humor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agar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forum tidak</a:t>
            </a:r>
            <a:r>
              <a:rPr sz="2000" spc="-165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tegang</a:t>
            </a:r>
            <a:endParaRPr sz="2000">
              <a:latin typeface="Constantia"/>
              <a:cs typeface="Constantia"/>
            </a:endParaRPr>
          </a:p>
          <a:p>
            <a:pPr marL="287020" indent="-274955">
              <a:lnSpc>
                <a:spcPct val="100000"/>
              </a:lnSpc>
              <a:spcBef>
                <a:spcPts val="480"/>
              </a:spcBef>
              <a:buClr>
                <a:srgbClr val="0AD0D9"/>
              </a:buClr>
              <a:buSzPct val="95000"/>
              <a:buFont typeface="Wingdings 2"/>
              <a:buChar char=""/>
              <a:tabLst>
                <a:tab pos="287020" algn="l"/>
                <a:tab pos="287655" algn="l"/>
              </a:tabLst>
            </a:pPr>
            <a:r>
              <a:rPr sz="2000" spc="-15" dirty="0">
                <a:solidFill>
                  <a:srgbClr val="FFFFFF"/>
                </a:solidFill>
                <a:latin typeface="Constantia"/>
                <a:cs typeface="Constantia"/>
              </a:rPr>
              <a:t>Pantaulah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energi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peserta,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apakah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masih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kuat ataukah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sudah</a:t>
            </a:r>
            <a:r>
              <a:rPr sz="2000" spc="-110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000" spc="-25" dirty="0">
                <a:solidFill>
                  <a:srgbClr val="FFFFFF"/>
                </a:solidFill>
                <a:latin typeface="Constantia"/>
                <a:cs typeface="Constantia"/>
              </a:rPr>
              <a:t>loyo</a:t>
            </a:r>
            <a:endParaRPr sz="2000">
              <a:latin typeface="Constantia"/>
              <a:cs typeface="Constantia"/>
            </a:endParaRPr>
          </a:p>
          <a:p>
            <a:pPr marL="287020" indent="-274955">
              <a:lnSpc>
                <a:spcPct val="100000"/>
              </a:lnSpc>
              <a:spcBef>
                <a:spcPts val="484"/>
              </a:spcBef>
              <a:buClr>
                <a:srgbClr val="0AD0D9"/>
              </a:buClr>
              <a:buSzPct val="95000"/>
              <a:buFont typeface="Wingdings 2"/>
              <a:buChar char=""/>
              <a:tabLst>
                <a:tab pos="287020" algn="l"/>
                <a:tab pos="287655" algn="l"/>
              </a:tabLst>
            </a:pP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Kalau tidak </a:t>
            </a:r>
            <a:r>
              <a:rPr sz="2000" spc="-15" dirty="0">
                <a:solidFill>
                  <a:srgbClr val="FFFFFF"/>
                </a:solidFill>
                <a:latin typeface="Constantia"/>
                <a:cs typeface="Constantia"/>
              </a:rPr>
              <a:t>mengetahui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masalah,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akaui</a:t>
            </a:r>
            <a:r>
              <a:rPr sz="2000" spc="10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saja</a:t>
            </a:r>
            <a:endParaRPr sz="2000">
              <a:latin typeface="Constantia"/>
              <a:cs typeface="Constantia"/>
            </a:endParaRPr>
          </a:p>
          <a:p>
            <a:pPr marL="287020" indent="-274955">
              <a:lnSpc>
                <a:spcPct val="100000"/>
              </a:lnSpc>
              <a:spcBef>
                <a:spcPts val="480"/>
              </a:spcBef>
              <a:buClr>
                <a:srgbClr val="0AD0D9"/>
              </a:buClr>
              <a:buSzPct val="95000"/>
              <a:buFont typeface="Wingdings 2"/>
              <a:buChar char=""/>
              <a:tabLst>
                <a:tab pos="287020" algn="l"/>
                <a:tab pos="287655" algn="l"/>
              </a:tabLst>
            </a:pP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Mintalah masukan dan pendapat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secara </a:t>
            </a:r>
            <a:r>
              <a:rPr sz="2000" dirty="0">
                <a:solidFill>
                  <a:srgbClr val="FFFFFF"/>
                </a:solidFill>
                <a:latin typeface="Constantia"/>
                <a:cs typeface="Constantia"/>
              </a:rPr>
              <a:t>spesifikasi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dari</a:t>
            </a:r>
            <a:r>
              <a:rPr sz="2000" spc="-180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peserta</a:t>
            </a:r>
            <a:endParaRPr sz="2000">
              <a:latin typeface="Constantia"/>
              <a:cs typeface="Constantia"/>
            </a:endParaRPr>
          </a:p>
          <a:p>
            <a:pPr marL="287020" indent="-274955">
              <a:lnSpc>
                <a:spcPct val="100000"/>
              </a:lnSpc>
              <a:spcBef>
                <a:spcPts val="480"/>
              </a:spcBef>
              <a:buClr>
                <a:srgbClr val="0AD0D9"/>
              </a:buClr>
              <a:buSzPct val="95000"/>
              <a:buFont typeface="Wingdings 2"/>
              <a:buChar char=""/>
              <a:tabLst>
                <a:tab pos="287020" algn="l"/>
                <a:tab pos="287655" algn="l"/>
              </a:tabLst>
            </a:pP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Jagalah </a:t>
            </a:r>
            <a:r>
              <a:rPr sz="2000" spc="-20" dirty="0">
                <a:solidFill>
                  <a:srgbClr val="FFFFFF"/>
                </a:solidFill>
                <a:latin typeface="Constantia"/>
                <a:cs typeface="Constantia"/>
              </a:rPr>
              <a:t>kepercayaan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diri</a:t>
            </a:r>
            <a:r>
              <a:rPr sz="2000" spc="-30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anda</a:t>
            </a:r>
            <a:endParaRPr sz="2000">
              <a:latin typeface="Constantia"/>
              <a:cs typeface="Constanti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21741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Selamat </a:t>
            </a:r>
            <a:r>
              <a:rPr dirty="0"/>
              <a:t>Bermain </a:t>
            </a:r>
            <a:r>
              <a:rPr spc="-35" dirty="0"/>
              <a:t>Peran </a:t>
            </a:r>
            <a:r>
              <a:rPr spc="-5" dirty="0"/>
              <a:t>dan Memutuskan  </a:t>
            </a:r>
            <a:r>
              <a:rPr spc="-25" dirty="0"/>
              <a:t>Program </a:t>
            </a:r>
            <a:r>
              <a:rPr spc="-15" dirty="0"/>
              <a:t>Pengembangan</a:t>
            </a:r>
            <a:r>
              <a:rPr spc="-40" dirty="0"/>
              <a:t> </a:t>
            </a:r>
            <a:r>
              <a:rPr spc="-5" dirty="0"/>
              <a:t>Desa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6244" y="1877287"/>
            <a:ext cx="8081645" cy="4271010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527685" indent="-515620" algn="just">
              <a:lnSpc>
                <a:spcPct val="100000"/>
              </a:lnSpc>
              <a:spcBef>
                <a:spcPts val="390"/>
              </a:spcBef>
              <a:buClr>
                <a:srgbClr val="0AD0D9"/>
              </a:buClr>
              <a:buSzPct val="93750"/>
              <a:buAutoNum type="arabicPeriod"/>
              <a:tabLst>
                <a:tab pos="528320" algn="l"/>
              </a:tabLst>
            </a:pPr>
            <a:r>
              <a:rPr sz="2400" spc="-30" dirty="0">
                <a:solidFill>
                  <a:srgbClr val="FFFFFF"/>
                </a:solidFill>
                <a:latin typeface="Constantia"/>
                <a:cs typeface="Constantia"/>
              </a:rPr>
              <a:t>Peran </a:t>
            </a:r>
            <a:r>
              <a:rPr sz="2400" spc="-10" dirty="0">
                <a:solidFill>
                  <a:srgbClr val="FFFFFF"/>
                </a:solidFill>
                <a:latin typeface="Constantia"/>
                <a:cs typeface="Constantia"/>
              </a:rPr>
              <a:t>Kepala </a:t>
            </a:r>
            <a:r>
              <a:rPr sz="2400" spc="-5" dirty="0">
                <a:solidFill>
                  <a:srgbClr val="FFFFFF"/>
                </a:solidFill>
                <a:latin typeface="Constantia"/>
                <a:cs typeface="Constantia"/>
              </a:rPr>
              <a:t>Desa dan </a:t>
            </a:r>
            <a:r>
              <a:rPr sz="2400" spc="-20" dirty="0">
                <a:solidFill>
                  <a:srgbClr val="FFFFFF"/>
                </a:solidFill>
                <a:latin typeface="Constantia"/>
                <a:cs typeface="Constantia"/>
              </a:rPr>
              <a:t>Perangkat</a:t>
            </a:r>
            <a:r>
              <a:rPr sz="2400" spc="-204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Constantia"/>
                <a:cs typeface="Constantia"/>
              </a:rPr>
              <a:t>Desa</a:t>
            </a:r>
            <a:endParaRPr sz="2400">
              <a:latin typeface="Constantia"/>
              <a:cs typeface="Constantia"/>
            </a:endParaRPr>
          </a:p>
          <a:p>
            <a:pPr marL="527685" marR="5080" indent="15240" algn="just">
              <a:lnSpc>
                <a:spcPct val="90000"/>
              </a:lnSpc>
              <a:spcBef>
                <a:spcPts val="580"/>
              </a:spcBef>
            </a:pPr>
            <a:r>
              <a:rPr sz="2400" spc="-15" dirty="0">
                <a:solidFill>
                  <a:srgbClr val="FFFFFF"/>
                </a:solidFill>
                <a:latin typeface="Constantia"/>
                <a:cs typeface="Constantia"/>
              </a:rPr>
              <a:t>Prinsipnya </a:t>
            </a:r>
            <a:r>
              <a:rPr sz="2400" dirty="0">
                <a:solidFill>
                  <a:srgbClr val="FFFFFF"/>
                </a:solidFill>
                <a:latin typeface="Constantia"/>
                <a:cs typeface="Constantia"/>
              </a:rPr>
              <a:t>: </a:t>
            </a:r>
            <a:r>
              <a:rPr sz="2400" spc="-5" dirty="0">
                <a:solidFill>
                  <a:srgbClr val="FFFFFF"/>
                </a:solidFill>
                <a:latin typeface="Constantia"/>
                <a:cs typeface="Constantia"/>
              </a:rPr>
              <a:t>Kades memfasilitasi diskusi </a:t>
            </a:r>
            <a:r>
              <a:rPr sz="2400" i="1" spc="-20" dirty="0">
                <a:solidFill>
                  <a:srgbClr val="FFFFFF"/>
                </a:solidFill>
                <a:latin typeface="Constantia"/>
                <a:cs typeface="Constantia"/>
              </a:rPr>
              <a:t>stake </a:t>
            </a:r>
            <a:r>
              <a:rPr sz="2400" i="1" spc="-5" dirty="0">
                <a:solidFill>
                  <a:srgbClr val="FFFFFF"/>
                </a:solidFill>
                <a:latin typeface="Constantia"/>
                <a:cs typeface="Constantia"/>
              </a:rPr>
              <a:t>holders  </a:t>
            </a:r>
            <a:r>
              <a:rPr sz="2400" spc="-5" dirty="0">
                <a:solidFill>
                  <a:srgbClr val="FFFFFF"/>
                </a:solidFill>
                <a:latin typeface="Constantia"/>
                <a:cs typeface="Constantia"/>
              </a:rPr>
              <a:t>untuk </a:t>
            </a:r>
            <a:r>
              <a:rPr sz="2400" dirty="0">
                <a:solidFill>
                  <a:srgbClr val="FFFFFF"/>
                </a:solidFill>
                <a:latin typeface="Constantia"/>
                <a:cs typeface="Constantia"/>
              </a:rPr>
              <a:t>menentukan </a:t>
            </a:r>
            <a:r>
              <a:rPr sz="2400" spc="5" dirty="0">
                <a:solidFill>
                  <a:srgbClr val="FFFFFF"/>
                </a:solidFill>
                <a:latin typeface="Constantia"/>
                <a:cs typeface="Constantia"/>
              </a:rPr>
              <a:t>apa </a:t>
            </a:r>
            <a:r>
              <a:rPr sz="2400" spc="-10" dirty="0">
                <a:solidFill>
                  <a:srgbClr val="FFFFFF"/>
                </a:solidFill>
                <a:latin typeface="Constantia"/>
                <a:cs typeface="Constantia"/>
              </a:rPr>
              <a:t>yang </a:t>
            </a:r>
            <a:r>
              <a:rPr sz="2400" spc="-5" dirty="0">
                <a:solidFill>
                  <a:srgbClr val="FFFFFF"/>
                </a:solidFill>
                <a:latin typeface="Constantia"/>
                <a:cs typeface="Constantia"/>
              </a:rPr>
              <a:t>akan diputuskan </a:t>
            </a:r>
            <a:r>
              <a:rPr sz="2400" spc="-15" dirty="0">
                <a:solidFill>
                  <a:srgbClr val="FFFFFF"/>
                </a:solidFill>
                <a:latin typeface="Constantia"/>
                <a:cs typeface="Constantia"/>
              </a:rPr>
              <a:t>warga,  </a:t>
            </a:r>
            <a:r>
              <a:rPr sz="2400" spc="-5" dirty="0">
                <a:solidFill>
                  <a:srgbClr val="FFFFFF"/>
                </a:solidFill>
                <a:latin typeface="Constantia"/>
                <a:cs typeface="Constantia"/>
              </a:rPr>
              <a:t>jadi/tidak bertransformasi </a:t>
            </a:r>
            <a:r>
              <a:rPr sz="2400" dirty="0">
                <a:solidFill>
                  <a:srgbClr val="FFFFFF"/>
                </a:solidFill>
                <a:latin typeface="Constantia"/>
                <a:cs typeface="Constantia"/>
              </a:rPr>
              <a:t>dari desa pertanian menjadi  </a:t>
            </a:r>
            <a:r>
              <a:rPr sz="2400" spc="-5" dirty="0">
                <a:solidFill>
                  <a:srgbClr val="FFFFFF"/>
                </a:solidFill>
                <a:latin typeface="Constantia"/>
                <a:cs typeface="Constantia"/>
              </a:rPr>
              <a:t>desa </a:t>
            </a:r>
            <a:r>
              <a:rPr sz="2400" spc="-15" dirty="0">
                <a:solidFill>
                  <a:srgbClr val="FFFFFF"/>
                </a:solidFill>
                <a:latin typeface="Constantia"/>
                <a:cs typeface="Constantia"/>
              </a:rPr>
              <a:t>perkebunan </a:t>
            </a:r>
            <a:r>
              <a:rPr sz="2400" spc="-10" dirty="0">
                <a:solidFill>
                  <a:srgbClr val="FFFFFF"/>
                </a:solidFill>
                <a:latin typeface="Constantia"/>
                <a:cs typeface="Constantia"/>
              </a:rPr>
              <a:t>kelapa </a:t>
            </a:r>
            <a:r>
              <a:rPr sz="2400" spc="-15" dirty="0">
                <a:solidFill>
                  <a:srgbClr val="FFFFFF"/>
                </a:solidFill>
                <a:latin typeface="Constantia"/>
                <a:cs typeface="Constantia"/>
              </a:rPr>
              <a:t>sawit </a:t>
            </a:r>
            <a:r>
              <a:rPr sz="2400" spc="-5" dirty="0">
                <a:solidFill>
                  <a:srgbClr val="FFFFFF"/>
                </a:solidFill>
                <a:latin typeface="Constantia"/>
                <a:cs typeface="Constantia"/>
              </a:rPr>
              <a:t>serta </a:t>
            </a:r>
            <a:r>
              <a:rPr sz="2400" spc="-10" dirty="0">
                <a:solidFill>
                  <a:srgbClr val="FFFFFF"/>
                </a:solidFill>
                <a:latin typeface="Constantia"/>
                <a:cs typeface="Constantia"/>
              </a:rPr>
              <a:t>mengembangkan  </a:t>
            </a:r>
            <a:r>
              <a:rPr sz="2400" spc="-5" dirty="0">
                <a:solidFill>
                  <a:srgbClr val="FFFFFF"/>
                </a:solidFill>
                <a:latin typeface="Constantia"/>
                <a:cs typeface="Constantia"/>
              </a:rPr>
              <a:t>pertanian </a:t>
            </a:r>
            <a:r>
              <a:rPr sz="2400" spc="-10" dirty="0">
                <a:solidFill>
                  <a:srgbClr val="FFFFFF"/>
                </a:solidFill>
                <a:latin typeface="Constantia"/>
                <a:cs typeface="Constantia"/>
              </a:rPr>
              <a:t>yang </a:t>
            </a:r>
            <a:r>
              <a:rPr sz="2400" dirty="0">
                <a:solidFill>
                  <a:srgbClr val="FFFFFF"/>
                </a:solidFill>
                <a:latin typeface="Constantia"/>
                <a:cs typeface="Constantia"/>
              </a:rPr>
              <a:t>ada. Dengan </a:t>
            </a:r>
            <a:r>
              <a:rPr sz="2400" spc="-5" dirty="0">
                <a:solidFill>
                  <a:srgbClr val="FFFFFF"/>
                </a:solidFill>
                <a:latin typeface="Constantia"/>
                <a:cs typeface="Constantia"/>
              </a:rPr>
              <a:t>segala </a:t>
            </a:r>
            <a:r>
              <a:rPr sz="2400" spc="-10" dirty="0">
                <a:solidFill>
                  <a:srgbClr val="FFFFFF"/>
                </a:solidFill>
                <a:latin typeface="Constantia"/>
                <a:cs typeface="Constantia"/>
              </a:rPr>
              <a:t>kelebihan dan  </a:t>
            </a:r>
            <a:r>
              <a:rPr sz="2400" spc="-15" dirty="0">
                <a:solidFill>
                  <a:srgbClr val="FFFFFF"/>
                </a:solidFill>
                <a:latin typeface="Constantia"/>
                <a:cs typeface="Constantia"/>
              </a:rPr>
              <a:t>kekurangannya, </a:t>
            </a:r>
            <a:r>
              <a:rPr sz="2400" spc="-10" dirty="0">
                <a:solidFill>
                  <a:srgbClr val="FFFFFF"/>
                </a:solidFill>
                <a:latin typeface="Constantia"/>
                <a:cs typeface="Constantia"/>
              </a:rPr>
              <a:t>keputusan </a:t>
            </a:r>
            <a:r>
              <a:rPr sz="2400" spc="-5" dirty="0">
                <a:solidFill>
                  <a:srgbClr val="FFFFFF"/>
                </a:solidFill>
                <a:latin typeface="Constantia"/>
                <a:cs typeface="Constantia"/>
              </a:rPr>
              <a:t>diambil </a:t>
            </a:r>
            <a:r>
              <a:rPr sz="2400" spc="-15" dirty="0">
                <a:solidFill>
                  <a:srgbClr val="FFFFFF"/>
                </a:solidFill>
                <a:latin typeface="Constantia"/>
                <a:cs typeface="Constantia"/>
              </a:rPr>
              <a:t>secara </a:t>
            </a:r>
            <a:r>
              <a:rPr sz="2400" spc="-20" dirty="0">
                <a:solidFill>
                  <a:srgbClr val="FFFFFF"/>
                </a:solidFill>
                <a:latin typeface="Constantia"/>
                <a:cs typeface="Constantia"/>
              </a:rPr>
              <a:t>musyawarah  </a:t>
            </a:r>
            <a:r>
              <a:rPr sz="2400" spc="-5" dirty="0">
                <a:solidFill>
                  <a:srgbClr val="FFFFFF"/>
                </a:solidFill>
                <a:latin typeface="Constantia"/>
                <a:cs typeface="Constantia"/>
              </a:rPr>
              <a:t>mufakat bukan</a:t>
            </a:r>
            <a:r>
              <a:rPr sz="2400" spc="-175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rgbClr val="FFFFFF"/>
                </a:solidFill>
                <a:latin typeface="Constantia"/>
                <a:cs typeface="Constantia"/>
              </a:rPr>
              <a:t>voting.</a:t>
            </a:r>
            <a:endParaRPr sz="2400">
              <a:latin typeface="Constantia"/>
              <a:cs typeface="Constantia"/>
            </a:endParaRPr>
          </a:p>
          <a:p>
            <a:pPr marL="527685" indent="-515620" algn="just">
              <a:lnSpc>
                <a:spcPct val="100000"/>
              </a:lnSpc>
              <a:spcBef>
                <a:spcPts val="290"/>
              </a:spcBef>
              <a:buClr>
                <a:srgbClr val="0AD0D9"/>
              </a:buClr>
              <a:buSzPct val="93750"/>
              <a:buAutoNum type="arabicPeriod" startAt="2"/>
              <a:tabLst>
                <a:tab pos="528320" algn="l"/>
              </a:tabLst>
            </a:pPr>
            <a:r>
              <a:rPr sz="2400" spc="-60" dirty="0">
                <a:solidFill>
                  <a:srgbClr val="FFFFFF"/>
                </a:solidFill>
                <a:latin typeface="Constantia"/>
                <a:cs typeface="Constantia"/>
              </a:rPr>
              <a:t>Tokoh</a:t>
            </a:r>
            <a:r>
              <a:rPr sz="2400" spc="-80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400" spc="-15" dirty="0">
                <a:solidFill>
                  <a:srgbClr val="FFFFFF"/>
                </a:solidFill>
                <a:latin typeface="Constantia"/>
                <a:cs typeface="Constantia"/>
              </a:rPr>
              <a:t>Masyarakat</a:t>
            </a:r>
            <a:endParaRPr sz="2400">
              <a:latin typeface="Constantia"/>
              <a:cs typeface="Constantia"/>
            </a:endParaRPr>
          </a:p>
          <a:p>
            <a:pPr marL="539750" marR="8890" indent="2540" algn="just">
              <a:lnSpc>
                <a:spcPct val="90000"/>
              </a:lnSpc>
              <a:spcBef>
                <a:spcPts val="575"/>
              </a:spcBef>
            </a:pPr>
            <a:r>
              <a:rPr sz="2400" spc="-55" dirty="0">
                <a:solidFill>
                  <a:srgbClr val="FFFFFF"/>
                </a:solidFill>
                <a:latin typeface="Constantia"/>
                <a:cs typeface="Constantia"/>
              </a:rPr>
              <a:t>Tokoh </a:t>
            </a:r>
            <a:r>
              <a:rPr sz="2400" spc="-15" dirty="0">
                <a:solidFill>
                  <a:srgbClr val="FFFFFF"/>
                </a:solidFill>
                <a:latin typeface="Constantia"/>
                <a:cs typeface="Constantia"/>
              </a:rPr>
              <a:t>Masyarakat </a:t>
            </a:r>
            <a:r>
              <a:rPr sz="2400" dirty="0">
                <a:solidFill>
                  <a:srgbClr val="FFFFFF"/>
                </a:solidFill>
                <a:latin typeface="Constantia"/>
                <a:cs typeface="Constantia"/>
              </a:rPr>
              <a:t>setuju, </a:t>
            </a:r>
            <a:r>
              <a:rPr sz="2400" spc="-10" dirty="0">
                <a:solidFill>
                  <a:srgbClr val="FFFFFF"/>
                </a:solidFill>
                <a:latin typeface="Constantia"/>
                <a:cs typeface="Constantia"/>
              </a:rPr>
              <a:t>karena </a:t>
            </a:r>
            <a:r>
              <a:rPr sz="2400" spc="-5" dirty="0">
                <a:solidFill>
                  <a:srgbClr val="FFFFFF"/>
                </a:solidFill>
                <a:latin typeface="Constantia"/>
                <a:cs typeface="Constantia"/>
              </a:rPr>
              <a:t>ingin desa </a:t>
            </a:r>
            <a:r>
              <a:rPr sz="2400" spc="-10" dirty="0">
                <a:solidFill>
                  <a:srgbClr val="FFFFFF"/>
                </a:solidFill>
                <a:latin typeface="Constantia"/>
                <a:cs typeface="Constantia"/>
              </a:rPr>
              <a:t>ini </a:t>
            </a:r>
            <a:r>
              <a:rPr sz="2400" dirty="0">
                <a:solidFill>
                  <a:srgbClr val="FFFFFF"/>
                </a:solidFill>
                <a:latin typeface="Constantia"/>
                <a:cs typeface="Constantia"/>
              </a:rPr>
              <a:t>maju  menjadi </a:t>
            </a:r>
            <a:r>
              <a:rPr sz="2400" spc="-5" dirty="0">
                <a:solidFill>
                  <a:srgbClr val="FFFFFF"/>
                </a:solidFill>
                <a:latin typeface="Constantia"/>
                <a:cs typeface="Constantia"/>
              </a:rPr>
              <a:t>desa berbasis </a:t>
            </a:r>
            <a:r>
              <a:rPr sz="2400" spc="-10" dirty="0">
                <a:solidFill>
                  <a:srgbClr val="FFFFFF"/>
                </a:solidFill>
                <a:latin typeface="Constantia"/>
                <a:cs typeface="Constantia"/>
              </a:rPr>
              <a:t>perkebunan </a:t>
            </a:r>
            <a:r>
              <a:rPr sz="2400" dirty="0">
                <a:solidFill>
                  <a:srgbClr val="FFFFFF"/>
                </a:solidFill>
                <a:latin typeface="Constantia"/>
                <a:cs typeface="Constantia"/>
              </a:rPr>
              <a:t>dan dapat </a:t>
            </a:r>
            <a:r>
              <a:rPr sz="2400" spc="-5" dirty="0">
                <a:solidFill>
                  <a:srgbClr val="FFFFFF"/>
                </a:solidFill>
                <a:latin typeface="Constantia"/>
                <a:cs typeface="Constantia"/>
              </a:rPr>
              <a:t>membantu  </a:t>
            </a:r>
            <a:r>
              <a:rPr sz="2400" spc="-15" dirty="0">
                <a:solidFill>
                  <a:srgbClr val="FFFFFF"/>
                </a:solidFill>
                <a:latin typeface="Constantia"/>
                <a:cs typeface="Constantia"/>
              </a:rPr>
              <a:t>masyarakat </a:t>
            </a:r>
            <a:r>
              <a:rPr sz="2400" spc="-5" dirty="0">
                <a:solidFill>
                  <a:srgbClr val="FFFFFF"/>
                </a:solidFill>
                <a:latin typeface="Constantia"/>
                <a:cs typeface="Constantia"/>
              </a:rPr>
              <a:t>untuk mendapatkan</a:t>
            </a:r>
            <a:r>
              <a:rPr sz="2400" spc="-125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Constantia"/>
                <a:cs typeface="Constantia"/>
              </a:rPr>
              <a:t>pekerjaan.</a:t>
            </a:r>
            <a:endParaRPr sz="2400">
              <a:latin typeface="Constantia"/>
              <a:cs typeface="Constanti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804" y="400253"/>
            <a:ext cx="2252980" cy="7867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5000" spc="-20" dirty="0"/>
              <a:t>Lanjutan</a:t>
            </a:r>
            <a:endParaRPr sz="5000"/>
          </a:p>
        </p:txBody>
      </p:sp>
      <p:sp>
        <p:nvSpPr>
          <p:cNvPr id="3" name="object 3"/>
          <p:cNvSpPr txBox="1"/>
          <p:nvPr/>
        </p:nvSpPr>
        <p:spPr>
          <a:xfrm>
            <a:off x="536244" y="1240281"/>
            <a:ext cx="8087995" cy="45885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74320" indent="-262255" algn="just">
              <a:lnSpc>
                <a:spcPct val="100000"/>
              </a:lnSpc>
              <a:spcBef>
                <a:spcPts val="105"/>
              </a:spcBef>
              <a:buAutoNum type="arabicPeriod" startAt="3"/>
              <a:tabLst>
                <a:tab pos="274955" algn="l"/>
              </a:tabLst>
            </a:pPr>
            <a:r>
              <a:rPr sz="2200" spc="-50" dirty="0">
                <a:solidFill>
                  <a:srgbClr val="FFFFFF"/>
                </a:solidFill>
                <a:latin typeface="Constantia"/>
                <a:cs typeface="Constantia"/>
              </a:rPr>
              <a:t>Tokoh</a:t>
            </a:r>
            <a:r>
              <a:rPr sz="2200" spc="-80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rgbClr val="FFFFFF"/>
                </a:solidFill>
                <a:latin typeface="Constantia"/>
                <a:cs typeface="Constantia"/>
              </a:rPr>
              <a:t>Adat</a:t>
            </a:r>
            <a:endParaRPr sz="2200">
              <a:latin typeface="Constantia"/>
              <a:cs typeface="Constantia"/>
            </a:endParaRPr>
          </a:p>
          <a:p>
            <a:pPr marL="365760" marR="8255" algn="just">
              <a:lnSpc>
                <a:spcPct val="80000"/>
              </a:lnSpc>
              <a:spcBef>
                <a:spcPts val="535"/>
              </a:spcBef>
            </a:pPr>
            <a:r>
              <a:rPr sz="2200" spc="-10" dirty="0">
                <a:solidFill>
                  <a:srgbClr val="FFFFFF"/>
                </a:solidFill>
                <a:latin typeface="Constantia"/>
                <a:cs typeface="Constantia"/>
              </a:rPr>
              <a:t>Dari </a:t>
            </a:r>
            <a:r>
              <a:rPr sz="2200" spc="-15" dirty="0">
                <a:solidFill>
                  <a:srgbClr val="FFFFFF"/>
                </a:solidFill>
                <a:latin typeface="Constantia"/>
                <a:cs typeface="Constantia"/>
              </a:rPr>
              <a:t>tokoh </a:t>
            </a:r>
            <a:r>
              <a:rPr sz="2200" spc="-5" dirty="0">
                <a:solidFill>
                  <a:srgbClr val="FFFFFF"/>
                </a:solidFill>
                <a:latin typeface="Constantia"/>
                <a:cs typeface="Constantia"/>
              </a:rPr>
              <a:t>adat tidak setuju dengan </a:t>
            </a:r>
            <a:r>
              <a:rPr sz="2200" spc="-15" dirty="0">
                <a:solidFill>
                  <a:srgbClr val="FFFFFF"/>
                </a:solidFill>
                <a:latin typeface="Constantia"/>
                <a:cs typeface="Constantia"/>
              </a:rPr>
              <a:t>adanya perkebunan kelapa  sawit </a:t>
            </a:r>
            <a:r>
              <a:rPr sz="2200" spc="-5" dirty="0">
                <a:solidFill>
                  <a:srgbClr val="FFFFFF"/>
                </a:solidFill>
                <a:latin typeface="Constantia"/>
                <a:cs typeface="Constantia"/>
              </a:rPr>
              <a:t>yang </a:t>
            </a:r>
            <a:r>
              <a:rPr sz="2200" dirty="0">
                <a:solidFill>
                  <a:srgbClr val="FFFFFF"/>
                </a:solidFill>
                <a:latin typeface="Constantia"/>
                <a:cs typeface="Constantia"/>
              </a:rPr>
              <a:t>masuk </a:t>
            </a:r>
            <a:r>
              <a:rPr sz="2200" spc="-15" dirty="0">
                <a:solidFill>
                  <a:srgbClr val="FFFFFF"/>
                </a:solidFill>
                <a:latin typeface="Constantia"/>
                <a:cs typeface="Constantia"/>
              </a:rPr>
              <a:t>karena mereka </a:t>
            </a:r>
            <a:r>
              <a:rPr sz="2200" spc="-5" dirty="0">
                <a:solidFill>
                  <a:srgbClr val="FFFFFF"/>
                </a:solidFill>
                <a:latin typeface="Constantia"/>
                <a:cs typeface="Constantia"/>
              </a:rPr>
              <a:t>menganggap </a:t>
            </a:r>
            <a:r>
              <a:rPr sz="2200" spc="-20" dirty="0">
                <a:solidFill>
                  <a:srgbClr val="FFFFFF"/>
                </a:solidFill>
                <a:latin typeface="Constantia"/>
                <a:cs typeface="Constantia"/>
              </a:rPr>
              <a:t>bahwa </a:t>
            </a:r>
            <a:r>
              <a:rPr sz="2200" dirty="0">
                <a:solidFill>
                  <a:srgbClr val="FFFFFF"/>
                </a:solidFill>
                <a:latin typeface="Constantia"/>
                <a:cs typeface="Constantia"/>
              </a:rPr>
              <a:t>tanah  adat ini </a:t>
            </a:r>
            <a:r>
              <a:rPr sz="2200" spc="-10" dirty="0">
                <a:solidFill>
                  <a:srgbClr val="FFFFFF"/>
                </a:solidFill>
                <a:latin typeface="Constantia"/>
                <a:cs typeface="Constantia"/>
              </a:rPr>
              <a:t>direbut/direbut </a:t>
            </a:r>
            <a:r>
              <a:rPr sz="2200" spc="5" dirty="0">
                <a:solidFill>
                  <a:srgbClr val="FFFFFF"/>
                </a:solidFill>
                <a:latin typeface="Constantia"/>
                <a:cs typeface="Constantia"/>
              </a:rPr>
              <a:t>oleh </a:t>
            </a:r>
            <a:r>
              <a:rPr sz="2200" spc="-25" dirty="0">
                <a:solidFill>
                  <a:srgbClr val="FFFFFF"/>
                </a:solidFill>
                <a:latin typeface="Constantia"/>
                <a:cs typeface="Constantia"/>
              </a:rPr>
              <a:t>investor </a:t>
            </a:r>
            <a:r>
              <a:rPr sz="2200" spc="-5" dirty="0">
                <a:solidFill>
                  <a:srgbClr val="FFFFFF"/>
                </a:solidFill>
                <a:latin typeface="Constantia"/>
                <a:cs typeface="Constantia"/>
              </a:rPr>
              <a:t>asing </a:t>
            </a:r>
            <a:r>
              <a:rPr sz="2200" spc="-10" dirty="0">
                <a:solidFill>
                  <a:srgbClr val="FFFFFF"/>
                </a:solidFill>
                <a:latin typeface="Constantia"/>
                <a:cs typeface="Constantia"/>
              </a:rPr>
              <a:t>dengan </a:t>
            </a:r>
            <a:r>
              <a:rPr sz="2200" spc="-5" dirty="0">
                <a:solidFill>
                  <a:srgbClr val="FFFFFF"/>
                </a:solidFill>
                <a:latin typeface="Constantia"/>
                <a:cs typeface="Constantia"/>
              </a:rPr>
              <a:t>sia </a:t>
            </a:r>
            <a:r>
              <a:rPr sz="2200" spc="5" dirty="0">
                <a:solidFill>
                  <a:srgbClr val="FFFFFF"/>
                </a:solidFill>
                <a:latin typeface="Constantia"/>
                <a:cs typeface="Constantia"/>
              </a:rPr>
              <a:t>– </a:t>
            </a:r>
            <a:r>
              <a:rPr sz="2200" spc="-10" dirty="0">
                <a:solidFill>
                  <a:srgbClr val="FFFFFF"/>
                </a:solidFill>
                <a:latin typeface="Constantia"/>
                <a:cs typeface="Constantia"/>
              </a:rPr>
              <a:t>sia,  </a:t>
            </a:r>
            <a:r>
              <a:rPr sz="2200" dirty="0">
                <a:solidFill>
                  <a:srgbClr val="FFFFFF"/>
                </a:solidFill>
                <a:latin typeface="Constantia"/>
                <a:cs typeface="Constantia"/>
              </a:rPr>
              <a:t>dan </a:t>
            </a:r>
            <a:r>
              <a:rPr sz="2200" spc="-10" dirty="0">
                <a:solidFill>
                  <a:srgbClr val="FFFFFF"/>
                </a:solidFill>
                <a:latin typeface="Constantia"/>
                <a:cs typeface="Constantia"/>
              </a:rPr>
              <a:t>dengan </a:t>
            </a:r>
            <a:r>
              <a:rPr sz="2200" spc="-15" dirty="0">
                <a:solidFill>
                  <a:srgbClr val="FFFFFF"/>
                </a:solidFill>
                <a:latin typeface="Constantia"/>
                <a:cs typeface="Constantia"/>
              </a:rPr>
              <a:t>adanya </a:t>
            </a:r>
            <a:r>
              <a:rPr sz="2200" spc="-20" dirty="0">
                <a:solidFill>
                  <a:srgbClr val="FFFFFF"/>
                </a:solidFill>
                <a:latin typeface="Constantia"/>
                <a:cs typeface="Constantia"/>
              </a:rPr>
              <a:t>perkebunan </a:t>
            </a:r>
            <a:r>
              <a:rPr sz="2200" spc="-15" dirty="0">
                <a:solidFill>
                  <a:srgbClr val="FFFFFF"/>
                </a:solidFill>
                <a:latin typeface="Constantia"/>
                <a:cs typeface="Constantia"/>
              </a:rPr>
              <a:t>kelapa sawit </a:t>
            </a:r>
            <a:r>
              <a:rPr sz="2200" spc="-5" dirty="0">
                <a:solidFill>
                  <a:srgbClr val="FFFFFF"/>
                </a:solidFill>
                <a:latin typeface="Constantia"/>
                <a:cs typeface="Constantia"/>
              </a:rPr>
              <a:t>mengakibatkan  </a:t>
            </a:r>
            <a:r>
              <a:rPr sz="2200" dirty="0">
                <a:solidFill>
                  <a:srgbClr val="FFFFFF"/>
                </a:solidFill>
                <a:latin typeface="Constantia"/>
                <a:cs typeface="Constantia"/>
              </a:rPr>
              <a:t>dampak </a:t>
            </a:r>
            <a:r>
              <a:rPr sz="2200" spc="-5" dirty="0">
                <a:solidFill>
                  <a:srgbClr val="FFFFFF"/>
                </a:solidFill>
                <a:latin typeface="Constantia"/>
                <a:cs typeface="Constantia"/>
              </a:rPr>
              <a:t>negatif </a:t>
            </a:r>
            <a:r>
              <a:rPr sz="2200" spc="-15" dirty="0">
                <a:solidFill>
                  <a:srgbClr val="FFFFFF"/>
                </a:solidFill>
                <a:latin typeface="Constantia"/>
                <a:cs typeface="Constantia"/>
              </a:rPr>
              <a:t>terhadap </a:t>
            </a:r>
            <a:r>
              <a:rPr sz="2200" spc="-10" dirty="0">
                <a:solidFill>
                  <a:srgbClr val="FFFFFF"/>
                </a:solidFill>
                <a:latin typeface="Constantia"/>
                <a:cs typeface="Constantia"/>
              </a:rPr>
              <a:t>masyarakat </a:t>
            </a:r>
            <a:r>
              <a:rPr sz="2200" spc="-15" dirty="0">
                <a:solidFill>
                  <a:srgbClr val="FFFFFF"/>
                </a:solidFill>
                <a:latin typeface="Constantia"/>
                <a:cs typeface="Constantia"/>
              </a:rPr>
              <a:t>terutama pencemaran  </a:t>
            </a:r>
            <a:r>
              <a:rPr sz="2200" spc="-10" dirty="0">
                <a:solidFill>
                  <a:srgbClr val="FFFFFF"/>
                </a:solidFill>
                <a:latin typeface="Constantia"/>
                <a:cs typeface="Constantia"/>
              </a:rPr>
              <a:t>lingkungan </a:t>
            </a:r>
            <a:r>
              <a:rPr sz="2200" spc="-5" dirty="0">
                <a:solidFill>
                  <a:srgbClr val="FFFFFF"/>
                </a:solidFill>
                <a:latin typeface="Constantia"/>
                <a:cs typeface="Constantia"/>
              </a:rPr>
              <a:t>tidak baik </a:t>
            </a:r>
            <a:r>
              <a:rPr sz="2200" dirty="0">
                <a:solidFill>
                  <a:srgbClr val="FFFFFF"/>
                </a:solidFill>
                <a:latin typeface="Constantia"/>
                <a:cs typeface="Constantia"/>
              </a:rPr>
              <a:t>dan </a:t>
            </a:r>
            <a:r>
              <a:rPr sz="2200" spc="-10" dirty="0">
                <a:solidFill>
                  <a:srgbClr val="FFFFFF"/>
                </a:solidFill>
                <a:latin typeface="Constantia"/>
                <a:cs typeface="Constantia"/>
              </a:rPr>
              <a:t>juga </a:t>
            </a:r>
            <a:r>
              <a:rPr sz="2200" spc="-15" dirty="0">
                <a:solidFill>
                  <a:srgbClr val="FFFFFF"/>
                </a:solidFill>
                <a:latin typeface="Constantia"/>
                <a:cs typeface="Constantia"/>
              </a:rPr>
              <a:t>kayu </a:t>
            </a:r>
            <a:r>
              <a:rPr sz="2200" dirty="0">
                <a:solidFill>
                  <a:srgbClr val="FFFFFF"/>
                </a:solidFill>
                <a:latin typeface="Constantia"/>
                <a:cs typeface="Constantia"/>
              </a:rPr>
              <a:t>– </a:t>
            </a:r>
            <a:r>
              <a:rPr sz="2200" spc="-15" dirty="0">
                <a:solidFill>
                  <a:srgbClr val="FFFFFF"/>
                </a:solidFill>
                <a:latin typeface="Constantia"/>
                <a:cs typeface="Constantia"/>
              </a:rPr>
              <a:t>kayu </a:t>
            </a:r>
            <a:r>
              <a:rPr sz="2200" spc="-5" dirty="0">
                <a:solidFill>
                  <a:srgbClr val="FFFFFF"/>
                </a:solidFill>
                <a:latin typeface="Constantia"/>
                <a:cs typeface="Constantia"/>
              </a:rPr>
              <a:t>hilang </a:t>
            </a:r>
            <a:r>
              <a:rPr sz="2200" spc="-15" dirty="0">
                <a:solidFill>
                  <a:srgbClr val="FFFFFF"/>
                </a:solidFill>
                <a:latin typeface="Constantia"/>
                <a:cs typeface="Constantia"/>
              </a:rPr>
              <a:t>karena </a:t>
            </a:r>
            <a:r>
              <a:rPr sz="2200" spc="520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rgbClr val="FFFFFF"/>
                </a:solidFill>
                <a:latin typeface="Constantia"/>
                <a:cs typeface="Constantia"/>
              </a:rPr>
              <a:t>ditebang </a:t>
            </a:r>
            <a:r>
              <a:rPr sz="2200" spc="-5" dirty="0">
                <a:solidFill>
                  <a:srgbClr val="FFFFFF"/>
                </a:solidFill>
                <a:latin typeface="Constantia"/>
                <a:cs typeface="Constantia"/>
              </a:rPr>
              <a:t>sehingga </a:t>
            </a:r>
            <a:r>
              <a:rPr sz="2200" spc="-15" dirty="0">
                <a:solidFill>
                  <a:srgbClr val="FFFFFF"/>
                </a:solidFill>
                <a:latin typeface="Constantia"/>
                <a:cs typeface="Constantia"/>
              </a:rPr>
              <a:t>kehilangan kayu </a:t>
            </a:r>
            <a:r>
              <a:rPr sz="2200" spc="-10" dirty="0">
                <a:solidFill>
                  <a:srgbClr val="FFFFFF"/>
                </a:solidFill>
                <a:latin typeface="Constantia"/>
                <a:cs typeface="Constantia"/>
              </a:rPr>
              <a:t>untuk bangunan </a:t>
            </a:r>
            <a:r>
              <a:rPr sz="2200" spc="-5" dirty="0">
                <a:solidFill>
                  <a:srgbClr val="FFFFFF"/>
                </a:solidFill>
                <a:latin typeface="Constantia"/>
                <a:cs typeface="Constantia"/>
              </a:rPr>
              <a:t>rumah </a:t>
            </a:r>
            <a:r>
              <a:rPr sz="2200" spc="-10" dirty="0">
                <a:solidFill>
                  <a:srgbClr val="FFFFFF"/>
                </a:solidFill>
                <a:latin typeface="Constantia"/>
                <a:cs typeface="Constantia"/>
              </a:rPr>
              <a:t>dan  </a:t>
            </a:r>
            <a:r>
              <a:rPr sz="2200" spc="-5" dirty="0">
                <a:solidFill>
                  <a:srgbClr val="FFFFFF"/>
                </a:solidFill>
                <a:latin typeface="Constantia"/>
                <a:cs typeface="Constantia"/>
              </a:rPr>
              <a:t>tempat pencarian</a:t>
            </a:r>
            <a:r>
              <a:rPr sz="2200" spc="-195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Constantia"/>
                <a:cs typeface="Constantia"/>
              </a:rPr>
              <a:t>jauh.</a:t>
            </a:r>
            <a:endParaRPr sz="2200">
              <a:latin typeface="Constantia"/>
              <a:cs typeface="Constantia"/>
            </a:endParaRPr>
          </a:p>
          <a:p>
            <a:pPr marL="302260" indent="-289560" algn="just">
              <a:lnSpc>
                <a:spcPct val="100000"/>
              </a:lnSpc>
              <a:buAutoNum type="arabicPeriod" startAt="4"/>
              <a:tabLst>
                <a:tab pos="302260" algn="l"/>
              </a:tabLst>
            </a:pPr>
            <a:r>
              <a:rPr sz="2200" spc="-5" dirty="0">
                <a:solidFill>
                  <a:srgbClr val="FFFFFF"/>
                </a:solidFill>
                <a:latin typeface="Constantia"/>
                <a:cs typeface="Constantia"/>
              </a:rPr>
              <a:t>Kelompok</a:t>
            </a:r>
            <a:r>
              <a:rPr sz="2200" spc="-140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200" spc="-35" dirty="0">
                <a:solidFill>
                  <a:srgbClr val="FFFFFF"/>
                </a:solidFill>
                <a:latin typeface="Constantia"/>
                <a:cs typeface="Constantia"/>
              </a:rPr>
              <a:t>Tani</a:t>
            </a:r>
            <a:endParaRPr sz="2200">
              <a:latin typeface="Constantia"/>
              <a:cs typeface="Constantia"/>
            </a:endParaRPr>
          </a:p>
          <a:p>
            <a:pPr marL="365760" marR="5080" algn="just">
              <a:lnSpc>
                <a:spcPct val="80000"/>
              </a:lnSpc>
              <a:spcBef>
                <a:spcPts val="530"/>
              </a:spcBef>
            </a:pPr>
            <a:r>
              <a:rPr sz="2200" spc="-10" dirty="0">
                <a:solidFill>
                  <a:srgbClr val="FFFFFF"/>
                </a:solidFill>
                <a:latin typeface="Constantia"/>
                <a:cs typeface="Constantia"/>
              </a:rPr>
              <a:t>Kelompok </a:t>
            </a:r>
            <a:r>
              <a:rPr sz="2200" spc="-45" dirty="0">
                <a:solidFill>
                  <a:srgbClr val="FFFFFF"/>
                </a:solidFill>
                <a:latin typeface="Constantia"/>
                <a:cs typeface="Constantia"/>
              </a:rPr>
              <a:t>Tani </a:t>
            </a:r>
            <a:r>
              <a:rPr sz="2200" spc="-5" dirty="0">
                <a:solidFill>
                  <a:srgbClr val="FFFFFF"/>
                </a:solidFill>
                <a:latin typeface="Constantia"/>
                <a:cs typeface="Constantia"/>
              </a:rPr>
              <a:t>tidak setuju dengan </a:t>
            </a:r>
            <a:r>
              <a:rPr sz="2200" spc="-20" dirty="0">
                <a:solidFill>
                  <a:srgbClr val="FFFFFF"/>
                </a:solidFill>
                <a:latin typeface="Constantia"/>
                <a:cs typeface="Constantia"/>
              </a:rPr>
              <a:t>adanya </a:t>
            </a:r>
            <a:r>
              <a:rPr sz="2200" spc="-15" dirty="0">
                <a:solidFill>
                  <a:srgbClr val="FFFFFF"/>
                </a:solidFill>
                <a:latin typeface="Constantia"/>
                <a:cs typeface="Constantia"/>
              </a:rPr>
              <a:t>perkebunan kelapa  sawit </a:t>
            </a:r>
            <a:r>
              <a:rPr sz="2200" spc="-5" dirty="0">
                <a:solidFill>
                  <a:srgbClr val="FFFFFF"/>
                </a:solidFill>
                <a:latin typeface="Constantia"/>
                <a:cs typeface="Constantia"/>
              </a:rPr>
              <a:t>yang </a:t>
            </a:r>
            <a:r>
              <a:rPr sz="2200" dirty="0">
                <a:solidFill>
                  <a:srgbClr val="FFFFFF"/>
                </a:solidFill>
                <a:latin typeface="Constantia"/>
                <a:cs typeface="Constantia"/>
              </a:rPr>
              <a:t>masuk di </a:t>
            </a:r>
            <a:r>
              <a:rPr sz="2200" spc="-5" dirty="0">
                <a:solidFill>
                  <a:srgbClr val="FFFFFF"/>
                </a:solidFill>
                <a:latin typeface="Constantia"/>
                <a:cs typeface="Constantia"/>
              </a:rPr>
              <a:t>desa </a:t>
            </a:r>
            <a:r>
              <a:rPr sz="2200" dirty="0">
                <a:solidFill>
                  <a:srgbClr val="FFFFFF"/>
                </a:solidFill>
                <a:latin typeface="Constantia"/>
                <a:cs typeface="Constantia"/>
              </a:rPr>
              <a:t>ini, </a:t>
            </a:r>
            <a:r>
              <a:rPr sz="2200" spc="-15" dirty="0">
                <a:solidFill>
                  <a:srgbClr val="FFFFFF"/>
                </a:solidFill>
                <a:latin typeface="Constantia"/>
                <a:cs typeface="Constantia"/>
              </a:rPr>
              <a:t>karena merasa </a:t>
            </a:r>
            <a:r>
              <a:rPr sz="2200" spc="-20" dirty="0">
                <a:solidFill>
                  <a:srgbClr val="FFFFFF"/>
                </a:solidFill>
                <a:latin typeface="Constantia"/>
                <a:cs typeface="Constantia"/>
              </a:rPr>
              <a:t>bahwa </a:t>
            </a:r>
            <a:r>
              <a:rPr sz="2200" spc="-5" dirty="0">
                <a:solidFill>
                  <a:srgbClr val="FFFFFF"/>
                </a:solidFill>
                <a:latin typeface="Constantia"/>
                <a:cs typeface="Constantia"/>
              </a:rPr>
              <a:t>lahan </a:t>
            </a:r>
            <a:r>
              <a:rPr sz="2200" spc="-20" dirty="0">
                <a:solidFill>
                  <a:srgbClr val="FFFFFF"/>
                </a:solidFill>
                <a:latin typeface="Constantia"/>
                <a:cs typeface="Constantia"/>
              </a:rPr>
              <a:t>yang  </a:t>
            </a:r>
            <a:r>
              <a:rPr sz="2200" spc="-10" dirty="0">
                <a:solidFill>
                  <a:srgbClr val="FFFFFF"/>
                </a:solidFill>
                <a:latin typeface="Constantia"/>
                <a:cs typeface="Constantia"/>
              </a:rPr>
              <a:t>digarap </a:t>
            </a:r>
            <a:r>
              <a:rPr sz="2200" spc="-5" dirty="0">
                <a:solidFill>
                  <a:srgbClr val="FFFFFF"/>
                </a:solidFill>
                <a:latin typeface="Constantia"/>
                <a:cs typeface="Constantia"/>
              </a:rPr>
              <a:t>adalah lahan </a:t>
            </a:r>
            <a:r>
              <a:rPr sz="2200" spc="-10" dirty="0">
                <a:solidFill>
                  <a:srgbClr val="FFFFFF"/>
                </a:solidFill>
                <a:latin typeface="Constantia"/>
                <a:cs typeface="Constantia"/>
              </a:rPr>
              <a:t>pertanian </a:t>
            </a:r>
            <a:r>
              <a:rPr sz="2200" spc="-5" dirty="0">
                <a:solidFill>
                  <a:srgbClr val="FFFFFF"/>
                </a:solidFill>
                <a:latin typeface="Constantia"/>
                <a:cs typeface="Constantia"/>
              </a:rPr>
              <a:t>kami </a:t>
            </a:r>
            <a:r>
              <a:rPr sz="2200" spc="-10" dirty="0">
                <a:solidFill>
                  <a:srgbClr val="FFFFFF"/>
                </a:solidFill>
                <a:latin typeface="Constantia"/>
                <a:cs typeface="Constantia"/>
              </a:rPr>
              <a:t>juga sehingga nantinya  </a:t>
            </a:r>
            <a:r>
              <a:rPr sz="2200" dirty="0">
                <a:solidFill>
                  <a:srgbClr val="FFFFFF"/>
                </a:solidFill>
                <a:latin typeface="Constantia"/>
                <a:cs typeface="Constantia"/>
              </a:rPr>
              <a:t>kami </a:t>
            </a:r>
            <a:r>
              <a:rPr sz="2200" spc="-10" dirty="0">
                <a:solidFill>
                  <a:srgbClr val="FFFFFF"/>
                </a:solidFill>
                <a:latin typeface="Constantia"/>
                <a:cs typeface="Constantia"/>
              </a:rPr>
              <a:t>kahilangan lahan untuk </a:t>
            </a:r>
            <a:r>
              <a:rPr sz="2200" spc="-5" dirty="0">
                <a:solidFill>
                  <a:srgbClr val="FFFFFF"/>
                </a:solidFill>
                <a:latin typeface="Constantia"/>
                <a:cs typeface="Constantia"/>
              </a:rPr>
              <a:t>pertanian. </a:t>
            </a:r>
            <a:r>
              <a:rPr sz="2200" dirty="0">
                <a:solidFill>
                  <a:srgbClr val="FFFFFF"/>
                </a:solidFill>
                <a:latin typeface="Constantia"/>
                <a:cs typeface="Constantia"/>
              </a:rPr>
              <a:t>Di </a:t>
            </a:r>
            <a:r>
              <a:rPr sz="2200" spc="-10" dirty="0">
                <a:solidFill>
                  <a:srgbClr val="FFFFFF"/>
                </a:solidFill>
                <a:latin typeface="Constantia"/>
                <a:cs typeface="Constantia"/>
              </a:rPr>
              <a:t>samping </a:t>
            </a:r>
            <a:r>
              <a:rPr sz="2200" spc="-5" dirty="0">
                <a:solidFill>
                  <a:srgbClr val="FFFFFF"/>
                </a:solidFill>
                <a:latin typeface="Constantia"/>
                <a:cs typeface="Constantia"/>
              </a:rPr>
              <a:t>itu lahan  semakin</a:t>
            </a:r>
            <a:r>
              <a:rPr sz="2200" spc="-55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Constantia"/>
                <a:cs typeface="Constantia"/>
              </a:rPr>
              <a:t>sempit</a:t>
            </a:r>
            <a:r>
              <a:rPr sz="2200" spc="-80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rgbClr val="FFFFFF"/>
                </a:solidFill>
                <a:latin typeface="Constantia"/>
                <a:cs typeface="Constantia"/>
              </a:rPr>
              <a:t>sehingga</a:t>
            </a:r>
            <a:r>
              <a:rPr sz="2200" spc="-90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Constantia"/>
                <a:cs typeface="Constantia"/>
              </a:rPr>
              <a:t>petani</a:t>
            </a:r>
            <a:r>
              <a:rPr sz="2200" spc="10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Constantia"/>
                <a:cs typeface="Constantia"/>
              </a:rPr>
              <a:t>bisa</a:t>
            </a:r>
            <a:r>
              <a:rPr sz="2200" spc="-110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200" spc="-10" dirty="0">
                <a:solidFill>
                  <a:srgbClr val="FFFFFF"/>
                </a:solidFill>
                <a:latin typeface="Constantia"/>
                <a:cs typeface="Constantia"/>
              </a:rPr>
              <a:t>terpinggirkan</a:t>
            </a:r>
            <a:r>
              <a:rPr sz="2200" spc="-80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200" spc="5" dirty="0">
                <a:solidFill>
                  <a:srgbClr val="FFFFFF"/>
                </a:solidFill>
                <a:latin typeface="Constantia"/>
                <a:cs typeface="Constantia"/>
              </a:rPr>
              <a:t>oleh</a:t>
            </a:r>
            <a:r>
              <a:rPr sz="2200" spc="-50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200" spc="-25" dirty="0">
                <a:solidFill>
                  <a:srgbClr val="FFFFFF"/>
                </a:solidFill>
                <a:latin typeface="Constantia"/>
                <a:cs typeface="Constantia"/>
              </a:rPr>
              <a:t>investor  </a:t>
            </a:r>
            <a:r>
              <a:rPr sz="2200" spc="-5" dirty="0">
                <a:solidFill>
                  <a:srgbClr val="FFFFFF"/>
                </a:solidFill>
                <a:latin typeface="Constantia"/>
                <a:cs typeface="Constantia"/>
              </a:rPr>
              <a:t>asing.</a:t>
            </a:r>
            <a:endParaRPr sz="2200">
              <a:latin typeface="Constantia"/>
              <a:cs typeface="Constanti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804" y="543255"/>
            <a:ext cx="2252980" cy="7867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5000" spc="-20" dirty="0"/>
              <a:t>Lanjutan</a:t>
            </a:r>
            <a:endParaRPr sz="5000"/>
          </a:p>
        </p:txBody>
      </p:sp>
      <p:sp>
        <p:nvSpPr>
          <p:cNvPr id="3" name="object 3"/>
          <p:cNvSpPr txBox="1"/>
          <p:nvPr/>
        </p:nvSpPr>
        <p:spPr>
          <a:xfrm>
            <a:off x="536244" y="1392427"/>
            <a:ext cx="8060055" cy="404939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62255" indent="-250190">
              <a:lnSpc>
                <a:spcPct val="100000"/>
              </a:lnSpc>
              <a:spcBef>
                <a:spcPts val="90"/>
              </a:spcBef>
              <a:buAutoNum type="arabicPeriod" startAt="5"/>
              <a:tabLst>
                <a:tab pos="262890" algn="l"/>
              </a:tabLst>
            </a:pPr>
            <a:r>
              <a:rPr sz="2000" spc="-15" dirty="0">
                <a:solidFill>
                  <a:srgbClr val="FFFFFF"/>
                </a:solidFill>
                <a:latin typeface="Constantia"/>
                <a:cs typeface="Constantia"/>
              </a:rPr>
              <a:t>Kelompok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Karang</a:t>
            </a:r>
            <a:r>
              <a:rPr sz="2000" spc="-20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000" spc="-35" dirty="0">
                <a:solidFill>
                  <a:srgbClr val="FFFFFF"/>
                </a:solidFill>
                <a:latin typeface="Constantia"/>
                <a:cs typeface="Constantia"/>
              </a:rPr>
              <a:t>Taruna</a:t>
            </a:r>
            <a:endParaRPr sz="2000">
              <a:latin typeface="Constantia"/>
              <a:cs typeface="Constantia"/>
            </a:endParaRPr>
          </a:p>
          <a:p>
            <a:pPr marL="12700" marR="5080">
              <a:lnSpc>
                <a:spcPct val="80100"/>
              </a:lnSpc>
              <a:spcBef>
                <a:spcPts val="480"/>
              </a:spcBef>
            </a:pP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Karang </a:t>
            </a:r>
            <a:r>
              <a:rPr sz="2000" spc="-35" dirty="0">
                <a:solidFill>
                  <a:srgbClr val="FFFFFF"/>
                </a:solidFill>
                <a:latin typeface="Constantia"/>
                <a:cs typeface="Constantia"/>
              </a:rPr>
              <a:t>Taruna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setuju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dan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sangat </a:t>
            </a:r>
            <a:r>
              <a:rPr sz="2000" spc="-15" dirty="0">
                <a:solidFill>
                  <a:srgbClr val="FFFFFF"/>
                </a:solidFill>
                <a:latin typeface="Constantia"/>
                <a:cs typeface="Constantia"/>
              </a:rPr>
              <a:t>mendukung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dengan </a:t>
            </a:r>
            <a:r>
              <a:rPr sz="2000" spc="-15" dirty="0">
                <a:solidFill>
                  <a:srgbClr val="FFFFFF"/>
                </a:solidFill>
                <a:latin typeface="Constantia"/>
                <a:cs typeface="Constantia"/>
              </a:rPr>
              <a:t>adanya perkebunan  </a:t>
            </a:r>
            <a:r>
              <a:rPr sz="2000" spc="-20" dirty="0">
                <a:solidFill>
                  <a:srgbClr val="FFFFFF"/>
                </a:solidFill>
                <a:latin typeface="Constantia"/>
                <a:cs typeface="Constantia"/>
              </a:rPr>
              <a:t>kelapa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sawit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ini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karena membantu mereka </a:t>
            </a:r>
            <a:r>
              <a:rPr sz="2000" spc="-15" dirty="0">
                <a:solidFill>
                  <a:srgbClr val="FFFFFF"/>
                </a:solidFill>
                <a:latin typeface="Constantia"/>
                <a:cs typeface="Constantia"/>
              </a:rPr>
              <a:t>yang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pengangguran </a:t>
            </a:r>
            <a:r>
              <a:rPr sz="2000" spc="-15" dirty="0">
                <a:solidFill>
                  <a:srgbClr val="FFFFFF"/>
                </a:solidFill>
                <a:latin typeface="Constantia"/>
                <a:cs typeface="Constantia"/>
              </a:rPr>
              <a:t>untuk 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mendapatkan lapangan </a:t>
            </a:r>
            <a:r>
              <a:rPr sz="2000" spc="-15" dirty="0">
                <a:solidFill>
                  <a:srgbClr val="FFFFFF"/>
                </a:solidFill>
                <a:latin typeface="Constantia"/>
                <a:cs typeface="Constantia"/>
              </a:rPr>
              <a:t>pekerjaan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.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Dengan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demikian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para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sarjana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dapat 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mengambil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bagian di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perusahaan </a:t>
            </a:r>
            <a:r>
              <a:rPr sz="2000" spc="-20" dirty="0">
                <a:solidFill>
                  <a:srgbClr val="FFFFFF"/>
                </a:solidFill>
                <a:latin typeface="Constantia"/>
                <a:cs typeface="Constantia"/>
              </a:rPr>
              <a:t>kelapa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sawit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seperti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bagian </a:t>
            </a:r>
            <a:r>
              <a:rPr sz="2000" spc="-15" dirty="0">
                <a:solidFill>
                  <a:srgbClr val="FFFFFF"/>
                </a:solidFill>
                <a:latin typeface="Constantia"/>
                <a:cs typeface="Constantia"/>
              </a:rPr>
              <a:t>perkantoran 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sehingga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mereka </a:t>
            </a:r>
            <a:r>
              <a:rPr sz="2000" spc="-15" dirty="0">
                <a:solidFill>
                  <a:srgbClr val="FFFFFF"/>
                </a:solidFill>
                <a:latin typeface="Constantia"/>
                <a:cs typeface="Constantia"/>
              </a:rPr>
              <a:t>mempunyai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lapangan</a:t>
            </a:r>
            <a:r>
              <a:rPr sz="2000" spc="30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000" spc="-15" dirty="0">
                <a:solidFill>
                  <a:srgbClr val="FFFFFF"/>
                </a:solidFill>
                <a:latin typeface="Constantia"/>
                <a:cs typeface="Constantia"/>
              </a:rPr>
              <a:t>pekerjaan.</a:t>
            </a:r>
            <a:endParaRPr sz="2000">
              <a:latin typeface="Constantia"/>
              <a:cs typeface="Constantia"/>
            </a:endParaRPr>
          </a:p>
          <a:p>
            <a:pPr marL="280670" indent="-268605">
              <a:lnSpc>
                <a:spcPct val="100000"/>
              </a:lnSpc>
              <a:buAutoNum type="arabicPeriod" startAt="6"/>
              <a:tabLst>
                <a:tab pos="281305" algn="l"/>
              </a:tabLst>
            </a:pPr>
            <a:r>
              <a:rPr sz="2000" spc="-15" dirty="0">
                <a:solidFill>
                  <a:srgbClr val="FFFFFF"/>
                </a:solidFill>
                <a:latin typeface="Constantia"/>
                <a:cs typeface="Constantia"/>
              </a:rPr>
              <a:t>Kelompok</a:t>
            </a:r>
            <a:r>
              <a:rPr sz="2000" spc="15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000" spc="-15" dirty="0">
                <a:solidFill>
                  <a:srgbClr val="FFFFFF"/>
                </a:solidFill>
                <a:latin typeface="Constantia"/>
                <a:cs typeface="Constantia"/>
              </a:rPr>
              <a:t>Pengusaha</a:t>
            </a:r>
            <a:endParaRPr sz="2000">
              <a:latin typeface="Constantia"/>
              <a:cs typeface="Constantia"/>
            </a:endParaRPr>
          </a:p>
          <a:p>
            <a:pPr marL="12700" marR="53340">
              <a:lnSpc>
                <a:spcPct val="80000"/>
              </a:lnSpc>
              <a:spcBef>
                <a:spcPts val="480"/>
              </a:spcBef>
            </a:pPr>
            <a:r>
              <a:rPr sz="2000" spc="-15" dirty="0">
                <a:solidFill>
                  <a:srgbClr val="FFFFFF"/>
                </a:solidFill>
                <a:latin typeface="Constantia"/>
                <a:cs typeface="Constantia"/>
              </a:rPr>
              <a:t>Kelompok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swasta </a:t>
            </a:r>
            <a:r>
              <a:rPr sz="2000" spc="-15" dirty="0">
                <a:solidFill>
                  <a:srgbClr val="FFFFFF"/>
                </a:solidFill>
                <a:latin typeface="Constantia"/>
                <a:cs typeface="Constantia"/>
              </a:rPr>
              <a:t>mendukung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juga karena meringankan bagi masyarakat  </a:t>
            </a:r>
            <a:r>
              <a:rPr sz="2000" spc="-15" dirty="0">
                <a:solidFill>
                  <a:srgbClr val="FFFFFF"/>
                </a:solidFill>
                <a:latin typeface="Constantia"/>
                <a:cs typeface="Constantia"/>
              </a:rPr>
              <a:t>untuk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mendapatkan </a:t>
            </a:r>
            <a:r>
              <a:rPr sz="2000" spc="-15" dirty="0">
                <a:solidFill>
                  <a:srgbClr val="FFFFFF"/>
                </a:solidFill>
                <a:latin typeface="Constantia"/>
                <a:cs typeface="Constantia"/>
              </a:rPr>
              <a:t>pekerjaan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serta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pemuda </a:t>
            </a:r>
            <a:r>
              <a:rPr sz="2000" spc="-15" dirty="0">
                <a:solidFill>
                  <a:srgbClr val="FFFFFF"/>
                </a:solidFill>
                <a:latin typeface="Constantia"/>
                <a:cs typeface="Constantia"/>
              </a:rPr>
              <a:t>yang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pengangguran dan  mempermudah bagi masyarakat </a:t>
            </a:r>
            <a:r>
              <a:rPr sz="2000" spc="-15" dirty="0">
                <a:solidFill>
                  <a:srgbClr val="FFFFFF"/>
                </a:solidFill>
                <a:latin typeface="Constantia"/>
                <a:cs typeface="Constantia"/>
              </a:rPr>
              <a:t>yang mempunyai perkebunan kelapa 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sawit </a:t>
            </a:r>
            <a:r>
              <a:rPr sz="2000" spc="-15" dirty="0">
                <a:solidFill>
                  <a:srgbClr val="FFFFFF"/>
                </a:solidFill>
                <a:latin typeface="Constantia"/>
                <a:cs typeface="Constantia"/>
              </a:rPr>
              <a:t>untuk</a:t>
            </a:r>
            <a:r>
              <a:rPr sz="2000" spc="-65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000" spc="-15" dirty="0">
                <a:solidFill>
                  <a:srgbClr val="FFFFFF"/>
                </a:solidFill>
                <a:latin typeface="Constantia"/>
                <a:cs typeface="Constantia"/>
              </a:rPr>
              <a:t>menjualnya.</a:t>
            </a:r>
            <a:endParaRPr sz="2000">
              <a:latin typeface="Constantia"/>
              <a:cs typeface="Constantia"/>
            </a:endParaRPr>
          </a:p>
          <a:p>
            <a:pPr marL="262255" indent="-250190">
              <a:lnSpc>
                <a:spcPct val="100000"/>
              </a:lnSpc>
              <a:buAutoNum type="arabicPeriod" startAt="7"/>
              <a:tabLst>
                <a:tab pos="262890" algn="l"/>
              </a:tabLst>
            </a:pPr>
            <a:r>
              <a:rPr sz="2000" spc="-15" dirty="0">
                <a:solidFill>
                  <a:srgbClr val="FFFFFF"/>
                </a:solidFill>
                <a:latin typeface="Constantia"/>
                <a:cs typeface="Constantia"/>
              </a:rPr>
              <a:t>Kelompok</a:t>
            </a:r>
            <a:r>
              <a:rPr sz="2000" spc="35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000" spc="-30" dirty="0">
                <a:solidFill>
                  <a:srgbClr val="FFFFFF"/>
                </a:solidFill>
                <a:latin typeface="Constantia"/>
                <a:cs typeface="Constantia"/>
              </a:rPr>
              <a:t>PKK</a:t>
            </a:r>
            <a:endParaRPr sz="2000">
              <a:latin typeface="Constantia"/>
              <a:cs typeface="Constantia"/>
            </a:endParaRPr>
          </a:p>
          <a:p>
            <a:pPr marL="12700" marR="191770">
              <a:lnSpc>
                <a:spcPct val="80000"/>
              </a:lnSpc>
              <a:spcBef>
                <a:spcPts val="480"/>
              </a:spcBef>
            </a:pPr>
            <a:r>
              <a:rPr sz="2000" spc="-15" dirty="0">
                <a:solidFill>
                  <a:srgbClr val="FFFFFF"/>
                </a:solidFill>
                <a:latin typeface="Constantia"/>
                <a:cs typeface="Constantia"/>
              </a:rPr>
              <a:t>Kelompok </a:t>
            </a:r>
            <a:r>
              <a:rPr sz="2000" spc="-25" dirty="0">
                <a:solidFill>
                  <a:srgbClr val="FFFFFF"/>
                </a:solidFill>
                <a:latin typeface="Constantia"/>
                <a:cs typeface="Constantia"/>
              </a:rPr>
              <a:t>PKK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setuju dengan </a:t>
            </a:r>
            <a:r>
              <a:rPr sz="2000" spc="-15" dirty="0">
                <a:solidFill>
                  <a:srgbClr val="FFFFFF"/>
                </a:solidFill>
                <a:latin typeface="Constantia"/>
                <a:cs typeface="Constantia"/>
              </a:rPr>
              <a:t>adanya perkebunan </a:t>
            </a:r>
            <a:r>
              <a:rPr sz="2000" spc="-20" dirty="0">
                <a:solidFill>
                  <a:srgbClr val="FFFFFF"/>
                </a:solidFill>
                <a:latin typeface="Constantia"/>
                <a:cs typeface="Constantia"/>
              </a:rPr>
              <a:t>kelapa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sawit demi  peningkatan </a:t>
            </a:r>
            <a:r>
              <a:rPr sz="2000" spc="-15" dirty="0">
                <a:solidFill>
                  <a:srgbClr val="FFFFFF"/>
                </a:solidFill>
                <a:latin typeface="Constantia"/>
                <a:cs typeface="Constantia"/>
              </a:rPr>
              <a:t>perkembangan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desa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mereka dan juga dapat kas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desa</a:t>
            </a:r>
            <a:r>
              <a:rPr sz="2000" spc="-265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dalam  </a:t>
            </a:r>
            <a:r>
              <a:rPr sz="2000" spc="-15" dirty="0">
                <a:solidFill>
                  <a:srgbClr val="FFFFFF"/>
                </a:solidFill>
                <a:latin typeface="Constantia"/>
                <a:cs typeface="Constantia"/>
              </a:rPr>
              <a:t>pelayanan terhadap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pemerintah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desa. </a:t>
            </a:r>
            <a:r>
              <a:rPr sz="2000" spc="-15" dirty="0">
                <a:solidFill>
                  <a:srgbClr val="FFFFFF"/>
                </a:solidFill>
                <a:latin typeface="Constantia"/>
                <a:cs typeface="Constantia"/>
              </a:rPr>
              <a:t>(Paulus,</a:t>
            </a:r>
            <a:r>
              <a:rPr sz="2000" spc="40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2010)</a:t>
            </a:r>
            <a:endParaRPr sz="2000">
              <a:latin typeface="Constantia"/>
              <a:cs typeface="Constanti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804" y="193624"/>
            <a:ext cx="4565015" cy="7137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4500" spc="5" dirty="0"/>
              <a:t>PERAN</a:t>
            </a:r>
            <a:r>
              <a:rPr sz="4500" spc="-114" dirty="0"/>
              <a:t> </a:t>
            </a:r>
            <a:r>
              <a:rPr sz="4500" spc="-100" dirty="0"/>
              <a:t>FASILITATOR</a:t>
            </a:r>
            <a:endParaRPr sz="4500"/>
          </a:p>
        </p:txBody>
      </p:sp>
      <p:sp>
        <p:nvSpPr>
          <p:cNvPr id="3" name="object 3"/>
          <p:cNvSpPr txBox="1"/>
          <p:nvPr/>
        </p:nvSpPr>
        <p:spPr>
          <a:xfrm>
            <a:off x="536244" y="1227427"/>
            <a:ext cx="7550150" cy="4783455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390"/>
              </a:spcBef>
              <a:buClr>
                <a:srgbClr val="0AD0D9"/>
              </a:buClr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spc="-10" dirty="0">
                <a:solidFill>
                  <a:srgbClr val="FFFFFF"/>
                </a:solidFill>
                <a:latin typeface="Constantia"/>
                <a:cs typeface="Constantia"/>
              </a:rPr>
              <a:t>Bertanya, </a:t>
            </a:r>
            <a:r>
              <a:rPr sz="2400" spc="-5" dirty="0">
                <a:solidFill>
                  <a:srgbClr val="FFFFFF"/>
                </a:solidFill>
                <a:latin typeface="Constantia"/>
                <a:cs typeface="Constantia"/>
              </a:rPr>
              <a:t>santai,</a:t>
            </a:r>
            <a:r>
              <a:rPr sz="2400" spc="-30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400" spc="-15" dirty="0">
                <a:solidFill>
                  <a:srgbClr val="FFFFFF"/>
                </a:solidFill>
                <a:latin typeface="Constantia"/>
                <a:cs typeface="Constantia"/>
              </a:rPr>
              <a:t>terbuka</a:t>
            </a:r>
            <a:endParaRPr sz="240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295"/>
              </a:spcBef>
              <a:buClr>
                <a:srgbClr val="0AD0D9"/>
              </a:buClr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spc="-10" dirty="0">
                <a:solidFill>
                  <a:srgbClr val="FFFFFF"/>
                </a:solidFill>
                <a:latin typeface="Constantia"/>
                <a:cs typeface="Constantia"/>
              </a:rPr>
              <a:t>Ekspresi yang </a:t>
            </a:r>
            <a:r>
              <a:rPr sz="2400" spc="-15" dirty="0">
                <a:solidFill>
                  <a:srgbClr val="FFFFFF"/>
                </a:solidFill>
                <a:latin typeface="Constantia"/>
                <a:cs typeface="Constantia"/>
              </a:rPr>
              <a:t>menyenangkan </a:t>
            </a:r>
            <a:r>
              <a:rPr sz="2400" dirty="0">
                <a:solidFill>
                  <a:srgbClr val="FFFFFF"/>
                </a:solidFill>
                <a:latin typeface="Constantia"/>
                <a:cs typeface="Constantia"/>
              </a:rPr>
              <a:t>( </a:t>
            </a:r>
            <a:r>
              <a:rPr sz="2400" spc="-15" dirty="0">
                <a:solidFill>
                  <a:srgbClr val="FFFFFF"/>
                </a:solidFill>
                <a:latin typeface="Constantia"/>
                <a:cs typeface="Constantia"/>
              </a:rPr>
              <a:t>tersenyum </a:t>
            </a:r>
            <a:r>
              <a:rPr sz="2400" dirty="0">
                <a:solidFill>
                  <a:srgbClr val="FFFFFF"/>
                </a:solidFill>
                <a:latin typeface="Constantia"/>
                <a:cs typeface="Constantia"/>
              </a:rPr>
              <a:t>dan</a:t>
            </a:r>
            <a:r>
              <a:rPr sz="2400" spc="-170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rgbClr val="FFFFFF"/>
                </a:solidFill>
                <a:latin typeface="Constantia"/>
                <a:cs typeface="Constantia"/>
              </a:rPr>
              <a:t>tertawa)</a:t>
            </a:r>
            <a:endParaRPr sz="240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285"/>
              </a:spcBef>
              <a:buClr>
                <a:srgbClr val="0AD0D9"/>
              </a:buClr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spc="-10" dirty="0">
                <a:solidFill>
                  <a:srgbClr val="FFFFFF"/>
                </a:solidFill>
                <a:latin typeface="Constantia"/>
                <a:cs typeface="Constantia"/>
              </a:rPr>
              <a:t>Memperhatikan </a:t>
            </a:r>
            <a:r>
              <a:rPr sz="2400" dirty="0">
                <a:solidFill>
                  <a:srgbClr val="FFFFFF"/>
                </a:solidFill>
                <a:latin typeface="Constantia"/>
                <a:cs typeface="Constantia"/>
              </a:rPr>
              <a:t>semua</a:t>
            </a:r>
            <a:r>
              <a:rPr sz="2400" spc="-185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Constantia"/>
                <a:cs typeface="Constantia"/>
              </a:rPr>
              <a:t>peserta</a:t>
            </a:r>
            <a:endParaRPr sz="240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290"/>
              </a:spcBef>
              <a:buClr>
                <a:srgbClr val="0AD0D9"/>
              </a:buClr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spc="-5" dirty="0">
                <a:solidFill>
                  <a:srgbClr val="FFFFFF"/>
                </a:solidFill>
                <a:latin typeface="Constantia"/>
                <a:cs typeface="Constantia"/>
              </a:rPr>
              <a:t>Memberi</a:t>
            </a:r>
            <a:r>
              <a:rPr sz="2400" spc="-90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400" spc="-20" dirty="0">
                <a:solidFill>
                  <a:srgbClr val="FFFFFF"/>
                </a:solidFill>
                <a:latin typeface="Constantia"/>
                <a:cs typeface="Constantia"/>
              </a:rPr>
              <a:t>contoh</a:t>
            </a:r>
            <a:endParaRPr sz="2400">
              <a:latin typeface="Constantia"/>
              <a:cs typeface="Constantia"/>
            </a:endParaRPr>
          </a:p>
          <a:p>
            <a:pPr marL="287020" marR="229870" indent="-274320">
              <a:lnSpc>
                <a:spcPts val="2590"/>
              </a:lnSpc>
              <a:spcBef>
                <a:spcPts val="620"/>
              </a:spcBef>
              <a:buClr>
                <a:srgbClr val="0AD0D9"/>
              </a:buClr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spc="-25" dirty="0">
                <a:solidFill>
                  <a:srgbClr val="FFFFFF"/>
                </a:solidFill>
                <a:latin typeface="Constantia"/>
                <a:cs typeface="Constantia"/>
              </a:rPr>
              <a:t>Peka </a:t>
            </a:r>
            <a:r>
              <a:rPr sz="2400" spc="-10" dirty="0">
                <a:solidFill>
                  <a:srgbClr val="FFFFFF"/>
                </a:solidFill>
                <a:latin typeface="Constantia"/>
                <a:cs typeface="Constantia"/>
              </a:rPr>
              <a:t>terhadap keadaan yang tengah</a:t>
            </a:r>
            <a:r>
              <a:rPr sz="2400" spc="-300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Constantia"/>
                <a:cs typeface="Constantia"/>
              </a:rPr>
              <a:t>dialami/dihadapi  peserta</a:t>
            </a:r>
            <a:endParaRPr sz="240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254"/>
              </a:spcBef>
              <a:buClr>
                <a:srgbClr val="0AD0D9"/>
              </a:buClr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spc="-5" dirty="0">
                <a:solidFill>
                  <a:srgbClr val="FFFFFF"/>
                </a:solidFill>
                <a:latin typeface="Constantia"/>
                <a:cs typeface="Constantia"/>
              </a:rPr>
              <a:t>Tidak </a:t>
            </a:r>
            <a:r>
              <a:rPr sz="2400" spc="-10" dirty="0">
                <a:solidFill>
                  <a:srgbClr val="FFFFFF"/>
                </a:solidFill>
                <a:latin typeface="Constantia"/>
                <a:cs typeface="Constantia"/>
              </a:rPr>
              <a:t>banyak </a:t>
            </a:r>
            <a:r>
              <a:rPr sz="2400" spc="-15" dirty="0">
                <a:solidFill>
                  <a:srgbClr val="FFFFFF"/>
                </a:solidFill>
                <a:latin typeface="Constantia"/>
                <a:cs typeface="Constantia"/>
              </a:rPr>
              <a:t>berbicara/ </a:t>
            </a:r>
            <a:r>
              <a:rPr sz="2400" spc="-5" dirty="0">
                <a:solidFill>
                  <a:srgbClr val="FFFFFF"/>
                </a:solidFill>
                <a:latin typeface="Constantia"/>
                <a:cs typeface="Constantia"/>
              </a:rPr>
              <a:t>mendominasi</a:t>
            </a:r>
            <a:r>
              <a:rPr sz="2400" spc="-20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Constantia"/>
                <a:cs typeface="Constantia"/>
              </a:rPr>
              <a:t>pembicaraan</a:t>
            </a:r>
            <a:endParaRPr sz="240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285"/>
              </a:spcBef>
              <a:buClr>
                <a:srgbClr val="0AD0D9"/>
              </a:buClr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spc="-10" dirty="0">
                <a:solidFill>
                  <a:srgbClr val="FFFFFF"/>
                </a:solidFill>
                <a:latin typeface="Constantia"/>
                <a:cs typeface="Constantia"/>
              </a:rPr>
              <a:t>Bergerak/mobilitas</a:t>
            </a:r>
            <a:endParaRPr sz="240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290"/>
              </a:spcBef>
              <a:buClr>
                <a:srgbClr val="0AD0D9"/>
              </a:buClr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spc="-10" dirty="0">
                <a:solidFill>
                  <a:srgbClr val="FFFFFF"/>
                </a:solidFill>
                <a:latin typeface="Constantia"/>
                <a:cs typeface="Constantia"/>
              </a:rPr>
              <a:t>Rasa </a:t>
            </a:r>
            <a:r>
              <a:rPr sz="2400" spc="-5" dirty="0">
                <a:solidFill>
                  <a:srgbClr val="FFFFFF"/>
                </a:solidFill>
                <a:latin typeface="Constantia"/>
                <a:cs typeface="Constantia"/>
              </a:rPr>
              <a:t>ingin</a:t>
            </a:r>
            <a:r>
              <a:rPr sz="2400" spc="-80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Constantia"/>
                <a:cs typeface="Constantia"/>
              </a:rPr>
              <a:t>tahu</a:t>
            </a:r>
            <a:endParaRPr sz="240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290"/>
              </a:spcBef>
              <a:buClr>
                <a:srgbClr val="0AD0D9"/>
              </a:buClr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spc="-10" dirty="0">
                <a:solidFill>
                  <a:srgbClr val="FFFFFF"/>
                </a:solidFill>
                <a:latin typeface="Constantia"/>
                <a:cs typeface="Constantia"/>
              </a:rPr>
              <a:t>Tidak </a:t>
            </a:r>
            <a:r>
              <a:rPr sz="2400" spc="-5" dirty="0">
                <a:solidFill>
                  <a:srgbClr val="FFFFFF"/>
                </a:solidFill>
                <a:latin typeface="Constantia"/>
                <a:cs typeface="Constantia"/>
              </a:rPr>
              <a:t>menilai/menghakimi </a:t>
            </a:r>
            <a:r>
              <a:rPr sz="2400" dirty="0">
                <a:solidFill>
                  <a:srgbClr val="FFFFFF"/>
                </a:solidFill>
                <a:latin typeface="Constantia"/>
                <a:cs typeface="Constantia"/>
              </a:rPr>
              <a:t>pendapat</a:t>
            </a:r>
            <a:r>
              <a:rPr sz="2400" spc="-170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Constantia"/>
                <a:cs typeface="Constantia"/>
              </a:rPr>
              <a:t>peserta</a:t>
            </a:r>
            <a:endParaRPr sz="240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290"/>
              </a:spcBef>
              <a:buClr>
                <a:srgbClr val="0AD0D9"/>
              </a:buClr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spc="-45" dirty="0">
                <a:solidFill>
                  <a:srgbClr val="FFFFFF"/>
                </a:solidFill>
                <a:latin typeface="Constantia"/>
                <a:cs typeface="Constantia"/>
              </a:rPr>
              <a:t>Tepat</a:t>
            </a:r>
            <a:r>
              <a:rPr sz="2400" spc="-110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400" spc="-15" dirty="0">
                <a:solidFill>
                  <a:srgbClr val="FFFFFF"/>
                </a:solidFill>
                <a:latin typeface="Constantia"/>
                <a:cs typeface="Constantia"/>
              </a:rPr>
              <a:t>waktu</a:t>
            </a:r>
            <a:endParaRPr sz="240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290"/>
              </a:spcBef>
              <a:buClr>
                <a:srgbClr val="0AD0D9"/>
              </a:buClr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spc="-10" dirty="0">
                <a:solidFill>
                  <a:srgbClr val="FFFFFF"/>
                </a:solidFill>
                <a:latin typeface="Constantia"/>
                <a:cs typeface="Constantia"/>
              </a:rPr>
              <a:t>Menghargai </a:t>
            </a:r>
            <a:r>
              <a:rPr sz="2400" spc="-5" dirty="0">
                <a:solidFill>
                  <a:srgbClr val="FFFFFF"/>
                </a:solidFill>
                <a:latin typeface="Constantia"/>
                <a:cs typeface="Constantia"/>
              </a:rPr>
              <a:t>/menerima </a:t>
            </a:r>
            <a:r>
              <a:rPr sz="2400" dirty="0">
                <a:solidFill>
                  <a:srgbClr val="FFFFFF"/>
                </a:solidFill>
                <a:latin typeface="Constantia"/>
                <a:cs typeface="Constantia"/>
              </a:rPr>
              <a:t>pendapat</a:t>
            </a:r>
            <a:r>
              <a:rPr sz="2400" spc="-195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Constantia"/>
                <a:cs typeface="Constantia"/>
              </a:rPr>
              <a:t>peserta</a:t>
            </a:r>
            <a:endParaRPr sz="2400">
              <a:latin typeface="Constantia"/>
              <a:cs typeface="Constanti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804" y="543255"/>
            <a:ext cx="2708275" cy="7867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5000" spc="-10" dirty="0"/>
              <a:t>L</a:t>
            </a:r>
            <a:r>
              <a:rPr sz="5000" spc="-30" dirty="0"/>
              <a:t>A</a:t>
            </a:r>
            <a:r>
              <a:rPr sz="5000" spc="-5" dirty="0"/>
              <a:t>N</a:t>
            </a:r>
            <a:r>
              <a:rPr sz="5000" spc="-25" dirty="0"/>
              <a:t>J</a:t>
            </a:r>
            <a:r>
              <a:rPr sz="5000" spc="-5" dirty="0"/>
              <a:t>U</a:t>
            </a:r>
            <a:r>
              <a:rPr sz="5000" spc="-409" dirty="0"/>
              <a:t>T</a:t>
            </a:r>
            <a:r>
              <a:rPr sz="5000" spc="-5" dirty="0"/>
              <a:t>AN</a:t>
            </a:r>
            <a:endParaRPr sz="5000"/>
          </a:p>
        </p:txBody>
      </p:sp>
      <p:sp>
        <p:nvSpPr>
          <p:cNvPr id="3" name="object 3"/>
          <p:cNvSpPr txBox="1"/>
          <p:nvPr/>
        </p:nvSpPr>
        <p:spPr>
          <a:xfrm>
            <a:off x="536244" y="1289697"/>
            <a:ext cx="7762875" cy="4742815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409"/>
              </a:spcBef>
              <a:buClr>
                <a:srgbClr val="0AD0D9"/>
              </a:buClr>
              <a:buSzPct val="94230"/>
              <a:buFont typeface="Wingdings 2"/>
              <a:buChar char=""/>
              <a:tabLst>
                <a:tab pos="287020" algn="l"/>
              </a:tabLst>
            </a:pPr>
            <a:r>
              <a:rPr sz="2600" spc="-15" dirty="0">
                <a:solidFill>
                  <a:srgbClr val="FFFFFF"/>
                </a:solidFill>
                <a:latin typeface="Constantia"/>
                <a:cs typeface="Constantia"/>
              </a:rPr>
              <a:t>Mencatat </a:t>
            </a:r>
            <a:r>
              <a:rPr sz="2600" spc="-5" dirty="0">
                <a:solidFill>
                  <a:srgbClr val="FFFFFF"/>
                </a:solidFill>
                <a:latin typeface="Constantia"/>
                <a:cs typeface="Constantia"/>
              </a:rPr>
              <a:t>semua</a:t>
            </a:r>
            <a:r>
              <a:rPr sz="2600" spc="-200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600" spc="-10" dirty="0">
                <a:solidFill>
                  <a:srgbClr val="FFFFFF"/>
                </a:solidFill>
                <a:latin typeface="Constantia"/>
                <a:cs typeface="Constantia"/>
              </a:rPr>
              <a:t>pendapat</a:t>
            </a:r>
            <a:endParaRPr sz="260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310"/>
              </a:spcBef>
              <a:buClr>
                <a:srgbClr val="0AD0D9"/>
              </a:buClr>
              <a:buSzPct val="94230"/>
              <a:buFont typeface="Wingdings 2"/>
              <a:buChar char=""/>
              <a:tabLst>
                <a:tab pos="287020" algn="l"/>
              </a:tabLst>
            </a:pPr>
            <a:r>
              <a:rPr sz="2600" spc="-20" dirty="0">
                <a:solidFill>
                  <a:srgbClr val="FFFFFF"/>
                </a:solidFill>
                <a:latin typeface="Constantia"/>
                <a:cs typeface="Constantia"/>
              </a:rPr>
              <a:t>Pertanyaan </a:t>
            </a:r>
            <a:r>
              <a:rPr sz="2600" spc="-10" dirty="0">
                <a:solidFill>
                  <a:srgbClr val="FFFFFF"/>
                </a:solidFill>
                <a:latin typeface="Constantia"/>
                <a:cs typeface="Constantia"/>
              </a:rPr>
              <a:t>dan </a:t>
            </a:r>
            <a:r>
              <a:rPr sz="2600" spc="-15" dirty="0">
                <a:solidFill>
                  <a:srgbClr val="FFFFFF"/>
                </a:solidFill>
                <a:latin typeface="Constantia"/>
                <a:cs typeface="Constantia"/>
              </a:rPr>
              <a:t>pernyataan </a:t>
            </a:r>
            <a:r>
              <a:rPr sz="2600" spc="-10" dirty="0">
                <a:solidFill>
                  <a:srgbClr val="FFFFFF"/>
                </a:solidFill>
                <a:latin typeface="Constantia"/>
                <a:cs typeface="Constantia"/>
              </a:rPr>
              <a:t>yang tidak</a:t>
            </a:r>
            <a:r>
              <a:rPr sz="2600" spc="-210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600" spc="-10" dirty="0">
                <a:solidFill>
                  <a:srgbClr val="FFFFFF"/>
                </a:solidFill>
                <a:latin typeface="Constantia"/>
                <a:cs typeface="Constantia"/>
              </a:rPr>
              <a:t>menyinggung</a:t>
            </a:r>
            <a:endParaRPr sz="2600">
              <a:latin typeface="Constantia"/>
              <a:cs typeface="Constantia"/>
            </a:endParaRPr>
          </a:p>
          <a:p>
            <a:pPr marL="287020" marR="729615" indent="-274320">
              <a:lnSpc>
                <a:spcPts val="2810"/>
              </a:lnSpc>
              <a:spcBef>
                <a:spcPts val="670"/>
              </a:spcBef>
              <a:buClr>
                <a:srgbClr val="0AD0D9"/>
              </a:buClr>
              <a:buSzPct val="94230"/>
              <a:buFont typeface="Wingdings 2"/>
              <a:buChar char=""/>
              <a:tabLst>
                <a:tab pos="287020" algn="l"/>
              </a:tabLst>
            </a:pPr>
            <a:r>
              <a:rPr sz="2600" spc="-10" dirty="0">
                <a:solidFill>
                  <a:srgbClr val="FFFFFF"/>
                </a:solidFill>
                <a:latin typeface="Constantia"/>
                <a:cs typeface="Constantia"/>
              </a:rPr>
              <a:t>Menjadi pendengar </a:t>
            </a:r>
            <a:r>
              <a:rPr sz="2600" spc="-15" dirty="0">
                <a:solidFill>
                  <a:srgbClr val="FFFFFF"/>
                </a:solidFill>
                <a:latin typeface="Constantia"/>
                <a:cs typeface="Constantia"/>
              </a:rPr>
              <a:t>yang </a:t>
            </a:r>
            <a:r>
              <a:rPr sz="2600" spc="-5" dirty="0">
                <a:solidFill>
                  <a:srgbClr val="FFFFFF"/>
                </a:solidFill>
                <a:latin typeface="Constantia"/>
                <a:cs typeface="Constantia"/>
              </a:rPr>
              <a:t>baik, </a:t>
            </a:r>
            <a:r>
              <a:rPr sz="2600" spc="-10" dirty="0">
                <a:solidFill>
                  <a:srgbClr val="FFFFFF"/>
                </a:solidFill>
                <a:latin typeface="Constantia"/>
                <a:cs typeface="Constantia"/>
              </a:rPr>
              <a:t>tidak</a:t>
            </a:r>
            <a:r>
              <a:rPr sz="2600" spc="-114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600" spc="-15" dirty="0">
                <a:solidFill>
                  <a:srgbClr val="FFFFFF"/>
                </a:solidFill>
                <a:latin typeface="Constantia"/>
                <a:cs typeface="Constantia"/>
              </a:rPr>
              <a:t>memotong  </a:t>
            </a:r>
            <a:r>
              <a:rPr sz="2600" spc="-10" dirty="0">
                <a:solidFill>
                  <a:srgbClr val="FFFFFF"/>
                </a:solidFill>
                <a:latin typeface="Constantia"/>
                <a:cs typeface="Constantia"/>
              </a:rPr>
              <a:t>pembicaraan</a:t>
            </a:r>
            <a:endParaRPr sz="260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270"/>
              </a:spcBef>
              <a:buClr>
                <a:srgbClr val="0AD0D9"/>
              </a:buClr>
              <a:buSzPct val="94230"/>
              <a:buFont typeface="Wingdings 2"/>
              <a:buChar char=""/>
              <a:tabLst>
                <a:tab pos="287020" algn="l"/>
              </a:tabLst>
            </a:pPr>
            <a:r>
              <a:rPr sz="2600" spc="-10" dirty="0">
                <a:solidFill>
                  <a:srgbClr val="FFFFFF"/>
                </a:solidFill>
                <a:latin typeface="Constantia"/>
                <a:cs typeface="Constantia"/>
              </a:rPr>
              <a:t>Mampu </a:t>
            </a:r>
            <a:r>
              <a:rPr sz="2600" spc="-5" dirty="0">
                <a:solidFill>
                  <a:srgbClr val="FFFFFF"/>
                </a:solidFill>
                <a:latin typeface="Constantia"/>
                <a:cs typeface="Constantia"/>
              </a:rPr>
              <a:t>menjelaskan </a:t>
            </a:r>
            <a:r>
              <a:rPr sz="2600" spc="-15" dirty="0">
                <a:solidFill>
                  <a:srgbClr val="FFFFFF"/>
                </a:solidFill>
                <a:latin typeface="Constantia"/>
                <a:cs typeface="Constantia"/>
              </a:rPr>
              <a:t>topik, </a:t>
            </a:r>
            <a:r>
              <a:rPr sz="2600" spc="-10" dirty="0">
                <a:solidFill>
                  <a:srgbClr val="FFFFFF"/>
                </a:solidFill>
                <a:latin typeface="Constantia"/>
                <a:cs typeface="Constantia"/>
              </a:rPr>
              <a:t>tujuan, dan</a:t>
            </a:r>
            <a:r>
              <a:rPr sz="2600" spc="-200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600" spc="-15" dirty="0">
                <a:solidFill>
                  <a:srgbClr val="FFFFFF"/>
                </a:solidFill>
                <a:latin typeface="Constantia"/>
                <a:cs typeface="Constantia"/>
              </a:rPr>
              <a:t>proses</a:t>
            </a:r>
            <a:endParaRPr sz="260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315"/>
              </a:spcBef>
              <a:buClr>
                <a:srgbClr val="0AD0D9"/>
              </a:buClr>
              <a:buSzPct val="94230"/>
              <a:buFont typeface="Wingdings 2"/>
              <a:buChar char=""/>
              <a:tabLst>
                <a:tab pos="287020" algn="l"/>
              </a:tabLst>
            </a:pPr>
            <a:r>
              <a:rPr sz="2600" spc="-10" dirty="0">
                <a:solidFill>
                  <a:srgbClr val="FFFFFF"/>
                </a:solidFill>
                <a:latin typeface="Constantia"/>
                <a:cs typeface="Constantia"/>
              </a:rPr>
              <a:t>Menggunakan </a:t>
            </a:r>
            <a:r>
              <a:rPr sz="2600" spc="-15" dirty="0">
                <a:solidFill>
                  <a:srgbClr val="FFFFFF"/>
                </a:solidFill>
                <a:latin typeface="Constantia"/>
                <a:cs typeface="Constantia"/>
              </a:rPr>
              <a:t>metode yang</a:t>
            </a:r>
            <a:r>
              <a:rPr sz="2600" spc="-85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Constantia"/>
                <a:cs typeface="Constantia"/>
              </a:rPr>
              <a:t>bervariasi</a:t>
            </a:r>
            <a:endParaRPr sz="2600">
              <a:latin typeface="Constantia"/>
              <a:cs typeface="Constantia"/>
            </a:endParaRPr>
          </a:p>
          <a:p>
            <a:pPr marL="287020" marR="1532255" indent="-287020">
              <a:lnSpc>
                <a:spcPts val="3429"/>
              </a:lnSpc>
              <a:spcBef>
                <a:spcPts val="165"/>
              </a:spcBef>
              <a:buClr>
                <a:srgbClr val="0AD0D9"/>
              </a:buClr>
              <a:buSzPct val="94230"/>
              <a:buFont typeface="Wingdings 2"/>
              <a:buChar char=""/>
              <a:tabLst>
                <a:tab pos="287020" algn="l"/>
              </a:tabLst>
            </a:pPr>
            <a:r>
              <a:rPr sz="2600" spc="-10" dirty="0">
                <a:solidFill>
                  <a:srgbClr val="FFFFFF"/>
                </a:solidFill>
                <a:latin typeface="Constantia"/>
                <a:cs typeface="Constantia"/>
              </a:rPr>
              <a:t>Menggunakan </a:t>
            </a:r>
            <a:r>
              <a:rPr sz="2600" spc="-5" dirty="0">
                <a:solidFill>
                  <a:srgbClr val="FFFFFF"/>
                </a:solidFill>
                <a:latin typeface="Constantia"/>
                <a:cs typeface="Constantia"/>
              </a:rPr>
              <a:t>bahasa </a:t>
            </a:r>
            <a:r>
              <a:rPr sz="2600" spc="-10" dirty="0">
                <a:solidFill>
                  <a:srgbClr val="FFFFFF"/>
                </a:solidFill>
                <a:latin typeface="Constantia"/>
                <a:cs typeface="Constantia"/>
              </a:rPr>
              <a:t>yang </a:t>
            </a:r>
            <a:r>
              <a:rPr sz="2600" spc="-15" dirty="0">
                <a:solidFill>
                  <a:srgbClr val="FFFFFF"/>
                </a:solidFill>
                <a:latin typeface="Constantia"/>
                <a:cs typeface="Constantia"/>
              </a:rPr>
              <a:t>tegas,</a:t>
            </a:r>
            <a:r>
              <a:rPr sz="2600" spc="-215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Constantia"/>
                <a:cs typeface="Constantia"/>
              </a:rPr>
              <a:t>singkat,  </a:t>
            </a:r>
            <a:r>
              <a:rPr sz="2600" spc="-10" dirty="0">
                <a:solidFill>
                  <a:srgbClr val="FFFFFF"/>
                </a:solidFill>
                <a:latin typeface="Constantia"/>
                <a:cs typeface="Constantia"/>
              </a:rPr>
              <a:t>lugas, </a:t>
            </a:r>
            <a:r>
              <a:rPr sz="2600" spc="-5" dirty="0">
                <a:solidFill>
                  <a:srgbClr val="FFFFFF"/>
                </a:solidFill>
                <a:latin typeface="Constantia"/>
                <a:cs typeface="Constantia"/>
              </a:rPr>
              <a:t>jelas </a:t>
            </a:r>
            <a:r>
              <a:rPr sz="2600" spc="-10" dirty="0">
                <a:solidFill>
                  <a:srgbClr val="FFFFFF"/>
                </a:solidFill>
                <a:latin typeface="Constantia"/>
                <a:cs typeface="Constantia"/>
              </a:rPr>
              <a:t>dan tidak </a:t>
            </a:r>
            <a:r>
              <a:rPr sz="2600" spc="-15" dirty="0">
                <a:solidFill>
                  <a:srgbClr val="FFFFFF"/>
                </a:solidFill>
                <a:latin typeface="Constantia"/>
                <a:cs typeface="Constantia"/>
              </a:rPr>
              <a:t>bertele </a:t>
            </a:r>
            <a:r>
              <a:rPr sz="2600" spc="-5" dirty="0">
                <a:solidFill>
                  <a:srgbClr val="FFFFFF"/>
                </a:solidFill>
                <a:latin typeface="Constantia"/>
                <a:cs typeface="Constantia"/>
              </a:rPr>
              <a:t>–</a:t>
            </a:r>
            <a:r>
              <a:rPr sz="2600" spc="-190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600" spc="-20" dirty="0">
                <a:solidFill>
                  <a:srgbClr val="FFFFFF"/>
                </a:solidFill>
                <a:latin typeface="Constantia"/>
                <a:cs typeface="Constantia"/>
              </a:rPr>
              <a:t>tele</a:t>
            </a:r>
            <a:endParaRPr sz="260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155"/>
              </a:spcBef>
              <a:buClr>
                <a:srgbClr val="0AD0D9"/>
              </a:buClr>
              <a:buSzPct val="94230"/>
              <a:buFont typeface="Wingdings 2"/>
              <a:buChar char=""/>
              <a:tabLst>
                <a:tab pos="287020" algn="l"/>
              </a:tabLst>
            </a:pPr>
            <a:r>
              <a:rPr sz="2600" spc="-5" dirty="0">
                <a:solidFill>
                  <a:srgbClr val="FFFFFF"/>
                </a:solidFill>
                <a:latin typeface="Constantia"/>
                <a:cs typeface="Constantia"/>
              </a:rPr>
              <a:t>Siap menerima</a:t>
            </a:r>
            <a:r>
              <a:rPr sz="2600" spc="-114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Constantia"/>
                <a:cs typeface="Constantia"/>
              </a:rPr>
              <a:t>kritik</a:t>
            </a:r>
            <a:endParaRPr sz="260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310"/>
              </a:spcBef>
              <a:buClr>
                <a:srgbClr val="0AD0D9"/>
              </a:buClr>
              <a:buSzPct val="94230"/>
              <a:buFont typeface="Wingdings 2"/>
              <a:buChar char=""/>
              <a:tabLst>
                <a:tab pos="287020" algn="l"/>
              </a:tabLst>
            </a:pPr>
            <a:r>
              <a:rPr sz="2600" spc="-15" dirty="0">
                <a:solidFill>
                  <a:srgbClr val="FFFFFF"/>
                </a:solidFill>
                <a:latin typeface="Constantia"/>
                <a:cs typeface="Constantia"/>
              </a:rPr>
              <a:t>Mau </a:t>
            </a:r>
            <a:r>
              <a:rPr sz="2600" spc="-10" dirty="0">
                <a:solidFill>
                  <a:srgbClr val="FFFFFF"/>
                </a:solidFill>
                <a:latin typeface="Constantia"/>
                <a:cs typeface="Constantia"/>
              </a:rPr>
              <a:t>mengubah</a:t>
            </a:r>
            <a:r>
              <a:rPr sz="2600" spc="-70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600" spc="-10" dirty="0">
                <a:solidFill>
                  <a:srgbClr val="FFFFFF"/>
                </a:solidFill>
                <a:latin typeface="Constantia"/>
                <a:cs typeface="Constantia"/>
              </a:rPr>
              <a:t>diri</a:t>
            </a:r>
            <a:endParaRPr sz="260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315"/>
              </a:spcBef>
              <a:buClr>
                <a:srgbClr val="0AD0D9"/>
              </a:buClr>
              <a:buSzPct val="94230"/>
              <a:buFont typeface="Wingdings 2"/>
              <a:buChar char=""/>
              <a:tabLst>
                <a:tab pos="287020" algn="l"/>
              </a:tabLst>
            </a:pPr>
            <a:r>
              <a:rPr sz="2600" spc="-15" dirty="0">
                <a:solidFill>
                  <a:srgbClr val="FFFFFF"/>
                </a:solidFill>
                <a:latin typeface="Constantia"/>
                <a:cs typeface="Constantia"/>
              </a:rPr>
              <a:t>Memberi </a:t>
            </a:r>
            <a:r>
              <a:rPr sz="2600" spc="-10" dirty="0">
                <a:solidFill>
                  <a:srgbClr val="FFFFFF"/>
                </a:solidFill>
                <a:latin typeface="Constantia"/>
                <a:cs typeface="Constantia"/>
              </a:rPr>
              <a:t>kesempatan</a:t>
            </a:r>
            <a:r>
              <a:rPr sz="2600" spc="5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600" spc="-10" dirty="0">
                <a:solidFill>
                  <a:srgbClr val="FFFFFF"/>
                </a:solidFill>
                <a:latin typeface="Constantia"/>
                <a:cs typeface="Constantia"/>
              </a:rPr>
              <a:t>berpikir</a:t>
            </a:r>
            <a:endParaRPr sz="2600">
              <a:latin typeface="Constantia"/>
              <a:cs typeface="Constanti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804" y="185750"/>
            <a:ext cx="7628890" cy="7867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5000" spc="-15" dirty="0"/>
              <a:t>LARANGAN </a:t>
            </a:r>
            <a:r>
              <a:rPr sz="5000" spc="-35" dirty="0"/>
              <a:t>BAGI</a:t>
            </a:r>
            <a:r>
              <a:rPr sz="5000" spc="25" dirty="0"/>
              <a:t> </a:t>
            </a:r>
            <a:r>
              <a:rPr sz="5000" spc="-120" dirty="0"/>
              <a:t>FASILITATOR</a:t>
            </a:r>
            <a:endParaRPr sz="5000"/>
          </a:p>
        </p:txBody>
      </p:sp>
      <p:sp>
        <p:nvSpPr>
          <p:cNvPr id="3" name="object 3"/>
          <p:cNvSpPr txBox="1"/>
          <p:nvPr/>
        </p:nvSpPr>
        <p:spPr>
          <a:xfrm>
            <a:off x="536244" y="1084680"/>
            <a:ext cx="7787005" cy="5441950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390"/>
              </a:spcBef>
              <a:buClr>
                <a:srgbClr val="0AD0D9"/>
              </a:buClr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spc="-10" dirty="0">
                <a:solidFill>
                  <a:srgbClr val="FFFFFF"/>
                </a:solidFill>
                <a:latin typeface="Constantia"/>
                <a:cs typeface="Constantia"/>
              </a:rPr>
              <a:t>Jangan biarkan forum </a:t>
            </a:r>
            <a:r>
              <a:rPr sz="2400" dirty="0">
                <a:solidFill>
                  <a:srgbClr val="FFFFFF"/>
                </a:solidFill>
                <a:latin typeface="Constantia"/>
                <a:cs typeface="Constantia"/>
              </a:rPr>
              <a:t>menjadi </a:t>
            </a:r>
            <a:r>
              <a:rPr sz="2400" spc="-5" dirty="0">
                <a:solidFill>
                  <a:srgbClr val="FFFFFF"/>
                </a:solidFill>
                <a:latin typeface="Constantia"/>
                <a:cs typeface="Constantia"/>
              </a:rPr>
              <a:t>liar tidak</a:t>
            </a:r>
            <a:r>
              <a:rPr sz="2400" spc="-240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Constantia"/>
                <a:cs typeface="Constantia"/>
              </a:rPr>
              <a:t>fokus</a:t>
            </a:r>
            <a:endParaRPr sz="240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290"/>
              </a:spcBef>
              <a:buClr>
                <a:srgbClr val="0AD0D9"/>
              </a:buClr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spc="-5" dirty="0">
                <a:solidFill>
                  <a:srgbClr val="FFFFFF"/>
                </a:solidFill>
                <a:latin typeface="Constantia"/>
                <a:cs typeface="Constantia"/>
              </a:rPr>
              <a:t>Jangan </a:t>
            </a:r>
            <a:r>
              <a:rPr sz="2400" spc="-10" dirty="0">
                <a:solidFill>
                  <a:srgbClr val="FFFFFF"/>
                </a:solidFill>
                <a:latin typeface="Constantia"/>
                <a:cs typeface="Constantia"/>
              </a:rPr>
              <a:t>bertele </a:t>
            </a:r>
            <a:r>
              <a:rPr sz="2400" dirty="0">
                <a:solidFill>
                  <a:srgbClr val="FFFFFF"/>
                </a:solidFill>
                <a:latin typeface="Constantia"/>
                <a:cs typeface="Constantia"/>
              </a:rPr>
              <a:t>– </a:t>
            </a:r>
            <a:r>
              <a:rPr sz="2400" spc="-10" dirty="0">
                <a:solidFill>
                  <a:srgbClr val="FFFFFF"/>
                </a:solidFill>
                <a:latin typeface="Constantia"/>
                <a:cs typeface="Constantia"/>
              </a:rPr>
              <a:t>tele</a:t>
            </a:r>
            <a:r>
              <a:rPr sz="2400" spc="-170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400" spc="-15" dirty="0">
                <a:solidFill>
                  <a:srgbClr val="FFFFFF"/>
                </a:solidFill>
                <a:latin typeface="Constantia"/>
                <a:cs typeface="Constantia"/>
              </a:rPr>
              <a:t>berbicara</a:t>
            </a:r>
            <a:endParaRPr sz="240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290"/>
              </a:spcBef>
              <a:buClr>
                <a:srgbClr val="0AD0D9"/>
              </a:buClr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spc="-20" dirty="0">
                <a:solidFill>
                  <a:srgbClr val="FFFFFF"/>
                </a:solidFill>
                <a:latin typeface="Constantia"/>
                <a:cs typeface="Constantia"/>
              </a:rPr>
              <a:t>Fasilitator </a:t>
            </a:r>
            <a:r>
              <a:rPr sz="2400" dirty="0">
                <a:solidFill>
                  <a:srgbClr val="FFFFFF"/>
                </a:solidFill>
                <a:latin typeface="Constantia"/>
                <a:cs typeface="Constantia"/>
              </a:rPr>
              <a:t>jangan </a:t>
            </a:r>
            <a:r>
              <a:rPr sz="2400" spc="-5" dirty="0">
                <a:solidFill>
                  <a:srgbClr val="FFFFFF"/>
                </a:solidFill>
                <a:latin typeface="Constantia"/>
                <a:cs typeface="Constantia"/>
              </a:rPr>
              <a:t>mendominasi</a:t>
            </a:r>
            <a:r>
              <a:rPr sz="2400" spc="-80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Constantia"/>
                <a:cs typeface="Constantia"/>
              </a:rPr>
              <a:t>forum</a:t>
            </a:r>
            <a:endParaRPr sz="240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290"/>
              </a:spcBef>
              <a:buClr>
                <a:srgbClr val="0AD0D9"/>
              </a:buClr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spc="-5" dirty="0">
                <a:solidFill>
                  <a:srgbClr val="FFFFFF"/>
                </a:solidFill>
                <a:latin typeface="Constantia"/>
                <a:cs typeface="Constantia"/>
              </a:rPr>
              <a:t>Jangan </a:t>
            </a:r>
            <a:r>
              <a:rPr sz="2400" spc="-10" dirty="0">
                <a:solidFill>
                  <a:srgbClr val="FFFFFF"/>
                </a:solidFill>
                <a:latin typeface="Constantia"/>
                <a:cs typeface="Constantia"/>
              </a:rPr>
              <a:t>biarkan </a:t>
            </a:r>
            <a:r>
              <a:rPr sz="2400" dirty="0">
                <a:solidFill>
                  <a:srgbClr val="FFFFFF"/>
                </a:solidFill>
                <a:latin typeface="Constantia"/>
                <a:cs typeface="Constantia"/>
              </a:rPr>
              <a:t>ada </a:t>
            </a:r>
            <a:r>
              <a:rPr sz="2400" spc="-5" dirty="0">
                <a:solidFill>
                  <a:srgbClr val="FFFFFF"/>
                </a:solidFill>
                <a:latin typeface="Constantia"/>
                <a:cs typeface="Constantia"/>
              </a:rPr>
              <a:t>satu </a:t>
            </a:r>
            <a:r>
              <a:rPr sz="2400" dirty="0">
                <a:solidFill>
                  <a:srgbClr val="FFFFFF"/>
                </a:solidFill>
                <a:latin typeface="Constantia"/>
                <a:cs typeface="Constantia"/>
              </a:rPr>
              <a:t>– </a:t>
            </a:r>
            <a:r>
              <a:rPr sz="2400" spc="-5" dirty="0">
                <a:solidFill>
                  <a:srgbClr val="FFFFFF"/>
                </a:solidFill>
                <a:latin typeface="Constantia"/>
                <a:cs typeface="Constantia"/>
              </a:rPr>
              <a:t>dua</a:t>
            </a:r>
            <a:r>
              <a:rPr sz="2400" spc="-465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400" spc="-15" dirty="0">
                <a:solidFill>
                  <a:srgbClr val="FFFFFF"/>
                </a:solidFill>
                <a:latin typeface="Constantia"/>
                <a:cs typeface="Constantia"/>
              </a:rPr>
              <a:t>orang </a:t>
            </a:r>
            <a:r>
              <a:rPr sz="2400" dirty="0">
                <a:solidFill>
                  <a:srgbClr val="FFFFFF"/>
                </a:solidFill>
                <a:latin typeface="Constantia"/>
                <a:cs typeface="Constantia"/>
              </a:rPr>
              <a:t>mendominasi </a:t>
            </a:r>
            <a:r>
              <a:rPr sz="2400" spc="-10" dirty="0">
                <a:solidFill>
                  <a:srgbClr val="FFFFFF"/>
                </a:solidFill>
                <a:latin typeface="Constantia"/>
                <a:cs typeface="Constantia"/>
              </a:rPr>
              <a:t>forum</a:t>
            </a:r>
            <a:endParaRPr sz="240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290"/>
              </a:spcBef>
              <a:buClr>
                <a:srgbClr val="0AD0D9"/>
              </a:buClr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spc="-5" dirty="0">
                <a:solidFill>
                  <a:srgbClr val="FFFFFF"/>
                </a:solidFill>
                <a:latin typeface="Constantia"/>
                <a:cs typeface="Constantia"/>
              </a:rPr>
              <a:t>Jangan </a:t>
            </a:r>
            <a:r>
              <a:rPr sz="2400" dirty="0">
                <a:solidFill>
                  <a:srgbClr val="FFFFFF"/>
                </a:solidFill>
                <a:latin typeface="Constantia"/>
                <a:cs typeface="Constantia"/>
              </a:rPr>
              <a:t>gampang</a:t>
            </a:r>
            <a:r>
              <a:rPr sz="2400" spc="-105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400" spc="-15" dirty="0">
                <a:solidFill>
                  <a:srgbClr val="FFFFFF"/>
                </a:solidFill>
                <a:latin typeface="Constantia"/>
                <a:cs typeface="Constantia"/>
              </a:rPr>
              <a:t>marah</a:t>
            </a:r>
            <a:endParaRPr sz="240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290"/>
              </a:spcBef>
              <a:buClr>
                <a:srgbClr val="0AD0D9"/>
              </a:buClr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spc="-10" dirty="0">
                <a:solidFill>
                  <a:srgbClr val="FFFFFF"/>
                </a:solidFill>
                <a:latin typeface="Constantia"/>
                <a:cs typeface="Constantia"/>
              </a:rPr>
              <a:t>Jangan</a:t>
            </a:r>
            <a:r>
              <a:rPr sz="2400" spc="-110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Constantia"/>
                <a:cs typeface="Constantia"/>
              </a:rPr>
              <a:t>cemberut</a:t>
            </a:r>
            <a:endParaRPr sz="2400">
              <a:latin typeface="Constantia"/>
              <a:cs typeface="Constantia"/>
            </a:endParaRPr>
          </a:p>
          <a:p>
            <a:pPr marL="287020" marR="174625" indent="-274320">
              <a:lnSpc>
                <a:spcPts val="2590"/>
              </a:lnSpc>
              <a:spcBef>
                <a:spcPts val="615"/>
              </a:spcBef>
              <a:buClr>
                <a:srgbClr val="0AD0D9"/>
              </a:buClr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spc="-5" dirty="0">
                <a:solidFill>
                  <a:srgbClr val="FFFFFF"/>
                </a:solidFill>
                <a:latin typeface="Constantia"/>
                <a:cs typeface="Constantia"/>
              </a:rPr>
              <a:t>Jangan </a:t>
            </a:r>
            <a:r>
              <a:rPr sz="2400" spc="-10" dirty="0">
                <a:solidFill>
                  <a:srgbClr val="FFFFFF"/>
                </a:solidFill>
                <a:latin typeface="Constantia"/>
                <a:cs typeface="Constantia"/>
              </a:rPr>
              <a:t>sering </a:t>
            </a:r>
            <a:r>
              <a:rPr sz="2400" spc="-15" dirty="0">
                <a:solidFill>
                  <a:srgbClr val="FFFFFF"/>
                </a:solidFill>
                <a:latin typeface="Constantia"/>
                <a:cs typeface="Constantia"/>
              </a:rPr>
              <a:t>berbicara </a:t>
            </a:r>
            <a:r>
              <a:rPr sz="2400" dirty="0">
                <a:solidFill>
                  <a:srgbClr val="FFFFFF"/>
                </a:solidFill>
                <a:latin typeface="Constantia"/>
                <a:cs typeface="Constantia"/>
              </a:rPr>
              <a:t>dengan </a:t>
            </a:r>
            <a:r>
              <a:rPr sz="2400" spc="-5" dirty="0">
                <a:solidFill>
                  <a:srgbClr val="FFFFFF"/>
                </a:solidFill>
                <a:latin typeface="Constantia"/>
                <a:cs typeface="Constantia"/>
              </a:rPr>
              <a:t>bahasa </a:t>
            </a:r>
            <a:r>
              <a:rPr sz="2400" spc="-10" dirty="0">
                <a:solidFill>
                  <a:srgbClr val="FFFFFF"/>
                </a:solidFill>
                <a:latin typeface="Constantia"/>
                <a:cs typeface="Constantia"/>
              </a:rPr>
              <a:t>terputus </a:t>
            </a:r>
            <a:r>
              <a:rPr sz="2400" dirty="0">
                <a:solidFill>
                  <a:srgbClr val="FFFFFF"/>
                </a:solidFill>
                <a:latin typeface="Constantia"/>
                <a:cs typeface="Constantia"/>
              </a:rPr>
              <a:t>–</a:t>
            </a:r>
            <a:r>
              <a:rPr sz="2400" spc="-290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Constantia"/>
                <a:cs typeface="Constantia"/>
              </a:rPr>
              <a:t>putus  dengan selingan “E” atau</a:t>
            </a:r>
            <a:r>
              <a:rPr sz="2400" spc="-175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400" spc="-50" dirty="0">
                <a:solidFill>
                  <a:srgbClr val="FFFFFF"/>
                </a:solidFill>
                <a:latin typeface="Constantia"/>
                <a:cs typeface="Constantia"/>
              </a:rPr>
              <a:t>“ANU”</a:t>
            </a:r>
            <a:endParaRPr sz="2400">
              <a:latin typeface="Constantia"/>
              <a:cs typeface="Constantia"/>
            </a:endParaRPr>
          </a:p>
          <a:p>
            <a:pPr marL="287020" marR="148590" indent="-274320">
              <a:lnSpc>
                <a:spcPts val="2590"/>
              </a:lnSpc>
              <a:spcBef>
                <a:spcPts val="585"/>
              </a:spcBef>
              <a:buClr>
                <a:srgbClr val="0AD0D9"/>
              </a:buClr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spc="-5" dirty="0">
                <a:solidFill>
                  <a:srgbClr val="FFFFFF"/>
                </a:solidFill>
                <a:latin typeface="Constantia"/>
                <a:cs typeface="Constantia"/>
              </a:rPr>
              <a:t>Jangan </a:t>
            </a:r>
            <a:r>
              <a:rPr sz="2400" dirty="0">
                <a:solidFill>
                  <a:srgbClr val="FFFFFF"/>
                </a:solidFill>
                <a:latin typeface="Constantia"/>
                <a:cs typeface="Constantia"/>
              </a:rPr>
              <a:t>gampang </a:t>
            </a:r>
            <a:r>
              <a:rPr sz="2400" spc="-5" dirty="0">
                <a:solidFill>
                  <a:srgbClr val="FFFFFF"/>
                </a:solidFill>
                <a:latin typeface="Constantia"/>
                <a:cs typeface="Constantia"/>
              </a:rPr>
              <a:t>menilai </a:t>
            </a:r>
            <a:r>
              <a:rPr sz="2400" dirty="0">
                <a:solidFill>
                  <a:srgbClr val="FFFFFF"/>
                </a:solidFill>
                <a:latin typeface="Constantia"/>
                <a:cs typeface="Constantia"/>
              </a:rPr>
              <a:t>apalagi </a:t>
            </a:r>
            <a:r>
              <a:rPr sz="2400" spc="-5" dirty="0">
                <a:solidFill>
                  <a:srgbClr val="FFFFFF"/>
                </a:solidFill>
                <a:latin typeface="Constantia"/>
                <a:cs typeface="Constantia"/>
              </a:rPr>
              <a:t>memutus</a:t>
            </a:r>
            <a:r>
              <a:rPr sz="2400" spc="-320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Constantia"/>
                <a:cs typeface="Constantia"/>
              </a:rPr>
              <a:t>pembicaraan  peserta</a:t>
            </a:r>
            <a:endParaRPr sz="240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254"/>
              </a:spcBef>
              <a:buClr>
                <a:srgbClr val="0AD0D9"/>
              </a:buClr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spc="-5" dirty="0">
                <a:solidFill>
                  <a:srgbClr val="FFFFFF"/>
                </a:solidFill>
                <a:latin typeface="Constantia"/>
                <a:cs typeface="Constantia"/>
              </a:rPr>
              <a:t>Jangan </a:t>
            </a:r>
            <a:r>
              <a:rPr sz="2400" spc="-10" dirty="0">
                <a:solidFill>
                  <a:srgbClr val="FFFFFF"/>
                </a:solidFill>
                <a:latin typeface="Constantia"/>
                <a:cs typeface="Constantia"/>
              </a:rPr>
              <a:t>takut </a:t>
            </a:r>
            <a:r>
              <a:rPr sz="2400" spc="-5" dirty="0">
                <a:solidFill>
                  <a:srgbClr val="FFFFFF"/>
                </a:solidFill>
                <a:latin typeface="Constantia"/>
                <a:cs typeface="Constantia"/>
              </a:rPr>
              <a:t>atau</a:t>
            </a:r>
            <a:r>
              <a:rPr sz="2400" spc="-220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Constantia"/>
                <a:cs typeface="Constantia"/>
              </a:rPr>
              <a:t>grogi</a:t>
            </a:r>
            <a:endParaRPr sz="2400">
              <a:latin typeface="Constantia"/>
              <a:cs typeface="Constantia"/>
            </a:endParaRPr>
          </a:p>
          <a:p>
            <a:pPr marL="287020" marR="1139825" indent="-274320">
              <a:lnSpc>
                <a:spcPts val="2590"/>
              </a:lnSpc>
              <a:spcBef>
                <a:spcPts val="615"/>
              </a:spcBef>
              <a:buClr>
                <a:srgbClr val="0AD0D9"/>
              </a:buClr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spc="-5" dirty="0">
                <a:solidFill>
                  <a:srgbClr val="FFFFFF"/>
                </a:solidFill>
                <a:latin typeface="Constantia"/>
                <a:cs typeface="Constantia"/>
              </a:rPr>
              <a:t>Jangan minta </a:t>
            </a:r>
            <a:r>
              <a:rPr sz="2400" dirty="0">
                <a:solidFill>
                  <a:srgbClr val="FFFFFF"/>
                </a:solidFill>
                <a:latin typeface="Constantia"/>
                <a:cs typeface="Constantia"/>
              </a:rPr>
              <a:t>maaf </a:t>
            </a:r>
            <a:r>
              <a:rPr sz="2400" spc="-10" dirty="0">
                <a:solidFill>
                  <a:srgbClr val="FFFFFF"/>
                </a:solidFill>
                <a:latin typeface="Constantia"/>
                <a:cs typeface="Constantia"/>
              </a:rPr>
              <a:t>karena </a:t>
            </a:r>
            <a:r>
              <a:rPr sz="2400" spc="-15" dirty="0">
                <a:solidFill>
                  <a:srgbClr val="FFFFFF"/>
                </a:solidFill>
                <a:latin typeface="Constantia"/>
                <a:cs typeface="Constantia"/>
              </a:rPr>
              <a:t>merasa kurang,</a:t>
            </a:r>
            <a:r>
              <a:rPr sz="2400" spc="-150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Constantia"/>
                <a:cs typeface="Constantia"/>
              </a:rPr>
              <a:t>tetapi  </a:t>
            </a:r>
            <a:r>
              <a:rPr sz="2400" spc="-5" dirty="0">
                <a:solidFill>
                  <a:srgbClr val="FFFFFF"/>
                </a:solidFill>
                <a:latin typeface="Constantia"/>
                <a:cs typeface="Constantia"/>
              </a:rPr>
              <a:t>sampaikan</a:t>
            </a:r>
            <a:r>
              <a:rPr sz="2400" spc="-60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Constantia"/>
                <a:cs typeface="Constantia"/>
              </a:rPr>
              <a:t>terimakasih</a:t>
            </a:r>
            <a:endParaRPr sz="240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254"/>
              </a:spcBef>
              <a:buClr>
                <a:srgbClr val="0AD0D9"/>
              </a:buClr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spc="-5" dirty="0">
                <a:solidFill>
                  <a:srgbClr val="FFFFFF"/>
                </a:solidFill>
                <a:latin typeface="Constantia"/>
                <a:cs typeface="Constantia"/>
              </a:rPr>
              <a:t>Jangan memaksakan diri jika tidak</a:t>
            </a:r>
            <a:r>
              <a:rPr sz="2400" spc="-215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Constantia"/>
                <a:cs typeface="Constantia"/>
              </a:rPr>
              <a:t>tahu.</a:t>
            </a:r>
            <a:endParaRPr sz="2400">
              <a:latin typeface="Constantia"/>
              <a:cs typeface="Constanti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15"/>
              </a:spcBef>
            </a:pPr>
            <a:r>
              <a:rPr sz="4500" spc="-40" dirty="0"/>
              <a:t>KESULITAN </a:t>
            </a:r>
            <a:r>
              <a:rPr sz="4500" spc="-75" dirty="0"/>
              <a:t>YANG</a:t>
            </a:r>
            <a:r>
              <a:rPr sz="4500" spc="-200" dirty="0"/>
              <a:t> </a:t>
            </a:r>
            <a:r>
              <a:rPr sz="4500" spc="-5" dirty="0"/>
              <a:t>DIHADAPI  </a:t>
            </a:r>
            <a:r>
              <a:rPr sz="4500" spc="-100" dirty="0"/>
              <a:t>FASILITATOR</a:t>
            </a:r>
            <a:endParaRPr sz="45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294640" indent="-274320">
              <a:lnSpc>
                <a:spcPct val="100000"/>
              </a:lnSpc>
              <a:spcBef>
                <a:spcPts val="675"/>
              </a:spcBef>
              <a:buClr>
                <a:srgbClr val="0AD0D9"/>
              </a:buClr>
              <a:buSzPct val="93750"/>
              <a:buFont typeface="Wingdings 2"/>
              <a:buChar char=""/>
              <a:tabLst>
                <a:tab pos="295275" algn="l"/>
              </a:tabLst>
            </a:pPr>
            <a:r>
              <a:rPr spc="-5" dirty="0"/>
              <a:t>Hambatan</a:t>
            </a:r>
            <a:r>
              <a:rPr spc="-35" dirty="0"/>
              <a:t> </a:t>
            </a:r>
            <a:r>
              <a:rPr spc="-5" dirty="0"/>
              <a:t>bahasa</a:t>
            </a:r>
          </a:p>
          <a:p>
            <a:pPr marL="294640" indent="-274320">
              <a:lnSpc>
                <a:spcPct val="100000"/>
              </a:lnSpc>
              <a:spcBef>
                <a:spcPts val="580"/>
              </a:spcBef>
              <a:buClr>
                <a:srgbClr val="0AD0D9"/>
              </a:buClr>
              <a:buSzPct val="93750"/>
              <a:buFont typeface="Wingdings 2"/>
              <a:buChar char=""/>
              <a:tabLst>
                <a:tab pos="295275" algn="l"/>
              </a:tabLst>
            </a:pPr>
            <a:r>
              <a:rPr spc="-15" dirty="0"/>
              <a:t>Ada </a:t>
            </a:r>
            <a:r>
              <a:rPr i="1" spc="-30" dirty="0">
                <a:latin typeface="Constantia"/>
                <a:cs typeface="Constantia"/>
              </a:rPr>
              <a:t>Trouble </a:t>
            </a:r>
            <a:r>
              <a:rPr i="1" spc="-20" dirty="0">
                <a:latin typeface="Constantia"/>
                <a:cs typeface="Constantia"/>
              </a:rPr>
              <a:t>Maker</a:t>
            </a:r>
            <a:r>
              <a:rPr spc="-20" dirty="0"/>
              <a:t>, </a:t>
            </a:r>
            <a:r>
              <a:rPr dirty="0"/>
              <a:t>ada </a:t>
            </a:r>
            <a:r>
              <a:rPr spc="-5" dirty="0"/>
              <a:t>peserta </a:t>
            </a:r>
            <a:r>
              <a:rPr spc="-10" dirty="0"/>
              <a:t>yang </a:t>
            </a:r>
            <a:r>
              <a:rPr dirty="0"/>
              <a:t>sengaja</a:t>
            </a:r>
            <a:r>
              <a:rPr spc="-365" dirty="0"/>
              <a:t> </a:t>
            </a:r>
            <a:r>
              <a:rPr dirty="0"/>
              <a:t>mengacau</a:t>
            </a:r>
          </a:p>
          <a:p>
            <a:pPr marL="294640" indent="-274320">
              <a:lnSpc>
                <a:spcPct val="100000"/>
              </a:lnSpc>
              <a:spcBef>
                <a:spcPts val="580"/>
              </a:spcBef>
              <a:buClr>
                <a:srgbClr val="0AD0D9"/>
              </a:buClr>
              <a:buSzPct val="93750"/>
              <a:buFont typeface="Wingdings 2"/>
              <a:buChar char=""/>
              <a:tabLst>
                <a:tab pos="295275" algn="l"/>
              </a:tabLst>
            </a:pPr>
            <a:r>
              <a:rPr dirty="0"/>
              <a:t>Sebagian </a:t>
            </a:r>
            <a:r>
              <a:rPr spc="-5" dirty="0"/>
              <a:t>peserta </a:t>
            </a:r>
            <a:r>
              <a:rPr spc="-15" dirty="0"/>
              <a:t>merasa </a:t>
            </a:r>
            <a:r>
              <a:rPr spc="-10" dirty="0"/>
              <a:t>forum </a:t>
            </a:r>
            <a:r>
              <a:rPr spc="-5" dirty="0"/>
              <a:t>bukan sebagai</a:t>
            </a:r>
            <a:r>
              <a:rPr spc="-250" dirty="0"/>
              <a:t> </a:t>
            </a:r>
            <a:r>
              <a:rPr spc="-10" dirty="0"/>
              <a:t>habitatnya</a:t>
            </a:r>
          </a:p>
          <a:p>
            <a:pPr marL="294640" indent="-274320">
              <a:lnSpc>
                <a:spcPct val="100000"/>
              </a:lnSpc>
              <a:spcBef>
                <a:spcPts val="575"/>
              </a:spcBef>
              <a:buClr>
                <a:srgbClr val="0AD0D9"/>
              </a:buClr>
              <a:buSzPct val="93750"/>
              <a:buFont typeface="Wingdings 2"/>
              <a:buChar char=""/>
              <a:tabLst>
                <a:tab pos="295275" algn="l"/>
                <a:tab pos="1419860" algn="l"/>
                <a:tab pos="2514600" algn="l"/>
                <a:tab pos="3282950" algn="l"/>
                <a:tab pos="4399280" algn="l"/>
                <a:tab pos="4658360" algn="l"/>
                <a:tab pos="5965825" algn="l"/>
                <a:tab pos="7000240" algn="l"/>
              </a:tabLst>
            </a:pPr>
            <a:r>
              <a:rPr spc="-40" dirty="0"/>
              <a:t>A</a:t>
            </a:r>
            <a:r>
              <a:rPr spc="-5" dirty="0"/>
              <a:t>da</a:t>
            </a:r>
            <a:r>
              <a:rPr spc="-30" dirty="0"/>
              <a:t>ny</a:t>
            </a:r>
            <a:r>
              <a:rPr dirty="0"/>
              <a:t>a	pe</a:t>
            </a:r>
            <a:r>
              <a:rPr spc="-15" dirty="0"/>
              <a:t>s</a:t>
            </a:r>
            <a:r>
              <a:rPr dirty="0"/>
              <a:t>er</a:t>
            </a:r>
            <a:r>
              <a:rPr spc="-15" dirty="0"/>
              <a:t>t</a:t>
            </a:r>
            <a:r>
              <a:rPr dirty="0"/>
              <a:t>a	</a:t>
            </a:r>
            <a:r>
              <a:rPr spc="-30" dirty="0"/>
              <a:t>y</a:t>
            </a:r>
            <a:r>
              <a:rPr dirty="0"/>
              <a:t>ang	f</a:t>
            </a:r>
            <a:r>
              <a:rPr spc="-10" dirty="0"/>
              <a:t>r</a:t>
            </a:r>
            <a:r>
              <a:rPr spc="-5" dirty="0"/>
              <a:t>u</a:t>
            </a:r>
            <a:r>
              <a:rPr spc="-15" dirty="0"/>
              <a:t>s</a:t>
            </a:r>
            <a:r>
              <a:rPr spc="-10" dirty="0"/>
              <a:t>t</a:t>
            </a:r>
            <a:r>
              <a:rPr spc="20" dirty="0"/>
              <a:t>a</a:t>
            </a:r>
            <a:r>
              <a:rPr spc="-15" dirty="0"/>
              <a:t>s</a:t>
            </a:r>
            <a:r>
              <a:rPr dirty="0"/>
              <a:t>i	(	m</a:t>
            </a:r>
            <a:r>
              <a:rPr spc="-10" dirty="0"/>
              <a:t>i</a:t>
            </a:r>
            <a:r>
              <a:rPr spc="-15" dirty="0"/>
              <a:t>s</a:t>
            </a:r>
            <a:r>
              <a:rPr dirty="0"/>
              <a:t>al</a:t>
            </a:r>
            <a:r>
              <a:rPr spc="-35" dirty="0"/>
              <a:t>n</a:t>
            </a:r>
            <a:r>
              <a:rPr spc="-30" dirty="0"/>
              <a:t>y</a:t>
            </a:r>
            <a:r>
              <a:rPr dirty="0"/>
              <a:t>a	</a:t>
            </a:r>
            <a:r>
              <a:rPr spc="-15" dirty="0"/>
              <a:t>k</a:t>
            </a:r>
            <a:r>
              <a:rPr dirty="0"/>
              <a:t>arena	ha</a:t>
            </a:r>
            <a:r>
              <a:rPr spc="-60" dirty="0"/>
              <a:t>r</a:t>
            </a:r>
            <a:r>
              <a:rPr dirty="0"/>
              <a:t>apan</a:t>
            </a:r>
          </a:p>
          <a:p>
            <a:pPr marL="294640">
              <a:lnSpc>
                <a:spcPct val="100000"/>
              </a:lnSpc>
            </a:pPr>
            <a:r>
              <a:rPr spc="-5" dirty="0"/>
              <a:t>tidak sama </a:t>
            </a:r>
            <a:r>
              <a:rPr dirty="0"/>
              <a:t>dengan </a:t>
            </a:r>
            <a:r>
              <a:rPr spc="-5" dirty="0"/>
              <a:t>tujuan</a:t>
            </a:r>
            <a:r>
              <a:rPr spc="-305" dirty="0"/>
              <a:t> </a:t>
            </a:r>
            <a:r>
              <a:rPr spc="-5" dirty="0"/>
              <a:t>pelatihan)</a:t>
            </a:r>
          </a:p>
          <a:p>
            <a:pPr marL="294640" indent="-274320">
              <a:lnSpc>
                <a:spcPct val="100000"/>
              </a:lnSpc>
              <a:spcBef>
                <a:spcPts val="580"/>
              </a:spcBef>
              <a:buClr>
                <a:srgbClr val="0AD0D9"/>
              </a:buClr>
              <a:buSzPct val="93750"/>
              <a:buFont typeface="Wingdings 2"/>
              <a:buChar char=""/>
              <a:tabLst>
                <a:tab pos="295275" algn="l"/>
              </a:tabLst>
            </a:pPr>
            <a:r>
              <a:rPr spc="-20" dirty="0"/>
              <a:t>Adanya </a:t>
            </a:r>
            <a:r>
              <a:rPr spc="-5" dirty="0"/>
              <a:t>peserta </a:t>
            </a:r>
            <a:r>
              <a:rPr spc="-10" dirty="0"/>
              <a:t>yang</a:t>
            </a:r>
            <a:r>
              <a:rPr spc="-175" dirty="0"/>
              <a:t> </a:t>
            </a:r>
            <a:r>
              <a:rPr spc="-5" dirty="0"/>
              <a:t>mendominasi</a:t>
            </a:r>
          </a:p>
          <a:p>
            <a:pPr marL="294640" indent="-274320">
              <a:lnSpc>
                <a:spcPct val="100000"/>
              </a:lnSpc>
              <a:spcBef>
                <a:spcPts val="575"/>
              </a:spcBef>
              <a:buClr>
                <a:srgbClr val="0AD0D9"/>
              </a:buClr>
              <a:buSzPct val="93750"/>
              <a:buFont typeface="Wingdings 2"/>
              <a:buChar char=""/>
              <a:tabLst>
                <a:tab pos="295275" algn="l"/>
              </a:tabLst>
            </a:pPr>
            <a:r>
              <a:rPr spc="-15" dirty="0"/>
              <a:t>Ada </a:t>
            </a:r>
            <a:r>
              <a:rPr spc="-5" dirty="0"/>
              <a:t>peserta </a:t>
            </a:r>
            <a:r>
              <a:rPr spc="-10" dirty="0"/>
              <a:t>yang </a:t>
            </a:r>
            <a:r>
              <a:rPr dirty="0"/>
              <a:t>menguji</a:t>
            </a:r>
            <a:r>
              <a:rPr spc="-204" dirty="0"/>
              <a:t> </a:t>
            </a:r>
            <a:r>
              <a:rPr spc="-10" dirty="0"/>
              <a:t>fasilitator</a:t>
            </a:r>
          </a:p>
          <a:p>
            <a:pPr marL="294640" indent="-274320">
              <a:lnSpc>
                <a:spcPct val="100000"/>
              </a:lnSpc>
              <a:spcBef>
                <a:spcPts val="580"/>
              </a:spcBef>
              <a:buClr>
                <a:srgbClr val="0AD0D9"/>
              </a:buClr>
              <a:buSzPct val="93750"/>
              <a:buFont typeface="Wingdings 2"/>
              <a:buChar char=""/>
              <a:tabLst>
                <a:tab pos="295275" algn="l"/>
              </a:tabLst>
            </a:pPr>
            <a:r>
              <a:rPr spc="-15" dirty="0"/>
              <a:t>Keterbatasan </a:t>
            </a:r>
            <a:r>
              <a:rPr dirty="0"/>
              <a:t>media dan</a:t>
            </a:r>
            <a:r>
              <a:rPr spc="-220" dirty="0"/>
              <a:t> </a:t>
            </a:r>
            <a:r>
              <a:rPr spc="-15" dirty="0"/>
              <a:t>sarana</a:t>
            </a:r>
          </a:p>
          <a:p>
            <a:pPr marL="294640" marR="5080" indent="-274320">
              <a:lnSpc>
                <a:spcPct val="100000"/>
              </a:lnSpc>
              <a:spcBef>
                <a:spcPts val="580"/>
              </a:spcBef>
              <a:buClr>
                <a:srgbClr val="0AD0D9"/>
              </a:buClr>
              <a:buSzPct val="93750"/>
              <a:buFont typeface="Wingdings 2"/>
              <a:buChar char=""/>
              <a:tabLst>
                <a:tab pos="295275" algn="l"/>
              </a:tabLst>
            </a:pPr>
            <a:r>
              <a:rPr spc="-15" dirty="0"/>
              <a:t>Ketika </a:t>
            </a:r>
            <a:r>
              <a:rPr spc="-5" dirty="0"/>
              <a:t>tujuan tidak sesuai </a:t>
            </a:r>
            <a:r>
              <a:rPr dirty="0"/>
              <a:t>dengan </a:t>
            </a:r>
            <a:r>
              <a:rPr spc="-15" dirty="0"/>
              <a:t>kondisi </a:t>
            </a:r>
            <a:r>
              <a:rPr spc="-10" dirty="0"/>
              <a:t>riil </a:t>
            </a:r>
            <a:r>
              <a:rPr spc="-5" dirty="0"/>
              <a:t>saat </a:t>
            </a:r>
            <a:r>
              <a:rPr spc="-10" dirty="0"/>
              <a:t>proses  </a:t>
            </a:r>
            <a:r>
              <a:rPr spc="-5" dirty="0"/>
              <a:t>tengah</a:t>
            </a:r>
            <a:r>
              <a:rPr spc="-35" dirty="0"/>
              <a:t> </a:t>
            </a:r>
            <a:r>
              <a:rPr spc="-10" dirty="0"/>
              <a:t>berlangsung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804" y="686257"/>
            <a:ext cx="2252980" cy="7867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5000" spc="-20" dirty="0"/>
              <a:t>Lanjutan</a:t>
            </a:r>
            <a:endParaRPr sz="5000"/>
          </a:p>
        </p:txBody>
      </p:sp>
      <p:sp>
        <p:nvSpPr>
          <p:cNvPr id="3" name="object 3"/>
          <p:cNvSpPr txBox="1"/>
          <p:nvPr/>
        </p:nvSpPr>
        <p:spPr>
          <a:xfrm>
            <a:off x="536244" y="1645906"/>
            <a:ext cx="7915909" cy="4069715"/>
          </a:xfrm>
          <a:prstGeom prst="rect">
            <a:avLst/>
          </a:prstGeom>
        </p:spPr>
        <p:txBody>
          <a:bodyPr vert="horz" wrap="square" lIns="0" tIns="9271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730"/>
              </a:spcBef>
              <a:buClr>
                <a:srgbClr val="0AD0D9"/>
              </a:buClr>
              <a:buSzPct val="94230"/>
              <a:buFont typeface="Wingdings 2"/>
              <a:buChar char=""/>
              <a:tabLst>
                <a:tab pos="287020" algn="l"/>
              </a:tabLst>
            </a:pPr>
            <a:r>
              <a:rPr sz="2600" spc="-15" dirty="0">
                <a:solidFill>
                  <a:srgbClr val="FFFFFF"/>
                </a:solidFill>
                <a:latin typeface="Constantia"/>
                <a:cs typeface="Constantia"/>
              </a:rPr>
              <a:t>Peserta </a:t>
            </a:r>
            <a:r>
              <a:rPr sz="2600" spc="-5" dirty="0">
                <a:solidFill>
                  <a:srgbClr val="FFFFFF"/>
                </a:solidFill>
                <a:latin typeface="Constantia"/>
                <a:cs typeface="Constantia"/>
              </a:rPr>
              <a:t>memiliki </a:t>
            </a:r>
            <a:r>
              <a:rPr sz="2600" spc="-15" dirty="0">
                <a:solidFill>
                  <a:srgbClr val="FFFFFF"/>
                </a:solidFill>
                <a:latin typeface="Constantia"/>
                <a:cs typeface="Constantia"/>
              </a:rPr>
              <a:t>perbedaan </a:t>
            </a:r>
            <a:r>
              <a:rPr sz="2600" spc="-10" dirty="0">
                <a:solidFill>
                  <a:srgbClr val="FFFFFF"/>
                </a:solidFill>
                <a:latin typeface="Constantia"/>
                <a:cs typeface="Constantia"/>
              </a:rPr>
              <a:t>persepsi </a:t>
            </a:r>
            <a:r>
              <a:rPr sz="2600" spc="-5" dirty="0">
                <a:solidFill>
                  <a:srgbClr val="FFFFFF"/>
                </a:solidFill>
                <a:latin typeface="Constantia"/>
                <a:cs typeface="Constantia"/>
              </a:rPr>
              <a:t>(</a:t>
            </a:r>
            <a:r>
              <a:rPr sz="2600" spc="-60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600" spc="-10" dirty="0">
                <a:solidFill>
                  <a:srgbClr val="FFFFFF"/>
                </a:solidFill>
                <a:latin typeface="Constantia"/>
                <a:cs typeface="Constantia"/>
              </a:rPr>
              <a:t>pengertian)</a:t>
            </a:r>
            <a:endParaRPr sz="260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625"/>
              </a:spcBef>
              <a:buClr>
                <a:srgbClr val="0AD0D9"/>
              </a:buClr>
              <a:buSzPct val="94230"/>
              <a:buFont typeface="Wingdings 2"/>
              <a:buChar char=""/>
              <a:tabLst>
                <a:tab pos="287020" algn="l"/>
              </a:tabLst>
            </a:pPr>
            <a:r>
              <a:rPr sz="2600" spc="-30" dirty="0">
                <a:solidFill>
                  <a:srgbClr val="FFFFFF"/>
                </a:solidFill>
                <a:latin typeface="Constantia"/>
                <a:cs typeface="Constantia"/>
              </a:rPr>
              <a:t>Kurang </a:t>
            </a:r>
            <a:r>
              <a:rPr sz="2600" spc="-5" dirty="0">
                <a:solidFill>
                  <a:srgbClr val="FFFFFF"/>
                </a:solidFill>
                <a:latin typeface="Constantia"/>
                <a:cs typeface="Constantia"/>
              </a:rPr>
              <a:t>atau </a:t>
            </a:r>
            <a:r>
              <a:rPr sz="2600" spc="-10" dirty="0">
                <a:solidFill>
                  <a:srgbClr val="FFFFFF"/>
                </a:solidFill>
                <a:latin typeface="Constantia"/>
                <a:cs typeface="Constantia"/>
              </a:rPr>
              <a:t>tidak </a:t>
            </a:r>
            <a:r>
              <a:rPr sz="2600" spc="-5" dirty="0">
                <a:solidFill>
                  <a:srgbClr val="FFFFFF"/>
                </a:solidFill>
                <a:latin typeface="Constantia"/>
                <a:cs typeface="Constantia"/>
              </a:rPr>
              <a:t>menguasai </a:t>
            </a:r>
            <a:r>
              <a:rPr sz="2600" spc="-15" dirty="0">
                <a:solidFill>
                  <a:srgbClr val="FFFFFF"/>
                </a:solidFill>
                <a:latin typeface="Constantia"/>
                <a:cs typeface="Constantia"/>
              </a:rPr>
              <a:t>metode/teknik</a:t>
            </a:r>
            <a:r>
              <a:rPr sz="2600" spc="65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600" spc="-10" dirty="0">
                <a:solidFill>
                  <a:srgbClr val="FFFFFF"/>
                </a:solidFill>
                <a:latin typeface="Constantia"/>
                <a:cs typeface="Constantia"/>
              </a:rPr>
              <a:t>fasilitasi</a:t>
            </a:r>
            <a:endParaRPr sz="2600">
              <a:latin typeface="Constantia"/>
              <a:cs typeface="Constantia"/>
            </a:endParaRPr>
          </a:p>
          <a:p>
            <a:pPr marL="287020" marR="354965" indent="-274320">
              <a:lnSpc>
                <a:spcPct val="100000"/>
              </a:lnSpc>
              <a:spcBef>
                <a:spcPts val="630"/>
              </a:spcBef>
              <a:buClr>
                <a:srgbClr val="0AD0D9"/>
              </a:buClr>
              <a:buSzPct val="94230"/>
              <a:buFont typeface="Wingdings 2"/>
              <a:buChar char=""/>
              <a:tabLst>
                <a:tab pos="287020" algn="l"/>
                <a:tab pos="2283460" algn="l"/>
              </a:tabLst>
            </a:pPr>
            <a:r>
              <a:rPr sz="2600" spc="-15" dirty="0">
                <a:solidFill>
                  <a:srgbClr val="FFFFFF"/>
                </a:solidFill>
                <a:latin typeface="Constantia"/>
                <a:cs typeface="Constantia"/>
              </a:rPr>
              <a:t>Peserta</a:t>
            </a:r>
            <a:r>
              <a:rPr sz="2600" spc="-65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600" spc="-10" dirty="0">
                <a:solidFill>
                  <a:srgbClr val="FFFFFF"/>
                </a:solidFill>
                <a:latin typeface="Constantia"/>
                <a:cs typeface="Constantia"/>
              </a:rPr>
              <a:t>tidak	</a:t>
            </a:r>
            <a:r>
              <a:rPr sz="2600" spc="-15" dirty="0">
                <a:solidFill>
                  <a:srgbClr val="FFFFFF"/>
                </a:solidFill>
                <a:latin typeface="Constantia"/>
                <a:cs typeface="Constantia"/>
              </a:rPr>
              <a:t>terbiasa </a:t>
            </a:r>
            <a:r>
              <a:rPr sz="2600" spc="-10" dirty="0">
                <a:solidFill>
                  <a:srgbClr val="FFFFFF"/>
                </a:solidFill>
                <a:latin typeface="Constantia"/>
                <a:cs typeface="Constantia"/>
              </a:rPr>
              <a:t>dengan </a:t>
            </a:r>
            <a:r>
              <a:rPr sz="2600" spc="-15" dirty="0">
                <a:solidFill>
                  <a:srgbClr val="FFFFFF"/>
                </a:solidFill>
                <a:latin typeface="Constantia"/>
                <a:cs typeface="Constantia"/>
              </a:rPr>
              <a:t>metode/ </a:t>
            </a:r>
            <a:r>
              <a:rPr sz="2600" spc="-10" dirty="0">
                <a:solidFill>
                  <a:srgbClr val="FFFFFF"/>
                </a:solidFill>
                <a:latin typeface="Constantia"/>
                <a:cs typeface="Constantia"/>
              </a:rPr>
              <a:t>teknik</a:t>
            </a:r>
            <a:r>
              <a:rPr sz="2600" spc="-195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600" spc="-10" dirty="0">
                <a:solidFill>
                  <a:srgbClr val="FFFFFF"/>
                </a:solidFill>
                <a:latin typeface="Constantia"/>
                <a:cs typeface="Constantia"/>
              </a:rPr>
              <a:t>yang  </a:t>
            </a:r>
            <a:r>
              <a:rPr sz="2600" spc="-15" dirty="0">
                <a:solidFill>
                  <a:srgbClr val="FFFFFF"/>
                </a:solidFill>
                <a:latin typeface="Constantia"/>
                <a:cs typeface="Constantia"/>
              </a:rPr>
              <a:t>dipergunakan</a:t>
            </a:r>
            <a:endParaRPr sz="2600">
              <a:latin typeface="Constantia"/>
              <a:cs typeface="Constantia"/>
            </a:endParaRPr>
          </a:p>
          <a:p>
            <a:pPr marL="287020" marR="542925" indent="-274320">
              <a:lnSpc>
                <a:spcPct val="100000"/>
              </a:lnSpc>
              <a:spcBef>
                <a:spcPts val="625"/>
              </a:spcBef>
              <a:buClr>
                <a:srgbClr val="0AD0D9"/>
              </a:buClr>
              <a:buSzPct val="94230"/>
              <a:buFont typeface="Wingdings 2"/>
              <a:buChar char=""/>
              <a:tabLst>
                <a:tab pos="287020" algn="l"/>
              </a:tabLst>
            </a:pPr>
            <a:r>
              <a:rPr sz="2600" spc="-25" dirty="0">
                <a:solidFill>
                  <a:srgbClr val="FFFFFF"/>
                </a:solidFill>
                <a:latin typeface="Constantia"/>
                <a:cs typeface="Constantia"/>
              </a:rPr>
              <a:t>Adanya budaya </a:t>
            </a:r>
            <a:r>
              <a:rPr sz="2600" spc="-10" dirty="0">
                <a:solidFill>
                  <a:srgbClr val="FFFFFF"/>
                </a:solidFill>
                <a:latin typeface="Constantia"/>
                <a:cs typeface="Constantia"/>
              </a:rPr>
              <a:t>hubungan guru </a:t>
            </a:r>
            <a:r>
              <a:rPr sz="2600" spc="-5" dirty="0">
                <a:solidFill>
                  <a:srgbClr val="FFFFFF"/>
                </a:solidFill>
                <a:latin typeface="Constantia"/>
                <a:cs typeface="Constantia"/>
              </a:rPr>
              <a:t>– </a:t>
            </a:r>
            <a:r>
              <a:rPr sz="2600" spc="-10" dirty="0">
                <a:solidFill>
                  <a:srgbClr val="FFFFFF"/>
                </a:solidFill>
                <a:latin typeface="Constantia"/>
                <a:cs typeface="Constantia"/>
              </a:rPr>
              <a:t>murid, </a:t>
            </a:r>
            <a:r>
              <a:rPr sz="2600" spc="-5" dirty="0">
                <a:solidFill>
                  <a:srgbClr val="FFFFFF"/>
                </a:solidFill>
                <a:latin typeface="Constantia"/>
                <a:cs typeface="Constantia"/>
              </a:rPr>
              <a:t>sehingga  </a:t>
            </a:r>
            <a:r>
              <a:rPr sz="2600" spc="-10" dirty="0">
                <a:solidFill>
                  <a:srgbClr val="FFFFFF"/>
                </a:solidFill>
                <a:latin typeface="Constantia"/>
                <a:cs typeface="Constantia"/>
              </a:rPr>
              <a:t>peserta </a:t>
            </a:r>
            <a:r>
              <a:rPr sz="2600" spc="-5" dirty="0">
                <a:solidFill>
                  <a:srgbClr val="FFFFFF"/>
                </a:solidFill>
                <a:latin typeface="Constantia"/>
                <a:cs typeface="Constantia"/>
              </a:rPr>
              <a:t>menunggu </a:t>
            </a:r>
            <a:r>
              <a:rPr sz="2600" spc="-15" dirty="0">
                <a:solidFill>
                  <a:srgbClr val="FFFFFF"/>
                </a:solidFill>
                <a:latin typeface="Constantia"/>
                <a:cs typeface="Constantia"/>
              </a:rPr>
              <a:t>untuk </a:t>
            </a:r>
            <a:r>
              <a:rPr sz="2600" spc="-10" dirty="0">
                <a:solidFill>
                  <a:srgbClr val="FFFFFF"/>
                </a:solidFill>
                <a:latin typeface="Constantia"/>
                <a:cs typeface="Constantia"/>
              </a:rPr>
              <a:t>diberi </a:t>
            </a:r>
            <a:r>
              <a:rPr sz="2600" spc="-15" dirty="0">
                <a:solidFill>
                  <a:srgbClr val="FFFFFF"/>
                </a:solidFill>
                <a:latin typeface="Constantia"/>
                <a:cs typeface="Constantia"/>
              </a:rPr>
              <a:t>pelajaran</a:t>
            </a:r>
            <a:r>
              <a:rPr sz="2600" spc="-120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600" spc="-20" dirty="0">
                <a:solidFill>
                  <a:srgbClr val="FFFFFF"/>
                </a:solidFill>
                <a:latin typeface="Constantia"/>
                <a:cs typeface="Constantia"/>
              </a:rPr>
              <a:t>terus</a:t>
            </a:r>
            <a:endParaRPr sz="2600">
              <a:latin typeface="Constantia"/>
              <a:cs typeface="Constantia"/>
            </a:endParaRPr>
          </a:p>
          <a:p>
            <a:pPr marL="287020" marR="1093470" indent="-274320">
              <a:lnSpc>
                <a:spcPct val="100000"/>
              </a:lnSpc>
              <a:spcBef>
                <a:spcPts val="625"/>
              </a:spcBef>
              <a:buClr>
                <a:srgbClr val="0AD0D9"/>
              </a:buClr>
              <a:buSzPct val="94230"/>
              <a:buFont typeface="Wingdings 2"/>
              <a:buChar char=""/>
              <a:tabLst>
                <a:tab pos="287020" algn="l"/>
              </a:tabLst>
            </a:pPr>
            <a:r>
              <a:rPr sz="2600" spc="-5" dirty="0">
                <a:solidFill>
                  <a:srgbClr val="FFFFFF"/>
                </a:solidFill>
                <a:latin typeface="Constantia"/>
                <a:cs typeface="Constantia"/>
              </a:rPr>
              <a:t>Krisis </a:t>
            </a:r>
            <a:r>
              <a:rPr sz="2600" spc="-10" dirty="0">
                <a:solidFill>
                  <a:srgbClr val="FFFFFF"/>
                </a:solidFill>
                <a:latin typeface="Constantia"/>
                <a:cs typeface="Constantia"/>
              </a:rPr>
              <a:t>waktu </a:t>
            </a:r>
            <a:r>
              <a:rPr sz="2600" spc="-5" dirty="0">
                <a:solidFill>
                  <a:srgbClr val="FFFFFF"/>
                </a:solidFill>
                <a:latin typeface="Constantia"/>
                <a:cs typeface="Constantia"/>
              </a:rPr>
              <a:t>atau </a:t>
            </a:r>
            <a:r>
              <a:rPr sz="2600" spc="-15" dirty="0">
                <a:solidFill>
                  <a:srgbClr val="FFFFFF"/>
                </a:solidFill>
                <a:latin typeface="Constantia"/>
                <a:cs typeface="Constantia"/>
              </a:rPr>
              <a:t>kekurangan </a:t>
            </a:r>
            <a:r>
              <a:rPr sz="2600" spc="-10" dirty="0">
                <a:solidFill>
                  <a:srgbClr val="FFFFFF"/>
                </a:solidFill>
                <a:latin typeface="Constantia"/>
                <a:cs typeface="Constantia"/>
              </a:rPr>
              <a:t>waktu dari</a:t>
            </a:r>
            <a:r>
              <a:rPr sz="2600" spc="-450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600" spc="-10" dirty="0">
                <a:solidFill>
                  <a:srgbClr val="FFFFFF"/>
                </a:solidFill>
                <a:latin typeface="Constantia"/>
                <a:cs typeface="Constantia"/>
              </a:rPr>
              <a:t>yang  direncanakan</a:t>
            </a:r>
            <a:endParaRPr sz="260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625"/>
              </a:spcBef>
              <a:buClr>
                <a:srgbClr val="0AD0D9"/>
              </a:buClr>
              <a:buSzPct val="94230"/>
              <a:buFont typeface="Wingdings 2"/>
              <a:buChar char=""/>
              <a:tabLst>
                <a:tab pos="287020" algn="l"/>
              </a:tabLst>
            </a:pPr>
            <a:r>
              <a:rPr sz="2600" spc="-25" dirty="0">
                <a:solidFill>
                  <a:srgbClr val="FFFFFF"/>
                </a:solidFill>
                <a:latin typeface="Constantia"/>
                <a:cs typeface="Constantia"/>
              </a:rPr>
              <a:t>Adanya </a:t>
            </a:r>
            <a:r>
              <a:rPr sz="2600" spc="-10" dirty="0">
                <a:solidFill>
                  <a:srgbClr val="FFFFFF"/>
                </a:solidFill>
                <a:latin typeface="Constantia"/>
                <a:cs typeface="Constantia"/>
              </a:rPr>
              <a:t>peserta yang</a:t>
            </a:r>
            <a:r>
              <a:rPr sz="2600" spc="-220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Constantia"/>
                <a:cs typeface="Constantia"/>
              </a:rPr>
              <a:t>apatis</a:t>
            </a:r>
            <a:endParaRPr sz="2600">
              <a:latin typeface="Constantia"/>
              <a:cs typeface="Constanti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804" y="114376"/>
            <a:ext cx="3691890" cy="7867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5000" spc="-20" dirty="0"/>
              <a:t>ROLE</a:t>
            </a:r>
            <a:r>
              <a:rPr sz="5000" spc="-75" dirty="0"/>
              <a:t> </a:t>
            </a:r>
            <a:r>
              <a:rPr sz="5000" spc="-65" dirty="0"/>
              <a:t>PLAYING</a:t>
            </a:r>
            <a:endParaRPr sz="5000"/>
          </a:p>
        </p:txBody>
      </p:sp>
      <p:sp>
        <p:nvSpPr>
          <p:cNvPr id="3" name="object 3"/>
          <p:cNvSpPr txBox="1"/>
          <p:nvPr/>
        </p:nvSpPr>
        <p:spPr>
          <a:xfrm>
            <a:off x="542340" y="1115390"/>
            <a:ext cx="8057515" cy="4860925"/>
          </a:xfrm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marL="341630" marR="322580" algn="ctr">
              <a:lnSpc>
                <a:spcPts val="2810"/>
              </a:lnSpc>
              <a:spcBef>
                <a:spcPts val="445"/>
              </a:spcBef>
            </a:pPr>
            <a:r>
              <a:rPr sz="2600" spc="-5" dirty="0">
                <a:solidFill>
                  <a:srgbClr val="FFFFFF"/>
                </a:solidFill>
                <a:latin typeface="Constantia"/>
                <a:cs typeface="Constantia"/>
              </a:rPr>
              <a:t>Identifikasi </a:t>
            </a:r>
            <a:r>
              <a:rPr sz="2600" spc="-10" dirty="0">
                <a:solidFill>
                  <a:srgbClr val="FFFFFF"/>
                </a:solidFill>
                <a:latin typeface="Constantia"/>
                <a:cs typeface="Constantia"/>
              </a:rPr>
              <a:t>potensi, menginventarisasi </a:t>
            </a:r>
            <a:r>
              <a:rPr sz="2600" spc="-5" dirty="0">
                <a:solidFill>
                  <a:srgbClr val="FFFFFF"/>
                </a:solidFill>
                <a:latin typeface="Constantia"/>
                <a:cs typeface="Constantia"/>
              </a:rPr>
              <a:t>masalah</a:t>
            </a:r>
            <a:r>
              <a:rPr sz="2600" spc="-90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600" spc="-10" dirty="0">
                <a:solidFill>
                  <a:srgbClr val="FFFFFF"/>
                </a:solidFill>
                <a:latin typeface="Constantia"/>
                <a:cs typeface="Constantia"/>
              </a:rPr>
              <a:t>dan  </a:t>
            </a:r>
            <a:r>
              <a:rPr sz="2600" spc="-15" dirty="0">
                <a:solidFill>
                  <a:srgbClr val="FFFFFF"/>
                </a:solidFill>
                <a:latin typeface="Constantia"/>
                <a:cs typeface="Constantia"/>
              </a:rPr>
              <a:t>kebutuhan</a:t>
            </a:r>
            <a:r>
              <a:rPr sz="2600" spc="-75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600" spc="-25" dirty="0">
                <a:solidFill>
                  <a:srgbClr val="FFFFFF"/>
                </a:solidFill>
                <a:latin typeface="Constantia"/>
                <a:cs typeface="Constantia"/>
              </a:rPr>
              <a:t>warga</a:t>
            </a:r>
            <a:endParaRPr sz="2600">
              <a:latin typeface="Constantia"/>
              <a:cs typeface="Constantia"/>
            </a:endParaRPr>
          </a:p>
          <a:p>
            <a:pPr marL="131445" marR="114300" indent="-1270" algn="ctr">
              <a:lnSpc>
                <a:spcPct val="90000"/>
              </a:lnSpc>
              <a:spcBef>
                <a:spcPts val="580"/>
              </a:spcBef>
            </a:pPr>
            <a:r>
              <a:rPr sz="2600" spc="-25" dirty="0">
                <a:solidFill>
                  <a:srgbClr val="FFFFFF"/>
                </a:solidFill>
                <a:latin typeface="Constantia"/>
                <a:cs typeface="Constantia"/>
              </a:rPr>
              <a:t>Mulai </a:t>
            </a:r>
            <a:r>
              <a:rPr sz="2600" spc="-20" dirty="0">
                <a:solidFill>
                  <a:srgbClr val="FFFFFF"/>
                </a:solidFill>
                <a:latin typeface="Constantia"/>
                <a:cs typeface="Constantia"/>
              </a:rPr>
              <a:t>Maret </a:t>
            </a:r>
            <a:r>
              <a:rPr sz="2600" spc="-10" dirty="0">
                <a:solidFill>
                  <a:srgbClr val="FFFFFF"/>
                </a:solidFill>
                <a:latin typeface="Constantia"/>
                <a:cs typeface="Constantia"/>
              </a:rPr>
              <a:t>2009 </a:t>
            </a:r>
            <a:r>
              <a:rPr sz="2600" spc="-5" dirty="0">
                <a:solidFill>
                  <a:srgbClr val="FFFFFF"/>
                </a:solidFill>
                <a:latin typeface="Constantia"/>
                <a:cs typeface="Constantia"/>
              </a:rPr>
              <a:t>Di Desa Gilangharjo </a:t>
            </a:r>
            <a:r>
              <a:rPr sz="2600" spc="-10" dirty="0">
                <a:solidFill>
                  <a:srgbClr val="FFFFFF"/>
                </a:solidFill>
                <a:latin typeface="Constantia"/>
                <a:cs typeface="Constantia"/>
              </a:rPr>
              <a:t>Kecamatan  Pandak </a:t>
            </a:r>
            <a:r>
              <a:rPr sz="2600" spc="-15" dirty="0">
                <a:solidFill>
                  <a:srgbClr val="FFFFFF"/>
                </a:solidFill>
                <a:latin typeface="Constantia"/>
                <a:cs typeface="Constantia"/>
              </a:rPr>
              <a:t>Kabupaten </a:t>
            </a:r>
            <a:r>
              <a:rPr sz="2600" spc="-5" dirty="0">
                <a:solidFill>
                  <a:srgbClr val="FFFFFF"/>
                </a:solidFill>
                <a:latin typeface="Constantia"/>
                <a:cs typeface="Constantia"/>
              </a:rPr>
              <a:t>Bantul akan dijadikan </a:t>
            </a:r>
            <a:r>
              <a:rPr sz="2600" spc="-10" dirty="0">
                <a:solidFill>
                  <a:srgbClr val="FFFFFF"/>
                </a:solidFill>
                <a:latin typeface="Constantia"/>
                <a:cs typeface="Constantia"/>
              </a:rPr>
              <a:t>lokasi</a:t>
            </a:r>
            <a:r>
              <a:rPr sz="2600" spc="-135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600" spc="-20" dirty="0">
                <a:solidFill>
                  <a:srgbClr val="FFFFFF"/>
                </a:solidFill>
                <a:latin typeface="Constantia"/>
                <a:cs typeface="Constantia"/>
              </a:rPr>
              <a:t>Kuliah  </a:t>
            </a:r>
            <a:r>
              <a:rPr sz="2600" spc="-15" dirty="0">
                <a:solidFill>
                  <a:srgbClr val="FFFFFF"/>
                </a:solidFill>
                <a:latin typeface="Constantia"/>
                <a:cs typeface="Constantia"/>
              </a:rPr>
              <a:t>Kerja </a:t>
            </a:r>
            <a:r>
              <a:rPr sz="2600" spc="-10" dirty="0">
                <a:solidFill>
                  <a:srgbClr val="FFFFFF"/>
                </a:solidFill>
                <a:latin typeface="Constantia"/>
                <a:cs typeface="Constantia"/>
              </a:rPr>
              <a:t>Nyata (KKN) Mahasiswa</a:t>
            </a:r>
            <a:r>
              <a:rPr sz="2600" spc="-140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600" spc="-10" dirty="0">
                <a:solidFill>
                  <a:srgbClr val="FFFFFF"/>
                </a:solidFill>
                <a:latin typeface="Constantia"/>
                <a:cs typeface="Constantia"/>
              </a:rPr>
              <a:t>APMD</a:t>
            </a:r>
            <a:endParaRPr sz="2600">
              <a:latin typeface="Constantia"/>
              <a:cs typeface="Constantia"/>
            </a:endParaRPr>
          </a:p>
          <a:p>
            <a:pPr marL="12065" marR="5080" algn="ctr">
              <a:lnSpc>
                <a:spcPct val="90000"/>
              </a:lnSpc>
              <a:spcBef>
                <a:spcPts val="630"/>
              </a:spcBef>
            </a:pPr>
            <a:r>
              <a:rPr sz="2600" spc="-25" dirty="0">
                <a:solidFill>
                  <a:srgbClr val="FFFFFF"/>
                </a:solidFill>
                <a:latin typeface="Constantia"/>
                <a:cs typeface="Constantia"/>
              </a:rPr>
              <a:t>Mulai </a:t>
            </a:r>
            <a:r>
              <a:rPr sz="2600" spc="-5" dirty="0">
                <a:solidFill>
                  <a:srgbClr val="FFFFFF"/>
                </a:solidFill>
                <a:latin typeface="Constantia"/>
                <a:cs typeface="Constantia"/>
              </a:rPr>
              <a:t>Saat </a:t>
            </a:r>
            <a:r>
              <a:rPr sz="2600" spc="-10" dirty="0">
                <a:solidFill>
                  <a:srgbClr val="FFFFFF"/>
                </a:solidFill>
                <a:latin typeface="Constantia"/>
                <a:cs typeface="Constantia"/>
              </a:rPr>
              <a:t>itu, </a:t>
            </a:r>
            <a:r>
              <a:rPr sz="2600" spc="-25" dirty="0">
                <a:solidFill>
                  <a:srgbClr val="FFFFFF"/>
                </a:solidFill>
                <a:latin typeface="Constantia"/>
                <a:cs typeface="Constantia"/>
              </a:rPr>
              <a:t>para </a:t>
            </a:r>
            <a:r>
              <a:rPr sz="2600" spc="-20" dirty="0">
                <a:solidFill>
                  <a:srgbClr val="FFFFFF"/>
                </a:solidFill>
                <a:latin typeface="Constantia"/>
                <a:cs typeface="Constantia"/>
              </a:rPr>
              <a:t>warga </a:t>
            </a:r>
            <a:r>
              <a:rPr sz="2600" spc="-5" dirty="0">
                <a:solidFill>
                  <a:srgbClr val="FFFFFF"/>
                </a:solidFill>
                <a:latin typeface="Constantia"/>
                <a:cs typeface="Constantia"/>
              </a:rPr>
              <a:t>akan </a:t>
            </a:r>
            <a:r>
              <a:rPr sz="2600" spc="-10" dirty="0">
                <a:solidFill>
                  <a:srgbClr val="FFFFFF"/>
                </a:solidFill>
                <a:latin typeface="Constantia"/>
                <a:cs typeface="Constantia"/>
              </a:rPr>
              <a:t>dilibatkan dalam</a:t>
            </a:r>
            <a:r>
              <a:rPr sz="2600" spc="-375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600" spc="-10" dirty="0">
                <a:solidFill>
                  <a:srgbClr val="FFFFFF"/>
                </a:solidFill>
                <a:latin typeface="Constantia"/>
                <a:cs typeface="Constantia"/>
              </a:rPr>
              <a:t>diskusi  </a:t>
            </a:r>
            <a:r>
              <a:rPr sz="2600" spc="-15" dirty="0">
                <a:solidFill>
                  <a:srgbClr val="FFFFFF"/>
                </a:solidFill>
                <a:latin typeface="Constantia"/>
                <a:cs typeface="Constantia"/>
              </a:rPr>
              <a:t>untuk </a:t>
            </a:r>
            <a:r>
              <a:rPr sz="2600" spc="-5" dirty="0">
                <a:solidFill>
                  <a:srgbClr val="FFFFFF"/>
                </a:solidFill>
                <a:latin typeface="Constantia"/>
                <a:cs typeface="Constantia"/>
              </a:rPr>
              <a:t>menemukan </a:t>
            </a:r>
            <a:r>
              <a:rPr sz="2600" spc="-15" dirty="0">
                <a:solidFill>
                  <a:srgbClr val="FFFFFF"/>
                </a:solidFill>
                <a:latin typeface="Constantia"/>
                <a:cs typeface="Constantia"/>
              </a:rPr>
              <a:t>beberapa kebutuhan yang  </a:t>
            </a:r>
            <a:r>
              <a:rPr sz="2600" spc="-5" dirty="0">
                <a:solidFill>
                  <a:srgbClr val="FFFFFF"/>
                </a:solidFill>
                <a:latin typeface="Constantia"/>
                <a:cs typeface="Constantia"/>
              </a:rPr>
              <a:t>mendesak/prioritas </a:t>
            </a:r>
            <a:r>
              <a:rPr sz="2600" spc="-15" dirty="0">
                <a:solidFill>
                  <a:srgbClr val="FFFFFF"/>
                </a:solidFill>
                <a:latin typeface="Constantia"/>
                <a:cs typeface="Constantia"/>
              </a:rPr>
              <a:t>untuk </a:t>
            </a:r>
            <a:r>
              <a:rPr sz="2600" spc="-5" dirty="0">
                <a:solidFill>
                  <a:srgbClr val="FFFFFF"/>
                </a:solidFill>
                <a:latin typeface="Constantia"/>
                <a:cs typeface="Constantia"/>
              </a:rPr>
              <a:t>ditangani,sekaligus akan  dijadikan </a:t>
            </a:r>
            <a:r>
              <a:rPr sz="2600" spc="-25" dirty="0">
                <a:solidFill>
                  <a:srgbClr val="FFFFFF"/>
                </a:solidFill>
                <a:latin typeface="Constantia"/>
                <a:cs typeface="Constantia"/>
              </a:rPr>
              <a:t>program </a:t>
            </a:r>
            <a:r>
              <a:rPr sz="2600" spc="-30" dirty="0">
                <a:solidFill>
                  <a:srgbClr val="FFFFFF"/>
                </a:solidFill>
                <a:latin typeface="Constantia"/>
                <a:cs typeface="Constantia"/>
              </a:rPr>
              <a:t>KKN. </a:t>
            </a:r>
            <a:r>
              <a:rPr sz="2600" spc="-10" dirty="0">
                <a:solidFill>
                  <a:srgbClr val="FFFFFF"/>
                </a:solidFill>
                <a:latin typeface="Constantia"/>
                <a:cs typeface="Constantia"/>
              </a:rPr>
              <a:t>Mahasiswa </a:t>
            </a:r>
            <a:r>
              <a:rPr sz="2600" spc="-15" dirty="0">
                <a:solidFill>
                  <a:srgbClr val="FFFFFF"/>
                </a:solidFill>
                <a:latin typeface="Constantia"/>
                <a:cs typeface="Constantia"/>
              </a:rPr>
              <a:t>KKN </a:t>
            </a:r>
            <a:r>
              <a:rPr sz="2600" spc="-5" dirty="0">
                <a:solidFill>
                  <a:srgbClr val="FFFFFF"/>
                </a:solidFill>
                <a:latin typeface="Constantia"/>
                <a:cs typeface="Constantia"/>
              </a:rPr>
              <a:t>memfasilitasi  </a:t>
            </a:r>
            <a:r>
              <a:rPr sz="2600" spc="-10" dirty="0">
                <a:solidFill>
                  <a:srgbClr val="FFFFFF"/>
                </a:solidFill>
                <a:latin typeface="Constantia"/>
                <a:cs typeface="Constantia"/>
              </a:rPr>
              <a:t>diskusi </a:t>
            </a:r>
            <a:r>
              <a:rPr sz="2600" spc="-15" dirty="0">
                <a:solidFill>
                  <a:srgbClr val="FFFFFF"/>
                </a:solidFill>
                <a:latin typeface="Constantia"/>
                <a:cs typeface="Constantia"/>
              </a:rPr>
              <a:t>tersebut </a:t>
            </a:r>
            <a:r>
              <a:rPr sz="2600" spc="-5" dirty="0">
                <a:solidFill>
                  <a:srgbClr val="FFFFFF"/>
                </a:solidFill>
                <a:latin typeface="Constantia"/>
                <a:cs typeface="Constantia"/>
              </a:rPr>
              <a:t>sejak persiapan, pemilihan </a:t>
            </a:r>
            <a:r>
              <a:rPr sz="2600" i="1" spc="-35" dirty="0">
                <a:solidFill>
                  <a:srgbClr val="FFFFFF"/>
                </a:solidFill>
                <a:latin typeface="Constantia"/>
                <a:cs typeface="Constantia"/>
              </a:rPr>
              <a:t>stake</a:t>
            </a:r>
            <a:r>
              <a:rPr sz="2600" i="1" spc="-105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600" i="1" spc="-10" dirty="0">
                <a:solidFill>
                  <a:srgbClr val="FFFFFF"/>
                </a:solidFill>
                <a:latin typeface="Constantia"/>
                <a:cs typeface="Constantia"/>
              </a:rPr>
              <a:t>holders  </a:t>
            </a:r>
            <a:r>
              <a:rPr sz="2600" spc="-10" dirty="0">
                <a:solidFill>
                  <a:srgbClr val="FFFFFF"/>
                </a:solidFill>
                <a:latin typeface="Constantia"/>
                <a:cs typeface="Constantia"/>
              </a:rPr>
              <a:t>(pemangku kepentingan) </a:t>
            </a:r>
            <a:r>
              <a:rPr sz="2600" spc="-5" dirty="0">
                <a:solidFill>
                  <a:srgbClr val="FFFFFF"/>
                </a:solidFill>
                <a:latin typeface="Constantia"/>
                <a:cs typeface="Constantia"/>
              </a:rPr>
              <a:t>sampai </a:t>
            </a:r>
            <a:r>
              <a:rPr sz="2600" spc="-10" dirty="0">
                <a:solidFill>
                  <a:srgbClr val="FFFFFF"/>
                </a:solidFill>
                <a:latin typeface="Constantia"/>
                <a:cs typeface="Constantia"/>
              </a:rPr>
              <a:t>dengan merumuskan  </a:t>
            </a:r>
            <a:r>
              <a:rPr sz="2600" spc="-5" dirty="0">
                <a:solidFill>
                  <a:srgbClr val="FFFFFF"/>
                </a:solidFill>
                <a:latin typeface="Constantia"/>
                <a:cs typeface="Constantia"/>
              </a:rPr>
              <a:t>kesepakatan </a:t>
            </a:r>
            <a:r>
              <a:rPr sz="2600" spc="-10" dirty="0">
                <a:solidFill>
                  <a:srgbClr val="FFFFFF"/>
                </a:solidFill>
                <a:latin typeface="Constantia"/>
                <a:cs typeface="Constantia"/>
              </a:rPr>
              <a:t>dan </a:t>
            </a:r>
            <a:r>
              <a:rPr sz="2600" spc="-15" dirty="0">
                <a:solidFill>
                  <a:srgbClr val="FFFFFF"/>
                </a:solidFill>
                <a:latin typeface="Constantia"/>
                <a:cs typeface="Constantia"/>
              </a:rPr>
              <a:t>rencana </a:t>
            </a:r>
            <a:r>
              <a:rPr sz="2600" spc="-5" dirty="0">
                <a:solidFill>
                  <a:srgbClr val="FFFFFF"/>
                </a:solidFill>
                <a:latin typeface="Constantia"/>
                <a:cs typeface="Constantia"/>
              </a:rPr>
              <a:t>pelaksanaan </a:t>
            </a:r>
            <a:r>
              <a:rPr sz="2600" spc="-25" dirty="0">
                <a:solidFill>
                  <a:srgbClr val="FFFFFF"/>
                </a:solidFill>
                <a:latin typeface="Constantia"/>
                <a:cs typeface="Constantia"/>
              </a:rPr>
              <a:t>program  </a:t>
            </a:r>
            <a:r>
              <a:rPr sz="2600" spc="-10" dirty="0">
                <a:solidFill>
                  <a:srgbClr val="FFFFFF"/>
                </a:solidFill>
                <a:latin typeface="Constantia"/>
                <a:cs typeface="Constantia"/>
              </a:rPr>
              <a:t>kegiatan.</a:t>
            </a:r>
            <a:endParaRPr sz="2600">
              <a:latin typeface="Constantia"/>
              <a:cs typeface="Constanti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804" y="185750"/>
            <a:ext cx="2252980" cy="7867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5000" spc="-20" dirty="0"/>
              <a:t>Lanjutan</a:t>
            </a:r>
            <a:endParaRPr sz="5000"/>
          </a:p>
        </p:txBody>
      </p:sp>
      <p:sp>
        <p:nvSpPr>
          <p:cNvPr id="3" name="object 3"/>
          <p:cNvSpPr txBox="1"/>
          <p:nvPr/>
        </p:nvSpPr>
        <p:spPr>
          <a:xfrm>
            <a:off x="606958" y="1193419"/>
            <a:ext cx="7934959" cy="503872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396365" marR="323850" indent="-1061085">
              <a:lnSpc>
                <a:spcPts val="2590"/>
              </a:lnSpc>
              <a:spcBef>
                <a:spcPts val="425"/>
              </a:spcBef>
            </a:pPr>
            <a:r>
              <a:rPr sz="2400" spc="-15" dirty="0">
                <a:solidFill>
                  <a:srgbClr val="FFFFFF"/>
                </a:solidFill>
                <a:latin typeface="Constantia"/>
                <a:cs typeface="Constantia"/>
              </a:rPr>
              <a:t>Ketika </a:t>
            </a:r>
            <a:r>
              <a:rPr sz="2400" spc="-10" dirty="0">
                <a:solidFill>
                  <a:srgbClr val="FFFFFF"/>
                </a:solidFill>
                <a:latin typeface="Constantia"/>
                <a:cs typeface="Constantia"/>
              </a:rPr>
              <a:t>diskusi, diharapkan banyak </a:t>
            </a:r>
            <a:r>
              <a:rPr sz="2400" dirty="0">
                <a:solidFill>
                  <a:srgbClr val="FFFFFF"/>
                </a:solidFill>
                <a:latin typeface="Constantia"/>
                <a:cs typeface="Constantia"/>
              </a:rPr>
              <a:t>pihak </a:t>
            </a:r>
            <a:r>
              <a:rPr sz="2400" spc="-10" dirty="0">
                <a:solidFill>
                  <a:srgbClr val="FFFFFF"/>
                </a:solidFill>
                <a:latin typeface="Constantia"/>
                <a:cs typeface="Constantia"/>
              </a:rPr>
              <a:t>yang</a:t>
            </a:r>
            <a:r>
              <a:rPr sz="2400" spc="-385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Constantia"/>
                <a:cs typeface="Constantia"/>
              </a:rPr>
              <a:t>dianggap  </a:t>
            </a:r>
            <a:r>
              <a:rPr sz="2400" dirty="0">
                <a:solidFill>
                  <a:srgbClr val="FFFFFF"/>
                </a:solidFill>
                <a:latin typeface="Constantia"/>
                <a:cs typeface="Constantia"/>
              </a:rPr>
              <a:t>sebagai </a:t>
            </a:r>
            <a:r>
              <a:rPr sz="2400" spc="-10" dirty="0">
                <a:solidFill>
                  <a:srgbClr val="FFFFFF"/>
                </a:solidFill>
                <a:latin typeface="Constantia"/>
                <a:cs typeface="Constantia"/>
              </a:rPr>
              <a:t>representasi </a:t>
            </a:r>
            <a:r>
              <a:rPr sz="2400" spc="-15" dirty="0">
                <a:solidFill>
                  <a:srgbClr val="FFFFFF"/>
                </a:solidFill>
                <a:latin typeface="Constantia"/>
                <a:cs typeface="Constantia"/>
              </a:rPr>
              <a:t>warga </a:t>
            </a:r>
            <a:r>
              <a:rPr sz="2400" spc="-5" dirty="0">
                <a:solidFill>
                  <a:srgbClr val="FFFFFF"/>
                </a:solidFill>
                <a:latin typeface="Constantia"/>
                <a:cs typeface="Constantia"/>
              </a:rPr>
              <a:t>dusun</a:t>
            </a:r>
            <a:r>
              <a:rPr sz="2400" spc="-275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Constantia"/>
                <a:cs typeface="Constantia"/>
              </a:rPr>
              <a:t>seperti:</a:t>
            </a:r>
            <a:endParaRPr sz="2400">
              <a:latin typeface="Constantia"/>
              <a:cs typeface="Constantia"/>
            </a:endParaRPr>
          </a:p>
          <a:p>
            <a:pPr marL="548640" marR="37465" indent="-509270">
              <a:lnSpc>
                <a:spcPts val="2590"/>
              </a:lnSpc>
              <a:spcBef>
                <a:spcPts val="585"/>
              </a:spcBef>
            </a:pPr>
            <a:r>
              <a:rPr sz="2400" spc="-10" dirty="0">
                <a:solidFill>
                  <a:srgbClr val="FFFFFF"/>
                </a:solidFill>
                <a:latin typeface="Constantia"/>
                <a:cs typeface="Constantia"/>
              </a:rPr>
              <a:t>Kepala </a:t>
            </a:r>
            <a:r>
              <a:rPr sz="2400" spc="-5" dirty="0">
                <a:solidFill>
                  <a:srgbClr val="FFFFFF"/>
                </a:solidFill>
                <a:latin typeface="Constantia"/>
                <a:cs typeface="Constantia"/>
              </a:rPr>
              <a:t>Dusun, </a:t>
            </a:r>
            <a:r>
              <a:rPr sz="2400" spc="-60" dirty="0">
                <a:solidFill>
                  <a:srgbClr val="FFFFFF"/>
                </a:solidFill>
                <a:latin typeface="Constantia"/>
                <a:cs typeface="Constantia"/>
              </a:rPr>
              <a:t>Tokoh </a:t>
            </a:r>
            <a:r>
              <a:rPr sz="2400" spc="-15" dirty="0">
                <a:solidFill>
                  <a:srgbClr val="FFFFFF"/>
                </a:solidFill>
                <a:latin typeface="Constantia"/>
                <a:cs typeface="Constantia"/>
              </a:rPr>
              <a:t>Masyarakat, </a:t>
            </a:r>
            <a:r>
              <a:rPr sz="2400" dirty="0">
                <a:solidFill>
                  <a:srgbClr val="FFFFFF"/>
                </a:solidFill>
                <a:latin typeface="Constantia"/>
                <a:cs typeface="Constantia"/>
              </a:rPr>
              <a:t>Ibu – Ibu, </a:t>
            </a:r>
            <a:r>
              <a:rPr sz="2400" spc="-10" dirty="0">
                <a:solidFill>
                  <a:srgbClr val="FFFFFF"/>
                </a:solidFill>
                <a:latin typeface="Constantia"/>
                <a:cs typeface="Constantia"/>
              </a:rPr>
              <a:t>Pengurus </a:t>
            </a:r>
            <a:r>
              <a:rPr sz="2400" spc="-20" dirty="0">
                <a:solidFill>
                  <a:srgbClr val="FFFFFF"/>
                </a:solidFill>
                <a:latin typeface="Constantia"/>
                <a:cs typeface="Constantia"/>
              </a:rPr>
              <a:t>PKK,  </a:t>
            </a:r>
            <a:r>
              <a:rPr sz="2400" spc="-10" dirty="0">
                <a:solidFill>
                  <a:srgbClr val="FFFFFF"/>
                </a:solidFill>
                <a:latin typeface="Constantia"/>
                <a:cs typeface="Constantia"/>
              </a:rPr>
              <a:t>Dasa </a:t>
            </a:r>
            <a:r>
              <a:rPr sz="2400" spc="-5" dirty="0">
                <a:solidFill>
                  <a:srgbClr val="FFFFFF"/>
                </a:solidFill>
                <a:latin typeface="Constantia"/>
                <a:cs typeface="Constantia"/>
              </a:rPr>
              <a:t>Wisma, </a:t>
            </a:r>
            <a:r>
              <a:rPr sz="2400" spc="-25" dirty="0">
                <a:solidFill>
                  <a:srgbClr val="FFFFFF"/>
                </a:solidFill>
                <a:latin typeface="Constantia"/>
                <a:cs typeface="Constantia"/>
              </a:rPr>
              <a:t>Para </a:t>
            </a:r>
            <a:r>
              <a:rPr sz="2400" spc="-10" dirty="0">
                <a:solidFill>
                  <a:srgbClr val="FFFFFF"/>
                </a:solidFill>
                <a:latin typeface="Constantia"/>
                <a:cs typeface="Constantia"/>
              </a:rPr>
              <a:t>Pemuda, </a:t>
            </a:r>
            <a:r>
              <a:rPr sz="2400" spc="-25" dirty="0">
                <a:solidFill>
                  <a:srgbClr val="FFFFFF"/>
                </a:solidFill>
                <a:latin typeface="Constantia"/>
                <a:cs typeface="Constantia"/>
              </a:rPr>
              <a:t>Para </a:t>
            </a:r>
            <a:r>
              <a:rPr sz="2400" spc="-15" dirty="0">
                <a:solidFill>
                  <a:srgbClr val="FFFFFF"/>
                </a:solidFill>
                <a:latin typeface="Constantia"/>
                <a:cs typeface="Constantia"/>
              </a:rPr>
              <a:t>Petani </a:t>
            </a:r>
            <a:r>
              <a:rPr sz="2400" dirty="0">
                <a:solidFill>
                  <a:srgbClr val="FFFFFF"/>
                </a:solidFill>
                <a:latin typeface="Constantia"/>
                <a:cs typeface="Constantia"/>
              </a:rPr>
              <a:t>dan</a:t>
            </a:r>
            <a:r>
              <a:rPr sz="2400" spc="-235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400" spc="-15" dirty="0">
                <a:solidFill>
                  <a:srgbClr val="FFFFFF"/>
                </a:solidFill>
                <a:latin typeface="Constantia"/>
                <a:cs typeface="Constantia"/>
              </a:rPr>
              <a:t>Pengrajin.</a:t>
            </a:r>
            <a:endParaRPr sz="2400">
              <a:latin typeface="Constantia"/>
              <a:cs typeface="Constantia"/>
            </a:endParaRPr>
          </a:p>
          <a:p>
            <a:pPr marL="3188970">
              <a:lnSpc>
                <a:spcPct val="100000"/>
              </a:lnSpc>
              <a:spcBef>
                <a:spcPts val="254"/>
              </a:spcBef>
            </a:pPr>
            <a:r>
              <a:rPr sz="2400" spc="-20" dirty="0">
                <a:solidFill>
                  <a:srgbClr val="FFFFFF"/>
                </a:solidFill>
                <a:latin typeface="Constantia"/>
                <a:cs typeface="Constantia"/>
              </a:rPr>
              <a:t>Tantangan</a:t>
            </a:r>
            <a:r>
              <a:rPr sz="2400" spc="-25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rgbClr val="FFFFFF"/>
                </a:solidFill>
                <a:latin typeface="Constantia"/>
                <a:cs typeface="Constantia"/>
              </a:rPr>
              <a:t>:</a:t>
            </a:r>
            <a:endParaRPr sz="2400">
              <a:latin typeface="Constantia"/>
              <a:cs typeface="Constantia"/>
            </a:endParaRPr>
          </a:p>
          <a:p>
            <a:pPr marL="499745" marR="219075" indent="-94615">
              <a:lnSpc>
                <a:spcPct val="90000"/>
              </a:lnSpc>
              <a:spcBef>
                <a:spcPts val="575"/>
              </a:spcBef>
              <a:tabLst>
                <a:tab pos="3164840" algn="l"/>
              </a:tabLst>
            </a:pPr>
            <a:r>
              <a:rPr sz="2400" spc="-40" dirty="0">
                <a:solidFill>
                  <a:srgbClr val="FFFFFF"/>
                </a:solidFill>
                <a:latin typeface="Constantia"/>
                <a:cs typeface="Constantia"/>
              </a:rPr>
              <a:t>Ternyata </a:t>
            </a:r>
            <a:r>
              <a:rPr sz="2400" i="1" spc="-25" dirty="0">
                <a:solidFill>
                  <a:srgbClr val="FFFFFF"/>
                </a:solidFill>
                <a:latin typeface="Constantia"/>
                <a:cs typeface="Constantia"/>
              </a:rPr>
              <a:t>Stake </a:t>
            </a:r>
            <a:r>
              <a:rPr sz="2400" i="1" spc="-10" dirty="0">
                <a:solidFill>
                  <a:srgbClr val="FFFFFF"/>
                </a:solidFill>
                <a:latin typeface="Constantia"/>
                <a:cs typeface="Constantia"/>
              </a:rPr>
              <a:t>Holders </a:t>
            </a:r>
            <a:r>
              <a:rPr sz="2400" spc="-10" dirty="0">
                <a:solidFill>
                  <a:srgbClr val="FFFFFF"/>
                </a:solidFill>
                <a:latin typeface="Constantia"/>
                <a:cs typeface="Constantia"/>
              </a:rPr>
              <a:t>tersebut </a:t>
            </a:r>
            <a:r>
              <a:rPr sz="2400" spc="-5" dirty="0">
                <a:solidFill>
                  <a:srgbClr val="FFFFFF"/>
                </a:solidFill>
                <a:latin typeface="Constantia"/>
                <a:cs typeface="Constantia"/>
              </a:rPr>
              <a:t>memiliki </a:t>
            </a:r>
            <a:r>
              <a:rPr sz="2400" spc="-10" dirty="0">
                <a:solidFill>
                  <a:srgbClr val="FFFFFF"/>
                </a:solidFill>
                <a:latin typeface="Constantia"/>
                <a:cs typeface="Constantia"/>
              </a:rPr>
              <a:t>kepentingan  </a:t>
            </a:r>
            <a:r>
              <a:rPr sz="2400" spc="-5" dirty="0">
                <a:solidFill>
                  <a:srgbClr val="FFFFFF"/>
                </a:solidFill>
                <a:latin typeface="Constantia"/>
                <a:cs typeface="Constantia"/>
              </a:rPr>
              <a:t>masing </a:t>
            </a:r>
            <a:r>
              <a:rPr sz="2400" dirty="0">
                <a:solidFill>
                  <a:srgbClr val="FFFFFF"/>
                </a:solidFill>
                <a:latin typeface="Constantia"/>
                <a:cs typeface="Constantia"/>
              </a:rPr>
              <a:t>– </a:t>
            </a:r>
            <a:r>
              <a:rPr sz="2400" spc="-10" dirty="0">
                <a:solidFill>
                  <a:srgbClr val="FFFFFF"/>
                </a:solidFill>
                <a:latin typeface="Constantia"/>
                <a:cs typeface="Constantia"/>
              </a:rPr>
              <a:t>masing. </a:t>
            </a:r>
            <a:r>
              <a:rPr sz="2400" dirty="0">
                <a:solidFill>
                  <a:srgbClr val="FFFFFF"/>
                </a:solidFill>
                <a:latin typeface="Constantia"/>
                <a:cs typeface="Constantia"/>
              </a:rPr>
              <a:t>Sebagai </a:t>
            </a:r>
            <a:r>
              <a:rPr sz="2400" spc="-10" dirty="0">
                <a:solidFill>
                  <a:srgbClr val="FFFFFF"/>
                </a:solidFill>
                <a:latin typeface="Constantia"/>
                <a:cs typeface="Constantia"/>
              </a:rPr>
              <a:t>fasilitator </a:t>
            </a:r>
            <a:r>
              <a:rPr sz="2400" dirty="0">
                <a:solidFill>
                  <a:srgbClr val="FFFFFF"/>
                </a:solidFill>
                <a:latin typeface="Constantia"/>
                <a:cs typeface="Constantia"/>
              </a:rPr>
              <a:t>( </a:t>
            </a:r>
            <a:r>
              <a:rPr sz="2400" spc="-10" dirty="0">
                <a:solidFill>
                  <a:srgbClr val="FFFFFF"/>
                </a:solidFill>
                <a:latin typeface="Constantia"/>
                <a:cs typeface="Constantia"/>
              </a:rPr>
              <a:t>Mahasiswa</a:t>
            </a:r>
            <a:r>
              <a:rPr sz="2400" spc="-145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400" dirty="0">
                <a:solidFill>
                  <a:srgbClr val="FFFFFF"/>
                </a:solidFill>
                <a:latin typeface="Constantia"/>
                <a:cs typeface="Constantia"/>
              </a:rPr>
              <a:t>KKN)  bagaimana</a:t>
            </a:r>
            <a:r>
              <a:rPr sz="2400" spc="-125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Constantia"/>
                <a:cs typeface="Constantia"/>
              </a:rPr>
              <a:t>saudara	</a:t>
            </a:r>
            <a:r>
              <a:rPr sz="2400" dirty="0">
                <a:solidFill>
                  <a:srgbClr val="FFFFFF"/>
                </a:solidFill>
                <a:latin typeface="Constantia"/>
                <a:cs typeface="Constantia"/>
              </a:rPr>
              <a:t>mampu </a:t>
            </a:r>
            <a:r>
              <a:rPr sz="2400" spc="-10" dirty="0">
                <a:solidFill>
                  <a:srgbClr val="FFFFFF"/>
                </a:solidFill>
                <a:latin typeface="Constantia"/>
                <a:cs typeface="Constantia"/>
              </a:rPr>
              <a:t>mengelola forum</a:t>
            </a:r>
            <a:r>
              <a:rPr sz="2400" spc="-229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Constantia"/>
                <a:cs typeface="Constantia"/>
              </a:rPr>
              <a:t>dengan</a:t>
            </a:r>
            <a:endParaRPr sz="2400">
              <a:latin typeface="Constantia"/>
              <a:cs typeface="Constantia"/>
            </a:endParaRPr>
          </a:p>
          <a:p>
            <a:pPr marL="606425" marR="325120" indent="-3175" algn="ctr">
              <a:lnSpc>
                <a:spcPct val="90100"/>
              </a:lnSpc>
            </a:pPr>
            <a:r>
              <a:rPr sz="2400" spc="-10" dirty="0">
                <a:solidFill>
                  <a:srgbClr val="FFFFFF"/>
                </a:solidFill>
                <a:latin typeface="Constantia"/>
                <a:cs typeface="Constantia"/>
              </a:rPr>
              <a:t>keinginan </a:t>
            </a:r>
            <a:r>
              <a:rPr sz="2400" spc="-15" dirty="0">
                <a:solidFill>
                  <a:srgbClr val="FFFFFF"/>
                </a:solidFill>
                <a:latin typeface="Constantia"/>
                <a:cs typeface="Constantia"/>
              </a:rPr>
              <a:t>warga </a:t>
            </a:r>
            <a:r>
              <a:rPr sz="2400" spc="-5" dirty="0">
                <a:solidFill>
                  <a:srgbClr val="FFFFFF"/>
                </a:solidFill>
                <a:latin typeface="Constantia"/>
                <a:cs typeface="Constantia"/>
              </a:rPr>
              <a:t>dusun, sehingga </a:t>
            </a:r>
            <a:r>
              <a:rPr sz="2400" spc="-10" dirty="0">
                <a:solidFill>
                  <a:srgbClr val="FFFFFF"/>
                </a:solidFill>
                <a:latin typeface="Constantia"/>
                <a:cs typeface="Constantia"/>
              </a:rPr>
              <a:t>kesepakatan </a:t>
            </a:r>
            <a:r>
              <a:rPr sz="2400" dirty="0">
                <a:solidFill>
                  <a:srgbClr val="FFFFFF"/>
                </a:solidFill>
                <a:latin typeface="Constantia"/>
                <a:cs typeface="Constantia"/>
              </a:rPr>
              <a:t>–  </a:t>
            </a:r>
            <a:r>
              <a:rPr sz="2400" spc="-10" dirty="0">
                <a:solidFill>
                  <a:srgbClr val="FFFFFF"/>
                </a:solidFill>
                <a:latin typeface="Constantia"/>
                <a:cs typeface="Constantia"/>
              </a:rPr>
              <a:t>kesepakatam yamg </a:t>
            </a:r>
            <a:r>
              <a:rPr sz="2400" spc="-5" dirty="0">
                <a:solidFill>
                  <a:srgbClr val="FFFFFF"/>
                </a:solidFill>
                <a:latin typeface="Constantia"/>
                <a:cs typeface="Constantia"/>
              </a:rPr>
              <a:t>dihasilkan merupakan</a:t>
            </a:r>
            <a:r>
              <a:rPr sz="2400" spc="-195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Constantia"/>
                <a:cs typeface="Constantia"/>
              </a:rPr>
              <a:t>kebutuhan  prioritas.</a:t>
            </a:r>
            <a:endParaRPr sz="2400">
              <a:latin typeface="Constantia"/>
              <a:cs typeface="Constantia"/>
            </a:endParaRPr>
          </a:p>
          <a:p>
            <a:pPr marL="12700" marR="5080" algn="ctr">
              <a:lnSpc>
                <a:spcPct val="110000"/>
              </a:lnSpc>
            </a:pPr>
            <a:r>
              <a:rPr sz="2400" spc="-5" dirty="0">
                <a:solidFill>
                  <a:srgbClr val="FFFFFF"/>
                </a:solidFill>
                <a:latin typeface="Constantia"/>
                <a:cs typeface="Constantia"/>
              </a:rPr>
              <a:t>KKN </a:t>
            </a:r>
            <a:r>
              <a:rPr sz="2400" spc="-10" dirty="0">
                <a:solidFill>
                  <a:srgbClr val="FFFFFF"/>
                </a:solidFill>
                <a:latin typeface="Constantia"/>
                <a:cs typeface="Constantia"/>
              </a:rPr>
              <a:t>STPMD </a:t>
            </a:r>
            <a:r>
              <a:rPr sz="2400" spc="-40" dirty="0">
                <a:solidFill>
                  <a:srgbClr val="FFFFFF"/>
                </a:solidFill>
                <a:latin typeface="Constantia"/>
                <a:cs typeface="Constantia"/>
              </a:rPr>
              <a:t>“APMD” </a:t>
            </a:r>
            <a:r>
              <a:rPr sz="2400" spc="-5" dirty="0">
                <a:solidFill>
                  <a:srgbClr val="FFFFFF"/>
                </a:solidFill>
                <a:latin typeface="Constantia"/>
                <a:cs typeface="Constantia"/>
              </a:rPr>
              <a:t>bernuansa </a:t>
            </a:r>
            <a:r>
              <a:rPr sz="2400" spc="-10" dirty="0">
                <a:solidFill>
                  <a:srgbClr val="FFFFFF"/>
                </a:solidFill>
                <a:latin typeface="Constantia"/>
                <a:cs typeface="Constantia"/>
              </a:rPr>
              <a:t>pemberdayaan</a:t>
            </a:r>
            <a:r>
              <a:rPr sz="2400" spc="-70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400" spc="-15" dirty="0">
                <a:solidFill>
                  <a:srgbClr val="FFFFFF"/>
                </a:solidFill>
                <a:latin typeface="Constantia"/>
                <a:cs typeface="Constantia"/>
              </a:rPr>
              <a:t>masyarakat  </a:t>
            </a:r>
            <a:r>
              <a:rPr sz="2400" spc="-10" dirty="0">
                <a:solidFill>
                  <a:srgbClr val="FFFFFF"/>
                </a:solidFill>
                <a:latin typeface="Constantia"/>
                <a:cs typeface="Constantia"/>
              </a:rPr>
              <a:t>Nah…….Mari kita </a:t>
            </a:r>
            <a:r>
              <a:rPr sz="2400" spc="-5" dirty="0">
                <a:solidFill>
                  <a:srgbClr val="FFFFFF"/>
                </a:solidFill>
                <a:latin typeface="Constantia"/>
                <a:cs typeface="Constantia"/>
              </a:rPr>
              <a:t>mainkan </a:t>
            </a:r>
            <a:r>
              <a:rPr sz="2400" spc="-10" dirty="0">
                <a:solidFill>
                  <a:srgbClr val="FFFFFF"/>
                </a:solidFill>
                <a:latin typeface="Constantia"/>
                <a:cs typeface="Constantia"/>
              </a:rPr>
              <a:t>peran tersebut </a:t>
            </a:r>
            <a:r>
              <a:rPr sz="2400" dirty="0">
                <a:solidFill>
                  <a:srgbClr val="FFFFFF"/>
                </a:solidFill>
                <a:latin typeface="Constantia"/>
                <a:cs typeface="Constantia"/>
              </a:rPr>
              <a:t>hingga</a:t>
            </a:r>
            <a:r>
              <a:rPr sz="2400" spc="-250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400" spc="-15" dirty="0">
                <a:solidFill>
                  <a:srgbClr val="FFFFFF"/>
                </a:solidFill>
                <a:latin typeface="Constantia"/>
                <a:cs typeface="Constantia"/>
              </a:rPr>
              <a:t>target</a:t>
            </a:r>
            <a:endParaRPr sz="2400">
              <a:latin typeface="Constantia"/>
              <a:cs typeface="Constantia"/>
            </a:endParaRPr>
          </a:p>
          <a:p>
            <a:pPr marL="273050" algn="ctr">
              <a:lnSpc>
                <a:spcPts val="2595"/>
              </a:lnSpc>
            </a:pPr>
            <a:r>
              <a:rPr sz="2400" spc="-10" dirty="0">
                <a:solidFill>
                  <a:srgbClr val="FFFFFF"/>
                </a:solidFill>
                <a:latin typeface="Constantia"/>
                <a:cs typeface="Constantia"/>
              </a:rPr>
              <a:t>diskusi</a:t>
            </a:r>
            <a:r>
              <a:rPr sz="2400" spc="15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Constantia"/>
                <a:cs typeface="Constantia"/>
              </a:rPr>
              <a:t>tercapai.</a:t>
            </a:r>
            <a:endParaRPr sz="2400">
              <a:latin typeface="Constantia"/>
              <a:cs typeface="Constanti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6153" y="340309"/>
            <a:ext cx="4642485" cy="7137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4500" spc="-15" dirty="0"/>
              <a:t>Contoh </a:t>
            </a:r>
            <a:r>
              <a:rPr sz="4500" spc="-25" dirty="0"/>
              <a:t>Role</a:t>
            </a:r>
            <a:r>
              <a:rPr sz="4500" spc="-75" dirty="0"/>
              <a:t> </a:t>
            </a:r>
            <a:r>
              <a:rPr sz="4500" spc="-10" dirty="0"/>
              <a:t>Playing</a:t>
            </a:r>
            <a:endParaRPr sz="4500"/>
          </a:p>
        </p:txBody>
      </p:sp>
      <p:sp>
        <p:nvSpPr>
          <p:cNvPr id="3" name="object 3"/>
          <p:cNvSpPr txBox="1"/>
          <p:nvPr/>
        </p:nvSpPr>
        <p:spPr>
          <a:xfrm>
            <a:off x="416153" y="1038555"/>
            <a:ext cx="8203565" cy="51079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spc="-15" dirty="0">
                <a:solidFill>
                  <a:srgbClr val="DBF5F8"/>
                </a:solidFill>
                <a:latin typeface="Calibri"/>
                <a:cs typeface="Calibri"/>
              </a:rPr>
              <a:t>Praktek </a:t>
            </a:r>
            <a:r>
              <a:rPr sz="2800" dirty="0">
                <a:solidFill>
                  <a:srgbClr val="DBF5F8"/>
                </a:solidFill>
                <a:latin typeface="Calibri"/>
                <a:cs typeface="Calibri"/>
              </a:rPr>
              <a:t>bermain</a:t>
            </a:r>
            <a:r>
              <a:rPr sz="2800" spc="-10" dirty="0">
                <a:solidFill>
                  <a:srgbClr val="DBF5F8"/>
                </a:solidFill>
                <a:latin typeface="Calibri"/>
                <a:cs typeface="Calibri"/>
              </a:rPr>
              <a:t> peran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800" dirty="0">
                <a:solidFill>
                  <a:srgbClr val="DBF5F8"/>
                </a:solidFill>
                <a:latin typeface="Calibri"/>
                <a:cs typeface="Calibri"/>
              </a:rPr>
              <a:t>Desa </a:t>
            </a:r>
            <a:r>
              <a:rPr sz="2800" spc="-10" dirty="0">
                <a:solidFill>
                  <a:srgbClr val="DBF5F8"/>
                </a:solidFill>
                <a:latin typeface="Calibri"/>
                <a:cs typeface="Calibri"/>
              </a:rPr>
              <a:t>Sapuyan </a:t>
            </a:r>
            <a:r>
              <a:rPr sz="2800" dirty="0">
                <a:solidFill>
                  <a:srgbClr val="DBF5F8"/>
                </a:solidFill>
                <a:latin typeface="Calibri"/>
                <a:cs typeface="Calibri"/>
              </a:rPr>
              <a:t>: </a:t>
            </a:r>
            <a:r>
              <a:rPr sz="2800" spc="-5" dirty="0">
                <a:solidFill>
                  <a:srgbClr val="DBF5F8"/>
                </a:solidFill>
                <a:latin typeface="Calibri"/>
                <a:cs typeface="Calibri"/>
              </a:rPr>
              <a:t>menuju </a:t>
            </a:r>
            <a:r>
              <a:rPr sz="2800" dirty="0">
                <a:solidFill>
                  <a:srgbClr val="DBF5F8"/>
                </a:solidFill>
                <a:latin typeface="Calibri"/>
                <a:cs typeface="Calibri"/>
              </a:rPr>
              <a:t>desa </a:t>
            </a:r>
            <a:r>
              <a:rPr sz="2800" spc="-15" dirty="0">
                <a:solidFill>
                  <a:srgbClr val="DBF5F8"/>
                </a:solidFill>
                <a:latin typeface="Calibri"/>
                <a:cs typeface="Calibri"/>
              </a:rPr>
              <a:t>perkebunan kelapa</a:t>
            </a:r>
            <a:r>
              <a:rPr sz="2800" spc="20" dirty="0">
                <a:solidFill>
                  <a:srgbClr val="DBF5F8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DBF5F8"/>
                </a:solidFill>
                <a:latin typeface="Calibri"/>
                <a:cs typeface="Calibri"/>
              </a:rPr>
              <a:t>sawit</a:t>
            </a:r>
            <a:endParaRPr sz="2800">
              <a:latin typeface="Calibri"/>
              <a:cs typeface="Calibri"/>
            </a:endParaRPr>
          </a:p>
          <a:p>
            <a:pPr marL="132715" marR="12065" algn="just">
              <a:lnSpc>
                <a:spcPct val="80000"/>
              </a:lnSpc>
              <a:spcBef>
                <a:spcPts val="1590"/>
              </a:spcBef>
            </a:pP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Desa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Sapuyan </a:t>
            </a:r>
            <a:r>
              <a:rPr sz="2000" dirty="0">
                <a:solidFill>
                  <a:srgbClr val="FFFFFF"/>
                </a:solidFill>
                <a:latin typeface="Constantia"/>
                <a:cs typeface="Constantia"/>
              </a:rPr>
              <a:t>adalah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desa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yang berada didaerah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terpencil di Kalimantan 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Timur Kabupaten NUNUKAN.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Desa ini </a:t>
            </a:r>
            <a:r>
              <a:rPr sz="2000" spc="-15" dirty="0">
                <a:solidFill>
                  <a:srgbClr val="FFFFFF"/>
                </a:solidFill>
                <a:latin typeface="Constantia"/>
                <a:cs typeface="Constantia"/>
              </a:rPr>
              <a:t>mayoritas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penduduk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pekerjaan 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sebagai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petani dimana </a:t>
            </a:r>
            <a:r>
              <a:rPr sz="2000" dirty="0">
                <a:solidFill>
                  <a:srgbClr val="FFFFFF"/>
                </a:solidFill>
                <a:latin typeface="Constantia"/>
                <a:cs typeface="Constantia"/>
              </a:rPr>
              <a:t>desa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dimasuki oleh </a:t>
            </a:r>
            <a:r>
              <a:rPr sz="2000" spc="-20" dirty="0">
                <a:solidFill>
                  <a:srgbClr val="FFFFFF"/>
                </a:solidFill>
                <a:latin typeface="Constantia"/>
                <a:cs typeface="Constantia"/>
              </a:rPr>
              <a:t>investor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dengan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membuka  lahan </a:t>
            </a:r>
            <a:r>
              <a:rPr sz="2000" spc="-15" dirty="0">
                <a:solidFill>
                  <a:srgbClr val="FFFFFF"/>
                </a:solidFill>
                <a:latin typeface="Constantia"/>
                <a:cs typeface="Constantia"/>
              </a:rPr>
              <a:t>perkebunan </a:t>
            </a:r>
            <a:r>
              <a:rPr sz="2000" spc="-20" dirty="0">
                <a:solidFill>
                  <a:srgbClr val="FFFFFF"/>
                </a:solidFill>
                <a:latin typeface="Constantia"/>
                <a:cs typeface="Constantia"/>
              </a:rPr>
              <a:t>kelapa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sawit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di lahan sekitar desa</a:t>
            </a:r>
            <a:r>
              <a:rPr sz="2000" spc="-280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setempat.</a:t>
            </a:r>
            <a:endParaRPr sz="2000">
              <a:latin typeface="Constantia"/>
              <a:cs typeface="Constantia"/>
            </a:endParaRPr>
          </a:p>
          <a:p>
            <a:pPr marL="132715" marR="10795" algn="just">
              <a:lnSpc>
                <a:spcPct val="80000"/>
              </a:lnSpc>
              <a:spcBef>
                <a:spcPts val="484"/>
              </a:spcBef>
            </a:pPr>
            <a:r>
              <a:rPr sz="2000" spc="-15" dirty="0">
                <a:solidFill>
                  <a:srgbClr val="FFFFFF"/>
                </a:solidFill>
                <a:latin typeface="Constantia"/>
                <a:cs typeface="Constantia"/>
              </a:rPr>
              <a:t>Harapan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: dengan </a:t>
            </a:r>
            <a:r>
              <a:rPr sz="2000" spc="-15" dirty="0">
                <a:solidFill>
                  <a:srgbClr val="FFFFFF"/>
                </a:solidFill>
                <a:latin typeface="Constantia"/>
                <a:cs typeface="Constantia"/>
              </a:rPr>
              <a:t>adanya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perusahaan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perkebunan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ini,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maka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penduduk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di 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desa memaksimalkan untuk mengambil bagian </a:t>
            </a:r>
            <a:r>
              <a:rPr sz="2000" dirty="0">
                <a:solidFill>
                  <a:srgbClr val="FFFFFF"/>
                </a:solidFill>
                <a:latin typeface="Constantia"/>
                <a:cs typeface="Constantia"/>
              </a:rPr>
              <a:t>dalam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menjadi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tenaga  </a:t>
            </a:r>
            <a:r>
              <a:rPr sz="2000" spc="-20" dirty="0">
                <a:solidFill>
                  <a:srgbClr val="FFFFFF"/>
                </a:solidFill>
                <a:latin typeface="Constantia"/>
                <a:cs typeface="Constantia"/>
              </a:rPr>
              <a:t>kerja </a:t>
            </a:r>
            <a:r>
              <a:rPr sz="2000" dirty="0">
                <a:solidFill>
                  <a:srgbClr val="FFFFFF"/>
                </a:solidFill>
                <a:latin typeface="Constantia"/>
                <a:cs typeface="Constantia"/>
              </a:rPr>
              <a:t>sehingga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mendapatkan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pekerjaan </a:t>
            </a:r>
            <a:r>
              <a:rPr sz="2000" dirty="0">
                <a:solidFill>
                  <a:srgbClr val="FFFFFF"/>
                </a:solidFill>
                <a:latin typeface="Constantia"/>
                <a:cs typeface="Constantia"/>
              </a:rPr>
              <a:t>dan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segi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ekonomi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pun bisa 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terpenuhi, </a:t>
            </a:r>
            <a:r>
              <a:rPr sz="2000" dirty="0">
                <a:solidFill>
                  <a:srgbClr val="FFFFFF"/>
                </a:solidFill>
                <a:latin typeface="Constantia"/>
                <a:cs typeface="Constantia"/>
              </a:rPr>
              <a:t>dan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juga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pengangguran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di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desa akan </a:t>
            </a:r>
            <a:r>
              <a:rPr sz="2000" spc="-15" dirty="0">
                <a:solidFill>
                  <a:srgbClr val="FFFFFF"/>
                </a:solidFill>
                <a:latin typeface="Constantia"/>
                <a:cs typeface="Constantia"/>
              </a:rPr>
              <a:t>berkurang.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Demikian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ide  tersebut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belum secara bulat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diputuskan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bentuk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kegiatan, </a:t>
            </a:r>
            <a:r>
              <a:rPr sz="2000" spc="5" dirty="0">
                <a:solidFill>
                  <a:srgbClr val="FFFFFF"/>
                </a:solidFill>
                <a:latin typeface="Constantia"/>
                <a:cs typeface="Constantia"/>
              </a:rPr>
              <a:t>aspek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– </a:t>
            </a:r>
            <a:r>
              <a:rPr sz="2000" dirty="0">
                <a:solidFill>
                  <a:srgbClr val="FFFFFF"/>
                </a:solidFill>
                <a:latin typeface="Constantia"/>
                <a:cs typeface="Constantia"/>
              </a:rPr>
              <a:t>aspek  </a:t>
            </a:r>
            <a:r>
              <a:rPr sz="2000" spc="-15" dirty="0">
                <a:solidFill>
                  <a:srgbClr val="FFFFFF"/>
                </a:solidFill>
                <a:latin typeface="Constantia"/>
                <a:cs typeface="Constantia"/>
              </a:rPr>
              <a:t>yang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akan</a:t>
            </a:r>
            <a:r>
              <a:rPr sz="2000" spc="-75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000" spc="-15" dirty="0">
                <a:solidFill>
                  <a:srgbClr val="FFFFFF"/>
                </a:solidFill>
                <a:latin typeface="Constantia"/>
                <a:cs typeface="Constantia"/>
              </a:rPr>
              <a:t>dikembangkan.</a:t>
            </a:r>
            <a:endParaRPr sz="2000">
              <a:latin typeface="Constantia"/>
              <a:cs typeface="Constantia"/>
            </a:endParaRPr>
          </a:p>
          <a:p>
            <a:pPr marL="132715" marR="5080" algn="just">
              <a:lnSpc>
                <a:spcPct val="80000"/>
              </a:lnSpc>
              <a:spcBef>
                <a:spcPts val="480"/>
              </a:spcBef>
            </a:pP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Didalam permainan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ini </a:t>
            </a:r>
            <a:r>
              <a:rPr sz="2000" spc="-15" dirty="0">
                <a:solidFill>
                  <a:srgbClr val="FFFFFF"/>
                </a:solidFill>
                <a:latin typeface="Constantia"/>
                <a:cs typeface="Constantia"/>
              </a:rPr>
              <a:t>terbagi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beberapa kelompok </a:t>
            </a:r>
            <a:r>
              <a:rPr sz="2000" spc="-20" dirty="0">
                <a:solidFill>
                  <a:srgbClr val="FFFFFF"/>
                </a:solidFill>
                <a:latin typeface="Constantia"/>
                <a:cs typeface="Constantia"/>
              </a:rPr>
              <a:t>(Perangkat </a:t>
            </a:r>
            <a:r>
              <a:rPr sz="2000" dirty="0">
                <a:solidFill>
                  <a:srgbClr val="FFFFFF"/>
                </a:solidFill>
                <a:latin typeface="Constantia"/>
                <a:cs typeface="Constantia"/>
              </a:rPr>
              <a:t>Desa,  </a:t>
            </a:r>
            <a:r>
              <a:rPr sz="2000" spc="-50" dirty="0">
                <a:solidFill>
                  <a:srgbClr val="FFFFFF"/>
                </a:solidFill>
                <a:latin typeface="Constantia"/>
                <a:cs typeface="Constantia"/>
              </a:rPr>
              <a:t>Tokoh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Masyarakat, Karang </a:t>
            </a:r>
            <a:r>
              <a:rPr sz="2000" spc="-30" dirty="0">
                <a:solidFill>
                  <a:srgbClr val="FFFFFF"/>
                </a:solidFill>
                <a:latin typeface="Constantia"/>
                <a:cs typeface="Constantia"/>
              </a:rPr>
              <a:t>Taruna, </a:t>
            </a:r>
            <a:r>
              <a:rPr sz="2000" spc="-20" dirty="0">
                <a:solidFill>
                  <a:srgbClr val="FFFFFF"/>
                </a:solidFill>
                <a:latin typeface="Constantia"/>
                <a:cs typeface="Constantia"/>
              </a:rPr>
              <a:t>PKK,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Pedagang/swasta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,Kelompok  </a:t>
            </a:r>
            <a:r>
              <a:rPr sz="2000" spc="-30" dirty="0">
                <a:solidFill>
                  <a:srgbClr val="FFFFFF"/>
                </a:solidFill>
                <a:latin typeface="Constantia"/>
                <a:cs typeface="Constantia"/>
              </a:rPr>
              <a:t>Tani).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Kepala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Desa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yang </a:t>
            </a:r>
            <a:r>
              <a:rPr sz="2000" spc="5" dirty="0">
                <a:solidFill>
                  <a:srgbClr val="FFFFFF"/>
                </a:solidFill>
                <a:latin typeface="Constantia"/>
                <a:cs typeface="Constantia"/>
              </a:rPr>
              <a:t>akan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memutuskan apa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yang </a:t>
            </a:r>
            <a:r>
              <a:rPr sz="2000" dirty="0">
                <a:solidFill>
                  <a:srgbClr val="FFFFFF"/>
                </a:solidFill>
                <a:latin typeface="Constantia"/>
                <a:cs typeface="Constantia"/>
              </a:rPr>
              <a:t>akan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di </a:t>
            </a:r>
            <a:r>
              <a:rPr sz="2000" dirty="0">
                <a:solidFill>
                  <a:srgbClr val="FFFFFF"/>
                </a:solidFill>
                <a:latin typeface="Constantia"/>
                <a:cs typeface="Constantia"/>
              </a:rPr>
              <a:t>lakukan,</a:t>
            </a:r>
            <a:r>
              <a:rPr sz="2000" spc="-215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000" dirty="0">
                <a:solidFill>
                  <a:srgbClr val="FFFFFF"/>
                </a:solidFill>
                <a:latin typeface="Constantia"/>
                <a:cs typeface="Constantia"/>
              </a:rPr>
              <a:t>apa  </a:t>
            </a:r>
            <a:r>
              <a:rPr sz="2000" spc="-15" dirty="0">
                <a:solidFill>
                  <a:srgbClr val="FFFFFF"/>
                </a:solidFill>
                <a:latin typeface="Constantia"/>
                <a:cs typeface="Constantia"/>
              </a:rPr>
              <a:t>kegiatannya, </a:t>
            </a:r>
            <a:r>
              <a:rPr sz="2000" dirty="0">
                <a:solidFill>
                  <a:srgbClr val="FFFFFF"/>
                </a:solidFill>
                <a:latin typeface="Constantia"/>
                <a:cs typeface="Constantia"/>
              </a:rPr>
              <a:t>siapa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yang terlibat,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bagaimana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mengaturnya/mengelolanya  dan serba kemungkinan/efek sampingnya, bagaimana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membuat 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regulasi/perdes, apa </a:t>
            </a:r>
            <a:r>
              <a:rPr sz="2000" spc="-15" dirty="0">
                <a:solidFill>
                  <a:srgbClr val="FFFFFF"/>
                </a:solidFill>
                <a:latin typeface="Constantia"/>
                <a:cs typeface="Constantia"/>
              </a:rPr>
              <a:t>dasarnya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,kapan </a:t>
            </a:r>
            <a:r>
              <a:rPr sz="2000" spc="-5" dirty="0">
                <a:solidFill>
                  <a:srgbClr val="FFFFFF"/>
                </a:solidFill>
                <a:latin typeface="Constantia"/>
                <a:cs typeface="Constantia"/>
              </a:rPr>
              <a:t>akan </a:t>
            </a:r>
            <a:r>
              <a:rPr sz="2000" spc="-10" dirty="0">
                <a:solidFill>
                  <a:srgbClr val="FFFFFF"/>
                </a:solidFill>
                <a:latin typeface="Constantia"/>
                <a:cs typeface="Constantia"/>
              </a:rPr>
              <a:t>dimulai</a:t>
            </a:r>
            <a:r>
              <a:rPr sz="2000" spc="-145" dirty="0">
                <a:solidFill>
                  <a:srgbClr val="FFFFFF"/>
                </a:solidFill>
                <a:latin typeface="Constantia"/>
                <a:cs typeface="Constantia"/>
              </a:rPr>
              <a:t> </a:t>
            </a:r>
            <a:r>
              <a:rPr sz="2000" spc="-25" dirty="0">
                <a:solidFill>
                  <a:srgbClr val="FFFFFF"/>
                </a:solidFill>
                <a:latin typeface="Constantia"/>
                <a:cs typeface="Constantia"/>
              </a:rPr>
              <a:t>dsb.</a:t>
            </a:r>
            <a:endParaRPr sz="2000">
              <a:latin typeface="Constantia"/>
              <a:cs typeface="Constanti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946</Words>
  <Application>Microsoft Office PowerPoint</Application>
  <PresentationFormat>On-screen Show (4:3)</PresentationFormat>
  <Paragraphs>104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TIPS UNTUK MENJADI FASILITATOR</vt:lpstr>
      <vt:lpstr>PERAN FASILITATOR</vt:lpstr>
      <vt:lpstr>LANJUTAN</vt:lpstr>
      <vt:lpstr>LARANGAN BAGI FASILITATOR</vt:lpstr>
      <vt:lpstr>KESULITAN YANG DIHADAPI  FASILITATOR</vt:lpstr>
      <vt:lpstr>Lanjutan</vt:lpstr>
      <vt:lpstr>ROLE PLAYING</vt:lpstr>
      <vt:lpstr>Lanjutan</vt:lpstr>
      <vt:lpstr>Contoh Role Playing</vt:lpstr>
      <vt:lpstr>Selamat Bermain Peran dan Memutuskan  Program Pengembangan Desa</vt:lpstr>
      <vt:lpstr>Lanjutan</vt:lpstr>
      <vt:lpstr>Lanjutan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TIPS UNTUK MENJADI FASILITATOR</dc:title>
  <dc:creator>MOELYONO</dc:creator>
  <cp:lastModifiedBy>MOELYONO</cp:lastModifiedBy>
  <cp:revision>1</cp:revision>
  <dcterms:created xsi:type="dcterms:W3CDTF">2019-09-23T02:32:35Z</dcterms:created>
  <dcterms:modified xsi:type="dcterms:W3CDTF">2019-09-26T04:09:17Z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2019-03-15T00:00:00Z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2019-09-23T00:00:00Z</vt:filetime>
  </property>
</Properties>
</file>