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8" r:id="rId5"/>
    <p:sldId id="259" r:id="rId6"/>
    <p:sldId id="260" r:id="rId7"/>
    <p:sldId id="268" r:id="rId8"/>
    <p:sldId id="261" r:id="rId9"/>
    <p:sldId id="266" r:id="rId10"/>
    <p:sldId id="269" r:id="rId11"/>
    <p:sldId id="262" r:id="rId12"/>
    <p:sldId id="263" r:id="rId13"/>
    <p:sldId id="264" r:id="rId14"/>
    <p:sldId id="270" r:id="rId15"/>
    <p:sldId id="26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03662004-F36D-4097-808F-49F4A8186D13}"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118E149E-7D38-455F-8230-50FC4701D3FE}"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694F5B50-EC7C-4278-A608-C563EBEE917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4483BE1F-C640-4615-91E0-12669D417DC2}"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3D2E901-331E-4A56-AB3E-D07C7E5BC365}"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0999A1F7-6B95-449A-B782-BE340FB78F68}"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8A3DA2A0-4B01-4DB8-A976-63F8FD155A34}"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7DDFB1F6-24DB-4B43-99F7-D44322135E58}"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3460B2DA-189B-4111-8BE8-CC350EA9562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1D066520-CDF9-4861-BF4C-12145AD541A1}"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E0D2AAD9-8390-4D5B-9ACA-E7E48B4894F3}"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ECFA1E53-6FB3-4B31-AC1F-3C534E12997C}"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5181600"/>
            <a:ext cx="7772400" cy="1676400"/>
          </a:xfrm>
        </p:spPr>
        <p:txBody>
          <a:bodyPr/>
          <a:lstStyle/>
          <a:p>
            <a:pPr eaLnBrk="1" hangingPunct="1"/>
            <a:r>
              <a:rPr lang="en-US" smtClean="0"/>
              <a:t>PEMASARAN POLITIK</a:t>
            </a:r>
          </a:p>
        </p:txBody>
      </p:sp>
      <p:sp>
        <p:nvSpPr>
          <p:cNvPr id="2051" name="Rectangle 3"/>
          <p:cNvSpPr>
            <a:spLocks noGrp="1" noChangeArrowheads="1"/>
          </p:cNvSpPr>
          <p:nvPr>
            <p:ph type="subTitle" idx="1"/>
          </p:nvPr>
        </p:nvSpPr>
        <p:spPr>
          <a:xfrm>
            <a:off x="1371600" y="3124200"/>
            <a:ext cx="6400800" cy="1752600"/>
          </a:xfrm>
        </p:spPr>
        <p:txBody>
          <a:bodyPr/>
          <a:lstStyle/>
          <a:p>
            <a:pPr eaLnBrk="1" hangingPunct="1"/>
            <a:r>
              <a:rPr lang="en-US" smtClean="0"/>
              <a:t>Komunikasi Politik</a:t>
            </a:r>
          </a:p>
          <a:p>
            <a:pPr eaLnBrk="1" hangingPunct="1"/>
            <a:endParaRPr lang="en-US" smtClean="0"/>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lnSpcReduction="10000"/>
          </a:bodyPr>
          <a:lstStyle/>
          <a:p>
            <a:r>
              <a:rPr lang="sv-SE" sz="2800" dirty="0" smtClean="0"/>
              <a:t>Dalam hal ini seringkali terjadi komunikasi dua arah antara partai/kandidat sebagai produsen dengan electorate sebagai konsumen melalui umpan-balik (feedback). Seperti juga pada pemasaran komersil, dibutuhkan umpan-balik agar dapat mengetahui bentuk apa yang ideal menurut kebutuhan dari konsumen. Hubungan dua arah ini menghasilkan sebuah hubungan jangka panjang yang bersifat relasional dan tidak hanya bersifat transaksional yang sementara.</a:t>
            </a:r>
          </a:p>
          <a:p>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1295400"/>
            <a:ext cx="8229600" cy="5334000"/>
          </a:xfrm>
        </p:spPr>
        <p:txBody>
          <a:bodyPr>
            <a:normAutofit lnSpcReduction="10000"/>
          </a:bodyPr>
          <a:lstStyle/>
          <a:p>
            <a:pPr eaLnBrk="1" hangingPunct="1">
              <a:lnSpc>
                <a:spcPct val="80000"/>
              </a:lnSpc>
            </a:pPr>
            <a:r>
              <a:rPr lang="sv-SE" sz="2800" smtClean="0"/>
              <a:t>Pemasaran Politik sendiri mempunyai tiga cakupan dimensi yaitu: sempit (Political Marketing as Party Management), luas dan diperluas (policy marketing). Dalam hal ini kita fokus kepada dimensi Pemasaran Politik secara luas di mana seperti disebutkan di atas terdapat tiga komponen utama yaitu produsen, produk dan konsumen. Yang dimaksud dengan produsen adalah partai atau kandidat tertentu yang akan mengikuti pemilu. Produk adalah Person, Party, Policy yang dibungkus melalui Presentation dan terakhir konsumen adalah para memilih atau electorate.</a:t>
            </a:r>
          </a:p>
          <a:p>
            <a:pPr eaLnBrk="1" hangingPunct="1">
              <a:lnSpc>
                <a:spcPct val="80000"/>
              </a:lnSpc>
            </a:pPr>
            <a:r>
              <a:rPr lang="sv-SE" sz="2800" smtClean="0"/>
              <a:t/>
            </a:r>
            <a:br>
              <a:rPr lang="sv-SE" sz="2800" smtClean="0"/>
            </a:br>
            <a:endParaRPr lang="sv-SE"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457200" y="1143000"/>
            <a:ext cx="8229600" cy="5334000"/>
          </a:xfrm>
        </p:spPr>
        <p:txBody>
          <a:bodyPr>
            <a:normAutofit fontScale="92500" lnSpcReduction="10000"/>
          </a:bodyPr>
          <a:lstStyle/>
          <a:p>
            <a:pPr eaLnBrk="1" hangingPunct="1">
              <a:lnSpc>
                <a:spcPct val="90000"/>
              </a:lnSpc>
            </a:pPr>
            <a:r>
              <a:rPr lang="sv-SE" sz="2800" dirty="0" smtClean="0"/>
              <a:t>Seperti pada pemasaran komersil, agar konsumen tau produk apa yang dihasilkan oleh produsen maka dibutuhkanlah sebuah proses komunikasi. Produsen melakukan kegiatan komunikasi kepada konsumen tentang apa produk yang dihasilkannya. Bentuk komunikasi yang efektif akan memberikan hasil yang maksimal. Dalam hal pemasaran komersil maka konsumen akan tertarik dengan produk lalu membelinya maka dalam Pemasaran Politik, konsumen atau electorare akan tertarik oleh produk-produk politik yang dihasilkan oleh produsen dan kemudian memilihnya melalui pemilu.</a:t>
            </a:r>
          </a:p>
          <a:p>
            <a:pPr eaLnBrk="1" hangingPunct="1">
              <a:lnSpc>
                <a:spcPct val="90000"/>
              </a:lnSpc>
            </a:pPr>
            <a:r>
              <a:rPr lang="sv-SE" sz="2400" dirty="0" smtClean="0"/>
              <a:t/>
            </a:r>
            <a:br>
              <a:rPr lang="sv-SE" sz="2400" dirty="0" smtClean="0"/>
            </a:br>
            <a:endParaRPr lang="en-U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457200" y="1143000"/>
            <a:ext cx="8229600" cy="5715000"/>
          </a:xfrm>
        </p:spPr>
        <p:txBody>
          <a:bodyPr/>
          <a:lstStyle/>
          <a:p>
            <a:pPr eaLnBrk="1" hangingPunct="1">
              <a:lnSpc>
                <a:spcPct val="80000"/>
              </a:lnSpc>
            </a:pPr>
            <a:r>
              <a:rPr lang="sv-SE" dirty="0" smtClean="0"/>
              <a:t>Di dalam Pemasaran Politik, maka proses Komunikasi Politik dari produsen kepada konsumen inilah yang disebut dengan Presentation. Melalui Komunikasi Politik dihadirkan produk dari produsen politik kepada konsumen yang berupa Person, Party maupun Policy. Jika Komunikasi Politik tidak mampu ‘membungkus' produk melalui Presentation atau kemasan yang menarik, maka produk yang baik tidak akan ter-deliver pada konsumen dan menjadi hal yang sia-sia. </a:t>
            </a:r>
          </a:p>
          <a:p>
            <a:pPr eaLnBrk="1" hangingPunct="1">
              <a:lnSpc>
                <a:spcPct val="80000"/>
              </a:lnSpc>
            </a:pPr>
            <a:r>
              <a:rPr lang="sv-SE" sz="2400" dirty="0" smtClean="0"/>
              <a:t/>
            </a:r>
            <a:br>
              <a:rPr lang="sv-SE" sz="2400" dirty="0" smtClean="0"/>
            </a:br>
            <a:endParaRPr lang="sv-SE" sz="2400" dirty="0" smtClean="0"/>
          </a:p>
          <a:p>
            <a:pPr eaLnBrk="1" hangingPunct="1">
              <a:lnSpc>
                <a:spcPct val="80000"/>
              </a:lnSpc>
            </a:pPr>
            <a:endParaRPr lang="en-US" sz="2400" dirty="0" smtClean="0"/>
          </a:p>
          <a:p>
            <a:pPr eaLnBrk="1" hangingPunct="1">
              <a:lnSpc>
                <a:spcPct val="80000"/>
              </a:lnSpc>
            </a:pPr>
            <a:endParaRPr lang="en-US"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sv-SE" dirty="0" smtClean="0"/>
              <a:t>Namun sebaliknya jika produk yang buruk ‘dibungkus' dengan Presentation yang menarik maka hal itu akan menjadi pencitraan belaka. Konsumen akan sadar di kemudian hari dan kecewa. Tidak akan terjadi hubungan jangka panjang yang bersifat loyalitas dan relasional seperti pada tujuan pemasaran, namun hanya akan terjadi transaksional belaka.</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a:lstStyle/>
          <a:p>
            <a:pPr eaLnBrk="1" hangingPunct="1"/>
            <a:r>
              <a:rPr lang="sv-SE" dirty="0" smtClean="0"/>
              <a:t>Dari penjelasan di atas dapat dilihat bahwa Komunikasi Politik merupakan sebuah proses penting dalam Pemasaran Politik dilihat dari kajian ilmu pemasaran. Bahwa tujuan dari Pemasaran Politik membutuhkan Komunikasi Politik yang efektif untuk mewujudkan tujuannya.</a:t>
            </a:r>
          </a:p>
          <a:p>
            <a:pPr eaLnBrk="1" hangingPunct="1"/>
            <a:endParaRPr lang="en-US" dirty="0" smtClean="0"/>
          </a:p>
          <a:p>
            <a:pPr eaLnBrk="1" hangingPunct="1"/>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457200" y="1295400"/>
            <a:ext cx="8229600" cy="5181600"/>
          </a:xfrm>
        </p:spPr>
        <p:txBody>
          <a:bodyPr/>
          <a:lstStyle/>
          <a:p>
            <a:pPr eaLnBrk="1" hangingPunct="1">
              <a:lnSpc>
                <a:spcPct val="90000"/>
              </a:lnSpc>
            </a:pPr>
            <a:r>
              <a:rPr lang="en-US" b="1" dirty="0" err="1" smtClean="0"/>
              <a:t>Pemasaran</a:t>
            </a:r>
            <a:r>
              <a:rPr lang="en-US" b="1" dirty="0" smtClean="0"/>
              <a:t> </a:t>
            </a:r>
            <a:r>
              <a:rPr lang="en-US" b="1" dirty="0" err="1" smtClean="0"/>
              <a:t>Pol</a:t>
            </a:r>
            <a:r>
              <a:rPr lang="id-ID" b="1" dirty="0" smtClean="0"/>
              <a:t>i</a:t>
            </a:r>
            <a:r>
              <a:rPr lang="en-US" b="1" dirty="0" err="1" smtClean="0"/>
              <a:t>tik</a:t>
            </a:r>
            <a:r>
              <a:rPr lang="en-US" b="1" dirty="0" smtClean="0"/>
              <a:t> </a:t>
            </a:r>
            <a:r>
              <a:rPr lang="en-US" b="1" dirty="0" err="1" smtClean="0"/>
              <a:t>menurut</a:t>
            </a:r>
            <a:r>
              <a:rPr lang="en-US" b="1" dirty="0" smtClean="0"/>
              <a:t> Lock </a:t>
            </a:r>
            <a:r>
              <a:rPr lang="en-US" b="1" dirty="0" err="1" smtClean="0"/>
              <a:t>dan</a:t>
            </a:r>
            <a:r>
              <a:rPr lang="en-US" b="1" dirty="0" smtClean="0"/>
              <a:t> Harris (1996) </a:t>
            </a:r>
            <a:r>
              <a:rPr lang="en-US" b="1" dirty="0" err="1" smtClean="0"/>
              <a:t>merujuk</a:t>
            </a:r>
            <a:r>
              <a:rPr lang="en-US" b="1" dirty="0" smtClean="0"/>
              <a:t> </a:t>
            </a:r>
            <a:r>
              <a:rPr lang="en-US" b="1" dirty="0" err="1" smtClean="0"/>
              <a:t>kepada</a:t>
            </a:r>
            <a:r>
              <a:rPr lang="en-US" b="1" dirty="0" smtClean="0"/>
              <a:t> </a:t>
            </a:r>
            <a:r>
              <a:rPr lang="en-US" b="1" i="1" dirty="0" smtClean="0"/>
              <a:t>"political marketing is concerned with communicating with party members, media and prospective sources of funding as well as the electorate" </a:t>
            </a:r>
            <a:r>
              <a:rPr lang="en-US" b="1" dirty="0" smtClean="0"/>
              <a:t>(Hal.21)</a:t>
            </a:r>
          </a:p>
        </p:txBody>
      </p:sp>
      <p:sp>
        <p:nvSpPr>
          <p:cNvPr id="3074" name="Rectangle 2"/>
          <p:cNvSpPr>
            <a:spLocks noGrp="1" noChangeArrowheads="1"/>
          </p:cNvSpPr>
          <p:nvPr>
            <p:ph type="title"/>
          </p:nvPr>
        </p:nvSpPr>
        <p:spPr/>
        <p:txBody>
          <a:bodyPr/>
          <a:lstStyle/>
          <a:p>
            <a:pPr eaLnBrk="1" hangingPunct="1"/>
            <a:r>
              <a:rPr lang="en-US" b="1" smtClean="0"/>
              <a:t>Pemasaran Politik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err="1" smtClean="0"/>
              <a:t>mendefinisikan</a:t>
            </a:r>
            <a:r>
              <a:rPr lang="en-US" b="1" dirty="0" smtClean="0"/>
              <a:t> </a:t>
            </a:r>
            <a:r>
              <a:rPr lang="en-US" b="1" dirty="0" err="1" smtClean="0"/>
              <a:t>Pemasaran</a:t>
            </a:r>
            <a:r>
              <a:rPr lang="en-US" b="1" dirty="0" smtClean="0"/>
              <a:t> </a:t>
            </a:r>
            <a:r>
              <a:rPr lang="en-US" b="1" dirty="0" err="1" smtClean="0"/>
              <a:t>Politik</a:t>
            </a:r>
            <a:r>
              <a:rPr lang="en-US" b="1" dirty="0" smtClean="0"/>
              <a:t> </a:t>
            </a:r>
            <a:r>
              <a:rPr lang="en-US" b="1" dirty="0" err="1" smtClean="0"/>
              <a:t>sebagai</a:t>
            </a:r>
            <a:r>
              <a:rPr lang="en-US" b="1" dirty="0" smtClean="0"/>
              <a:t> </a:t>
            </a:r>
            <a:r>
              <a:rPr lang="en-US" b="1" i="1" dirty="0" smtClean="0"/>
              <a:t>"the party or candidate's use of opinion research and environmental analysis to produce and promote a competitive offering which will help </a:t>
            </a:r>
            <a:r>
              <a:rPr lang="en-US" b="1" i="1" dirty="0" err="1" smtClean="0"/>
              <a:t>realise</a:t>
            </a:r>
            <a:r>
              <a:rPr lang="en-US" b="1" i="1" dirty="0" smtClean="0"/>
              <a:t> </a:t>
            </a:r>
            <a:r>
              <a:rPr lang="en-US" b="1" i="1" dirty="0" err="1" smtClean="0"/>
              <a:t>organisational</a:t>
            </a:r>
            <a:r>
              <a:rPr lang="en-US" b="1" i="1" dirty="0" smtClean="0"/>
              <a:t> aims and satisfy groups of electors in exchange for their votes."</a:t>
            </a:r>
            <a:endParaRPr lang="id-ID" i="1" dirty="0"/>
          </a:p>
        </p:txBody>
      </p:sp>
      <p:sp>
        <p:nvSpPr>
          <p:cNvPr id="2" name="Title 1"/>
          <p:cNvSpPr>
            <a:spLocks noGrp="1"/>
          </p:cNvSpPr>
          <p:nvPr>
            <p:ph type="title"/>
          </p:nvPr>
        </p:nvSpPr>
        <p:spPr/>
        <p:txBody>
          <a:bodyPr/>
          <a:lstStyle/>
          <a:p>
            <a:r>
              <a:rPr lang="en-US" b="1" dirty="0" smtClean="0"/>
              <a:t>Wring (1997)</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229600" cy="4876800"/>
          </a:xfrm>
        </p:spPr>
        <p:txBody>
          <a:bodyPr/>
          <a:lstStyle/>
          <a:p>
            <a:pPr eaLnBrk="1" hangingPunct="1">
              <a:lnSpc>
                <a:spcPct val="80000"/>
              </a:lnSpc>
            </a:pPr>
            <a:r>
              <a:rPr lang="en-US" sz="2800" b="1" smtClean="0"/>
              <a:t>Firmanzah (2008) mengatakan bahwa "penggunaan metode marketing dalam bidang politik dikenal sebagai pemasaran politik (political marketing)." Dalam hal ini dapat dikatakan bahwa dalam masa semakin tingginya tingkat persaingan pada dunia politik sehingga diperlukan strategi tertentu untuk dapat memenangkan persaingan tersebut. Seperti pada pemasaran komersil, maka pada Pemasaran Politik juga terdapat produsen (pelaku politik), produk (produk politik: Person, Party, Policy) dan konsumen (electorate).</a:t>
            </a:r>
          </a:p>
          <a:p>
            <a:pPr eaLnBrk="1" hangingPunct="1">
              <a:lnSpc>
                <a:spcPct val="80000"/>
              </a:lnSpc>
            </a:pPr>
            <a:endParaRPr lang="en-US" sz="2800" smtClean="0"/>
          </a:p>
        </p:txBody>
      </p:sp>
      <p:sp>
        <p:nvSpPr>
          <p:cNvPr id="4098" name="Rectangle 2"/>
          <p:cNvSpPr>
            <a:spLocks noGrp="1" noChangeArrowheads="1"/>
          </p:cNvSpPr>
          <p:nvPr>
            <p:ph type="title"/>
          </p:nvPr>
        </p:nvSpPr>
        <p:spPr/>
        <p:txBody>
          <a:bodyPr/>
          <a:lstStyle/>
          <a:p>
            <a:pPr eaLnBrk="1" hangingPunct="1"/>
            <a:r>
              <a:rPr lang="en-US" b="1" smtClean="0"/>
              <a:t>Firmanzah (2008)</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57200" y="1219200"/>
            <a:ext cx="8229600" cy="5181600"/>
          </a:xfrm>
        </p:spPr>
        <p:txBody>
          <a:bodyPr>
            <a:normAutofit fontScale="92500" lnSpcReduction="10000"/>
          </a:bodyPr>
          <a:lstStyle/>
          <a:p>
            <a:pPr eaLnBrk="1" hangingPunct="1">
              <a:lnSpc>
                <a:spcPct val="80000"/>
              </a:lnSpc>
            </a:pPr>
            <a:r>
              <a:rPr lang="sv-SE" sz="3000" dirty="0" smtClean="0"/>
              <a:t>Jika merujuk kepada definisi di atas tentang Komunikasi Politik dan Pemasaran Politik, maka dapat dikatakan bahwa irisan terjadi pada dunia politik. Baik ilmu komunikasi maupun ilmu pemasaran masuk ke dalam dunia politik dan berkembang sebagai kajian ilmu multi-disipliner. Jika dunia politik pada disiplin ilmu komunikasi dimaksudkan pada politik secara luas, termasuk di dalamnya adalah pemerintah dan media, maka pada ilmu pemasaran lebih fokus pada pelaku politik, produk politik dan electorate (para pemilih).</a:t>
            </a:r>
          </a:p>
          <a:p>
            <a:pPr eaLnBrk="1" hangingPunct="1">
              <a:lnSpc>
                <a:spcPct val="80000"/>
              </a:lnSpc>
              <a:buNone/>
            </a:pPr>
            <a:r>
              <a:rPr lang="sv-SE" sz="2800" dirty="0" smtClean="0"/>
              <a:t/>
            </a:r>
            <a:br>
              <a:rPr lang="sv-SE" sz="2800" dirty="0" smtClean="0"/>
            </a:br>
            <a:endParaRPr lang="en-US" sz="2800" dirty="0" smtClean="0"/>
          </a:p>
        </p:txBody>
      </p:sp>
      <p:sp>
        <p:nvSpPr>
          <p:cNvPr id="5122" name="Rectangle 2"/>
          <p:cNvSpPr>
            <a:spLocks noGrp="1" noChangeArrowheads="1"/>
          </p:cNvSpPr>
          <p:nvPr>
            <p:ph type="title"/>
          </p:nvPr>
        </p:nvSpPr>
        <p:spPr/>
        <p:txBody>
          <a:bodyPr>
            <a:normAutofit fontScale="90000"/>
          </a:bodyPr>
          <a:lstStyle/>
          <a:p>
            <a:pPr eaLnBrk="1" hangingPunct="1"/>
            <a:r>
              <a:rPr lang="sv-SE" sz="3200" b="1" smtClean="0"/>
              <a:t>Komunikasi Politik </a:t>
            </a:r>
            <a:br>
              <a:rPr lang="sv-SE" sz="3200" b="1" smtClean="0"/>
            </a:br>
            <a:r>
              <a:rPr lang="sv-SE" sz="3200" b="1" smtClean="0"/>
              <a:t>dan Pemasaran Politik</a:t>
            </a:r>
            <a:r>
              <a:rPr lang="sv-SE" sz="4000" smtClean="0"/>
              <a:t/>
            </a:r>
            <a:br>
              <a:rPr lang="sv-SE" sz="4000" smtClean="0"/>
            </a:br>
            <a:endParaRPr lang="en-US" sz="40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457200" y="1219200"/>
            <a:ext cx="8229600" cy="5257800"/>
          </a:xfrm>
        </p:spPr>
        <p:txBody>
          <a:bodyPr/>
          <a:lstStyle/>
          <a:p>
            <a:pPr eaLnBrk="1" hangingPunct="1">
              <a:lnSpc>
                <a:spcPct val="80000"/>
              </a:lnSpc>
            </a:pPr>
            <a:r>
              <a:rPr lang="sv-SE" dirty="0" smtClean="0"/>
              <a:t>Persinggungan juga terjadi ketika di dalam Komunikasi Politik terdapat tujuan untuk mendapatkan kekuasaan melalui pemilu (baik legislatif maupun eksekutif), maka dibutuhkanlah Pemasaran Politik guna mewujudkan tujuan tersebut. Ketika makin tingginya persaingan pada dunia politik, maka sudah saatnya metode pemasaran dapat digunakan. Penggunaan konsep, strategi dan perangkat-perangkat pemasaran tak bisa lagi dihindari pada dunia politik. </a:t>
            </a:r>
            <a:endParaRPr lang="en-US" dirty="0" smtClean="0"/>
          </a:p>
          <a:p>
            <a:pPr eaLnBrk="1" hangingPunct="1">
              <a:lnSpc>
                <a:spcPct val="80000"/>
              </a:lnSpc>
            </a:pPr>
            <a:endParaRPr lang="en-US" sz="2400" dirty="0" smtClean="0"/>
          </a:p>
        </p:txBody>
      </p:sp>
      <p:sp>
        <p:nvSpPr>
          <p:cNvPr id="6146" name="Rectangle 2"/>
          <p:cNvSpPr>
            <a:spLocks noGrp="1" noChangeArrowheads="1"/>
          </p:cNvSpPr>
          <p:nvPr>
            <p:ph type="title"/>
          </p:nvPr>
        </p:nvSpPr>
        <p:spPr/>
        <p:txBody>
          <a:bodyPr>
            <a:normAutofit fontScale="90000"/>
          </a:bodyPr>
          <a:lstStyle/>
          <a:p>
            <a:pPr eaLnBrk="1" hangingPunct="1"/>
            <a:r>
              <a:rPr lang="sv-SE" sz="3200" b="1" smtClean="0"/>
              <a:t>Komunikasi Politik </a:t>
            </a:r>
            <a:br>
              <a:rPr lang="sv-SE" sz="3200" b="1" smtClean="0"/>
            </a:br>
            <a:r>
              <a:rPr lang="sv-SE" sz="3200" b="1" smtClean="0"/>
              <a:t>dan Pemasaran Politik</a:t>
            </a:r>
            <a:r>
              <a:rPr lang="sv-SE" sz="4000" smtClean="0"/>
              <a:t/>
            </a:r>
            <a:br>
              <a:rPr lang="sv-SE" sz="4000" smtClean="0"/>
            </a:br>
            <a:endParaRPr lang="en-US" sz="40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r>
              <a:rPr lang="sv-SE" dirty="0" smtClean="0"/>
              <a:t>Karena pada dasarnya penggunaan ilmu pemasaran dalam komunikasi politik dapat menjadi jembatan antara partai atau kandidat dengan para pemilih. Dalam ilmu pemasaran dilihat bahwa kebutuhan dari konsumen adalah hal yang terpenting sehingga perlu diidentifikasi dan dicari cara bagaimana memenuhi kebutuhan tersebut, dalam hal ini dapat berbentuk policy atau kebijakan.</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457200" y="1371600"/>
            <a:ext cx="8229600" cy="4953000"/>
          </a:xfrm>
        </p:spPr>
        <p:txBody>
          <a:bodyPr/>
          <a:lstStyle/>
          <a:p>
            <a:pPr eaLnBrk="1" hangingPunct="1"/>
            <a:r>
              <a:rPr lang="sv-SE" sz="2800" smtClean="0"/>
              <a:t>Pemasaran Politik merupakan perluasan dari ilmu pemasaran yang memperluas cakupan studinya menjadi: [1] Pemasaran komersil/konvensional, [2] Pemasaran sosial, [3] Pemasaran politik (sebagai perluasan dan pendalaman dari pemasaran sosial). Pada dasarnya, dengan cakupan sempit Pemasaran Politik maka juga terdapat tiga hal yang juga ada pada pemasaran komersil dan pemasaran sosial yaitu: Produsen, Produk dan Konsumen. </a:t>
            </a:r>
            <a:endParaRPr lang="en-US" sz="2800" smtClean="0"/>
          </a:p>
        </p:txBody>
      </p:sp>
      <p:sp>
        <p:nvSpPr>
          <p:cNvPr id="7170" name="Rectangle 2"/>
          <p:cNvSpPr>
            <a:spLocks noGrp="1" noChangeArrowheads="1"/>
          </p:cNvSpPr>
          <p:nvPr>
            <p:ph type="title"/>
          </p:nvPr>
        </p:nvSpPr>
        <p:spPr/>
        <p:txBody>
          <a:bodyPr/>
          <a:lstStyle/>
          <a:p>
            <a:pPr eaLnBrk="1" hangingPunct="1"/>
            <a:r>
              <a:rPr lang="en-US" smtClean="0"/>
              <a:t>Kajian Pemasaran Politik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914400"/>
            <a:ext cx="8229600" cy="5943600"/>
          </a:xfrm>
        </p:spPr>
        <p:txBody>
          <a:bodyPr/>
          <a:lstStyle/>
          <a:p>
            <a:pPr eaLnBrk="1" hangingPunct="1">
              <a:lnSpc>
                <a:spcPct val="80000"/>
              </a:lnSpc>
            </a:pPr>
            <a:r>
              <a:rPr lang="sv-SE" dirty="0" smtClean="0"/>
              <a:t>Seperti dalam dimensi komersil, maka pada dunia politik juga dikenal dengan persaingan. Bahkan semenjak politik itu ada, persaingan juga telah ada. Persaingan terjadi untuk memperebutkan suara dari electorate (para pemilih) dan membuat mereka memilih partai atau kandidat tertentu. Peran Pemasaran Politik tidak hanya sebatas untuk membuat electorate memilih partai atau kandidat tertentu, tapi juga untuk membangun loyalitas mereka..</a:t>
            </a:r>
          </a:p>
          <a:p>
            <a:pPr eaLnBrk="1" hangingPunct="1">
              <a:lnSpc>
                <a:spcPct val="80000"/>
              </a:lnSpc>
            </a:pPr>
            <a:r>
              <a:rPr lang="sv-SE" sz="2400" dirty="0" smtClean="0"/>
              <a:t/>
            </a:r>
            <a:br>
              <a:rPr lang="sv-SE" sz="2400" dirty="0" smtClean="0"/>
            </a:br>
            <a:endParaRPr lang="en-US" sz="2400" dirty="0" smtClean="0"/>
          </a:p>
          <a:p>
            <a:pPr eaLnBrk="1" hangingPunct="1">
              <a:lnSpc>
                <a:spcPct val="80000"/>
              </a:lnSpc>
            </a:pPr>
            <a:endParaRPr lang="en-US"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215</TotalTime>
  <Words>888</Words>
  <Application>Microsoft Office PowerPoint</Application>
  <PresentationFormat>On-screen Show (4:3)</PresentationFormat>
  <Paragraphs>29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PEMASARAN POLITIK</vt:lpstr>
      <vt:lpstr>Pemasaran Politik</vt:lpstr>
      <vt:lpstr>Wring (1997)</vt:lpstr>
      <vt:lpstr>Firmanzah (2008)</vt:lpstr>
      <vt:lpstr>Komunikasi Politik  dan Pemasaran Politik </vt:lpstr>
      <vt:lpstr>Komunikasi Politik  dan Pemasaran Politik </vt:lpstr>
      <vt:lpstr>Slide 7</vt:lpstr>
      <vt:lpstr>Kajian Pemasaran Politik</vt:lpstr>
      <vt:lpstr>Slide 9</vt:lpstr>
      <vt:lpstr>Slide 10</vt:lpstr>
      <vt:lpstr>Slide 11</vt:lpstr>
      <vt:lpstr>Slide 12</vt:lpstr>
      <vt:lpstr>Slide 13</vt:lpstr>
      <vt:lpstr>Slide 14</vt:lpstr>
      <vt:lpstr>Slide 15</vt:lpstr>
    </vt:vector>
  </TitlesOfParts>
  <Company>WORKGROUP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PEMASARAN POLITIK</dc:title>
  <dc:creator>ILMU KOMUNIKASI</dc:creator>
  <cp:lastModifiedBy>asus</cp:lastModifiedBy>
  <cp:revision>10</cp:revision>
  <dcterms:created xsi:type="dcterms:W3CDTF">2011-11-28T08:36:29Z</dcterms:created>
  <dcterms:modified xsi:type="dcterms:W3CDTF">2015-11-24T07:38:06Z</dcterms:modified>
</cp:coreProperties>
</file>