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0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839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0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895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72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78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0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75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8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2E348-CA46-4DBC-9AAD-2C3F1F4CB415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25741-AB41-4228-BF86-53C358EBC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0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Jaka</a:t>
            </a:r>
            <a:r>
              <a:rPr lang="en-US" dirty="0" smtClean="0"/>
              <a:t> </a:t>
            </a:r>
            <a:r>
              <a:rPr lang="en-US" smtClean="0"/>
              <a:t>Triwidaryanta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9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PRAKTIK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7681664" cy="5276056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2600" dirty="0" err="1" smtClean="0"/>
              <a:t>Kajian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dalam</a:t>
            </a:r>
            <a:r>
              <a:rPr lang="en-US" sz="2600" dirty="0" smtClean="0"/>
              <a:t> </a:t>
            </a:r>
            <a:r>
              <a:rPr lang="en-US" sz="2600" dirty="0" err="1" smtClean="0"/>
              <a:t>paparan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, </a:t>
            </a:r>
            <a:r>
              <a:rPr lang="en-US" sz="2600" dirty="0" err="1" smtClean="0"/>
              <a:t>digunakan</a:t>
            </a:r>
            <a:r>
              <a:rPr lang="en-US" sz="2600" dirty="0" smtClean="0"/>
              <a:t> </a:t>
            </a:r>
            <a:r>
              <a:rPr lang="en-US" sz="2600" dirty="0" err="1" smtClean="0"/>
              <a:t>kasus</a:t>
            </a:r>
            <a:r>
              <a:rPr lang="en-US" sz="2600" dirty="0" smtClean="0"/>
              <a:t> </a:t>
            </a:r>
            <a:r>
              <a:rPr lang="en-US" sz="2600" dirty="0" err="1" smtClean="0"/>
              <a:t>Desa</a:t>
            </a:r>
            <a:r>
              <a:rPr lang="en-US" sz="2600" dirty="0" smtClean="0"/>
              <a:t>( </a:t>
            </a:r>
            <a:r>
              <a:rPr lang="en-US" sz="2600" dirty="0" err="1" smtClean="0"/>
              <a:t>Kalurahan</a:t>
            </a:r>
            <a:r>
              <a:rPr lang="en-US" sz="2600" dirty="0" smtClean="0"/>
              <a:t>)  </a:t>
            </a:r>
            <a:r>
              <a:rPr lang="en-US" sz="2600" dirty="0" err="1" smtClean="0"/>
              <a:t>Panggungharjo</a:t>
            </a:r>
            <a:r>
              <a:rPr lang="en-US" sz="2600" dirty="0" smtClean="0"/>
              <a:t>. </a:t>
            </a:r>
            <a:r>
              <a:rPr lang="en-US" sz="2600" dirty="0" err="1" smtClean="0"/>
              <a:t>Keunikan</a:t>
            </a:r>
            <a:r>
              <a:rPr lang="en-US" sz="2600" dirty="0" smtClean="0"/>
              <a:t>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desa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terletak</a:t>
            </a:r>
            <a:r>
              <a:rPr lang="en-US" sz="2600" dirty="0" smtClean="0"/>
              <a:t> sub urban Kota Yogyakarta </a:t>
            </a:r>
            <a:r>
              <a:rPr lang="en-US" sz="2600" dirty="0" err="1" smtClean="0"/>
              <a:t>tetapi</a:t>
            </a:r>
            <a:r>
              <a:rPr lang="en-US" sz="2600" dirty="0" smtClean="0"/>
              <a:t> </a:t>
            </a:r>
            <a:r>
              <a:rPr lang="en-US" sz="2600" dirty="0" err="1" smtClean="0"/>
              <a:t>memiliki</a:t>
            </a:r>
            <a:r>
              <a:rPr lang="en-US" sz="2600" dirty="0" smtClean="0"/>
              <a:t> </a:t>
            </a:r>
            <a:r>
              <a:rPr lang="en-US" sz="2600" dirty="0" err="1" smtClean="0"/>
              <a:t>tradisi</a:t>
            </a:r>
            <a:r>
              <a:rPr lang="en-US" sz="2600" dirty="0" smtClean="0"/>
              <a:t>  </a:t>
            </a:r>
            <a:r>
              <a:rPr lang="en-US" sz="2600" dirty="0" err="1" smtClean="0"/>
              <a:t>desa</a:t>
            </a:r>
            <a:r>
              <a:rPr lang="en-US" sz="2600" dirty="0" smtClean="0"/>
              <a:t> </a:t>
            </a:r>
            <a:r>
              <a:rPr lang="en-US" sz="2600" dirty="0" err="1" smtClean="0"/>
              <a:t>menuju</a:t>
            </a:r>
            <a:r>
              <a:rPr lang="en-US" sz="2600" dirty="0" smtClean="0"/>
              <a:t> </a:t>
            </a:r>
            <a:r>
              <a:rPr lang="en-US" sz="2600" dirty="0" err="1" smtClean="0"/>
              <a:t>kemandirian</a:t>
            </a:r>
            <a:endParaRPr lang="en-US" sz="2600" dirty="0" smtClean="0"/>
          </a:p>
          <a:p>
            <a:pPr marL="114300" indent="0">
              <a:buNone/>
            </a:pPr>
            <a:endParaRPr lang="en-US" sz="3600" dirty="0" smtClean="0"/>
          </a:p>
          <a:p>
            <a:pPr marL="114300" indent="0">
              <a:buNone/>
            </a:pPr>
            <a:r>
              <a:rPr lang="en-US" sz="3600" dirty="0" smtClean="0"/>
              <a:t>GOVERNMENT</a:t>
            </a:r>
          </a:p>
          <a:p>
            <a:r>
              <a:rPr lang="en-US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i="1" dirty="0" smtClean="0"/>
              <a:t>local self government</a:t>
            </a:r>
            <a:r>
              <a:rPr lang="en-US" sz="2600" dirty="0" smtClean="0"/>
              <a:t>  </a:t>
            </a:r>
            <a:r>
              <a:rPr lang="en-US" sz="2600" dirty="0" err="1" smtClean="0"/>
              <a:t>bukan</a:t>
            </a:r>
            <a:r>
              <a:rPr lang="en-US" sz="2600" dirty="0" smtClean="0"/>
              <a:t> </a:t>
            </a:r>
            <a:r>
              <a:rPr lang="en-US" sz="2600" i="1" dirty="0" smtClean="0"/>
              <a:t>local state government</a:t>
            </a:r>
            <a:r>
              <a:rPr lang="en-US" sz="2600" dirty="0" smtClean="0"/>
              <a:t>. </a:t>
            </a:r>
            <a:r>
              <a:rPr lang="en-US" sz="2600" dirty="0" err="1" smtClean="0"/>
              <a:t>Pemerintah</a:t>
            </a:r>
            <a:r>
              <a:rPr lang="en-US" sz="2600" dirty="0" smtClean="0"/>
              <a:t>  </a:t>
            </a:r>
            <a:r>
              <a:rPr lang="en-US" sz="2600" dirty="0" err="1" smtClean="0"/>
              <a:t>desa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Institusi</a:t>
            </a:r>
            <a:r>
              <a:rPr lang="en-US" sz="2600" dirty="0"/>
              <a:t>, </a:t>
            </a:r>
            <a:r>
              <a:rPr lang="en-US" sz="2600" dirty="0" err="1"/>
              <a:t>formasi</a:t>
            </a:r>
            <a:r>
              <a:rPr lang="en-US" sz="2600" dirty="0"/>
              <a:t>, </a:t>
            </a:r>
            <a:r>
              <a:rPr lang="en-US" sz="2600" dirty="0" err="1"/>
              <a:t>representasi</a:t>
            </a:r>
            <a:r>
              <a:rPr lang="en-US" sz="2600" dirty="0"/>
              <a:t> </a:t>
            </a:r>
            <a:r>
              <a:rPr lang="en-US" sz="2600" dirty="0" err="1" smtClean="0"/>
              <a:t>desa</a:t>
            </a:r>
            <a:endParaRPr lang="en-US" sz="2600" dirty="0" smtClean="0"/>
          </a:p>
          <a:p>
            <a:r>
              <a:rPr lang="en-US" sz="2600" dirty="0" err="1" smtClean="0"/>
              <a:t>P</a:t>
            </a:r>
            <a:r>
              <a:rPr lang="en-US" sz="2400" dirty="0" err="1" smtClean="0"/>
              <a:t>emerintahan</a:t>
            </a:r>
            <a:r>
              <a:rPr lang="en-US" sz="2400" dirty="0" smtClean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perbuatan</a:t>
            </a:r>
            <a:r>
              <a:rPr lang="en-US" sz="2400" dirty="0"/>
              <a:t> 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penyelenggaraan</a:t>
            </a:r>
            <a:r>
              <a:rPr lang="en-US" sz="2400" dirty="0"/>
              <a:t> (</a:t>
            </a:r>
            <a:r>
              <a:rPr lang="en-US" sz="2400" dirty="0" err="1"/>
              <a:t>pengaturan</a:t>
            </a:r>
            <a:r>
              <a:rPr lang="en-US" sz="2400" dirty="0"/>
              <a:t>, </a:t>
            </a:r>
            <a:r>
              <a:rPr lang="en-US" sz="2400" dirty="0" err="1"/>
              <a:t>pengurusan</a:t>
            </a:r>
            <a:r>
              <a:rPr lang="en-US" sz="2400" dirty="0"/>
              <a:t>, </a:t>
            </a:r>
            <a:r>
              <a:rPr lang="en-US" sz="2400" dirty="0" err="1"/>
              <a:t>pengendalian</a:t>
            </a:r>
            <a:r>
              <a:rPr lang="en-US" sz="2400" dirty="0"/>
              <a:t>) </a:t>
            </a:r>
            <a:r>
              <a:rPr lang="en-US" sz="2400" dirty="0" err="1"/>
              <a:t>negara</a:t>
            </a:r>
            <a:r>
              <a:rPr lang="en-US" sz="2400" dirty="0"/>
              <a:t>, </a:t>
            </a:r>
            <a:r>
              <a:rPr lang="en-US" sz="2400" dirty="0" err="1"/>
              <a:t>pelaksanaan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administrasi</a:t>
            </a:r>
            <a:r>
              <a:rPr lang="en-US" sz="2400" dirty="0"/>
              <a:t>,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 smtClean="0"/>
              <a:t>.(</a:t>
            </a:r>
            <a:r>
              <a:rPr lang="en-US" sz="2400" i="1" dirty="0" smtClean="0"/>
              <a:t> distributing </a:t>
            </a:r>
            <a:r>
              <a:rPr lang="en-US" sz="2400" i="1" dirty="0" err="1" smtClean="0"/>
              <a:t>dan</a:t>
            </a:r>
            <a:r>
              <a:rPr lang="en-US" sz="2400" i="1" dirty="0" smtClean="0"/>
              <a:t> protecting)</a:t>
            </a:r>
            <a:r>
              <a:rPr lang="en-US" sz="2400" dirty="0"/>
              <a:t> </a:t>
            </a:r>
            <a:r>
              <a:rPr lang="en-US" sz="2400" dirty="0" err="1"/>
              <a:t>Wujud</a:t>
            </a:r>
            <a:r>
              <a:rPr lang="en-US" sz="2400" dirty="0"/>
              <a:t> : </a:t>
            </a:r>
            <a:r>
              <a:rPr lang="en-US" sz="2400" dirty="0" err="1"/>
              <a:t>parlemen</a:t>
            </a:r>
            <a:r>
              <a:rPr lang="en-US" sz="2400" dirty="0"/>
              <a:t>,  </a:t>
            </a:r>
            <a:r>
              <a:rPr lang="en-US" sz="2400" dirty="0" err="1"/>
              <a:t>birokrasi</a:t>
            </a:r>
            <a:r>
              <a:rPr lang="en-US" sz="2400" dirty="0"/>
              <a:t>, </a:t>
            </a:r>
            <a:r>
              <a:rPr lang="en-US" sz="2400" dirty="0" err="1" smtClean="0"/>
              <a:t>eksekutif</a:t>
            </a:r>
            <a:r>
              <a:rPr lang="en-US" sz="2400" dirty="0" smtClean="0"/>
              <a:t>.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: </a:t>
            </a:r>
            <a:r>
              <a:rPr lang="en-US" sz="2400" dirty="0" err="1" smtClean="0"/>
              <a:t>Kepala</a:t>
            </a:r>
            <a:r>
              <a:rPr lang="en-US" sz="2400" dirty="0" smtClean="0"/>
              <a:t> </a:t>
            </a:r>
            <a:r>
              <a:rPr lang="en-US" sz="2400" dirty="0" err="1" smtClean="0"/>
              <a:t>desa,pamong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, BPD</a:t>
            </a:r>
            <a:endParaRPr lang="en-US" sz="2400" dirty="0"/>
          </a:p>
          <a:p>
            <a:pPr marL="114300" indent="0">
              <a:buNone/>
            </a:pPr>
            <a:endParaRPr lang="en-US" sz="2400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7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PRAKTIK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7681664" cy="527605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dirty="0" smtClean="0"/>
              <a:t>GOVERNMENT</a:t>
            </a:r>
          </a:p>
          <a:p>
            <a:pPr marL="0" indent="0">
              <a:buNone/>
            </a:pPr>
            <a:r>
              <a:rPr lang="en-US" dirty="0" err="1" smtClean="0"/>
              <a:t>Kebijakan,kewenangan</a:t>
            </a:r>
            <a:r>
              <a:rPr lang="en-US" dirty="0" smtClean="0"/>
              <a:t>(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),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isu</a:t>
            </a:r>
            <a:r>
              <a:rPr lang="en-US" dirty="0" smtClean="0"/>
              <a:t>  lain  ?</a:t>
            </a:r>
          </a:p>
          <a:p>
            <a:pPr marL="0" indent="0">
              <a:buNone/>
            </a:pPr>
            <a:r>
              <a:rPr lang="en-US" dirty="0" err="1" smtClean="0"/>
              <a:t>Sampah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Banjir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ummat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Sawit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air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 smtClean="0"/>
              <a:t>Kekuasaan</a:t>
            </a:r>
            <a:r>
              <a:rPr lang="en-US" sz="2400" dirty="0" smtClean="0"/>
              <a:t>,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, </a:t>
            </a:r>
            <a:r>
              <a:rPr lang="en-US" sz="2400" dirty="0" err="1" smtClean="0"/>
              <a:t>kebijakan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keistimewaan</a:t>
            </a:r>
            <a:r>
              <a:rPr lang="en-US" sz="2400" dirty="0" smtClean="0"/>
              <a:t> DIY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(</a:t>
            </a:r>
            <a:r>
              <a:rPr lang="en-US" sz="2400" dirty="0" err="1" smtClean="0"/>
              <a:t>kalurahan</a:t>
            </a:r>
            <a:r>
              <a:rPr lang="en-US" sz="2400" dirty="0" smtClean="0"/>
              <a:t>) se DIY </a:t>
            </a:r>
          </a:p>
          <a:p>
            <a:pPr marL="0" indent="0">
              <a:buNone/>
            </a:pPr>
            <a:r>
              <a:rPr lang="en-US" sz="2400" dirty="0" err="1" smtClean="0"/>
              <a:t>Uu</a:t>
            </a:r>
            <a:r>
              <a:rPr lang="en-US" sz="2400" dirty="0" smtClean="0"/>
              <a:t> no. 13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2012 </a:t>
            </a:r>
            <a:r>
              <a:rPr lang="en-US" sz="2400" dirty="0" err="1" smtClean="0"/>
              <a:t>Kesitimewaan</a:t>
            </a:r>
            <a:r>
              <a:rPr lang="en-US" sz="2400" dirty="0" smtClean="0"/>
              <a:t> DIY: 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seiring</a:t>
            </a:r>
            <a:r>
              <a:rPr lang="en-US" sz="2400" dirty="0" smtClean="0"/>
              <a:t> </a:t>
            </a:r>
            <a:r>
              <a:rPr lang="en-US" sz="2400" dirty="0" err="1" smtClean="0"/>
              <a:t>sejarah</a:t>
            </a:r>
            <a:r>
              <a:rPr lang="en-US" sz="2400" dirty="0" smtClean="0"/>
              <a:t> DIY</a:t>
            </a:r>
          </a:p>
          <a:p>
            <a:pPr marL="0" indent="0">
              <a:buNone/>
            </a:pPr>
            <a:r>
              <a:rPr lang="en-US" sz="2400" dirty="0" smtClean="0"/>
              <a:t>UU no .6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2014 </a:t>
            </a:r>
            <a:r>
              <a:rPr lang="en-US" sz="2400" dirty="0" err="1" smtClean="0"/>
              <a:t>Desa</a:t>
            </a:r>
            <a:r>
              <a:rPr lang="en-US" sz="2400" dirty="0" smtClean="0"/>
              <a:t>: </a:t>
            </a:r>
            <a:r>
              <a:rPr lang="en-US" sz="2400" dirty="0" err="1" smtClean="0"/>
              <a:t>subsidiritas</a:t>
            </a:r>
            <a:r>
              <a:rPr lang="en-US" sz="2400" dirty="0" smtClean="0"/>
              <a:t>, </a:t>
            </a:r>
            <a:r>
              <a:rPr lang="en-US" sz="2400" dirty="0" err="1" smtClean="0"/>
              <a:t>rekognisi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Per </a:t>
            </a:r>
            <a:r>
              <a:rPr lang="en-US" sz="2400" dirty="0" err="1" smtClean="0"/>
              <a:t>Gub</a:t>
            </a:r>
            <a:r>
              <a:rPr lang="en-US" sz="2400" dirty="0" smtClean="0"/>
              <a:t>  No. 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2020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pedoman</a:t>
            </a:r>
            <a:r>
              <a:rPr lang="en-US" sz="2400" dirty="0" smtClean="0"/>
              <a:t> </a:t>
            </a:r>
            <a:r>
              <a:rPr lang="en-US" sz="2400" dirty="0" err="1" smtClean="0"/>
              <a:t>Kalurahan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  </a:t>
            </a:r>
            <a:r>
              <a:rPr lang="en-US" sz="2400" dirty="0" err="1" smtClean="0"/>
              <a:t>regulasi</a:t>
            </a:r>
            <a:r>
              <a:rPr lang="en-US" sz="2400" dirty="0" smtClean="0"/>
              <a:t>  </a:t>
            </a:r>
            <a:r>
              <a:rPr lang="en-US" sz="2400" dirty="0" err="1" smtClean="0"/>
              <a:t>tersebut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Kasus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err="1" smtClean="0"/>
              <a:t>Sawit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smtClean="0"/>
              <a:t>banjir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013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0" y="0"/>
            <a:ext cx="9144000" cy="109378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GAMBARAN </a:t>
            </a:r>
            <a:r>
              <a:rPr lang="id-ID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UMUM</a:t>
            </a:r>
            <a:endParaRPr lang="id-ID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1589"/>
              </p:ext>
            </p:extLst>
          </p:nvPr>
        </p:nvGraphicFramePr>
        <p:xfrm>
          <a:off x="228600" y="1219200"/>
          <a:ext cx="4158458" cy="274320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61748"/>
                <a:gridCol w="1896710"/>
              </a:tblGrid>
              <a:tr h="317273">
                <a:tc gridSpan="2"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INFORMASI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</a:rPr>
                        <a:t> DASAR KEWILAYAHAN</a:t>
                      </a:r>
                      <a:endParaRPr lang="id-ID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sz="1100" dirty="0"/>
                    </a:p>
                  </a:txBody>
                  <a:tcPr/>
                </a:tc>
              </a:tr>
              <a:tr h="268892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Luas Wilayah</a:t>
                      </a:r>
                      <a:endParaRPr lang="id-ID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560,966 Ha</a:t>
                      </a:r>
                      <a:endParaRPr lang="id-ID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  <a:tr h="985936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Batas</a:t>
                      </a:r>
                      <a:r>
                        <a:rPr lang="id-ID" sz="1400" baseline="0" dirty="0" smtClean="0"/>
                        <a:t> Wilayah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Utara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Selatan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Barat</a:t>
                      </a:r>
                    </a:p>
                    <a:p>
                      <a:pPr marL="176213" indent="-176213">
                        <a:buFont typeface="Wingdings" pitchFamily="2" charset="2"/>
                        <a:buChar char="§"/>
                        <a:tabLst>
                          <a:tab pos="176213" algn="l"/>
                        </a:tabLst>
                      </a:pPr>
                      <a:r>
                        <a:rPr lang="id-ID" sz="1400" dirty="0" smtClean="0"/>
                        <a:t>Timur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 smtClean="0"/>
                    </a:p>
                    <a:p>
                      <a:r>
                        <a:rPr lang="id-ID" sz="1400" dirty="0" smtClean="0"/>
                        <a:t>Kota Yogyakarta</a:t>
                      </a:r>
                    </a:p>
                    <a:p>
                      <a:r>
                        <a:rPr lang="id-ID" sz="1400" dirty="0" smtClean="0"/>
                        <a:t>Desa Pendowoharjo</a:t>
                      </a:r>
                    </a:p>
                    <a:p>
                      <a:r>
                        <a:rPr lang="id-ID" sz="1400" dirty="0" smtClean="0"/>
                        <a:t>Desa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id-ID" sz="1400" dirty="0" smtClean="0"/>
                        <a:t>Tirtonirmolo</a:t>
                      </a:r>
                    </a:p>
                    <a:p>
                      <a:r>
                        <a:rPr lang="id-ID" sz="1400" dirty="0" smtClean="0"/>
                        <a:t>Desa Bangunharjo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06675">
                <a:tc>
                  <a:txBody>
                    <a:bodyPr/>
                    <a:lstStyle/>
                    <a:p>
                      <a:r>
                        <a:rPr lang="id-ID" sz="1400" dirty="0" smtClean="0"/>
                        <a:t>Orbitasi</a:t>
                      </a:r>
                    </a:p>
                    <a:p>
                      <a:r>
                        <a:rPr lang="id-ID" sz="1400" dirty="0" smtClean="0"/>
                        <a:t>ke kecamatan</a:t>
                      </a:r>
                    </a:p>
                    <a:p>
                      <a:r>
                        <a:rPr lang="id-ID" sz="1400" dirty="0" smtClean="0"/>
                        <a:t>ke ibu kota kabupaten</a:t>
                      </a:r>
                    </a:p>
                    <a:p>
                      <a:r>
                        <a:rPr lang="id-ID" sz="1400" dirty="0" smtClean="0"/>
                        <a:t>ke ibu kota DIY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sz="1400" dirty="0" smtClean="0"/>
                    </a:p>
                    <a:p>
                      <a:r>
                        <a:rPr lang="id-ID" sz="1400" dirty="0" smtClean="0"/>
                        <a:t>2 km</a:t>
                      </a:r>
                    </a:p>
                    <a:p>
                      <a:r>
                        <a:rPr lang="id-ID" sz="1400" dirty="0" smtClean="0"/>
                        <a:t>6 km</a:t>
                      </a:r>
                    </a:p>
                    <a:p>
                      <a:r>
                        <a:rPr lang="id-ID" sz="1400" dirty="0" smtClean="0"/>
                        <a:t>7 km</a:t>
                      </a:r>
                      <a:endParaRPr lang="id-ID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619958"/>
              </p:ext>
            </p:extLst>
          </p:nvPr>
        </p:nvGraphicFramePr>
        <p:xfrm>
          <a:off x="228600" y="3950018"/>
          <a:ext cx="4158457" cy="16459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260030"/>
                <a:gridCol w="994414"/>
                <a:gridCol w="904013"/>
              </a:tblGrid>
              <a:tr h="215811">
                <a:tc gridSpan="3"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INFORMASI</a:t>
                      </a:r>
                      <a:r>
                        <a:rPr lang="id-ID" sz="1600" baseline="0" dirty="0" smtClean="0">
                          <a:solidFill>
                            <a:schemeClr val="tx1"/>
                          </a:solidFill>
                        </a:rPr>
                        <a:t> DASAR KEPENDUDUKAN</a:t>
                      </a:r>
                      <a:endParaRPr lang="id-ID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sz="1100" dirty="0"/>
                    </a:p>
                  </a:txBody>
                  <a:tcPr/>
                </a:tc>
              </a:tr>
              <a:tr h="208613">
                <a:tc>
                  <a:txBody>
                    <a:bodyPr/>
                    <a:lstStyle/>
                    <a:p>
                      <a:endParaRPr lang="id-ID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201</a:t>
                      </a:r>
                      <a:r>
                        <a:rPr lang="en-US" sz="1600" dirty="0" smtClean="0"/>
                        <a:t>3</a:t>
                      </a:r>
                      <a:endParaRPr lang="id-ID" sz="1600" b="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/>
                        <a:t>201</a:t>
                      </a:r>
                      <a:r>
                        <a:rPr lang="en-US" sz="1600" dirty="0" smtClean="0"/>
                        <a:t>4</a:t>
                      </a:r>
                      <a:endParaRPr lang="id-ID" sz="16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Penduduk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  27.</a:t>
                      </a:r>
                      <a:r>
                        <a:rPr lang="en-US" sz="1600" u="none" strike="noStrike" dirty="0" smtClean="0"/>
                        <a:t>392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27.</a:t>
                      </a:r>
                      <a:r>
                        <a:rPr lang="en-US" sz="1600" u="none" strike="noStrike" dirty="0" smtClean="0"/>
                        <a:t>683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Laki-laki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</a:t>
                      </a:r>
                      <a:r>
                        <a:rPr lang="id-ID" sz="1600" u="none" strike="noStrike" dirty="0" smtClean="0"/>
                        <a:t>   1</a:t>
                      </a:r>
                      <a:r>
                        <a:rPr lang="en-US" sz="1600" u="none" strike="noStrike" dirty="0" smtClean="0"/>
                        <a:t>4</a:t>
                      </a:r>
                      <a:r>
                        <a:rPr lang="id-ID" sz="1600" u="none" strike="noStrike" dirty="0" smtClean="0"/>
                        <a:t>.</a:t>
                      </a:r>
                      <a:r>
                        <a:rPr lang="en-US" sz="1600" u="none" strike="noStrike" dirty="0" smtClean="0"/>
                        <a:t>0</a:t>
                      </a:r>
                      <a:r>
                        <a:rPr lang="id-ID" sz="1600" u="none" strike="noStrike" dirty="0" smtClean="0"/>
                        <a:t>7</a:t>
                      </a:r>
                      <a:r>
                        <a:rPr lang="en-US" sz="1600" u="none" strike="noStrike" dirty="0" smtClean="0"/>
                        <a:t>1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14.</a:t>
                      </a:r>
                      <a:r>
                        <a:rPr lang="en-US" sz="1600" u="none" strike="noStrike" dirty="0" smtClean="0"/>
                        <a:t>281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46029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Perempuan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</a:t>
                      </a:r>
                      <a:r>
                        <a:rPr lang="id-ID" sz="1600" u="none" strike="noStrike" dirty="0" smtClean="0"/>
                        <a:t>  13.</a:t>
                      </a:r>
                      <a:r>
                        <a:rPr lang="en-US" sz="1600" u="none" strike="noStrike" dirty="0" smtClean="0"/>
                        <a:t>321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13.</a:t>
                      </a:r>
                      <a:r>
                        <a:rPr lang="en-US" sz="1600" u="none" strike="noStrike" dirty="0" smtClean="0"/>
                        <a:t>402</a:t>
                      </a:r>
                      <a:r>
                        <a:rPr lang="id-ID" sz="1600" u="none" strike="noStrike" dirty="0" smtClean="0"/>
                        <a:t>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  <a:tr h="167690"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 smtClean="0"/>
                        <a:t>   Jumlah </a:t>
                      </a:r>
                      <a:r>
                        <a:rPr lang="id-ID" sz="1600" u="none" strike="noStrike" dirty="0"/>
                        <a:t>Kepala keluarga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</a:t>
                      </a:r>
                      <a:r>
                        <a:rPr lang="id-ID" sz="1600" u="none" strike="noStrike" dirty="0" smtClean="0"/>
                        <a:t>     </a:t>
                      </a:r>
                      <a:r>
                        <a:rPr lang="id-ID" sz="1600" u="none" strike="noStrike" dirty="0"/>
                        <a:t>8.594 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u="none" strike="noStrike" dirty="0"/>
                        <a:t>    </a:t>
                      </a:r>
                      <a:r>
                        <a:rPr lang="id-ID" sz="1600" u="none" strike="noStrike" dirty="0" smtClean="0"/>
                        <a:t>  8.</a:t>
                      </a:r>
                      <a:r>
                        <a:rPr lang="en-US" sz="1600" u="none" strike="noStrike" dirty="0" smtClean="0"/>
                        <a:t>739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0" name="Table 8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649463"/>
              </p:ext>
            </p:extLst>
          </p:nvPr>
        </p:nvGraphicFramePr>
        <p:xfrm>
          <a:off x="228600" y="5806440"/>
          <a:ext cx="4158458" cy="82296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4158458"/>
              </a:tblGrid>
              <a:tr h="2468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ANALISA PROFIL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DESA</a:t>
                      </a:r>
                      <a:endParaRPr lang="id-ID" sz="16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</a:tr>
              <a:tr h="2203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Tipologi</a:t>
                      </a:r>
                      <a:r>
                        <a:rPr lang="en-US" sz="1600" baseline="0" dirty="0" smtClean="0"/>
                        <a:t>                             </a:t>
                      </a:r>
                      <a:r>
                        <a:rPr lang="en-US" sz="1600" baseline="0" dirty="0" err="1" smtClean="0"/>
                        <a:t>Desa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Perindustrian</a:t>
                      </a:r>
                      <a:r>
                        <a:rPr lang="en-US" sz="1600" baseline="0" dirty="0" smtClean="0"/>
                        <a:t> / </a:t>
                      </a:r>
                      <a:r>
                        <a:rPr lang="en-US" sz="1600" baseline="0" dirty="0" err="1" smtClean="0"/>
                        <a:t>Jasa</a:t>
                      </a:r>
                      <a:endParaRPr lang="en-US" sz="1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/>
                </a:tc>
              </a:tr>
              <a:tr h="220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smtClean="0"/>
                        <a:t> Tingkat </a:t>
                      </a:r>
                      <a:r>
                        <a:rPr lang="en-US" sz="1600" u="none" strike="noStrike" dirty="0" err="1" smtClean="0"/>
                        <a:t>Perkembangan</a:t>
                      </a:r>
                      <a:r>
                        <a:rPr lang="en-US" sz="1600" u="none" strike="noStrike" dirty="0" smtClean="0"/>
                        <a:t> </a:t>
                      </a:r>
                      <a:r>
                        <a:rPr lang="en-US" sz="1600" u="none" strike="noStrike" baseline="0" dirty="0" smtClean="0"/>
                        <a:t>  </a:t>
                      </a:r>
                      <a:r>
                        <a:rPr lang="en-US" sz="1600" u="none" strike="noStrike" baseline="0" dirty="0" err="1" smtClean="0"/>
                        <a:t>Desa</a:t>
                      </a:r>
                      <a:r>
                        <a:rPr lang="en-US" sz="1600" u="none" strike="noStrike" baseline="0" dirty="0" smtClean="0"/>
                        <a:t> </a:t>
                      </a:r>
                      <a:r>
                        <a:rPr lang="en-US" sz="1600" u="none" strike="noStrike" baseline="0" dirty="0" err="1" smtClean="0"/>
                        <a:t>Swadaya</a:t>
                      </a:r>
                      <a:endParaRPr lang="id-ID" sz="1600" b="0" i="0" u="none" strike="noStrike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pSp>
        <p:nvGrpSpPr>
          <p:cNvPr id="7174" name="Group 5"/>
          <p:cNvGrpSpPr>
            <a:grpSpLocks/>
          </p:cNvGrpSpPr>
          <p:nvPr/>
        </p:nvGrpSpPr>
        <p:grpSpPr bwMode="auto">
          <a:xfrm>
            <a:off x="4572000" y="1136650"/>
            <a:ext cx="4106863" cy="5416550"/>
            <a:chOff x="-216001" y="1016452"/>
            <a:chExt cx="4504597" cy="5610475"/>
          </a:xfrm>
        </p:grpSpPr>
        <p:sp>
          <p:nvSpPr>
            <p:cNvPr id="107" name="Rectangle 106"/>
            <p:cNvSpPr/>
            <p:nvPr/>
          </p:nvSpPr>
          <p:spPr>
            <a:xfrm>
              <a:off x="2907687" y="1016452"/>
              <a:ext cx="1380909" cy="34427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i="1" kern="0" dirty="0">
                  <a:solidFill>
                    <a:schemeClr val="accent3">
                      <a:lumMod val="50000"/>
                    </a:schemeClr>
                  </a:solidFill>
                  <a:latin typeface="Calibri"/>
                  <a:cs typeface="+mn-cs"/>
                </a:rPr>
                <a:t>Kota Yogyakarta</a:t>
              </a:r>
            </a:p>
          </p:txBody>
        </p:sp>
        <p:sp>
          <p:nvSpPr>
            <p:cNvPr id="108" name="Rectangle 18"/>
            <p:cNvSpPr>
              <a:spLocks noChangeArrowheads="1"/>
            </p:cNvSpPr>
            <p:nvPr/>
          </p:nvSpPr>
          <p:spPr bwMode="auto">
            <a:xfrm>
              <a:off x="-216001" y="5147802"/>
              <a:ext cx="1742779" cy="572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id-ID" altLang="en-US" sz="1200" i="1" kern="0" dirty="0" smtClean="0">
                  <a:solidFill>
                    <a:schemeClr val="accent3">
                      <a:lumMod val="50000"/>
                    </a:schemeClr>
                  </a:solidFill>
                  <a:cs typeface="+mn-cs"/>
                </a:rPr>
                <a:t>Desa </a:t>
              </a:r>
              <a:endParaRPr lang="en-US" altLang="en-US" sz="1200" i="1" kern="0" dirty="0" smtClean="0">
                <a:solidFill>
                  <a:schemeClr val="accent3">
                    <a:lumMod val="50000"/>
                  </a:schemeClr>
                </a:solidFill>
                <a:cs typeface="+mn-cs"/>
              </a:endParaRPr>
            </a:p>
            <a:p>
              <a:pPr algn="ctr" fontAlgn="auto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id-ID" altLang="en-US" sz="1200" i="1" kern="0" dirty="0" smtClean="0">
                  <a:solidFill>
                    <a:schemeClr val="accent3">
                      <a:lumMod val="50000"/>
                    </a:schemeClr>
                  </a:solidFill>
                  <a:cs typeface="+mn-cs"/>
                </a:rPr>
                <a:t>Pendowoharjo</a:t>
              </a:r>
            </a:p>
          </p:txBody>
        </p:sp>
        <p:sp>
          <p:nvSpPr>
            <p:cNvPr id="109" name="Rectangle 19"/>
            <p:cNvSpPr>
              <a:spLocks noChangeArrowheads="1"/>
            </p:cNvSpPr>
            <p:nvPr/>
          </p:nvSpPr>
          <p:spPr bwMode="auto">
            <a:xfrm>
              <a:off x="193663" y="2345752"/>
              <a:ext cx="1370668" cy="572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id-ID" altLang="en-US" sz="1200" i="1" kern="0" dirty="0" smtClean="0">
                  <a:solidFill>
                    <a:schemeClr val="accent3">
                      <a:lumMod val="50000"/>
                    </a:schemeClr>
                  </a:solidFill>
                  <a:cs typeface="+mn-cs"/>
                </a:rPr>
                <a:t>Desa Tirtonirmolo</a:t>
              </a:r>
            </a:p>
          </p:txBody>
        </p:sp>
        <p:sp>
          <p:nvSpPr>
            <p:cNvPr id="110" name="Rectangle 20"/>
            <p:cNvSpPr>
              <a:spLocks noChangeArrowheads="1"/>
            </p:cNvSpPr>
            <p:nvPr/>
          </p:nvSpPr>
          <p:spPr bwMode="auto">
            <a:xfrm>
              <a:off x="2880376" y="3780248"/>
              <a:ext cx="1273372" cy="570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id-ID" altLang="en-US" sz="1200" i="1" kern="0" dirty="0" smtClean="0">
                  <a:solidFill>
                    <a:schemeClr val="accent3">
                      <a:lumMod val="50000"/>
                    </a:schemeClr>
                  </a:solidFill>
                  <a:cs typeface="+mn-cs"/>
                </a:rPr>
                <a:t>Desa Bangunharjo</a:t>
              </a:r>
              <a:endParaRPr lang="id-ID" altLang="en-US" sz="1200" b="1" i="1" kern="0" dirty="0" smtClean="0">
                <a:solidFill>
                  <a:schemeClr val="accent3">
                    <a:lumMod val="50000"/>
                  </a:schemeClr>
                </a:solidFill>
                <a:cs typeface="+mn-cs"/>
              </a:endParaRPr>
            </a:p>
          </p:txBody>
        </p:sp>
        <p:pic>
          <p:nvPicPr>
            <p:cNvPr id="4107" name="Picture 1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1534" y="1339343"/>
              <a:ext cx="492125" cy="622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85" t="19919" r="16896" b="53526"/>
            <a:stretch>
              <a:fillRect/>
            </a:stretch>
          </p:blipFill>
          <p:spPr bwMode="auto">
            <a:xfrm>
              <a:off x="2053980" y="2405853"/>
              <a:ext cx="1244043" cy="1407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9" name="Picture 2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887" t="35635" r="48830" b="45969"/>
            <a:stretch>
              <a:fillRect/>
            </a:stretch>
          </p:blipFill>
          <p:spPr bwMode="auto">
            <a:xfrm>
              <a:off x="1526962" y="3233014"/>
              <a:ext cx="880157" cy="974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7876" t="3090" r="-8" b="81595"/>
            <a:stretch>
              <a:fillRect/>
            </a:stretch>
          </p:blipFill>
          <p:spPr bwMode="auto">
            <a:xfrm>
              <a:off x="3104257" y="1550784"/>
              <a:ext cx="622556" cy="8115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1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13" r="17159" b="82060"/>
            <a:stretch>
              <a:fillRect/>
            </a:stretch>
          </p:blipFill>
          <p:spPr bwMode="auto">
            <a:xfrm>
              <a:off x="2069372" y="1374710"/>
              <a:ext cx="1193699" cy="950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2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46" t="2255" r="51234" b="81281"/>
            <a:stretch>
              <a:fillRect/>
            </a:stretch>
          </p:blipFill>
          <p:spPr bwMode="auto">
            <a:xfrm>
              <a:off x="1651710" y="1494890"/>
              <a:ext cx="661725" cy="87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4113" t="9505" r="6651" b="69681"/>
            <a:stretch>
              <a:fillRect/>
            </a:stretch>
          </p:blipFill>
          <p:spPr bwMode="auto">
            <a:xfrm>
              <a:off x="2188240" y="1872941"/>
              <a:ext cx="1385210" cy="110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072" t="15874" r="53510" b="60692"/>
            <a:stretch>
              <a:fillRect/>
            </a:stretch>
          </p:blipFill>
          <p:spPr bwMode="auto">
            <a:xfrm>
              <a:off x="1412762" y="2194717"/>
              <a:ext cx="855830" cy="1241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5" name="Picture 4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95" t="41138" r="20554" b="41165"/>
            <a:stretch>
              <a:fillRect/>
            </a:stretch>
          </p:blipFill>
          <p:spPr bwMode="auto">
            <a:xfrm>
              <a:off x="2192258" y="3527866"/>
              <a:ext cx="1005821" cy="937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Picture 4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8351" r="71252" b="39536"/>
            <a:stretch>
              <a:fillRect/>
            </a:stretch>
          </p:blipFill>
          <p:spPr bwMode="auto">
            <a:xfrm>
              <a:off x="1137088" y="3228254"/>
              <a:ext cx="808774" cy="1171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214" t="50000" r="24475" b="27847"/>
            <a:stretch>
              <a:fillRect/>
            </a:stretch>
          </p:blipFill>
          <p:spPr bwMode="auto">
            <a:xfrm>
              <a:off x="1596018" y="3976613"/>
              <a:ext cx="1499908" cy="1173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4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6078" r="69373" b="12581"/>
            <a:stretch>
              <a:fillRect/>
            </a:stretch>
          </p:blipFill>
          <p:spPr bwMode="auto">
            <a:xfrm>
              <a:off x="978966" y="4299407"/>
              <a:ext cx="861711" cy="1660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9" name="Picture 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352" t="65837" r="49406" b="11523"/>
            <a:stretch>
              <a:fillRect/>
            </a:stretch>
          </p:blipFill>
          <p:spPr bwMode="auto">
            <a:xfrm>
              <a:off x="1471002" y="4815700"/>
              <a:ext cx="935238" cy="1199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Picture 4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145" t="68697" r="31712" b="9621"/>
            <a:stretch>
              <a:fillRect/>
            </a:stretch>
          </p:blipFill>
          <p:spPr bwMode="auto">
            <a:xfrm>
              <a:off x="1945862" y="4975833"/>
              <a:ext cx="960604" cy="11490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1" name="Picture 4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834" t="84009" r="22331"/>
            <a:stretch>
              <a:fillRect/>
            </a:stretch>
          </p:blipFill>
          <p:spPr bwMode="auto">
            <a:xfrm>
              <a:off x="2070597" y="5779570"/>
              <a:ext cx="1092581" cy="847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567515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n Arrow 13"/>
          <p:cNvSpPr/>
          <p:nvPr/>
        </p:nvSpPr>
        <p:spPr>
          <a:xfrm>
            <a:off x="2119044" y="1"/>
            <a:ext cx="914400" cy="6172200"/>
          </a:xfrm>
          <a:prstGeom prst="downArrow">
            <a:avLst>
              <a:gd name="adj1" fmla="val 67910"/>
              <a:gd name="adj2" fmla="val 50000"/>
            </a:avLst>
          </a:prstGeom>
          <a:solidFill>
            <a:srgbClr val="FF0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PENDAMPINGAN</a:t>
            </a:r>
          </a:p>
        </p:txBody>
      </p:sp>
      <p:sp>
        <p:nvSpPr>
          <p:cNvPr id="26" name="Up Arrow 25"/>
          <p:cNvSpPr/>
          <p:nvPr/>
        </p:nvSpPr>
        <p:spPr>
          <a:xfrm>
            <a:off x="5830956" y="1752600"/>
            <a:ext cx="914400" cy="5121582"/>
          </a:xfrm>
          <a:prstGeom prst="upArrow">
            <a:avLst>
              <a:gd name="adj1" fmla="val 64925"/>
              <a:gd name="adj2" fmla="val 50000"/>
            </a:avLst>
          </a:prstGeom>
          <a:solidFill>
            <a:srgbClr val="003300"/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bg1"/>
                </a:solidFill>
              </a:rPr>
              <a:t>BENTUK  KELEMBAGAAN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42605" y="4154667"/>
            <a:ext cx="1914939" cy="2143539"/>
            <a:chOff x="142605" y="3749902"/>
            <a:chExt cx="1914939" cy="2143539"/>
          </a:xfrm>
        </p:grpSpPr>
        <p:sp>
          <p:nvSpPr>
            <p:cNvPr id="21" name="TextBox 20"/>
            <p:cNvSpPr txBox="1"/>
            <p:nvPr/>
          </p:nvSpPr>
          <p:spPr>
            <a:xfrm>
              <a:off x="142605" y="3749902"/>
              <a:ext cx="1905000" cy="40011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txBody>
            <a:bodyPr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solidFill>
                    <a:schemeClr val="bg1"/>
                  </a:solidFill>
                  <a:latin typeface="+mj-lt"/>
                </a:rPr>
                <a:t>MITRA SWASTA</a:t>
              </a:r>
              <a:endParaRPr lang="en-US" sz="20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593" y="4177692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INVESTASI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593" y="4611339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+mj-lt"/>
                </a:rPr>
                <a:t>CSR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14594" y="5055313"/>
              <a:ext cx="1733011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latin typeface="+mj-lt"/>
                </a:rPr>
                <a:t>EPR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4532" y="5493331"/>
              <a:ext cx="1733012" cy="4001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SPONSORSHIP</a:t>
              </a:r>
              <a:endParaRPr lang="en-US" sz="2000" b="1" dirty="0">
                <a:latin typeface="+mj-lt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-9618" y="152400"/>
            <a:ext cx="9153618" cy="1397000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PENGELOLAAN SAMPAH KOMUNAL MELALUI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BUMDesa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ADALAH IMPLEMENTASI DARI PERMENDAGRI 33/2010 </a:t>
            </a:r>
          </a:p>
          <a:p>
            <a:pPr marL="115888"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TENTANG PEDOMAN PENGELOLAAN SAMPAH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52400" y="1854269"/>
            <a:ext cx="1905000" cy="1700737"/>
            <a:chOff x="76200" y="1670557"/>
            <a:chExt cx="1905000" cy="1700737"/>
          </a:xfrm>
        </p:grpSpPr>
        <p:sp>
          <p:nvSpPr>
            <p:cNvPr id="19472" name="TextBox 18"/>
            <p:cNvSpPr txBox="1">
              <a:spLocks noChangeArrowheads="1"/>
            </p:cNvSpPr>
            <p:nvPr/>
          </p:nvSpPr>
          <p:spPr bwMode="auto">
            <a:xfrm>
              <a:off x="76200" y="1670557"/>
              <a:ext cx="1905000" cy="4001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rgbClr val="7F7F7F"/>
                  </a:solidFill>
                  <a:latin typeface="Century Gothic" pitchFamily="34" charset="0"/>
                </a:defRPr>
              </a:lvl1pPr>
              <a:lvl2pPr marL="742950" indent="-28575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3pPr>
              <a:lvl4pPr marL="1600200" indent="-228600">
                <a:spcBef>
                  <a:spcPct val="20000"/>
                </a:spcBef>
                <a:buFont typeface="Courier New" pitchFamily="49" charset="0"/>
                <a:buChar char="o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1600">
                  <a:solidFill>
                    <a:srgbClr val="7F7F7F"/>
                  </a:solidFill>
                  <a:latin typeface="Century Gothic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id-ID" sz="2000" b="1" dirty="0" smtClean="0">
                  <a:solidFill>
                    <a:schemeClr val="bg1"/>
                  </a:solidFill>
                  <a:latin typeface="+mj-lt"/>
                </a:rPr>
                <a:t>PEMERINTAH</a:t>
              </a:r>
              <a:endParaRPr lang="en-US" altLang="id-ID" sz="2000" b="1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48187" y="2102971"/>
              <a:ext cx="1733012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REGULASI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48187" y="2533088"/>
              <a:ext cx="1733012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FASILITASI</a:t>
              </a:r>
              <a:endParaRPr lang="en-US" sz="2000" b="1" dirty="0">
                <a:latin typeface="+mj-lt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8187" y="2971184"/>
              <a:ext cx="1733011" cy="400110"/>
            </a:xfrm>
            <a:prstGeom prst="rect">
              <a:avLst/>
            </a:prstGeom>
            <a:solidFill>
              <a:srgbClr val="F57B17"/>
            </a:solidFill>
            <a:ln>
              <a:noFill/>
            </a:ln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 smtClean="0">
                  <a:latin typeface="+mj-lt"/>
                </a:rPr>
                <a:t>INSENTIVE</a:t>
              </a:r>
              <a:endParaRPr lang="en-US" sz="2000" b="1" dirty="0">
                <a:latin typeface="+mj-lt"/>
              </a:endParaRPr>
            </a:p>
          </p:txBody>
        </p:sp>
      </p:grp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526" y="3097806"/>
            <a:ext cx="2182451" cy="97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649" y="4380506"/>
            <a:ext cx="2438151" cy="97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6908624" y="5648213"/>
            <a:ext cx="2082976" cy="904987"/>
            <a:chOff x="6908624" y="5827007"/>
            <a:chExt cx="2082976" cy="904987"/>
          </a:xfrm>
        </p:grpSpPr>
        <p:sp>
          <p:nvSpPr>
            <p:cNvPr id="9" name="Rectangle 8"/>
            <p:cNvSpPr/>
            <p:nvPr/>
          </p:nvSpPr>
          <p:spPr>
            <a:xfrm>
              <a:off x="7816094" y="5834271"/>
              <a:ext cx="1175506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1600" b="1" dirty="0" smtClean="0"/>
                <a:t>GERAKAN</a:t>
              </a:r>
            </a:p>
            <a:p>
              <a:pPr>
                <a:defRPr/>
              </a:pPr>
              <a:r>
                <a:rPr lang="en-US" sz="1600" b="1" dirty="0" smtClean="0"/>
                <a:t>MEMILAH </a:t>
              </a:r>
            </a:p>
            <a:p>
              <a:pPr>
                <a:defRPr/>
              </a:pPr>
              <a:r>
                <a:rPr lang="en-US" sz="1600" b="1" dirty="0" smtClean="0"/>
                <a:t>SAMPAH</a:t>
              </a:r>
            </a:p>
          </p:txBody>
        </p:sp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8624" y="5827007"/>
              <a:ext cx="954867" cy="904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ounded Rectangle 12"/>
          <p:cNvSpPr/>
          <p:nvPr/>
        </p:nvSpPr>
        <p:spPr>
          <a:xfrm>
            <a:off x="3055397" y="1829600"/>
            <a:ext cx="2651760" cy="97840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id-ID" b="1" dirty="0"/>
              <a:t>LEMBAGA PENGELOLA SAMPAH </a:t>
            </a:r>
            <a:r>
              <a:rPr lang="en-US" altLang="id-ID" b="1" dirty="0" smtClean="0"/>
              <a:t>KECAMATAN/ KABUPATEN</a:t>
            </a:r>
            <a:endParaRPr lang="en-US" altLang="id-ID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3159012" y="3125000"/>
            <a:ext cx="2444531" cy="978408"/>
          </a:xfrm>
          <a:prstGeom prst="roundRect">
            <a:avLst/>
          </a:prstGeom>
          <a:solidFill>
            <a:srgbClr val="00CC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>
                <a:solidFill>
                  <a:schemeClr val="bg1"/>
                </a:solidFill>
                <a:latin typeface="Calibri" panose="020F0502020204030204" pitchFamily="34" charset="0"/>
              </a:rPr>
              <a:t>LEMBAGA PENGELOLA SAMPAH DESA/KEL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795302" y="1766608"/>
            <a:ext cx="2041585" cy="1083340"/>
            <a:chOff x="6795302" y="1524000"/>
            <a:chExt cx="2041585" cy="1083340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99170" l="0" r="100000">
                          <a14:foregroundMark x1="44242" y1="20332" x2="44242" y2="20332"/>
                          <a14:foregroundMark x1="20000" y1="15768" x2="20000" y2="15768"/>
                          <a14:foregroundMark x1="36970" y1="53942" x2="36970" y2="53942"/>
                          <a14:foregroundMark x1="38182" y1="53942" x2="44242" y2="55187"/>
                          <a14:foregroundMark x1="44242" y1="55187" x2="44242" y2="55187"/>
                          <a14:foregroundMark x1="66061" y1="52282" x2="66061" y2="52282"/>
                          <a14:foregroundMark x1="66061" y1="52282" x2="66061" y2="52282"/>
                          <a14:foregroundMark x1="66061" y1="51037" x2="66061" y2="51037"/>
                          <a14:foregroundMark x1="64242" y1="51037" x2="64242" y2="51037"/>
                          <a14:foregroundMark x1="61212" y1="51037" x2="53333" y2="51037"/>
                          <a14:foregroundMark x1="39394" y1="52282" x2="39394" y2="52282"/>
                          <a14:foregroundMark x1="35758" y1="50207" x2="35758" y2="50207"/>
                          <a14:foregroundMark x1="28485" y1="49378" x2="28485" y2="49378"/>
                          <a14:foregroundMark x1="46061" y1="53527" x2="46061" y2="53527"/>
                          <a14:foregroundMark x1="46667" y1="53527" x2="48485" y2="54357"/>
                          <a14:foregroundMark x1="51515" y1="54357" x2="51515" y2="54357"/>
                          <a14:foregroundMark x1="58182" y1="56017" x2="58182" y2="56017"/>
                          <a14:foregroundMark x1="60606" y1="56846" x2="60606" y2="56846"/>
                          <a14:foregroundMark x1="60606" y1="56846" x2="60606" y2="56846"/>
                          <a14:foregroundMark x1="58182" y1="58506" x2="55152" y2="59336"/>
                          <a14:foregroundMark x1="53939" y1="59336" x2="50909" y2="59336"/>
                          <a14:foregroundMark x1="49091" y1="59751" x2="49091" y2="59751"/>
                          <a14:foregroundMark x1="47273" y1="59751" x2="47273" y2="59751"/>
                          <a14:foregroundMark x1="43030" y1="59751" x2="43030" y2="59751"/>
                          <a14:foregroundMark x1="41212" y1="58921" x2="41212" y2="58921"/>
                          <a14:foregroundMark x1="40000" y1="58921" x2="40000" y2="58921"/>
                          <a14:foregroundMark x1="38182" y1="58091" x2="38182" y2="58091"/>
                          <a14:foregroundMark x1="36364" y1="57676" x2="34545" y2="57676"/>
                          <a14:foregroundMark x1="21212" y1="82573" x2="21212" y2="82573"/>
                          <a14:foregroundMark x1="40000" y1="62656" x2="40000" y2="62656"/>
                          <a14:foregroundMark x1="40000" y1="62656" x2="40000" y2="62656"/>
                          <a14:foregroundMark x1="70303" y1="58091" x2="70303" y2="58091"/>
                          <a14:foregroundMark x1="70303" y1="56432" x2="70303" y2="56432"/>
                          <a14:foregroundMark x1="70303" y1="55602" x2="70303" y2="55602"/>
                          <a14:foregroundMark x1="70909" y1="54772" x2="70909" y2="54772"/>
                          <a14:foregroundMark x1="70909" y1="54772" x2="70909" y2="54772"/>
                          <a14:foregroundMark x1="70909" y1="53942" x2="70909" y2="53942"/>
                          <a14:foregroundMark x1="63636" y1="52282" x2="60606" y2="52282"/>
                          <a14:foregroundMark x1="57576" y1="52282" x2="57576" y2="52282"/>
                          <a14:foregroundMark x1="56970" y1="52282" x2="56970" y2="52282"/>
                          <a14:foregroundMark x1="55758" y1="52282" x2="55758" y2="52282"/>
                          <a14:foregroundMark x1="53333" y1="52697" x2="53333" y2="52697"/>
                          <a14:foregroundMark x1="31515" y1="58921" x2="31515" y2="58921"/>
                          <a14:foregroundMark x1="69697" y1="50622" x2="69697" y2="50622"/>
                          <a14:foregroundMark x1="56364" y1="50622" x2="56364" y2="50622"/>
                          <a14:foregroundMark x1="29697" y1="54357" x2="29697" y2="54357"/>
                          <a14:foregroundMark x1="43636" y1="62241" x2="43636" y2="62241"/>
                          <a14:foregroundMark x1="60606" y1="61826" x2="60606" y2="6182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3736" y="1524000"/>
              <a:ext cx="462983" cy="605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14"/>
            <p:cNvSpPr/>
            <p:nvPr/>
          </p:nvSpPr>
          <p:spPr>
            <a:xfrm>
              <a:off x="6795302" y="2084120"/>
              <a:ext cx="204158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altLang="id-ID" sz="1200" b="1" dirty="0"/>
                <a:t>DINAS PEKERJAAN </a:t>
              </a:r>
              <a:r>
                <a:rPr lang="en-US" altLang="id-ID" sz="1200" b="1" dirty="0" smtClean="0"/>
                <a:t>UMUM</a:t>
              </a:r>
            </a:p>
            <a:p>
              <a:pPr algn="ctr">
                <a:spcBef>
                  <a:spcPct val="0"/>
                </a:spcBef>
              </a:pPr>
              <a:r>
                <a:rPr lang="en-US" altLang="id-ID" sz="1600" b="1" dirty="0" smtClean="0"/>
                <a:t>UPT KP3 KAB BANTUL</a:t>
              </a:r>
              <a:endParaRPr lang="en-US" altLang="id-ID" sz="1600" b="1" dirty="0"/>
            </a:p>
          </p:txBody>
        </p:sp>
      </p:grpSp>
      <p:sp>
        <p:nvSpPr>
          <p:cNvPr id="53" name="Rounded Rectangle 52"/>
          <p:cNvSpPr/>
          <p:nvPr/>
        </p:nvSpPr>
        <p:spPr>
          <a:xfrm>
            <a:off x="3238278" y="4418616"/>
            <a:ext cx="2286000" cy="942498"/>
          </a:xfrm>
          <a:prstGeom prst="roundRect">
            <a:avLst/>
          </a:prstGeom>
          <a:solidFill>
            <a:srgbClr val="0099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>
                <a:solidFill>
                  <a:schemeClr val="bg1"/>
                </a:solidFill>
                <a:latin typeface="Calibri" panose="020F0502020204030204" pitchFamily="34" charset="0"/>
              </a:rPr>
              <a:t>LEMBAGA PENGELOLA </a:t>
            </a:r>
            <a:r>
              <a:rPr lang="en-US" altLang="id-ID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SAMPAH RT / DUSUN</a:t>
            </a:r>
            <a:endParaRPr lang="en-US" altLang="id-ID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3380681" y="5625997"/>
            <a:ext cx="1981200" cy="892516"/>
          </a:xfrm>
          <a:prstGeom prst="roundRect">
            <a:avLst/>
          </a:prstGeom>
          <a:solidFill>
            <a:srgbClr val="0066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None/>
            </a:pPr>
            <a:r>
              <a:rPr lang="en-US" altLang="id-ID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MASYARAKAT / KAWASAN</a:t>
            </a:r>
            <a:endParaRPr lang="en-US" altLang="id-ID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36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5" grpId="0" animBg="1"/>
      <p:bldP spid="13" grpId="0" animBg="1"/>
      <p:bldP spid="50" grpId="0" animBg="1"/>
      <p:bldP spid="53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KASUS LAIN </a:t>
            </a:r>
            <a:br>
              <a:rPr lang="en-US" dirty="0" smtClean="0"/>
            </a:br>
            <a:r>
              <a:rPr lang="en-US" dirty="0" smtClean="0"/>
              <a:t>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Local  state government: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sejatinya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genggaman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mengendalikan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UU 5 </a:t>
            </a:r>
            <a:r>
              <a:rPr lang="en-US" dirty="0" err="1" smtClean="0"/>
              <a:t>tahun</a:t>
            </a:r>
            <a:r>
              <a:rPr lang="en-US" dirty="0" smtClean="0"/>
              <a:t> 1979</a:t>
            </a:r>
          </a:p>
          <a:p>
            <a:pPr marL="0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dieksploatasi</a:t>
            </a:r>
            <a:r>
              <a:rPr lang="en-US" dirty="0" smtClean="0"/>
              <a:t> </a:t>
            </a:r>
            <a:r>
              <a:rPr lang="en-US" dirty="0" err="1" smtClean="0"/>
              <a:t>sehabis</a:t>
            </a:r>
            <a:r>
              <a:rPr lang="en-US" dirty="0" smtClean="0"/>
              <a:t> </a:t>
            </a:r>
            <a:r>
              <a:rPr lang="en-US" dirty="0" err="1" smtClean="0"/>
              <a:t>habisnya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Antropologi</a:t>
            </a:r>
            <a:r>
              <a:rPr lang="en-US" dirty="0" smtClean="0"/>
              <a:t> : </a:t>
            </a:r>
            <a:r>
              <a:rPr lang="en-US" dirty="0" err="1" smtClean="0"/>
              <a:t>Abih</a:t>
            </a:r>
            <a:r>
              <a:rPr lang="en-US" dirty="0" smtClean="0"/>
              <a:t> </a:t>
            </a:r>
            <a:r>
              <a:rPr lang="en-US" dirty="0" err="1" smtClean="0"/>
              <a:t>tandeh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di  </a:t>
            </a:r>
            <a:r>
              <a:rPr lang="en-US" dirty="0" err="1" smtClean="0"/>
              <a:t>Jawa</a:t>
            </a:r>
            <a:r>
              <a:rPr lang="en-US" dirty="0" smtClean="0"/>
              <a:t> Barat</a:t>
            </a:r>
          </a:p>
          <a:p>
            <a:pPr marL="0" indent="0">
              <a:buNone/>
            </a:pPr>
            <a:r>
              <a:rPr lang="en-US" dirty="0" err="1" smtClean="0"/>
              <a:t>Penyeragaman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( supra </a:t>
            </a:r>
            <a:r>
              <a:rPr lang="en-US" dirty="0" err="1" smtClean="0"/>
              <a:t>desa</a:t>
            </a:r>
            <a:r>
              <a:rPr lang="en-US" dirty="0" smtClean="0"/>
              <a:t>: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,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3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</Words>
  <Application>Microsoft Office PowerPoint</Application>
  <PresentationFormat>On-screen Show (4:3)</PresentationFormat>
  <Paragraphs>106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Perspektif Ilmu Pemerintahan Government</vt:lpstr>
      <vt:lpstr>PRAKTIK</vt:lpstr>
      <vt:lpstr>PRAKTIK</vt:lpstr>
      <vt:lpstr>government</vt:lpstr>
      <vt:lpstr>PowerPoint Presentation</vt:lpstr>
      <vt:lpstr>PowerPoint Presentation</vt:lpstr>
      <vt:lpstr>KASUS LAIN  government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Perspektif Ilmu Pemerintahan Government</dc:title>
  <dc:creator>Jaka</dc:creator>
  <cp:lastModifiedBy>Jaka</cp:lastModifiedBy>
  <cp:revision>1</cp:revision>
  <dcterms:created xsi:type="dcterms:W3CDTF">2022-01-10T04:15:38Z</dcterms:created>
  <dcterms:modified xsi:type="dcterms:W3CDTF">2022-01-10T04:17:06Z</dcterms:modified>
</cp:coreProperties>
</file>