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5B905B-E1F5-4B5E-80B9-97D00E72DDCB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23A14-2328-41A6-ADCE-8ACA5D91C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81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A07D37-FC0B-47BE-9FC6-BDF8E13079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5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A07D37-FC0B-47BE-9FC6-BDF8E13079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000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defTabSz="954088"/>
            <a:fld id="{409D1CE8-A1D1-41A9-814C-00C687988507}" type="slidenum">
              <a:rPr lang="en-US" b="1" i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pPr defTabSz="954088"/>
              <a:t>11</a:t>
            </a:fld>
            <a:endParaRPr lang="en-US" b="1" i="1" smtClean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9067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D0E75-53BE-4504-B8E3-7E166A58264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66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D0E75-53BE-4504-B8E3-7E166A58264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673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D0E75-53BE-4504-B8E3-7E166A58264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6737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defTabSz="954088"/>
            <a:fld id="{409D1CE8-A1D1-41A9-814C-00C687988507}" type="slidenum">
              <a:rPr lang="en-US" b="1" i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pPr defTabSz="954088"/>
              <a:t>17</a:t>
            </a:fld>
            <a:endParaRPr lang="en-US" b="1" i="1" smtClean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9067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0F34B-9C83-0E4A-B98B-07E6EC213A0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827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C45E-4FAC-4F86-93C8-43C20D965DD6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439E-D81C-4200-9DE4-56E276A3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32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C45E-4FAC-4F86-93C8-43C20D965DD6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439E-D81C-4200-9DE4-56E276A3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06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C45E-4FAC-4F86-93C8-43C20D965DD6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439E-D81C-4200-9DE4-56E276A3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571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C45E-4FAC-4F86-93C8-43C20D965DD6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439E-D81C-4200-9DE4-56E276A3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05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C45E-4FAC-4F86-93C8-43C20D965DD6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439E-D81C-4200-9DE4-56E276A3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65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C45E-4FAC-4F86-93C8-43C20D965DD6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439E-D81C-4200-9DE4-56E276A3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8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C45E-4FAC-4F86-93C8-43C20D965DD6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439E-D81C-4200-9DE4-56E276A3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44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C45E-4FAC-4F86-93C8-43C20D965DD6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439E-D81C-4200-9DE4-56E276A3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047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C45E-4FAC-4F86-93C8-43C20D965DD6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439E-D81C-4200-9DE4-56E276A3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922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C45E-4FAC-4F86-93C8-43C20D965DD6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439E-D81C-4200-9DE4-56E276A3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308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C45E-4FAC-4F86-93C8-43C20D965DD6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439E-D81C-4200-9DE4-56E276A3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0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3C45E-4FAC-4F86-93C8-43C20D965DD6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B439E-D81C-4200-9DE4-56E276A3F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218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Praktik</a:t>
            </a:r>
            <a:r>
              <a:rPr lang="en-US" dirty="0" smtClean="0"/>
              <a:t> governability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MIPEM </a:t>
            </a:r>
            <a:br>
              <a:rPr lang="en-US" dirty="0" smtClean="0"/>
            </a:br>
            <a:r>
              <a:rPr lang="en-US" dirty="0" smtClean="0"/>
              <a:t>JAKA TRIWIDARYANTA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980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5 </a:t>
            </a:r>
            <a:r>
              <a:rPr lang="en-US" sz="3200" dirty="0" err="1"/>
              <a:t>Konsep</a:t>
            </a:r>
            <a:r>
              <a:rPr lang="en-US" sz="3200" dirty="0"/>
              <a:t> </a:t>
            </a:r>
            <a:r>
              <a:rPr lang="en-US" sz="3200" dirty="0" err="1"/>
              <a:t>Kunci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DALAM PEMERINTAHAN</a:t>
            </a:r>
            <a:br>
              <a:rPr lang="en-US" sz="3200" dirty="0"/>
            </a:br>
            <a:r>
              <a:rPr lang="en-US" dirty="0"/>
              <a:t>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/>
              <a:t>Perspektif</a:t>
            </a:r>
            <a:r>
              <a:rPr lang="en-US" sz="3200" dirty="0"/>
              <a:t> &amp; </a:t>
            </a:r>
            <a:r>
              <a:rPr lang="en-US" sz="3200" dirty="0" err="1"/>
              <a:t>Identitas</a:t>
            </a:r>
            <a:endParaRPr lang="en-US" sz="3200" dirty="0"/>
          </a:p>
          <a:p>
            <a:r>
              <a:rPr lang="en-US" sz="2800" dirty="0" smtClean="0"/>
              <a:t>Lima </a:t>
            </a:r>
            <a:r>
              <a:rPr lang="en-US" sz="2800" dirty="0" err="1"/>
              <a:t>konsep</a:t>
            </a:r>
            <a:r>
              <a:rPr lang="en-US" sz="2800" dirty="0"/>
              <a:t> </a:t>
            </a:r>
            <a:r>
              <a:rPr lang="en-US" sz="2800" dirty="0" err="1"/>
              <a:t>kunci</a:t>
            </a:r>
            <a:r>
              <a:rPr lang="en-US" sz="2800" dirty="0"/>
              <a:t>  di  </a:t>
            </a:r>
            <a:r>
              <a:rPr lang="en-US" sz="2800" dirty="0" err="1"/>
              <a:t>bawah</a:t>
            </a:r>
            <a:r>
              <a:rPr lang="en-US" sz="2800" dirty="0"/>
              <a:t> </a:t>
            </a:r>
            <a:r>
              <a:rPr lang="en-US" sz="2800" dirty="0" err="1"/>
              <a:t>bisa</a:t>
            </a:r>
            <a:r>
              <a:rPr lang="en-US" sz="2800" dirty="0"/>
              <a:t>  </a:t>
            </a:r>
            <a:r>
              <a:rPr lang="en-US" sz="2800" dirty="0" err="1"/>
              <a:t>dijadikan</a:t>
            </a:r>
            <a:r>
              <a:rPr lang="en-US" sz="2800" dirty="0"/>
              <a:t>  </a:t>
            </a:r>
            <a:r>
              <a:rPr lang="en-US" sz="2800" dirty="0" err="1"/>
              <a:t>sebagai</a:t>
            </a:r>
            <a:r>
              <a:rPr lang="en-US" sz="2800" dirty="0"/>
              <a:t>  </a:t>
            </a:r>
            <a:r>
              <a:rPr lang="en-US" sz="2800" dirty="0" err="1"/>
              <a:t>perspektif</a:t>
            </a:r>
            <a:r>
              <a:rPr lang="en-US" sz="2800" dirty="0"/>
              <a:t> 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identitas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 </a:t>
            </a:r>
            <a:r>
              <a:rPr lang="en-US" sz="2800" dirty="0" err="1"/>
              <a:t>ilmu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.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sama</a:t>
            </a:r>
            <a:r>
              <a:rPr lang="en-US" sz="2800" dirty="0"/>
              <a:t> 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ilmu</a:t>
            </a:r>
            <a:r>
              <a:rPr lang="en-US" sz="2800" dirty="0"/>
              <a:t> </a:t>
            </a:r>
            <a:r>
              <a:rPr lang="en-US" sz="2800" dirty="0" err="1"/>
              <a:t>politik</a:t>
            </a:r>
            <a:r>
              <a:rPr lang="en-US" sz="2800" dirty="0"/>
              <a:t> yang </a:t>
            </a:r>
            <a:r>
              <a:rPr lang="en-US" sz="2800" dirty="0" err="1"/>
              <a:t>suka</a:t>
            </a:r>
            <a:r>
              <a:rPr lang="en-US" sz="2800" dirty="0"/>
              <a:t>   </a:t>
            </a:r>
            <a:r>
              <a:rPr lang="en-US" sz="2800" dirty="0" err="1"/>
              <a:t>bicara</a:t>
            </a:r>
            <a:r>
              <a:rPr lang="en-US" sz="2800" dirty="0"/>
              <a:t>   “the  politics  of   ...”   </a:t>
            </a:r>
            <a:r>
              <a:rPr lang="en-US" sz="2800" dirty="0" err="1"/>
              <a:t>atau</a:t>
            </a:r>
            <a:r>
              <a:rPr lang="en-US" sz="2800" dirty="0"/>
              <a:t>  </a:t>
            </a:r>
            <a:r>
              <a:rPr lang="en-US" sz="2800" dirty="0" err="1"/>
              <a:t>sosiologi</a:t>
            </a:r>
            <a:r>
              <a:rPr lang="en-US" sz="2800" dirty="0"/>
              <a:t>   yang   </a:t>
            </a:r>
            <a:r>
              <a:rPr lang="en-US" sz="2800" dirty="0" err="1"/>
              <a:t>suka</a:t>
            </a:r>
            <a:r>
              <a:rPr lang="en-US" sz="2800" dirty="0"/>
              <a:t>   </a:t>
            </a:r>
            <a:r>
              <a:rPr lang="en-US" sz="2800" dirty="0" err="1"/>
              <a:t>bicara</a:t>
            </a:r>
            <a:r>
              <a:rPr lang="en-US" sz="2800" dirty="0"/>
              <a:t> “</a:t>
            </a:r>
            <a:r>
              <a:rPr lang="en-US" sz="2800" dirty="0" err="1"/>
              <a:t>sosiologi</a:t>
            </a:r>
            <a:r>
              <a:rPr lang="en-US" sz="2800" dirty="0"/>
              <a:t>  ...”.  </a:t>
            </a:r>
            <a:r>
              <a:rPr lang="en-US" sz="2800" dirty="0" err="1"/>
              <a:t>Demikian</a:t>
            </a:r>
            <a:r>
              <a:rPr lang="en-US" sz="2800" dirty="0"/>
              <a:t>   </a:t>
            </a:r>
            <a:r>
              <a:rPr lang="en-US" sz="2800" dirty="0" err="1"/>
              <a:t>juga</a:t>
            </a:r>
            <a:r>
              <a:rPr lang="en-US" sz="2800" dirty="0"/>
              <a:t>  </a:t>
            </a:r>
            <a:r>
              <a:rPr lang="en-US" sz="2800" dirty="0" err="1"/>
              <a:t>administrasi</a:t>
            </a:r>
            <a:r>
              <a:rPr lang="en-US" sz="2800" dirty="0"/>
              <a:t>  </a:t>
            </a:r>
            <a:r>
              <a:rPr lang="en-US" sz="2800" dirty="0" err="1"/>
              <a:t>publik</a:t>
            </a:r>
            <a:r>
              <a:rPr lang="en-US" sz="2800" dirty="0"/>
              <a:t>  yang  </a:t>
            </a:r>
            <a:r>
              <a:rPr lang="en-US" sz="2800" dirty="0" err="1"/>
              <a:t>selalu</a:t>
            </a:r>
            <a:r>
              <a:rPr lang="en-US" sz="2800" dirty="0"/>
              <a:t>  </a:t>
            </a:r>
            <a:r>
              <a:rPr lang="en-US" sz="2800" dirty="0" err="1"/>
              <a:t>bicara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embel-embel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r>
              <a:rPr lang="en-US" sz="2800" dirty="0"/>
              <a:t>, </a:t>
            </a:r>
            <a:r>
              <a:rPr lang="en-US" sz="2800" dirty="0" err="1"/>
              <a:t>bahkan</a:t>
            </a:r>
            <a:r>
              <a:rPr lang="en-US" sz="2800" dirty="0"/>
              <a:t> </a:t>
            </a:r>
            <a:r>
              <a:rPr lang="en-US" sz="2800" dirty="0" err="1"/>
              <a:t>menyebut</a:t>
            </a:r>
            <a:r>
              <a:rPr lang="en-US" sz="2800" dirty="0"/>
              <a:t> </a:t>
            </a:r>
            <a:r>
              <a:rPr lang="en-US" sz="2800" dirty="0" err="1"/>
              <a:t>negara-pemerintah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sektor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r>
              <a:rPr lang="en-US" sz="2800" dirty="0" smtClean="0"/>
              <a:t>.</a:t>
            </a:r>
            <a:endParaRPr lang="en-US" sz="2800" dirty="0"/>
          </a:p>
          <a:p>
            <a:pPr marL="114300" indent="0">
              <a:buNone/>
            </a:pPr>
            <a:endParaRPr lang="en-US" sz="2800" dirty="0" smtClean="0"/>
          </a:p>
          <a:p>
            <a:pPr marL="114300" indent="0">
              <a:buNone/>
            </a:pPr>
            <a:endParaRPr lang="en-US" sz="4000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34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0" y="2"/>
            <a:ext cx="9144000" cy="715642"/>
            <a:chOff x="1" y="0"/>
            <a:chExt cx="9143999" cy="715389"/>
          </a:xfrm>
        </p:grpSpPr>
        <p:pic>
          <p:nvPicPr>
            <p:cNvPr id="6162" name="Picture 1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" y="0"/>
              <a:ext cx="9143999" cy="511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8" name="Group 15"/>
            <p:cNvGrpSpPr>
              <a:grpSpLocks/>
            </p:cNvGrpSpPr>
            <p:nvPr/>
          </p:nvGrpSpPr>
          <p:grpSpPr bwMode="auto">
            <a:xfrm>
              <a:off x="1" y="511132"/>
              <a:ext cx="9138422" cy="204257"/>
              <a:chOff x="0" y="1828800"/>
              <a:chExt cx="9144000" cy="304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1828594"/>
                <a:ext cx="9143227" cy="153927"/>
              </a:xfrm>
              <a:prstGeom prst="rect">
                <a:avLst/>
              </a:prstGeom>
              <a:solidFill>
                <a:srgbClr val="FF0000"/>
              </a:solidFill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h-TH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0" y="1982521"/>
                <a:ext cx="9143227" cy="151558"/>
              </a:xfrm>
              <a:prstGeom prst="rect">
                <a:avLst/>
              </a:prstGeom>
              <a:solidFill>
                <a:schemeClr val="bg1"/>
              </a:solidFill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h-TH"/>
              </a:p>
            </p:txBody>
          </p:sp>
        </p:grpSp>
      </p:grpSp>
      <p:sp>
        <p:nvSpPr>
          <p:cNvPr id="12" name="TextBox 11"/>
          <p:cNvSpPr txBox="1"/>
          <p:nvPr/>
        </p:nvSpPr>
        <p:spPr>
          <a:xfrm>
            <a:off x="2346007" y="1181100"/>
            <a:ext cx="6043613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DISKUSI PROGRAM STUDI S1 ILMU PEMERINTAHAN</a:t>
            </a:r>
          </a:p>
          <a:p>
            <a:r>
              <a:rPr lang="en-US" sz="2800" b="1" dirty="0" smtClean="0"/>
              <a:t>MEMBONGKAR  PRAKTIK  5G PADA PENANGANAN PANDEMI COVID 19 DI PADUKUHAN  BANARAN KALURAHAN DEMANGREJO KULON PROGO</a:t>
            </a:r>
          </a:p>
          <a:p>
            <a:endParaRPr lang="en-US" sz="2800" b="1" dirty="0" smtClean="0"/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OLEH</a:t>
            </a:r>
          </a:p>
          <a:p>
            <a:r>
              <a:rPr lang="en-US" sz="2800" dirty="0" smtClean="0"/>
              <a:t>DRS JAKA TRIWIDARYANTA </a:t>
            </a:r>
            <a:r>
              <a:rPr lang="en-US" sz="2800" dirty="0" err="1" smtClean="0"/>
              <a:t>M.Si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b="1" dirty="0" smtClean="0"/>
              <a:t>PROGRAM </a:t>
            </a:r>
            <a:r>
              <a:rPr lang="en-US" sz="2800" b="1" dirty="0"/>
              <a:t>STUDI S1 (SARJANA)</a:t>
            </a:r>
          </a:p>
          <a:p>
            <a:r>
              <a:rPr lang="en-US" sz="2800" b="1" dirty="0"/>
              <a:t>ILMU PEMERINTAHAN </a:t>
            </a:r>
          </a:p>
          <a:p>
            <a:r>
              <a:rPr lang="en-US" sz="2800" b="1" dirty="0"/>
              <a:t>STPMD”APMD “ YOGYAKARTA</a:t>
            </a:r>
          </a:p>
          <a:p>
            <a:endParaRPr lang="en-US" sz="28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627" y="2190750"/>
            <a:ext cx="1508381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459801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sz="2800" dirty="0" smtClean="0"/>
              <a:t>A. </a:t>
            </a:r>
            <a:r>
              <a:rPr lang="en-US" sz="2800" dirty="0" err="1" smtClean="0"/>
              <a:t>Latar</a:t>
            </a:r>
            <a:r>
              <a:rPr lang="en-US" sz="2800" dirty="0" smtClean="0"/>
              <a:t> </a:t>
            </a:r>
            <a:r>
              <a:rPr lang="en-US" sz="2800" dirty="0" err="1" smtClean="0"/>
              <a:t>Belakang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endParaRPr lang="en-US" sz="2800" dirty="0"/>
          </a:p>
          <a:p>
            <a:pPr marL="0" indent="0" algn="just">
              <a:buNone/>
            </a:pPr>
            <a:endParaRPr lang="en-US" sz="2800" dirty="0" smtClean="0"/>
          </a:p>
          <a:p>
            <a:pPr algn="just"/>
            <a:r>
              <a:rPr lang="en-US" sz="2800" dirty="0" err="1" smtClean="0"/>
              <a:t>Transformasi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perbaikan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ataupun</a:t>
            </a:r>
            <a:r>
              <a:rPr lang="en-US" sz="2800" dirty="0" smtClean="0"/>
              <a:t> </a:t>
            </a:r>
            <a:r>
              <a:rPr lang="en-US" sz="2800" dirty="0" err="1" smtClean="0"/>
              <a:t>bagian-bagian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aspek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.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konteks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padukuhan</a:t>
            </a:r>
            <a:r>
              <a:rPr lang="en-US" sz="2800" dirty="0" smtClean="0"/>
              <a:t>  </a:t>
            </a:r>
            <a:r>
              <a:rPr lang="en-US" sz="2800" dirty="0" err="1" smtClean="0"/>
              <a:t>mengalami</a:t>
            </a:r>
            <a:r>
              <a:rPr lang="en-US" sz="2800" dirty="0" smtClean="0"/>
              <a:t> </a:t>
            </a:r>
            <a:r>
              <a:rPr lang="en-US" sz="2800" dirty="0" err="1" smtClean="0"/>
              <a:t>kerusakan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kemudian</a:t>
            </a:r>
            <a:r>
              <a:rPr lang="en-US" sz="2800" dirty="0" smtClean="0"/>
              <a:t> 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diperbaiki</a:t>
            </a:r>
            <a:r>
              <a:rPr lang="en-US" sz="2800" dirty="0" smtClean="0"/>
              <a:t>.. </a:t>
            </a:r>
            <a:r>
              <a:rPr lang="en-US" sz="2800" dirty="0" err="1" smtClean="0"/>
              <a:t>Transformasi</a:t>
            </a:r>
            <a:r>
              <a:rPr lang="en-US" sz="2800" dirty="0" smtClean="0"/>
              <a:t>  </a:t>
            </a:r>
            <a:r>
              <a:rPr lang="en-US" sz="2800" dirty="0" err="1" smtClean="0"/>
              <a:t>padukuhan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mendeskontruksi</a:t>
            </a:r>
            <a:r>
              <a:rPr lang="en-US" sz="2800" dirty="0" smtClean="0"/>
              <a:t> </a:t>
            </a:r>
            <a:r>
              <a:rPr lang="en-US" sz="2800" dirty="0" err="1" smtClean="0"/>
              <a:t>ulang</a:t>
            </a:r>
            <a:r>
              <a:rPr lang="en-US" sz="2800" dirty="0" smtClean="0"/>
              <a:t> </a:t>
            </a:r>
            <a:r>
              <a:rPr lang="en-US" sz="2800" dirty="0" err="1" smtClean="0"/>
              <a:t>padukuhan</a:t>
            </a:r>
            <a:r>
              <a:rPr lang="en-US" sz="2800" dirty="0" smtClean="0"/>
              <a:t>  yang </a:t>
            </a:r>
            <a:r>
              <a:rPr lang="en-US" sz="2800" dirty="0" err="1" smtClean="0"/>
              <a:t>rusak</a:t>
            </a:r>
            <a:r>
              <a:rPr lang="en-US" sz="2800" dirty="0" smtClean="0"/>
              <a:t> </a:t>
            </a:r>
            <a:r>
              <a:rPr lang="en-US" sz="2800" dirty="0" err="1" smtClean="0"/>
              <a:t>kemudian</a:t>
            </a:r>
            <a:r>
              <a:rPr lang="en-US" sz="2800" dirty="0" smtClean="0"/>
              <a:t> </a:t>
            </a:r>
            <a:r>
              <a:rPr lang="en-US" sz="2800" dirty="0" err="1" smtClean="0"/>
              <a:t>dibangun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baru</a:t>
            </a:r>
            <a:r>
              <a:rPr lang="en-US" sz="2800" dirty="0" smtClean="0"/>
              <a:t>. </a:t>
            </a:r>
            <a:r>
              <a:rPr lang="en-US" sz="2800" dirty="0" err="1" smtClean="0"/>
              <a:t>Tampaknya</a:t>
            </a:r>
            <a:r>
              <a:rPr lang="en-US" sz="2800" dirty="0" smtClean="0"/>
              <a:t> agenda </a:t>
            </a:r>
            <a:r>
              <a:rPr lang="en-US" sz="2800" dirty="0" err="1" smtClean="0"/>
              <a:t>transformasi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tepat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dijalankan</a:t>
            </a:r>
            <a:r>
              <a:rPr lang="en-US" sz="2800" dirty="0" smtClean="0"/>
              <a:t> di  </a:t>
            </a:r>
            <a:r>
              <a:rPr lang="en-US" sz="2800" dirty="0" err="1" smtClean="0"/>
              <a:t>padukuhan</a:t>
            </a:r>
            <a:r>
              <a:rPr lang="en-US" sz="2800" dirty="0" smtClean="0"/>
              <a:t>, </a:t>
            </a:r>
            <a:r>
              <a:rPr lang="en-US" sz="2800" dirty="0" err="1" smtClean="0"/>
              <a:t>meskipun</a:t>
            </a:r>
            <a:r>
              <a:rPr lang="en-US" sz="2800" dirty="0" smtClean="0"/>
              <a:t>  </a:t>
            </a:r>
            <a:r>
              <a:rPr lang="en-US" sz="2800" dirty="0" err="1" smtClean="0"/>
              <a:t>desa</a:t>
            </a:r>
            <a:r>
              <a:rPr lang="en-US" sz="2800" dirty="0" smtClean="0"/>
              <a:t> 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 </a:t>
            </a:r>
            <a:r>
              <a:rPr lang="en-US" sz="2800" dirty="0" err="1" smtClean="0"/>
              <a:t>kesatuan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kesatuan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padukuhan</a:t>
            </a:r>
            <a:r>
              <a:rPr lang="en-US" sz="2800" dirty="0" smtClean="0"/>
              <a:t> </a:t>
            </a:r>
            <a:r>
              <a:rPr lang="en-US" sz="2800" dirty="0" err="1" smtClean="0"/>
              <a:t>bagian</a:t>
            </a:r>
            <a:r>
              <a:rPr lang="en-US" sz="2800" dirty="0" smtClean="0"/>
              <a:t> </a:t>
            </a:r>
            <a:r>
              <a:rPr lang="en-US" sz="2800" dirty="0" err="1" smtClean="0"/>
              <a:t>kewilayahan</a:t>
            </a:r>
            <a:r>
              <a:rPr lang="en-US" sz="2800" dirty="0" smtClean="0"/>
              <a:t> </a:t>
            </a:r>
            <a:r>
              <a:rPr lang="en-US" sz="2800" dirty="0" err="1" smtClean="0"/>
              <a:t>desa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basis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warganya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Afirmasi</a:t>
            </a:r>
            <a:r>
              <a:rPr lang="en-US" sz="2800" dirty="0" smtClean="0"/>
              <a:t> program </a:t>
            </a:r>
            <a:r>
              <a:rPr lang="en-US" sz="2800" dirty="0" err="1" smtClean="0"/>
              <a:t>penanganan</a:t>
            </a:r>
            <a:r>
              <a:rPr lang="en-US" sz="2800" dirty="0" smtClean="0"/>
              <a:t> </a:t>
            </a:r>
            <a:r>
              <a:rPr lang="en-US" sz="2800" dirty="0" err="1" smtClean="0"/>
              <a:t>covid</a:t>
            </a:r>
            <a:r>
              <a:rPr lang="en-US" sz="2800" dirty="0" smtClean="0"/>
              <a:t> 19, </a:t>
            </a:r>
            <a:r>
              <a:rPr lang="en-US" sz="2800" dirty="0" err="1" smtClean="0"/>
              <a:t>tak</a:t>
            </a:r>
            <a:r>
              <a:rPr lang="en-US" sz="2800" dirty="0" smtClean="0"/>
              <a:t> </a:t>
            </a:r>
            <a:r>
              <a:rPr lang="en-US" sz="2800" dirty="0" err="1" smtClean="0"/>
              <a:t>semata-mata</a:t>
            </a:r>
            <a:r>
              <a:rPr lang="en-US" sz="2800" dirty="0" smtClean="0"/>
              <a:t> </a:t>
            </a:r>
            <a:r>
              <a:rPr lang="en-US" sz="2800" dirty="0" err="1" smtClean="0"/>
              <a:t>berurusan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kesehatan</a:t>
            </a:r>
            <a:r>
              <a:rPr lang="en-US" sz="2800" dirty="0" smtClean="0"/>
              <a:t> </a:t>
            </a:r>
            <a:r>
              <a:rPr lang="en-US" sz="2800" dirty="0" err="1" smtClean="0"/>
              <a:t>semata</a:t>
            </a:r>
            <a:r>
              <a:rPr lang="en-US" sz="2800" dirty="0" smtClean="0"/>
              <a:t>,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dampak</a:t>
            </a:r>
            <a:r>
              <a:rPr lang="en-US" sz="2800" dirty="0" smtClean="0"/>
              <a:t> </a:t>
            </a:r>
            <a:r>
              <a:rPr lang="en-US" sz="2800" dirty="0" err="1" smtClean="0"/>
              <a:t>kebijakan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kemiskinan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padukuhan</a:t>
            </a:r>
            <a:r>
              <a:rPr lang="en-US" sz="2800" dirty="0" smtClean="0"/>
              <a:t> </a:t>
            </a:r>
            <a:r>
              <a:rPr lang="en-US" sz="2800" dirty="0" err="1" smtClean="0"/>
              <a:t>padukuhan.Artinya</a:t>
            </a:r>
            <a:r>
              <a:rPr lang="en-US" sz="2800" dirty="0" smtClean="0"/>
              <a:t> </a:t>
            </a:r>
            <a:r>
              <a:rPr lang="en-US" sz="2800" dirty="0" err="1" smtClean="0"/>
              <a:t>penanganan</a:t>
            </a:r>
            <a:r>
              <a:rPr lang="en-US" sz="2800" dirty="0" smtClean="0"/>
              <a:t> </a:t>
            </a:r>
            <a:r>
              <a:rPr lang="en-US" sz="2800" dirty="0" err="1" smtClean="0"/>
              <a:t>covid</a:t>
            </a:r>
            <a:r>
              <a:rPr lang="en-US" sz="2800" dirty="0" smtClean="0"/>
              <a:t> 19 di </a:t>
            </a:r>
            <a:r>
              <a:rPr lang="en-US" sz="2800" dirty="0" err="1" smtClean="0"/>
              <a:t>padukuhan</a:t>
            </a:r>
            <a:r>
              <a:rPr lang="en-US" sz="2800" dirty="0" smtClean="0"/>
              <a:t>  yang </a:t>
            </a:r>
            <a:r>
              <a:rPr lang="en-US" sz="2800" dirty="0" err="1" smtClean="0"/>
              <a:t>diharapkan</a:t>
            </a:r>
            <a:r>
              <a:rPr lang="en-US" sz="2800" dirty="0" smtClean="0"/>
              <a:t> </a:t>
            </a:r>
            <a:r>
              <a:rPr lang="en-US" sz="2800" dirty="0" err="1" smtClean="0"/>
              <a:t>memperkuat</a:t>
            </a:r>
            <a:r>
              <a:rPr lang="en-US" sz="2800" dirty="0" smtClean="0"/>
              <a:t> </a:t>
            </a:r>
            <a:r>
              <a:rPr lang="en-US" sz="2800" dirty="0" err="1" smtClean="0"/>
              <a:t>korporasi</a:t>
            </a:r>
            <a:r>
              <a:rPr lang="en-US" sz="2800" dirty="0" smtClean="0"/>
              <a:t> </a:t>
            </a:r>
            <a:r>
              <a:rPr lang="en-US" sz="2800" dirty="0" err="1" smtClean="0"/>
              <a:t>sosial.Program</a:t>
            </a:r>
            <a:r>
              <a:rPr lang="en-US" sz="2800" dirty="0" smtClean="0"/>
              <a:t> </a:t>
            </a:r>
            <a:r>
              <a:rPr lang="en-US" sz="2800" dirty="0" err="1" smtClean="0"/>
              <a:t>penanganan</a:t>
            </a:r>
            <a:r>
              <a:rPr lang="en-US" sz="2800" dirty="0" smtClean="0"/>
              <a:t> </a:t>
            </a:r>
            <a:r>
              <a:rPr lang="en-US" sz="2800" dirty="0" err="1" smtClean="0"/>
              <a:t>covid</a:t>
            </a:r>
            <a:r>
              <a:rPr lang="en-US" sz="2800" dirty="0" smtClean="0"/>
              <a:t>  </a:t>
            </a:r>
            <a:r>
              <a:rPr lang="en-US" sz="2800" dirty="0" err="1" smtClean="0"/>
              <a:t>punya</a:t>
            </a:r>
            <a:r>
              <a:rPr lang="en-US" sz="2800" dirty="0" smtClean="0"/>
              <a:t> </a:t>
            </a:r>
            <a:r>
              <a:rPr lang="en-US" sz="2800" dirty="0" err="1" smtClean="0"/>
              <a:t>niat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mengatasi”kedaruratan”yang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memperbaiki</a:t>
            </a:r>
            <a:r>
              <a:rPr lang="en-US" sz="2800" dirty="0" smtClean="0"/>
              <a:t> </a:t>
            </a:r>
            <a:r>
              <a:rPr lang="en-US" sz="2800" dirty="0" err="1" smtClean="0"/>
              <a:t>tapi</a:t>
            </a:r>
            <a:r>
              <a:rPr lang="en-US" sz="2800" dirty="0" smtClean="0"/>
              <a:t> </a:t>
            </a:r>
            <a:r>
              <a:rPr lang="en-US" sz="2800" dirty="0" err="1" smtClean="0"/>
              <a:t>merusak</a:t>
            </a:r>
            <a:r>
              <a:rPr lang="en-US" sz="2800" dirty="0" smtClean="0"/>
              <a:t> </a:t>
            </a:r>
            <a:r>
              <a:rPr lang="en-US" sz="2800" dirty="0" err="1" smtClean="0"/>
              <a:t>tatanan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padukuhan.Sesuatu</a:t>
            </a:r>
            <a:r>
              <a:rPr lang="en-US" sz="2800" dirty="0" smtClean="0"/>
              <a:t> </a:t>
            </a:r>
            <a:r>
              <a:rPr lang="en-US" sz="2800" dirty="0" err="1" smtClean="0"/>
              <a:t>niat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cara</a:t>
            </a:r>
            <a:r>
              <a:rPr lang="en-US" sz="2800" dirty="0" smtClean="0"/>
              <a:t> yang </a:t>
            </a:r>
            <a:r>
              <a:rPr lang="en-US" sz="2800" dirty="0" err="1" smtClean="0"/>
              <a:t>keliru</a:t>
            </a:r>
            <a:r>
              <a:rPr lang="en-US" sz="2800" dirty="0" smtClean="0"/>
              <a:t> </a:t>
            </a:r>
            <a:r>
              <a:rPr lang="en-US" sz="2800" dirty="0" err="1" smtClean="0"/>
              <a:t>hasilnya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buruk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2526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20688"/>
            <a:ext cx="8363272" cy="550547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konteks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 </a:t>
            </a:r>
            <a:r>
              <a:rPr lang="en-US" sz="2800" dirty="0" err="1" smtClean="0"/>
              <a:t>kualitas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i="1" dirty="0" smtClean="0"/>
              <a:t>(Governability)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kebutuhan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penyelenggaraan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desa</a:t>
            </a:r>
            <a:r>
              <a:rPr lang="en-US" sz="2800" dirty="0" smtClean="0"/>
              <a:t>. </a:t>
            </a:r>
            <a:r>
              <a:rPr lang="en-US" sz="2800" dirty="0" err="1" smtClean="0"/>
              <a:t>Desa</a:t>
            </a:r>
            <a:r>
              <a:rPr lang="en-US" sz="2800" dirty="0" smtClean="0"/>
              <a:t> </a:t>
            </a:r>
            <a:r>
              <a:rPr lang="en-US" sz="2800" dirty="0" err="1" smtClean="0"/>
              <a:t>pilar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Indonesia,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buruknya</a:t>
            </a:r>
            <a:r>
              <a:rPr lang="en-US" sz="2800" dirty="0" smtClean="0"/>
              <a:t> 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desa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memepengaruhi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keseluruhan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melacak</a:t>
            </a:r>
            <a:r>
              <a:rPr lang="en-US" sz="2800" dirty="0" smtClean="0"/>
              <a:t> </a:t>
            </a:r>
            <a:r>
              <a:rPr lang="en-US" sz="2800" dirty="0" err="1" smtClean="0"/>
              <a:t>pelemahan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institusi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fokus</a:t>
            </a:r>
            <a:r>
              <a:rPr lang="en-US" sz="2800" dirty="0" smtClean="0"/>
              <a:t> </a:t>
            </a:r>
            <a:r>
              <a:rPr lang="en-US" sz="2800" dirty="0" err="1" smtClean="0"/>
              <a:t>tata</a:t>
            </a:r>
            <a:r>
              <a:rPr lang="en-US" sz="2800" dirty="0" smtClean="0"/>
              <a:t> </a:t>
            </a:r>
            <a:r>
              <a:rPr lang="en-US" sz="2800" dirty="0" err="1" smtClean="0"/>
              <a:t>kelola</a:t>
            </a:r>
            <a:r>
              <a:rPr lang="en-US" sz="2800" dirty="0" smtClean="0"/>
              <a:t> data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penerima</a:t>
            </a:r>
            <a:r>
              <a:rPr lang="en-US" sz="2800" dirty="0" smtClean="0"/>
              <a:t> </a:t>
            </a:r>
            <a:r>
              <a:rPr lang="en-US" sz="2800" dirty="0" err="1" smtClean="0"/>
              <a:t>bantuan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program  </a:t>
            </a:r>
            <a:r>
              <a:rPr lang="en-US" sz="2800" dirty="0" err="1" smtClean="0"/>
              <a:t>penanganan</a:t>
            </a:r>
            <a:r>
              <a:rPr lang="en-US" sz="2800" dirty="0" smtClean="0"/>
              <a:t> </a:t>
            </a:r>
            <a:r>
              <a:rPr lang="en-US" sz="2800" dirty="0" err="1" smtClean="0"/>
              <a:t>Covid</a:t>
            </a:r>
            <a:r>
              <a:rPr lang="en-US" sz="2800" dirty="0" smtClean="0"/>
              <a:t> 19  </a:t>
            </a:r>
            <a:r>
              <a:rPr lang="en-US" sz="2800" i="1" dirty="0" smtClean="0"/>
              <a:t>Refocusing Program </a:t>
            </a:r>
            <a:r>
              <a:rPr lang="en-US" sz="2800" dirty="0" smtClean="0"/>
              <a:t>Dana </a:t>
            </a:r>
            <a:r>
              <a:rPr lang="en-US" sz="2800" dirty="0" err="1" smtClean="0"/>
              <a:t>Desa</a:t>
            </a:r>
            <a:r>
              <a:rPr lang="en-US" sz="2800" dirty="0" smtClean="0"/>
              <a:t> di </a:t>
            </a:r>
            <a:r>
              <a:rPr lang="en-US" sz="2800" dirty="0" err="1" smtClean="0"/>
              <a:t>padukuhan</a:t>
            </a:r>
            <a:r>
              <a:rPr lang="en-US" sz="2800" dirty="0" smtClean="0"/>
              <a:t>. </a:t>
            </a:r>
            <a:r>
              <a:rPr lang="en-US" sz="2800" dirty="0" err="1" smtClean="0"/>
              <a:t>Indikasi</a:t>
            </a:r>
            <a:r>
              <a:rPr lang="en-US" sz="2800" dirty="0" smtClean="0"/>
              <a:t> </a:t>
            </a:r>
            <a:r>
              <a:rPr lang="en-US" sz="2800" dirty="0" err="1" smtClean="0"/>
              <a:t>perlemahan</a:t>
            </a:r>
            <a:r>
              <a:rPr lang="en-US" sz="2800" dirty="0" smtClean="0"/>
              <a:t> </a:t>
            </a:r>
            <a:r>
              <a:rPr lang="en-US" sz="2800" dirty="0" err="1" smtClean="0"/>
              <a:t>kualitas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(</a:t>
            </a:r>
            <a:r>
              <a:rPr lang="en-US" sz="2800" i="1" dirty="0" smtClean="0"/>
              <a:t>governability) </a:t>
            </a:r>
            <a:r>
              <a:rPr lang="en-US" sz="2800" dirty="0" err="1" smtClean="0"/>
              <a:t>tercermin</a:t>
            </a:r>
            <a:r>
              <a:rPr lang="en-US" sz="2800" dirty="0" smtClean="0"/>
              <a:t>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 </a:t>
            </a:r>
            <a:r>
              <a:rPr lang="en-US" sz="2800" dirty="0" err="1"/>
              <a:t>ketidakpuasan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terjadi</a:t>
            </a:r>
            <a:r>
              <a:rPr lang="en-US" sz="2800" dirty="0"/>
              <a:t> </a:t>
            </a:r>
            <a:r>
              <a:rPr lang="en-US" sz="2800" dirty="0" err="1"/>
              <a:t>pelemahan</a:t>
            </a:r>
            <a:r>
              <a:rPr lang="en-US" sz="2800" dirty="0"/>
              <a:t> </a:t>
            </a:r>
            <a:r>
              <a:rPr lang="en-US" sz="2800" dirty="0" err="1"/>
              <a:t>fungsi</a:t>
            </a:r>
            <a:r>
              <a:rPr lang="en-US" sz="2800" dirty="0"/>
              <a:t> </a:t>
            </a:r>
            <a:r>
              <a:rPr lang="en-US" sz="2800" dirty="0" err="1"/>
              <a:t>institusi-institusi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demokratis</a:t>
            </a:r>
            <a:r>
              <a:rPr lang="en-US" sz="2800" dirty="0"/>
              <a:t>. </a:t>
            </a:r>
            <a:r>
              <a:rPr lang="en-US" sz="2800" dirty="0" err="1"/>
              <a:t>Pelemahan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mereka</a:t>
            </a:r>
            <a:r>
              <a:rPr lang="en-US" sz="2800" dirty="0"/>
              <a:t> </a:t>
            </a:r>
            <a:r>
              <a:rPr lang="en-US" sz="2800" dirty="0" err="1"/>
              <a:t>sebut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 </a:t>
            </a:r>
            <a:r>
              <a:rPr lang="en-US" sz="2800" dirty="0" err="1"/>
              <a:t>krisis</a:t>
            </a:r>
            <a:r>
              <a:rPr lang="en-US" sz="2800" dirty="0"/>
              <a:t> </a:t>
            </a:r>
            <a:r>
              <a:rPr lang="en-US" sz="2800" i="1" dirty="0"/>
              <a:t>governability,</a:t>
            </a:r>
            <a:r>
              <a:rPr lang="en-US" sz="2800" dirty="0"/>
              <a:t>  </a:t>
            </a:r>
            <a:r>
              <a:rPr lang="en-US" sz="2800" dirty="0" err="1"/>
              <a:t>indikasinya</a:t>
            </a:r>
            <a:r>
              <a:rPr lang="en-US" sz="2800" dirty="0"/>
              <a:t> </a:t>
            </a:r>
            <a:r>
              <a:rPr lang="en-US" sz="2800" dirty="0" err="1"/>
              <a:t>mesin</a:t>
            </a:r>
            <a:r>
              <a:rPr lang="en-US" sz="2800" dirty="0"/>
              <a:t> </a:t>
            </a:r>
            <a:r>
              <a:rPr lang="en-US" sz="2800" dirty="0" err="1"/>
              <a:t>demokrasi</a:t>
            </a:r>
            <a:r>
              <a:rPr lang="en-US" sz="2800" dirty="0"/>
              <a:t> </a:t>
            </a:r>
            <a:r>
              <a:rPr lang="en-US" sz="2800" dirty="0" err="1"/>
              <a:t>tetap</a:t>
            </a:r>
            <a:r>
              <a:rPr lang="en-US" sz="2800" dirty="0"/>
              <a:t> </a:t>
            </a:r>
            <a:r>
              <a:rPr lang="en-US" sz="2800" dirty="0" err="1"/>
              <a:t>beroperasi</a:t>
            </a:r>
            <a:r>
              <a:rPr lang="en-US" sz="2800" dirty="0"/>
              <a:t>,  </a:t>
            </a:r>
            <a:r>
              <a:rPr lang="en-US" sz="2800" dirty="0" err="1"/>
              <a:t>tetapi</a:t>
            </a:r>
            <a:r>
              <a:rPr lang="en-US" sz="2800" dirty="0"/>
              <a:t>  </a:t>
            </a:r>
            <a:r>
              <a:rPr lang="en-US" sz="2800" dirty="0" err="1"/>
              <a:t>kemampuan</a:t>
            </a:r>
            <a:r>
              <a:rPr lang="en-US" sz="2800" dirty="0"/>
              <a:t>  </a:t>
            </a:r>
            <a:r>
              <a:rPr lang="en-US" sz="2800" dirty="0" err="1"/>
              <a:t>individu</a:t>
            </a:r>
            <a:r>
              <a:rPr lang="en-US" sz="2800" dirty="0"/>
              <a:t>- </a:t>
            </a:r>
            <a:r>
              <a:rPr lang="en-US" sz="2800" dirty="0" err="1"/>
              <a:t>individu</a:t>
            </a:r>
            <a:r>
              <a:rPr lang="en-US" sz="2800" dirty="0"/>
              <a:t> yang </a:t>
            </a:r>
            <a:r>
              <a:rPr lang="en-US" sz="2800" dirty="0" err="1"/>
              <a:t>mengoperasikan</a:t>
            </a:r>
            <a:r>
              <a:rPr lang="en-US" sz="2800" dirty="0"/>
              <a:t> </a:t>
            </a:r>
            <a:r>
              <a:rPr lang="en-US" sz="2800" dirty="0" err="1"/>
              <a:t>mesin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membuat</a:t>
            </a:r>
            <a:r>
              <a:rPr lang="en-US" sz="2800" dirty="0"/>
              <a:t> </a:t>
            </a:r>
            <a:r>
              <a:rPr lang="en-US" sz="2800" dirty="0" err="1"/>
              <a:t>keputusan-keputusan</a:t>
            </a:r>
            <a:r>
              <a:rPr lang="en-US" sz="2800" dirty="0"/>
              <a:t>  </a:t>
            </a:r>
            <a:r>
              <a:rPr lang="en-US" sz="2800" dirty="0" err="1"/>
              <a:t>cenderung</a:t>
            </a:r>
            <a:r>
              <a:rPr lang="en-US" sz="2800" dirty="0"/>
              <a:t> </a:t>
            </a:r>
            <a:r>
              <a:rPr lang="en-US" sz="2800" dirty="0" err="1"/>
              <a:t>melemah</a:t>
            </a:r>
            <a:r>
              <a:rPr lang="en-US" sz="2800" dirty="0" smtClean="0"/>
              <a:t>. </a:t>
            </a:r>
            <a:r>
              <a:rPr lang="en-US" sz="2800" dirty="0" err="1" smtClean="0"/>
              <a:t>Perspektif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institusionalisme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4115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MASALAH 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dirty="0" err="1" smtClean="0"/>
              <a:t>Rumusan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Masalah</a:t>
            </a:r>
            <a:endParaRPr lang="en-US" sz="2800" b="1" dirty="0" smtClean="0"/>
          </a:p>
          <a:p>
            <a:pPr marL="0" indent="0" algn="just">
              <a:buNone/>
            </a:pPr>
            <a:r>
              <a:rPr lang="en-US" sz="2400" dirty="0" err="1" smtClean="0"/>
              <a:t>Bagaimana</a:t>
            </a:r>
            <a:r>
              <a:rPr lang="en-US" sz="2400" dirty="0" smtClean="0"/>
              <a:t> </a:t>
            </a:r>
            <a:r>
              <a:rPr lang="en-US" sz="2400" dirty="0" err="1" smtClean="0"/>
              <a:t>transformasi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Padukuhan</a:t>
            </a:r>
            <a:r>
              <a:rPr lang="en-US" sz="2400" dirty="0" smtClean="0"/>
              <a:t> </a:t>
            </a:r>
            <a:r>
              <a:rPr lang="en-US" sz="2400" dirty="0" err="1" smtClean="0"/>
              <a:t>Banaran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pelaksanaan</a:t>
            </a:r>
            <a:r>
              <a:rPr lang="en-US" sz="2400" dirty="0" smtClean="0"/>
              <a:t>  Program  </a:t>
            </a:r>
            <a:r>
              <a:rPr lang="en-US" sz="2400" dirty="0" err="1" smtClean="0"/>
              <a:t>Penanganan</a:t>
            </a:r>
            <a:r>
              <a:rPr lang="en-US" sz="2400" dirty="0" smtClean="0"/>
              <a:t> </a:t>
            </a:r>
            <a:r>
              <a:rPr lang="en-US" sz="2400" dirty="0" err="1"/>
              <a:t>P</a:t>
            </a:r>
            <a:r>
              <a:rPr lang="en-US" sz="2400" dirty="0" err="1" smtClean="0"/>
              <a:t>andemi</a:t>
            </a:r>
            <a:r>
              <a:rPr lang="en-US" sz="2400" dirty="0" smtClean="0"/>
              <a:t> </a:t>
            </a:r>
            <a:r>
              <a:rPr lang="en-US" sz="2400" dirty="0" err="1" smtClean="0"/>
              <a:t>Covid</a:t>
            </a:r>
            <a:r>
              <a:rPr lang="en-US" sz="2400" dirty="0" smtClean="0"/>
              <a:t> 19 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800" b="1" dirty="0" err="1" smtClean="0"/>
              <a:t>Fokus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Penelitian</a:t>
            </a:r>
            <a:endParaRPr lang="en-US" sz="2800" b="1" dirty="0" smtClean="0"/>
          </a:p>
          <a:p>
            <a:pPr marL="457200" indent="-457200" algn="just">
              <a:buAutoNum type="arabicPeriod"/>
            </a:pPr>
            <a:r>
              <a:rPr lang="en-US" sz="2400" dirty="0" err="1" smtClean="0"/>
              <a:t>Pelemahan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bergesernya</a:t>
            </a:r>
            <a:r>
              <a:rPr lang="en-US" sz="2400" dirty="0" smtClean="0"/>
              <a:t>  Dana  </a:t>
            </a:r>
            <a:r>
              <a:rPr lang="en-US" sz="2400" dirty="0" err="1" smtClean="0"/>
              <a:t>Desa</a:t>
            </a:r>
            <a:r>
              <a:rPr lang="en-US" sz="2400" dirty="0" smtClean="0"/>
              <a:t> 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 </a:t>
            </a:r>
            <a:r>
              <a:rPr lang="en-US" sz="2400" i="1" dirty="0" smtClean="0"/>
              <a:t>refocusing program(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)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penanganan</a:t>
            </a:r>
            <a:r>
              <a:rPr lang="en-US" sz="2400" dirty="0" smtClean="0"/>
              <a:t> </a:t>
            </a:r>
            <a:r>
              <a:rPr lang="en-US" sz="2400" dirty="0" err="1"/>
              <a:t>P</a:t>
            </a:r>
            <a:r>
              <a:rPr lang="en-US" sz="2400" dirty="0" err="1" smtClean="0"/>
              <a:t>andemi</a:t>
            </a:r>
            <a:r>
              <a:rPr lang="en-US" sz="2400" dirty="0" smtClean="0"/>
              <a:t> </a:t>
            </a:r>
            <a:r>
              <a:rPr lang="en-US" sz="2400" dirty="0" err="1" smtClean="0"/>
              <a:t>Covid</a:t>
            </a:r>
            <a:r>
              <a:rPr lang="en-US" sz="2400" dirty="0" smtClean="0"/>
              <a:t> 19</a:t>
            </a:r>
          </a:p>
          <a:p>
            <a:pPr marL="457200" indent="-457200" algn="just">
              <a:buAutoNum type="arabicPeriod"/>
            </a:pPr>
            <a:r>
              <a:rPr lang="en-US" sz="2400" dirty="0" err="1" smtClean="0"/>
              <a:t>Transformasi</a:t>
            </a:r>
            <a:r>
              <a:rPr lang="en-US" sz="2400" dirty="0" smtClean="0"/>
              <a:t> 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padukuhan</a:t>
            </a:r>
            <a:r>
              <a:rPr lang="en-US" sz="2400" dirty="0" smtClean="0"/>
              <a:t> 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rekonstruksi</a:t>
            </a:r>
            <a:r>
              <a:rPr lang="en-US" sz="2400" dirty="0" smtClean="0"/>
              <a:t> </a:t>
            </a:r>
            <a:r>
              <a:rPr lang="en-US" sz="2400" dirty="0" err="1" smtClean="0"/>
              <a:t>korporasi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 </a:t>
            </a:r>
            <a:r>
              <a:rPr lang="en-US" sz="2400" dirty="0" err="1" smtClean="0"/>
              <a:t>pananganan</a:t>
            </a:r>
            <a:r>
              <a:rPr lang="en-US" sz="2400" dirty="0" smtClean="0"/>
              <a:t> </a:t>
            </a:r>
            <a:r>
              <a:rPr lang="en-US" sz="2400" dirty="0" err="1" smtClean="0"/>
              <a:t>Pandemi</a:t>
            </a:r>
            <a:r>
              <a:rPr lang="en-US" sz="2400" dirty="0" smtClean="0"/>
              <a:t> </a:t>
            </a:r>
            <a:r>
              <a:rPr lang="en-US" sz="2400" dirty="0" err="1" smtClean="0"/>
              <a:t>Covid</a:t>
            </a:r>
            <a:r>
              <a:rPr lang="en-US" sz="2400" dirty="0" smtClean="0"/>
              <a:t> 19</a:t>
            </a:r>
          </a:p>
          <a:p>
            <a:pPr marL="457200" indent="-457200" algn="just">
              <a:buAutoNum type="arabicPeriod"/>
            </a:pPr>
            <a:r>
              <a:rPr lang="en-US" sz="2400" dirty="0" smtClean="0"/>
              <a:t> </a:t>
            </a:r>
            <a:r>
              <a:rPr lang="en-US" sz="2400" dirty="0" err="1" smtClean="0"/>
              <a:t>Dampak</a:t>
            </a:r>
            <a:r>
              <a:rPr lang="en-US" sz="2400" dirty="0" smtClean="0"/>
              <a:t> </a:t>
            </a:r>
            <a:r>
              <a:rPr lang="en-US" sz="2400" dirty="0" err="1"/>
              <a:t>p</a:t>
            </a:r>
            <a:r>
              <a:rPr lang="en-US" sz="2400" dirty="0" err="1" smtClean="0"/>
              <a:t>erlemahan</a:t>
            </a:r>
            <a:r>
              <a:rPr lang="en-US" sz="2400" dirty="0" smtClean="0"/>
              <a:t>  </a:t>
            </a:r>
            <a:r>
              <a:rPr lang="en-US" sz="2400" dirty="0" err="1" smtClean="0"/>
              <a:t>korporasi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padukuhan</a:t>
            </a:r>
            <a:r>
              <a:rPr lang="en-US" sz="2400" dirty="0" smtClean="0"/>
              <a:t>,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 </a:t>
            </a:r>
            <a:r>
              <a:rPr lang="en-US" sz="2400" dirty="0" err="1" smtClean="0"/>
              <a:t>akibat</a:t>
            </a:r>
            <a:r>
              <a:rPr lang="en-US" sz="2400" dirty="0" smtClean="0"/>
              <a:t>  </a:t>
            </a:r>
            <a:r>
              <a:rPr lang="en-US" sz="2400" dirty="0" err="1" smtClean="0"/>
              <a:t>intervensi</a:t>
            </a:r>
            <a:r>
              <a:rPr lang="en-US" sz="2400" dirty="0" smtClean="0"/>
              <a:t> </a:t>
            </a:r>
            <a:r>
              <a:rPr lang="en-US" sz="2400" dirty="0" err="1" smtClean="0"/>
              <a:t>pihak</a:t>
            </a:r>
            <a:r>
              <a:rPr lang="en-US" sz="2400" dirty="0" smtClean="0"/>
              <a:t> supra </a:t>
            </a:r>
            <a:r>
              <a:rPr lang="en-US" sz="2400" dirty="0" err="1" smtClean="0"/>
              <a:t>struktur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210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 </a:t>
            </a:r>
            <a:r>
              <a:rPr lang="en-US" dirty="0" err="1" smtClean="0"/>
              <a:t>Tujuan</a:t>
            </a:r>
            <a:r>
              <a:rPr lang="en-US" dirty="0" smtClean="0"/>
              <a:t> 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Manfaaat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 err="1" smtClean="0"/>
              <a:t>Tujuan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Penelitian</a:t>
            </a:r>
            <a:endParaRPr lang="en-US" sz="2800" b="1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800" b="1" dirty="0"/>
              <a:t> </a:t>
            </a:r>
            <a:r>
              <a:rPr lang="en-US" sz="2800" b="1" dirty="0" err="1" smtClean="0"/>
              <a:t>Manfaat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Penelitian</a:t>
            </a:r>
            <a:endParaRPr lang="en-US" sz="2800" b="1" dirty="0" smtClean="0"/>
          </a:p>
          <a:p>
            <a:pPr marL="457200" indent="-457200" algn="just">
              <a:buAutoNum type="arabicPeriod"/>
            </a:pPr>
            <a:r>
              <a:rPr lang="en-US" sz="2400" dirty="0" err="1" smtClean="0"/>
              <a:t>Pelemahan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bergesernya</a:t>
            </a:r>
            <a:r>
              <a:rPr lang="en-US" sz="2400" dirty="0" smtClean="0"/>
              <a:t>  Dana  </a:t>
            </a:r>
            <a:r>
              <a:rPr lang="en-US" sz="2400" dirty="0" err="1" smtClean="0"/>
              <a:t>Desa</a:t>
            </a:r>
            <a:r>
              <a:rPr lang="en-US" sz="2400" dirty="0" smtClean="0"/>
              <a:t> 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 </a:t>
            </a:r>
            <a:r>
              <a:rPr lang="en-US" sz="2400" i="1" dirty="0" smtClean="0"/>
              <a:t>refocusing program</a:t>
            </a:r>
            <a:r>
              <a:rPr lang="en-US" sz="2400" dirty="0" smtClean="0"/>
              <a:t>(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)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penanganan</a:t>
            </a:r>
            <a:r>
              <a:rPr lang="en-US" sz="2400" dirty="0" smtClean="0"/>
              <a:t> </a:t>
            </a:r>
            <a:r>
              <a:rPr lang="en-US" sz="2400" dirty="0" err="1"/>
              <a:t>P</a:t>
            </a:r>
            <a:r>
              <a:rPr lang="en-US" sz="2400" dirty="0" err="1" smtClean="0"/>
              <a:t>andemi</a:t>
            </a:r>
            <a:r>
              <a:rPr lang="en-US" sz="2400" dirty="0" smtClean="0"/>
              <a:t> </a:t>
            </a:r>
            <a:r>
              <a:rPr lang="en-US" sz="2400" dirty="0" err="1" smtClean="0"/>
              <a:t>Covid</a:t>
            </a:r>
            <a:r>
              <a:rPr lang="en-US" sz="2400" dirty="0" smtClean="0"/>
              <a:t> 19</a:t>
            </a:r>
          </a:p>
          <a:p>
            <a:pPr marL="457200" indent="-457200" algn="just">
              <a:buAutoNum type="arabicPeriod"/>
            </a:pPr>
            <a:r>
              <a:rPr lang="en-US" sz="2400" dirty="0" err="1" smtClean="0"/>
              <a:t>Transformasi</a:t>
            </a:r>
            <a:r>
              <a:rPr lang="en-US" sz="2400" dirty="0" smtClean="0"/>
              <a:t> 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padukuhan</a:t>
            </a:r>
            <a:r>
              <a:rPr lang="en-US" sz="2400" dirty="0" smtClean="0"/>
              <a:t> 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rekonstruksi</a:t>
            </a:r>
            <a:r>
              <a:rPr lang="en-US" sz="2400" dirty="0" smtClean="0"/>
              <a:t> </a:t>
            </a:r>
            <a:r>
              <a:rPr lang="en-US" sz="2400" dirty="0" err="1" smtClean="0"/>
              <a:t>korporasi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 </a:t>
            </a:r>
            <a:r>
              <a:rPr lang="en-US" sz="2400" dirty="0" err="1" smtClean="0"/>
              <a:t>pananganan</a:t>
            </a:r>
            <a:r>
              <a:rPr lang="en-US" sz="2400" dirty="0" smtClean="0"/>
              <a:t> </a:t>
            </a:r>
            <a:r>
              <a:rPr lang="en-US" sz="2400" dirty="0" err="1" smtClean="0"/>
              <a:t>Pandemi</a:t>
            </a:r>
            <a:r>
              <a:rPr lang="en-US" sz="2400" dirty="0" smtClean="0"/>
              <a:t> </a:t>
            </a:r>
            <a:r>
              <a:rPr lang="en-US" sz="2400" dirty="0" err="1" smtClean="0"/>
              <a:t>Covid</a:t>
            </a:r>
            <a:r>
              <a:rPr lang="en-US" sz="2400" dirty="0" smtClean="0"/>
              <a:t> 19</a:t>
            </a:r>
          </a:p>
          <a:p>
            <a:pPr marL="457200" indent="-457200" algn="just">
              <a:buAutoNum type="arabicPeriod"/>
            </a:pPr>
            <a:r>
              <a:rPr lang="en-US" sz="2400" dirty="0" err="1" smtClean="0"/>
              <a:t>Perlemahan</a:t>
            </a:r>
            <a:r>
              <a:rPr lang="en-US" sz="2400" dirty="0" smtClean="0"/>
              <a:t>  </a:t>
            </a:r>
            <a:r>
              <a:rPr lang="en-US" sz="2400" dirty="0" err="1" smtClean="0"/>
              <a:t>korporasi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akibat</a:t>
            </a:r>
            <a:r>
              <a:rPr lang="en-US" sz="2400" dirty="0" smtClean="0"/>
              <a:t> data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dintervensi</a:t>
            </a:r>
            <a:r>
              <a:rPr lang="en-US" sz="2400" dirty="0" smtClean="0"/>
              <a:t> </a:t>
            </a:r>
            <a:r>
              <a:rPr lang="en-US" sz="2400" dirty="0" err="1" smtClean="0"/>
              <a:t>pihak</a:t>
            </a:r>
            <a:r>
              <a:rPr lang="en-US" sz="2400" dirty="0" smtClean="0"/>
              <a:t> supra </a:t>
            </a:r>
            <a:r>
              <a:rPr lang="en-US" sz="2400" dirty="0" err="1" smtClean="0"/>
              <a:t>struktur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0260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Konseptual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800" dirty="0" smtClean="0"/>
              <a:t>1.Governablity</a:t>
            </a:r>
          </a:p>
          <a:p>
            <a:pPr marL="0" indent="0">
              <a:buNone/>
            </a:pPr>
            <a:r>
              <a:rPr lang="en-US" sz="2800" dirty="0" smtClean="0"/>
              <a:t>Renate </a:t>
            </a:r>
            <a:r>
              <a:rPr lang="en-US" sz="2800" dirty="0" err="1" smtClean="0"/>
              <a:t>Mayntz</a:t>
            </a:r>
            <a:r>
              <a:rPr lang="en-US" sz="2800" dirty="0" smtClean="0"/>
              <a:t>  </a:t>
            </a:r>
            <a:r>
              <a:rPr lang="en-US" sz="2800" dirty="0" err="1" smtClean="0"/>
              <a:t>menjelaskan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 governing failures </a:t>
            </a:r>
            <a:r>
              <a:rPr lang="en-US" sz="2800" dirty="0" err="1" smtClean="0"/>
              <a:t>dan</a:t>
            </a:r>
            <a:r>
              <a:rPr lang="en-US" sz="2800" dirty="0" smtClean="0"/>
              <a:t> governability.  </a:t>
            </a:r>
            <a:r>
              <a:rPr lang="en-US" sz="2800" dirty="0" err="1" smtClean="0"/>
              <a:t>Hampir</a:t>
            </a:r>
            <a:r>
              <a:rPr lang="en-US" sz="2800" dirty="0" smtClean="0"/>
              <a:t>  </a:t>
            </a:r>
            <a:r>
              <a:rPr lang="en-US" sz="2800" dirty="0" err="1" smtClean="0"/>
              <a:t>sama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 Crozier,  </a:t>
            </a:r>
            <a:r>
              <a:rPr lang="en-US" sz="2800" dirty="0" err="1" smtClean="0"/>
              <a:t>Mayntz</a:t>
            </a:r>
            <a:r>
              <a:rPr lang="en-US" sz="2800" dirty="0" smtClean="0"/>
              <a:t> 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gambaran</a:t>
            </a:r>
            <a:r>
              <a:rPr lang="en-US" sz="2800" dirty="0" smtClean="0"/>
              <a:t>  </a:t>
            </a:r>
            <a:r>
              <a:rPr lang="en-US" sz="2800" dirty="0" err="1" smtClean="0"/>
              <a:t>situasi</a:t>
            </a:r>
            <a:r>
              <a:rPr lang="en-US" sz="2800" dirty="0" smtClean="0"/>
              <a:t>  </a:t>
            </a:r>
            <a:r>
              <a:rPr lang="en-US" sz="2800" dirty="0" err="1" smtClean="0"/>
              <a:t>politik</a:t>
            </a:r>
            <a:r>
              <a:rPr lang="en-US" sz="2800" dirty="0" smtClean="0"/>
              <a:t>  di </a:t>
            </a:r>
            <a:r>
              <a:rPr lang="en-US" sz="2800" dirty="0" err="1" smtClean="0"/>
              <a:t>Eropa</a:t>
            </a:r>
            <a:r>
              <a:rPr lang="en-US" sz="2800" dirty="0" smtClean="0"/>
              <a:t>  </a:t>
            </a:r>
            <a:r>
              <a:rPr lang="en-US" sz="2800" dirty="0" err="1" smtClean="0"/>
              <a:t>terutama</a:t>
            </a:r>
            <a:r>
              <a:rPr lang="en-US" sz="2800" dirty="0" smtClean="0"/>
              <a:t>  </a:t>
            </a:r>
            <a:r>
              <a:rPr lang="en-US" sz="2800" dirty="0" err="1" smtClean="0"/>
              <a:t>Jerman</a:t>
            </a:r>
            <a:r>
              <a:rPr lang="en-US" sz="2800" dirty="0" smtClean="0"/>
              <a:t>  </a:t>
            </a:r>
            <a:r>
              <a:rPr lang="en-US" sz="2800" dirty="0" err="1" smtClean="0"/>
              <a:t>pada</a:t>
            </a:r>
            <a:r>
              <a:rPr lang="en-US" sz="2800" dirty="0" smtClean="0"/>
              <a:t> 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1970-an  </a:t>
            </a:r>
            <a:r>
              <a:rPr lang="en-US" sz="2800" dirty="0" err="1" smtClean="0"/>
              <a:t>hingga</a:t>
            </a:r>
            <a:r>
              <a:rPr lang="en-US" sz="2800" dirty="0" smtClean="0"/>
              <a:t>   1980-an 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 </a:t>
            </a:r>
            <a:r>
              <a:rPr lang="en-US" sz="2800" i="1" dirty="0" smtClean="0"/>
              <a:t>governing failures</a:t>
            </a:r>
            <a:r>
              <a:rPr lang="en-US" sz="2800" dirty="0" smtClean="0"/>
              <a:t> yang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konsepnya</a:t>
            </a:r>
            <a:r>
              <a:rPr lang="en-US" sz="2800" dirty="0" smtClean="0"/>
              <a:t> </a:t>
            </a:r>
            <a:r>
              <a:rPr lang="en-US" sz="2800" dirty="0" err="1" smtClean="0"/>
              <a:t>ia</a:t>
            </a:r>
            <a:r>
              <a:rPr lang="en-US" sz="2800" dirty="0" smtClean="0"/>
              <a:t> </a:t>
            </a:r>
            <a:r>
              <a:rPr lang="en-US" sz="2800" dirty="0" err="1" smtClean="0"/>
              <a:t>sebut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i="1" dirty="0" err="1" smtClean="0"/>
              <a:t>ungovernability</a:t>
            </a:r>
            <a:r>
              <a:rPr lang="en-US" sz="2800" dirty="0" smtClean="0"/>
              <a:t>. </a:t>
            </a:r>
          </a:p>
          <a:p>
            <a:pPr marL="0" indent="0">
              <a:buNone/>
            </a:pPr>
            <a:r>
              <a:rPr lang="en-US" sz="2800" dirty="0" err="1" smtClean="0"/>
              <a:t>Dalam</a:t>
            </a:r>
            <a:r>
              <a:rPr lang="en-US" sz="2800" dirty="0" smtClean="0"/>
              <a:t>  </a:t>
            </a:r>
            <a:r>
              <a:rPr lang="en-US" sz="2800" dirty="0" err="1" smtClean="0"/>
              <a:t>menjelaskan</a:t>
            </a:r>
            <a:r>
              <a:rPr lang="en-US" sz="2800" dirty="0" smtClean="0"/>
              <a:t> </a:t>
            </a:r>
            <a:r>
              <a:rPr lang="en-US" sz="2800" dirty="0" err="1" smtClean="0"/>
              <a:t>kegagalan</a:t>
            </a:r>
            <a:r>
              <a:rPr lang="en-US" sz="2800" dirty="0" smtClean="0"/>
              <a:t> 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 modem (</a:t>
            </a:r>
            <a:r>
              <a:rPr lang="en-US" sz="2800" i="1" dirty="0" smtClean="0"/>
              <a:t>modern state</a:t>
            </a:r>
            <a:r>
              <a:rPr lang="en-US" sz="2800" dirty="0" smtClean="0"/>
              <a:t>), </a:t>
            </a:r>
            <a:r>
              <a:rPr lang="en-US" sz="2800" dirty="0" err="1" smtClean="0"/>
              <a:t>Mayntz</a:t>
            </a:r>
            <a:r>
              <a:rPr lang="en-US" sz="2800" dirty="0" smtClean="0"/>
              <a:t>  </a:t>
            </a:r>
            <a:r>
              <a:rPr lang="en-US" sz="2800" dirty="0" err="1" smtClean="0"/>
              <a:t>menekankan</a:t>
            </a:r>
            <a:r>
              <a:rPr lang="en-US" sz="2800" dirty="0" smtClean="0"/>
              <a:t> 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tiga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  </a:t>
            </a:r>
            <a:r>
              <a:rPr lang="en-US" sz="2800" dirty="0" err="1" smtClean="0"/>
              <a:t>yaitu</a:t>
            </a:r>
            <a:r>
              <a:rPr lang="en-US" sz="2800" dirty="0" smtClean="0"/>
              <a:t> </a:t>
            </a:r>
            <a:r>
              <a:rPr lang="en-US" sz="2800" dirty="0" err="1" smtClean="0"/>
              <a:t>regulasi</a:t>
            </a:r>
            <a:r>
              <a:rPr lang="en-US" sz="2800" dirty="0" smtClean="0"/>
              <a:t>  yang </a:t>
            </a:r>
            <a:r>
              <a:rPr lang="en-US" sz="2800" dirty="0" err="1" smtClean="0"/>
              <a:t>terkait</a:t>
            </a:r>
            <a:r>
              <a:rPr lang="en-US" sz="2800" dirty="0" smtClean="0"/>
              <a:t> 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i="1" dirty="0" err="1" smtClean="0"/>
              <a:t>ungovernability</a:t>
            </a:r>
            <a:r>
              <a:rPr lang="en-US" sz="2800" dirty="0" smtClean="0"/>
              <a:t> 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demokrasi</a:t>
            </a:r>
            <a:r>
              <a:rPr lang="en-US" sz="2800" dirty="0" smtClean="0"/>
              <a:t> </a:t>
            </a:r>
            <a:r>
              <a:rPr lang="en-US" sz="2800" dirty="0" err="1" smtClean="0"/>
              <a:t>barat</a:t>
            </a:r>
            <a:r>
              <a:rPr lang="en-US" sz="2800" dirty="0" smtClean="0"/>
              <a:t>, </a:t>
            </a:r>
            <a:r>
              <a:rPr lang="en-US" sz="2800" dirty="0" err="1" smtClean="0"/>
              <a:t>krisis</a:t>
            </a:r>
            <a:r>
              <a:rPr lang="en-US" sz="2800" dirty="0" smtClean="0"/>
              <a:t>   welfare state,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besaran</a:t>
            </a:r>
            <a:r>
              <a:rPr lang="en-US" sz="2800" dirty="0" smtClean="0"/>
              <a:t> (scale)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penyebab</a:t>
            </a:r>
            <a:r>
              <a:rPr lang="en-US" sz="2800" dirty="0" smtClean="0"/>
              <a:t> </a:t>
            </a:r>
            <a:r>
              <a:rPr lang="en-US" sz="2800" i="1" dirty="0" smtClean="0"/>
              <a:t>governing failures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konteks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dilacak</a:t>
            </a:r>
            <a:r>
              <a:rPr lang="en-US" sz="2800" dirty="0" smtClean="0"/>
              <a:t> </a:t>
            </a:r>
            <a:r>
              <a:rPr lang="en-US" sz="2800" dirty="0" err="1" smtClean="0"/>
              <a:t>pelemahan</a:t>
            </a:r>
            <a:r>
              <a:rPr lang="en-US" sz="2800" dirty="0" smtClean="0"/>
              <a:t> </a:t>
            </a:r>
            <a:r>
              <a:rPr lang="en-US" sz="2800" dirty="0" err="1" smtClean="0"/>
              <a:t>institusi</a:t>
            </a:r>
            <a:r>
              <a:rPr lang="en-US" sz="2800" dirty="0" smtClean="0"/>
              <a:t> </a:t>
            </a:r>
            <a:r>
              <a:rPr lang="en-US" sz="2800" dirty="0" err="1" smtClean="0"/>
              <a:t>demokrasi</a:t>
            </a:r>
            <a:r>
              <a:rPr lang="en-US" sz="2800" dirty="0" smtClean="0"/>
              <a:t> </a:t>
            </a:r>
            <a:r>
              <a:rPr lang="en-US" sz="2800" dirty="0" err="1" smtClean="0"/>
              <a:t>padukuhan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tercermin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melemahnya</a:t>
            </a:r>
            <a:r>
              <a:rPr lang="en-US" sz="2800" dirty="0" smtClean="0"/>
              <a:t> </a:t>
            </a:r>
            <a:r>
              <a:rPr lang="en-US" sz="2800" dirty="0" err="1" smtClean="0"/>
              <a:t>partisipasi</a:t>
            </a:r>
            <a:r>
              <a:rPr lang="en-US" sz="2800" dirty="0" smtClean="0"/>
              <a:t> </a:t>
            </a:r>
            <a:r>
              <a:rPr lang="en-US" sz="2800" dirty="0" err="1" smtClean="0"/>
              <a:t>warga,akuntabilitas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transparansi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berdesa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6255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52425" y="990600"/>
            <a:ext cx="2571750" cy="20081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 smtClean="0">
                <a:latin typeface="Bookman Old Style" pitchFamily="18" charset="0"/>
              </a:rPr>
              <a:t>Krisis</a:t>
            </a:r>
            <a:r>
              <a:rPr lang="en-US" sz="2400" dirty="0" smtClean="0">
                <a:latin typeface="Bookman Old Style" pitchFamily="18" charset="0"/>
              </a:rPr>
              <a:t> </a:t>
            </a:r>
            <a:r>
              <a:rPr lang="en-US" sz="2400" i="1" dirty="0" smtClean="0">
                <a:latin typeface="Bookman Old Style" pitchFamily="18" charset="0"/>
              </a:rPr>
              <a:t>Governability</a:t>
            </a:r>
            <a:endParaRPr lang="id-ID" sz="2400" i="1" dirty="0">
              <a:latin typeface="Bookman Old Style" pitchFamily="18" charset="0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5972175" y="3017848"/>
            <a:ext cx="1743075" cy="935037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triped Right Arrow 2"/>
          <p:cNvSpPr/>
          <p:nvPr/>
        </p:nvSpPr>
        <p:spPr>
          <a:xfrm>
            <a:off x="3049472" y="1269058"/>
            <a:ext cx="857250" cy="1439862"/>
          </a:xfrm>
          <a:prstGeom prst="striped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Striped Right Arrow 9"/>
          <p:cNvSpPr/>
          <p:nvPr/>
        </p:nvSpPr>
        <p:spPr>
          <a:xfrm rot="10800000">
            <a:off x="5243157" y="4229100"/>
            <a:ext cx="729019" cy="1216902"/>
          </a:xfrm>
          <a:prstGeom prst="striped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0" y="2"/>
            <a:ext cx="9137651" cy="715642"/>
            <a:chOff x="1" y="0"/>
            <a:chExt cx="9143999" cy="715389"/>
          </a:xfrm>
        </p:grpSpPr>
        <p:pic>
          <p:nvPicPr>
            <p:cNvPr id="6162" name="Picture 1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" y="0"/>
              <a:ext cx="9143999" cy="511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8" name="Group 15"/>
            <p:cNvGrpSpPr>
              <a:grpSpLocks/>
            </p:cNvGrpSpPr>
            <p:nvPr/>
          </p:nvGrpSpPr>
          <p:grpSpPr bwMode="auto">
            <a:xfrm>
              <a:off x="1" y="511132"/>
              <a:ext cx="9138422" cy="204257"/>
              <a:chOff x="0" y="1828800"/>
              <a:chExt cx="9144000" cy="304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1828594"/>
                <a:ext cx="9143227" cy="153927"/>
              </a:xfrm>
              <a:prstGeom prst="rect">
                <a:avLst/>
              </a:prstGeom>
              <a:solidFill>
                <a:srgbClr val="FF0000"/>
              </a:solidFill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h-TH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0" y="1982521"/>
                <a:ext cx="9143227" cy="151558"/>
              </a:xfrm>
              <a:prstGeom prst="rect">
                <a:avLst/>
              </a:prstGeom>
              <a:solidFill>
                <a:schemeClr val="bg1"/>
              </a:solidFill>
              <a:ln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h-TH"/>
              </a:p>
            </p:txBody>
          </p:sp>
        </p:grpSp>
      </p:grpSp>
      <p:sp>
        <p:nvSpPr>
          <p:cNvPr id="13" name="TextBox 12"/>
          <p:cNvSpPr txBox="1"/>
          <p:nvPr/>
        </p:nvSpPr>
        <p:spPr>
          <a:xfrm>
            <a:off x="4057650" y="1269058"/>
            <a:ext cx="46112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Krisis</a:t>
            </a:r>
            <a:r>
              <a:rPr lang="en-US" sz="3200" dirty="0" smtClean="0"/>
              <a:t> welfare  state. </a:t>
            </a:r>
            <a:r>
              <a:rPr lang="en-US" sz="3200" dirty="0" err="1"/>
              <a:t>b</a:t>
            </a:r>
            <a:r>
              <a:rPr lang="en-US" sz="3200" dirty="0" err="1" smtClean="0"/>
              <a:t>esaran</a:t>
            </a:r>
            <a:r>
              <a:rPr lang="en-US" sz="3200" dirty="0" smtClean="0"/>
              <a:t> </a:t>
            </a:r>
            <a:r>
              <a:rPr lang="en-US" sz="3200" dirty="0" err="1" smtClean="0"/>
              <a:t>serta</a:t>
            </a:r>
            <a:r>
              <a:rPr lang="en-US" sz="3200" dirty="0" smtClean="0"/>
              <a:t> </a:t>
            </a:r>
            <a:r>
              <a:rPr lang="en-US" sz="3200" dirty="0" err="1" smtClean="0"/>
              <a:t>penyebab</a:t>
            </a:r>
            <a:r>
              <a:rPr lang="en-US" sz="3200" dirty="0" smtClean="0"/>
              <a:t> governing failure</a:t>
            </a:r>
            <a:endParaRPr lang="en-US" sz="3200" dirty="0"/>
          </a:p>
        </p:txBody>
      </p:sp>
      <p:sp>
        <p:nvSpPr>
          <p:cNvPr id="14" name="Rounded Rectangle 13"/>
          <p:cNvSpPr/>
          <p:nvPr/>
        </p:nvSpPr>
        <p:spPr>
          <a:xfrm>
            <a:off x="3906723" y="665166"/>
            <a:ext cx="4762134" cy="23336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Ketidakpuasan</a:t>
            </a:r>
            <a:r>
              <a:rPr lang="en-US" sz="2400" dirty="0" smtClean="0"/>
              <a:t> 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perlemahan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institusi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( </a:t>
            </a:r>
            <a:r>
              <a:rPr lang="en-US" sz="2400" dirty="0" err="1" smtClean="0"/>
              <a:t>individu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menjalankan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institusi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 </a:t>
            </a:r>
            <a:r>
              <a:rPr lang="en-US" sz="2400" dirty="0" err="1" smtClean="0"/>
              <a:t>melemah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1" y="3600451"/>
            <a:ext cx="52431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 </a:t>
            </a:r>
            <a:r>
              <a:rPr lang="en-US" sz="2800" b="1" i="1" dirty="0" smtClean="0"/>
              <a:t>Governability  </a:t>
            </a:r>
            <a:r>
              <a:rPr lang="en-US" sz="2800" b="1" dirty="0" err="1" smtClean="0"/>
              <a:t>suatu</a:t>
            </a:r>
            <a:r>
              <a:rPr lang="en-US" sz="2800" b="1" dirty="0" smtClean="0"/>
              <a:t> </a:t>
            </a:r>
            <a:r>
              <a:rPr lang="en-US" sz="2800" b="1" dirty="0" err="1"/>
              <a:t>ekspresi</a:t>
            </a:r>
            <a:r>
              <a:rPr lang="en-US" sz="2800" b="1" dirty="0"/>
              <a:t> </a:t>
            </a:r>
            <a:r>
              <a:rPr lang="en-US" sz="2800" b="1" i="1" dirty="0"/>
              <a:t>governance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arti</a:t>
            </a:r>
            <a:r>
              <a:rPr lang="en-US" sz="2800" b="1" dirty="0"/>
              <a:t> </a:t>
            </a:r>
            <a:r>
              <a:rPr lang="en-US" sz="2800" b="1" dirty="0" err="1" smtClean="0"/>
              <a:t>penyesuaian</a:t>
            </a:r>
            <a:r>
              <a:rPr lang="en-US" sz="2800" b="1" dirty="0" smtClean="0"/>
              <a:t> </a:t>
            </a:r>
            <a:r>
              <a:rPr lang="en-US" sz="2800" b="1" dirty="0"/>
              <a:t>yang </a:t>
            </a:r>
            <a:r>
              <a:rPr lang="en-US" sz="2800" b="1" dirty="0" err="1"/>
              <a:t>absah</a:t>
            </a:r>
            <a:r>
              <a:rPr lang="en-US" sz="2800" b="1" dirty="0"/>
              <a:t> </a:t>
            </a:r>
            <a:r>
              <a:rPr lang="en-US" sz="2800" b="1" i="1" dirty="0"/>
              <a:t>(legitimate)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efektif</a:t>
            </a:r>
            <a:r>
              <a:rPr lang="en-US" sz="2800" b="1" dirty="0"/>
              <a:t> 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atas</a:t>
            </a:r>
            <a:r>
              <a:rPr lang="en-US" sz="2800" b="1" dirty="0" smtClean="0"/>
              <a:t> </a:t>
            </a:r>
            <a:r>
              <a:rPr lang="en-US" sz="2800" b="1" i="1" dirty="0"/>
              <a:t>governing needs to capacities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i="1" dirty="0"/>
              <a:t>governing </a:t>
            </a:r>
            <a:r>
              <a:rPr lang="en-US" sz="2800" b="1" i="1" dirty="0" smtClean="0"/>
              <a:t>capacities  </a:t>
            </a:r>
            <a:r>
              <a:rPr lang="en-US" sz="2800" b="1" i="1" dirty="0"/>
              <a:t>to needs.</a:t>
            </a:r>
            <a:endParaRPr lang="en-US" sz="2800" b="1" dirty="0"/>
          </a:p>
        </p:txBody>
      </p:sp>
      <p:sp>
        <p:nvSpPr>
          <p:cNvPr id="26" name="Rectangle 25"/>
          <p:cNvSpPr/>
          <p:nvPr/>
        </p:nvSpPr>
        <p:spPr>
          <a:xfrm>
            <a:off x="5972176" y="4229100"/>
            <a:ext cx="29289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Mengatasi</a:t>
            </a:r>
            <a:r>
              <a:rPr lang="en-US" sz="2800" b="1" dirty="0" smtClean="0"/>
              <a:t> </a:t>
            </a:r>
            <a:r>
              <a:rPr lang="en-US" dirty="0" smtClean="0"/>
              <a:t> </a:t>
            </a:r>
            <a:r>
              <a:rPr lang="en-US" sz="2800" b="1" dirty="0"/>
              <a:t>p</a:t>
            </a:r>
            <a:r>
              <a:rPr lang="en-US" sz="2800" b="1" dirty="0" smtClean="0"/>
              <a:t>roblem </a:t>
            </a:r>
            <a:r>
              <a:rPr lang="en-US" sz="2800" b="1" dirty="0" err="1" smtClean="0"/>
              <a:t>aplikasi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penerapan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prinsip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partisipasi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transparansi</a:t>
            </a:r>
            <a:r>
              <a:rPr lang="en-US" sz="2800" b="1" dirty="0" smtClean="0"/>
              <a:t>    </a:t>
            </a:r>
            <a:r>
              <a:rPr lang="en-US" sz="2800" b="1" dirty="0" err="1" smtClean="0"/>
              <a:t>akuntabilitas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1099770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smtClean="0"/>
              <a:t> </a:t>
            </a:r>
            <a:r>
              <a:rPr lang="en-US" sz="2800" dirty="0" err="1" smtClean="0"/>
              <a:t>Perwujudan</a:t>
            </a:r>
            <a:r>
              <a:rPr lang="en-US" sz="2800" dirty="0" smtClean="0"/>
              <a:t> </a:t>
            </a:r>
            <a:r>
              <a:rPr lang="en-US" sz="2800" i="1" dirty="0" err="1" smtClean="0"/>
              <a:t>Governabilty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mengatasi</a:t>
            </a:r>
            <a:r>
              <a:rPr lang="en-US" sz="2800" dirty="0" smtClean="0"/>
              <a:t> problem </a:t>
            </a:r>
            <a:r>
              <a:rPr lang="en-US" sz="2800" dirty="0" err="1"/>
              <a:t>penerapan</a:t>
            </a:r>
            <a:r>
              <a:rPr lang="en-US" sz="2800" dirty="0"/>
              <a:t> </a:t>
            </a:r>
            <a:r>
              <a:rPr lang="en-US" sz="2800" dirty="0" err="1" smtClean="0"/>
              <a:t>prinsip-prinsip</a:t>
            </a:r>
            <a:r>
              <a:rPr lang="en-US" sz="2800" dirty="0" smtClean="0"/>
              <a:t>;</a:t>
            </a:r>
          </a:p>
          <a:p>
            <a:pPr marL="0" indent="0" algn="just">
              <a:buNone/>
            </a:pPr>
            <a:r>
              <a:rPr lang="en-US" sz="2800" dirty="0"/>
              <a:t>1</a:t>
            </a:r>
            <a:r>
              <a:rPr lang="en-US" sz="2800" dirty="0" smtClean="0"/>
              <a:t> </a:t>
            </a:r>
            <a:r>
              <a:rPr lang="en-US" sz="2800" dirty="0" err="1"/>
              <a:t>transparansi</a:t>
            </a:r>
            <a:r>
              <a:rPr lang="en-US" sz="2800" dirty="0"/>
              <a:t>, </a:t>
            </a:r>
            <a:r>
              <a:rPr lang="en-US" sz="2800" dirty="0" err="1"/>
              <a:t>problematikanya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meliputi</a:t>
            </a:r>
            <a:r>
              <a:rPr lang="en-US" sz="2800" dirty="0"/>
              <a:t> </a:t>
            </a:r>
            <a:r>
              <a:rPr lang="en-US" sz="2800" dirty="0" err="1"/>
              <a:t>penerapan</a:t>
            </a:r>
            <a:r>
              <a:rPr lang="en-US" sz="2800" dirty="0"/>
              <a:t> </a:t>
            </a:r>
            <a:r>
              <a:rPr lang="en-US" sz="2800" dirty="0" err="1"/>
              <a:t>dimensi</a:t>
            </a:r>
            <a:r>
              <a:rPr lang="en-US" sz="2800" dirty="0"/>
              <a:t> </a:t>
            </a:r>
            <a:r>
              <a:rPr lang="en-US" sz="2800" dirty="0" err="1"/>
              <a:t>aksesabilitas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akurasi</a:t>
            </a:r>
            <a:r>
              <a:rPr lang="en-US" sz="2800" dirty="0"/>
              <a:t>. </a:t>
            </a:r>
            <a:r>
              <a:rPr lang="en-US" sz="2800" dirty="0" err="1"/>
              <a:t>Seringkali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agenda </a:t>
            </a:r>
            <a:r>
              <a:rPr lang="en-US" sz="2800" dirty="0" err="1"/>
              <a:t>tersebunyi</a:t>
            </a:r>
            <a:r>
              <a:rPr lang="en-US" sz="2800" dirty="0"/>
              <a:t> yang </a:t>
            </a:r>
            <a:r>
              <a:rPr lang="en-US" sz="2800" dirty="0" err="1"/>
              <a:t>mengatasnamakan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r>
              <a:rPr lang="en-US" sz="2800" dirty="0"/>
              <a:t>  </a:t>
            </a:r>
            <a:r>
              <a:rPr lang="en-US" sz="2800" dirty="0" err="1"/>
              <a:t>atau</a:t>
            </a:r>
            <a:r>
              <a:rPr lang="en-US" sz="2800" dirty="0"/>
              <a:t> yang </a:t>
            </a:r>
            <a:r>
              <a:rPr lang="en-US" sz="2800" dirty="0" err="1"/>
              <a:t>bertentangan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r>
              <a:rPr lang="en-US" sz="2800" dirty="0"/>
              <a:t>.  </a:t>
            </a:r>
            <a:endParaRPr lang="en-US" sz="2800" dirty="0" smtClean="0"/>
          </a:p>
          <a:p>
            <a:pPr marL="0" indent="0" algn="just">
              <a:buNone/>
            </a:pPr>
            <a:r>
              <a:rPr lang="en-US" sz="2800" dirty="0" smtClean="0"/>
              <a:t>2.Akuntabilitas</a:t>
            </a:r>
          </a:p>
          <a:p>
            <a:pPr marL="0" indent="0" algn="just">
              <a:buNone/>
            </a:pPr>
            <a:r>
              <a:rPr lang="en-US" sz="2800" dirty="0" err="1" smtClean="0"/>
              <a:t>Mekanisme</a:t>
            </a:r>
            <a:r>
              <a:rPr lang="en-US" sz="2800" dirty="0" smtClean="0"/>
              <a:t> </a:t>
            </a:r>
            <a:r>
              <a:rPr lang="en-US" sz="2800" dirty="0" err="1"/>
              <a:t>akuntabilitas</a:t>
            </a:r>
            <a:r>
              <a:rPr lang="en-US" sz="2800" dirty="0"/>
              <a:t> yang </a:t>
            </a:r>
            <a:r>
              <a:rPr lang="en-US" sz="2800" dirty="0" err="1"/>
              <a:t>melibatkan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organisasi</a:t>
            </a:r>
            <a:r>
              <a:rPr lang="en-US" sz="2800" dirty="0"/>
              <a:t> non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dibuat</a:t>
            </a:r>
            <a:r>
              <a:rPr lang="en-US" sz="2800" dirty="0"/>
              <a:t> minimal. </a:t>
            </a:r>
            <a:r>
              <a:rPr lang="en-US" sz="2800" dirty="0" err="1"/>
              <a:t>Sedangkan</a:t>
            </a:r>
            <a:r>
              <a:rPr lang="en-US" sz="2800" dirty="0"/>
              <a:t> </a:t>
            </a:r>
            <a:r>
              <a:rPr lang="en-US" sz="2800" dirty="0" err="1"/>
              <a:t>mekanisme</a:t>
            </a:r>
            <a:r>
              <a:rPr lang="en-US" sz="2800" dirty="0"/>
              <a:t> </a:t>
            </a:r>
            <a:r>
              <a:rPr lang="en-US" sz="2800" dirty="0" err="1"/>
              <a:t>akuntabilitas</a:t>
            </a:r>
            <a:r>
              <a:rPr lang="en-US" sz="2800" dirty="0"/>
              <a:t> yang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kelembagaan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belum</a:t>
            </a:r>
            <a:r>
              <a:rPr lang="en-US" sz="2800" dirty="0"/>
              <a:t> </a:t>
            </a:r>
            <a:r>
              <a:rPr lang="en-US" sz="2800" dirty="0" err="1"/>
              <a:t>sepenuhnya</a:t>
            </a:r>
            <a:r>
              <a:rPr lang="en-US" sz="2800" dirty="0"/>
              <a:t> </a:t>
            </a:r>
            <a:r>
              <a:rPr lang="en-US" sz="2800" dirty="0" err="1"/>
              <a:t>efektif</a:t>
            </a:r>
            <a:r>
              <a:rPr lang="en-US" sz="2800" dirty="0"/>
              <a:t>. </a:t>
            </a:r>
            <a:r>
              <a:rPr lang="en-US" sz="2800" dirty="0" err="1"/>
              <a:t>Problematika</a:t>
            </a:r>
            <a:r>
              <a:rPr lang="en-US" sz="2800" dirty="0"/>
              <a:t> </a:t>
            </a:r>
            <a:r>
              <a:rPr lang="en-US" sz="2800" dirty="0" err="1"/>
              <a:t>lainnya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di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pengalaman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dibukanya</a:t>
            </a:r>
            <a:r>
              <a:rPr lang="en-US" sz="2800" dirty="0"/>
              <a:t> </a:t>
            </a:r>
            <a:r>
              <a:rPr lang="en-US" sz="2800" dirty="0" err="1"/>
              <a:t>ruang</a:t>
            </a:r>
            <a:r>
              <a:rPr lang="en-US" sz="2800" dirty="0"/>
              <a:t> </a:t>
            </a:r>
            <a:r>
              <a:rPr lang="en-US" sz="2800" dirty="0" err="1"/>
              <a:t>aplikasi</a:t>
            </a:r>
            <a:r>
              <a:rPr lang="en-US" sz="2800" dirty="0"/>
              <a:t> </a:t>
            </a:r>
            <a:r>
              <a:rPr lang="en-US" sz="2800" dirty="0" err="1"/>
              <a:t>akuntabilitas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menjaga</a:t>
            </a:r>
            <a:r>
              <a:rPr lang="en-US" sz="2800" dirty="0"/>
              <a:t> </a:t>
            </a:r>
            <a:r>
              <a:rPr lang="en-US" sz="2800" dirty="0" err="1"/>
              <a:t>kemungkinan</a:t>
            </a:r>
            <a:r>
              <a:rPr lang="en-US" sz="2800" dirty="0"/>
              <a:t> </a:t>
            </a:r>
            <a:r>
              <a:rPr lang="en-US" sz="2800" dirty="0" err="1"/>
              <a:t>temuan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yang </a:t>
            </a:r>
            <a:r>
              <a:rPr lang="en-US" sz="2800" dirty="0" err="1"/>
              <a:t>menunjuk</a:t>
            </a:r>
            <a:r>
              <a:rPr lang="en-US" sz="2800" dirty="0"/>
              <a:t> </a:t>
            </a:r>
            <a:r>
              <a:rPr lang="en-US" sz="2800" dirty="0" err="1"/>
              <a:t>kegagalan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/>
              <a:t>kritik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r>
              <a:rPr lang="en-US" sz="2800" dirty="0"/>
              <a:t>. Hal yang lain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problematika</a:t>
            </a:r>
            <a:r>
              <a:rPr lang="en-US" sz="2800" dirty="0"/>
              <a:t> </a:t>
            </a:r>
            <a:r>
              <a:rPr lang="en-US" sz="2800" dirty="0" err="1"/>
              <a:t>penerapan</a:t>
            </a:r>
            <a:r>
              <a:rPr lang="en-US" sz="2800" dirty="0"/>
              <a:t> </a:t>
            </a:r>
            <a:r>
              <a:rPr lang="en-US" sz="2800" dirty="0" err="1"/>
              <a:t>prinsip</a:t>
            </a:r>
            <a:r>
              <a:rPr lang="en-US" sz="2800" dirty="0"/>
              <a:t> </a:t>
            </a:r>
            <a:r>
              <a:rPr lang="en-US" sz="2800" dirty="0" err="1"/>
              <a:t>akuntabilitas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tepatnya</a:t>
            </a:r>
            <a:r>
              <a:rPr lang="en-US" sz="2800" dirty="0"/>
              <a:t> </a:t>
            </a:r>
            <a:r>
              <a:rPr lang="en-US" sz="2800" dirty="0" err="1"/>
              <a:t>instrumen</a:t>
            </a:r>
            <a:r>
              <a:rPr lang="en-US" sz="2800" dirty="0"/>
              <a:t> </a:t>
            </a:r>
            <a:r>
              <a:rPr lang="en-US" sz="2800" dirty="0" err="1"/>
              <a:t>akuntabilitas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813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20688"/>
            <a:ext cx="8363272" cy="5505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 smtClean="0"/>
              <a:t>3</a:t>
            </a:r>
            <a:r>
              <a:rPr lang="en-US" sz="2800" dirty="0"/>
              <a:t>. </a:t>
            </a:r>
            <a:r>
              <a:rPr lang="en-US" sz="2800" dirty="0" err="1" smtClean="0"/>
              <a:t>Partisipasi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 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penerapan</a:t>
            </a:r>
            <a:r>
              <a:rPr lang="en-US" sz="2800" dirty="0"/>
              <a:t> </a:t>
            </a:r>
            <a:r>
              <a:rPr lang="en-US" sz="2800" dirty="0" err="1"/>
              <a:t>prinsip-prinsip</a:t>
            </a:r>
            <a:r>
              <a:rPr lang="en-US" sz="2800" dirty="0"/>
              <a:t> </a:t>
            </a:r>
            <a:r>
              <a:rPr lang="en-US" sz="2800" dirty="0" err="1"/>
              <a:t>partisipasi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kesempatan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terwakilkan</a:t>
            </a:r>
            <a:r>
              <a:rPr lang="en-US" sz="2800" dirty="0"/>
              <a:t> </a:t>
            </a:r>
            <a:r>
              <a:rPr lang="en-US" sz="2800" dirty="0" err="1"/>
              <a:t>maupun</a:t>
            </a:r>
            <a:r>
              <a:rPr lang="en-US" sz="2800" dirty="0"/>
              <a:t> </a:t>
            </a:r>
            <a:r>
              <a:rPr lang="en-US" sz="2800" dirty="0" err="1"/>
              <a:t>terlibat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aktivitas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lokal</a:t>
            </a:r>
            <a:r>
              <a:rPr lang="en-US" sz="2800" dirty="0"/>
              <a:t>.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bersama-sama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masyarakatnya</a:t>
            </a:r>
            <a:r>
              <a:rPr lang="en-US" sz="2800" dirty="0"/>
              <a:t>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mengkaji</a:t>
            </a:r>
            <a:r>
              <a:rPr lang="en-US" sz="2800" dirty="0"/>
              <a:t> </a:t>
            </a:r>
            <a:r>
              <a:rPr lang="en-US" sz="2800" dirty="0" err="1"/>
              <a:t>seberapa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bentuk</a:t>
            </a:r>
            <a:r>
              <a:rPr lang="en-US" sz="2800" dirty="0"/>
              <a:t> </a:t>
            </a:r>
            <a:r>
              <a:rPr lang="en-US" sz="2800" dirty="0" err="1"/>
              <a:t>keterwakilan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keterlibatan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. Arena </a:t>
            </a:r>
            <a:r>
              <a:rPr lang="en-US" sz="2800" dirty="0" err="1"/>
              <a:t>keterlibatan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berupa</a:t>
            </a:r>
            <a:r>
              <a:rPr lang="en-US" sz="2800" dirty="0"/>
              <a:t> </a:t>
            </a:r>
            <a:r>
              <a:rPr lang="en-US" sz="2800" dirty="0" err="1"/>
              <a:t>pengkajian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persoalan</a:t>
            </a:r>
            <a:r>
              <a:rPr lang="en-US" sz="2800" dirty="0"/>
              <a:t> yang </a:t>
            </a:r>
            <a:r>
              <a:rPr lang="en-US" sz="2800" dirty="0" err="1"/>
              <a:t>dihadapi</a:t>
            </a:r>
            <a:r>
              <a:rPr lang="en-US" sz="2800" dirty="0"/>
              <a:t> </a:t>
            </a:r>
            <a:r>
              <a:rPr lang="en-US" sz="2800" dirty="0" err="1"/>
              <a:t>daerahnya</a:t>
            </a:r>
            <a:r>
              <a:rPr lang="en-US" sz="2800" dirty="0"/>
              <a:t>, agenda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menggulanginya</a:t>
            </a:r>
            <a:r>
              <a:rPr lang="en-US" sz="2800" dirty="0"/>
              <a:t>, </a:t>
            </a:r>
            <a:r>
              <a:rPr lang="en-US" sz="2800" dirty="0" err="1"/>
              <a:t>aktivitas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melaksanakan</a:t>
            </a:r>
            <a:r>
              <a:rPr lang="en-US" sz="2800" dirty="0"/>
              <a:t> agenda </a:t>
            </a:r>
            <a:r>
              <a:rPr lang="en-US" sz="2800" dirty="0" err="1"/>
              <a:t>itu</a:t>
            </a:r>
            <a:r>
              <a:rPr lang="en-US" sz="2800" dirty="0"/>
              <a:t>,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mekanisme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memastikan</a:t>
            </a:r>
            <a:r>
              <a:rPr lang="en-US" sz="2800" dirty="0"/>
              <a:t> </a:t>
            </a:r>
            <a:r>
              <a:rPr lang="en-US" sz="2800" dirty="0" err="1"/>
              <a:t>aktivitas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kehendak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r>
              <a:rPr lang="en-US" sz="2800" dirty="0"/>
              <a:t>.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/>
              <a:t>keterwakilan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keterlibatan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memungkin</a:t>
            </a:r>
            <a:r>
              <a:rPr lang="en-US" sz="2800" dirty="0"/>
              <a:t> </a:t>
            </a:r>
            <a:r>
              <a:rPr lang="en-US" sz="2800" dirty="0" err="1"/>
              <a:t>munculnya</a:t>
            </a:r>
            <a:r>
              <a:rPr lang="en-US" sz="2800" dirty="0"/>
              <a:t> </a:t>
            </a:r>
            <a:r>
              <a:rPr lang="en-US" sz="2800" dirty="0" err="1"/>
              <a:t>komunikasi</a:t>
            </a:r>
            <a:r>
              <a:rPr lang="en-US" sz="2800" dirty="0"/>
              <a:t> yang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efektif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r>
              <a:rPr lang="en-US" sz="2800" dirty="0"/>
              <a:t>. </a:t>
            </a:r>
            <a:r>
              <a:rPr lang="en-US" sz="2800" dirty="0" err="1"/>
              <a:t>Penerapan</a:t>
            </a:r>
            <a:r>
              <a:rPr lang="en-US" sz="2800" dirty="0"/>
              <a:t> </a:t>
            </a:r>
            <a:r>
              <a:rPr lang="en-US" sz="2800" dirty="0" err="1"/>
              <a:t>partisipasi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membuat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responsif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keinginan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membuat</a:t>
            </a:r>
            <a:r>
              <a:rPr lang="en-US" sz="2800" dirty="0"/>
              <a:t> </a:t>
            </a:r>
            <a:r>
              <a:rPr lang="en-US" sz="2800" dirty="0" err="1"/>
              <a:t>kebijakan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tepat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sasaran</a:t>
            </a:r>
            <a:r>
              <a:rPr lang="en-US" sz="2800" dirty="0"/>
              <a:t>. </a:t>
            </a:r>
            <a:r>
              <a:rPr lang="en-US" sz="2800" dirty="0" err="1"/>
              <a:t>Keterwakilan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keterlibatan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menyebabkan</a:t>
            </a:r>
            <a:r>
              <a:rPr lang="en-US" sz="2800" dirty="0"/>
              <a:t> </a:t>
            </a:r>
            <a:r>
              <a:rPr lang="en-US" sz="2800" dirty="0" err="1"/>
              <a:t>dukungan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kebijakan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implementasinya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efisien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4513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err="1" smtClean="0"/>
              <a:t>Ilmu</a:t>
            </a:r>
            <a:r>
              <a:rPr lang="en-US" sz="4000" dirty="0" smtClean="0"/>
              <a:t> </a:t>
            </a:r>
            <a:r>
              <a:rPr lang="en-US" sz="4000" dirty="0" err="1" smtClean="0"/>
              <a:t>Pemerintahan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err="1" smtClean="0"/>
              <a:t>Ontologi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7681664" cy="5132040"/>
          </a:xfrm>
        </p:spPr>
        <p:txBody>
          <a:bodyPr>
            <a:noAutofit/>
          </a:bodyPr>
          <a:lstStyle/>
          <a:p>
            <a:endParaRPr lang="en-US" sz="2800" dirty="0" smtClean="0"/>
          </a:p>
          <a:p>
            <a:r>
              <a:rPr lang="en-US" sz="2800" dirty="0" err="1" smtClean="0"/>
              <a:t>Mengapa</a:t>
            </a:r>
            <a:r>
              <a:rPr lang="en-US" sz="2800" dirty="0" smtClean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Ilmu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?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/>
              <a:t> 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fenomena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tradisi</a:t>
            </a:r>
            <a:r>
              <a:rPr lang="en-US" sz="2800" dirty="0"/>
              <a:t> </a:t>
            </a:r>
            <a:r>
              <a:rPr lang="en-US" sz="2800" dirty="0" err="1"/>
              <a:t>alamiah</a:t>
            </a:r>
            <a:r>
              <a:rPr lang="en-US" sz="2800" dirty="0"/>
              <a:t> </a:t>
            </a:r>
            <a:r>
              <a:rPr lang="en-US" sz="2800" dirty="0" err="1"/>
              <a:t>umat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, </a:t>
            </a:r>
            <a:r>
              <a:rPr lang="en-US" sz="2800" dirty="0" err="1"/>
              <a:t>jauh</a:t>
            </a:r>
            <a:r>
              <a:rPr lang="en-US" sz="2800" dirty="0"/>
              <a:t> </a:t>
            </a:r>
            <a:r>
              <a:rPr lang="en-US" sz="2800" dirty="0" err="1"/>
              <a:t>sebelum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</a:t>
            </a:r>
            <a:r>
              <a:rPr lang="en-US" sz="2800" dirty="0" err="1"/>
              <a:t>bangsa</a:t>
            </a:r>
            <a:r>
              <a:rPr lang="en-US" sz="2800" dirty="0"/>
              <a:t> modern </a:t>
            </a:r>
            <a:r>
              <a:rPr lang="en-US" sz="2800" dirty="0" err="1"/>
              <a:t>lahir</a:t>
            </a:r>
            <a:r>
              <a:rPr lang="en-US" sz="2800" dirty="0"/>
              <a:t>,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bentuk</a:t>
            </a:r>
            <a:r>
              <a:rPr lang="en-US" sz="2800" dirty="0"/>
              <a:t> </a:t>
            </a:r>
            <a:r>
              <a:rPr lang="en-US" sz="2800" dirty="0" err="1"/>
              <a:t>institusi</a:t>
            </a:r>
            <a:r>
              <a:rPr lang="en-US" sz="2800" dirty="0"/>
              <a:t>- </a:t>
            </a:r>
            <a:r>
              <a:rPr lang="en-US" sz="2800" dirty="0" err="1"/>
              <a:t>aktivitas</a:t>
            </a:r>
            <a:r>
              <a:rPr lang="en-US" sz="2800" dirty="0"/>
              <a:t>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mengurus</a:t>
            </a:r>
            <a:r>
              <a:rPr lang="en-US" sz="2800" dirty="0"/>
              <a:t> </a:t>
            </a:r>
            <a:r>
              <a:rPr lang="en-US" sz="2800" dirty="0" err="1"/>
              <a:t>kepentingan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makhluk</a:t>
            </a:r>
            <a:r>
              <a:rPr lang="en-US" sz="2800" dirty="0"/>
              <a:t> </a:t>
            </a:r>
            <a:r>
              <a:rPr lang="en-US" sz="2800" dirty="0" err="1"/>
              <a:t>sosial</a:t>
            </a:r>
            <a:r>
              <a:rPr lang="en-US" sz="2800" dirty="0"/>
              <a:t>, </a:t>
            </a:r>
            <a:r>
              <a:rPr lang="en-US" sz="2800" dirty="0" err="1"/>
              <a:t>politik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ekonomi</a:t>
            </a:r>
            <a:r>
              <a:rPr lang="en-US" sz="2800" dirty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/>
              <a:t> </a:t>
            </a:r>
            <a:r>
              <a:rPr lang="en-US" sz="2800" dirty="0" smtClean="0"/>
              <a:t>Rakyat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konstitusi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mandat</a:t>
            </a:r>
            <a:r>
              <a:rPr lang="en-US" sz="2800" dirty="0"/>
              <a:t> </a:t>
            </a:r>
            <a:r>
              <a:rPr lang="en-US" sz="2800" dirty="0" err="1"/>
              <a:t>pembentukan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(an)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 smtClean="0"/>
              <a:t>menyelenggarakan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 </a:t>
            </a:r>
          </a:p>
          <a:p>
            <a:r>
              <a:rPr lang="en-US" sz="2800" dirty="0"/>
              <a:t> </a:t>
            </a:r>
          </a:p>
          <a:p>
            <a:r>
              <a:rPr lang="en-US" sz="2800" dirty="0"/>
              <a:t> </a:t>
            </a:r>
          </a:p>
          <a:p>
            <a:r>
              <a:rPr lang="en-US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503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sz="2800" dirty="0" smtClean="0"/>
          </a:p>
          <a:p>
            <a:pPr marL="0" indent="0" algn="just">
              <a:buNone/>
            </a:pPr>
            <a:r>
              <a:rPr lang="en-US" sz="2800" dirty="0"/>
              <a:t> </a:t>
            </a:r>
            <a:r>
              <a:rPr lang="en-US" sz="2800" dirty="0" err="1"/>
              <a:t>J</a:t>
            </a:r>
            <a:r>
              <a:rPr lang="en-US" sz="2800" dirty="0" err="1" smtClean="0"/>
              <a:t>enis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deskriptif</a:t>
            </a:r>
            <a:r>
              <a:rPr lang="en-US" sz="2800" dirty="0" smtClean="0"/>
              <a:t>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 smtClean="0"/>
              <a:t>dipilih</a:t>
            </a:r>
            <a:r>
              <a:rPr lang="en-US" sz="2800" dirty="0" smtClean="0"/>
              <a:t> 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menkonstruksi</a:t>
            </a:r>
            <a:r>
              <a:rPr lang="en-US" sz="2800" dirty="0" smtClean="0"/>
              <a:t> </a:t>
            </a:r>
            <a:r>
              <a:rPr lang="en-US" sz="2800" dirty="0" err="1" smtClean="0"/>
              <a:t>aktor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peran</a:t>
            </a:r>
            <a:r>
              <a:rPr lang="en-US" sz="2800" dirty="0" smtClean="0"/>
              <a:t>  </a:t>
            </a:r>
            <a:r>
              <a:rPr lang="en-US" sz="2800" dirty="0" err="1" smtClean="0"/>
              <a:t>mereka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peristiwa</a:t>
            </a:r>
            <a:r>
              <a:rPr lang="en-US" sz="2800" dirty="0" smtClean="0"/>
              <a:t> yang 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fokus</a:t>
            </a:r>
            <a:r>
              <a:rPr lang="en-US" sz="2800" dirty="0" smtClean="0"/>
              <a:t> 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/>
              <a:t> </a:t>
            </a:r>
            <a:r>
              <a:rPr lang="en-US" sz="2800" dirty="0" err="1" smtClean="0"/>
              <a:t>ini</a:t>
            </a:r>
            <a:endParaRPr lang="en-US" sz="2800" dirty="0" smtClean="0"/>
          </a:p>
          <a:p>
            <a:pPr marL="0" indent="0" algn="just">
              <a:buNone/>
            </a:pPr>
            <a:r>
              <a:rPr lang="en-US" sz="2800" dirty="0" err="1"/>
              <a:t>I</a:t>
            </a:r>
            <a:r>
              <a:rPr lang="en-US" sz="2800" dirty="0" err="1" smtClean="0"/>
              <a:t>nforman</a:t>
            </a:r>
            <a:r>
              <a:rPr lang="en-US" sz="2800" dirty="0" smtClean="0"/>
              <a:t> yang  </a:t>
            </a:r>
            <a:r>
              <a:rPr lang="en-US" sz="2800" dirty="0" err="1" smtClean="0"/>
              <a:t>dipilih</a:t>
            </a:r>
            <a:r>
              <a:rPr lang="en-US" sz="2800" dirty="0" smtClean="0"/>
              <a:t> </a:t>
            </a:r>
            <a:r>
              <a:rPr lang="en-US" sz="2800" dirty="0" err="1" smtClean="0"/>
              <a:t>didasadarkan</a:t>
            </a:r>
            <a:r>
              <a:rPr lang="en-US" sz="2800" dirty="0" smtClean="0"/>
              <a:t> </a:t>
            </a:r>
            <a:r>
              <a:rPr lang="en-US" sz="2800" dirty="0" err="1" smtClean="0"/>
              <a:t>pertimbangan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/>
              <a:t> </a:t>
            </a:r>
            <a:r>
              <a:rPr lang="en-US" sz="2800" dirty="0" err="1" smtClean="0"/>
              <a:t>informan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keterkaitan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program </a:t>
            </a:r>
            <a:r>
              <a:rPr lang="en-US" sz="2800" dirty="0" err="1" smtClean="0"/>
              <a:t>penanganan</a:t>
            </a:r>
            <a:r>
              <a:rPr lang="en-US" sz="2800" dirty="0" smtClean="0"/>
              <a:t> </a:t>
            </a:r>
            <a:r>
              <a:rPr lang="en-US" sz="2800" dirty="0" err="1" smtClean="0"/>
              <a:t>pandemi</a:t>
            </a:r>
            <a:r>
              <a:rPr lang="en-US" sz="2800" dirty="0" smtClean="0"/>
              <a:t> </a:t>
            </a:r>
            <a:r>
              <a:rPr lang="en-US" sz="2800" dirty="0" err="1" smtClean="0"/>
              <a:t>Covid</a:t>
            </a:r>
            <a:r>
              <a:rPr lang="en-US" sz="2800" dirty="0" smtClean="0"/>
              <a:t> 19 di </a:t>
            </a:r>
            <a:r>
              <a:rPr lang="en-US" sz="2800" dirty="0" err="1" smtClean="0"/>
              <a:t>Padukuhan</a:t>
            </a:r>
            <a:r>
              <a:rPr lang="en-US" sz="2800" dirty="0" smtClean="0"/>
              <a:t> </a:t>
            </a:r>
            <a:r>
              <a:rPr lang="en-US" sz="2800" dirty="0" err="1" smtClean="0"/>
              <a:t>Banaran</a:t>
            </a:r>
            <a:r>
              <a:rPr lang="en-US" sz="2800" dirty="0" smtClean="0"/>
              <a:t>. </a:t>
            </a:r>
            <a:r>
              <a:rPr lang="en-US" sz="2800" dirty="0" err="1" smtClean="0"/>
              <a:t>Informan</a:t>
            </a:r>
            <a:r>
              <a:rPr lang="en-US" sz="2800" dirty="0" smtClean="0"/>
              <a:t> </a:t>
            </a:r>
            <a:r>
              <a:rPr lang="en-US" sz="2800" dirty="0" err="1" smtClean="0"/>
              <a:t>terdiri</a:t>
            </a:r>
            <a:r>
              <a:rPr lang="en-US" sz="2800" dirty="0" smtClean="0"/>
              <a:t> </a:t>
            </a:r>
            <a:r>
              <a:rPr lang="en-US" sz="2800" dirty="0" err="1" smtClean="0"/>
              <a:t>warga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dukuh</a:t>
            </a:r>
            <a:r>
              <a:rPr lang="en-US" sz="2800" dirty="0" smtClean="0"/>
              <a:t>, </a:t>
            </a:r>
            <a:r>
              <a:rPr lang="en-US" sz="2800" dirty="0" err="1" smtClean="0"/>
              <a:t>satgas</a:t>
            </a:r>
            <a:r>
              <a:rPr lang="en-US" sz="2800" dirty="0" smtClean="0"/>
              <a:t> </a:t>
            </a:r>
            <a:r>
              <a:rPr lang="en-US" sz="2800" dirty="0" err="1" smtClean="0"/>
              <a:t>Covid</a:t>
            </a:r>
            <a:r>
              <a:rPr lang="en-US" sz="2800" dirty="0" smtClean="0"/>
              <a:t> 19 di </a:t>
            </a:r>
            <a:r>
              <a:rPr lang="en-US" sz="2800" dirty="0" err="1" smtClean="0"/>
              <a:t>Padukuhan</a:t>
            </a:r>
            <a:r>
              <a:rPr lang="en-US" sz="2800" dirty="0" smtClean="0"/>
              <a:t> </a:t>
            </a:r>
            <a:r>
              <a:rPr lang="en-US" sz="2800" dirty="0" err="1" smtClean="0"/>
              <a:t>Banaran</a:t>
            </a:r>
            <a:r>
              <a:rPr lang="en-US" sz="2800" dirty="0" smtClean="0"/>
              <a:t>, </a:t>
            </a:r>
            <a:r>
              <a:rPr lang="en-US" sz="2800" dirty="0" err="1" smtClean="0"/>
              <a:t>Lurah</a:t>
            </a:r>
            <a:r>
              <a:rPr lang="en-US" sz="2800" dirty="0" smtClean="0"/>
              <a:t> </a:t>
            </a:r>
            <a:r>
              <a:rPr lang="en-US" sz="2800" dirty="0" err="1" smtClean="0"/>
              <a:t>Desa</a:t>
            </a:r>
            <a:r>
              <a:rPr lang="en-US" sz="2800" dirty="0" smtClean="0"/>
              <a:t>, </a:t>
            </a:r>
            <a:r>
              <a:rPr lang="en-US" sz="2800" dirty="0" err="1" smtClean="0"/>
              <a:t>Ketua</a:t>
            </a:r>
            <a:r>
              <a:rPr lang="en-US" sz="2800" dirty="0" smtClean="0"/>
              <a:t> BPD, RT </a:t>
            </a:r>
            <a:r>
              <a:rPr lang="en-US" sz="2800" dirty="0" err="1" smtClean="0"/>
              <a:t>dan</a:t>
            </a:r>
            <a:r>
              <a:rPr lang="en-US" sz="2800" dirty="0" smtClean="0"/>
              <a:t> RW.</a:t>
            </a:r>
          </a:p>
          <a:p>
            <a:pPr marL="0" indent="0" algn="just">
              <a:buNone/>
            </a:pPr>
            <a:r>
              <a:rPr lang="en-US" sz="2800" dirty="0" err="1" smtClean="0"/>
              <a:t>Analisis</a:t>
            </a:r>
            <a:r>
              <a:rPr lang="en-US" sz="2800" dirty="0" smtClean="0"/>
              <a:t>  data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cara</a:t>
            </a:r>
            <a:r>
              <a:rPr lang="en-US" sz="2800" dirty="0" smtClean="0"/>
              <a:t> </a:t>
            </a:r>
            <a:r>
              <a:rPr lang="en-US" sz="2800" dirty="0" err="1" smtClean="0"/>
              <a:t>memadukan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, </a:t>
            </a:r>
            <a:r>
              <a:rPr lang="en-US" sz="2800" dirty="0" err="1" smtClean="0"/>
              <a:t>wawancara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pengamatan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. </a:t>
            </a:r>
            <a:r>
              <a:rPr lang="en-US" sz="2800" dirty="0" err="1" smtClean="0"/>
              <a:t>Langkah</a:t>
            </a:r>
            <a:r>
              <a:rPr lang="en-US" sz="2800" dirty="0" smtClean="0"/>
              <a:t> </a:t>
            </a:r>
            <a:r>
              <a:rPr lang="en-US" sz="2800" dirty="0" err="1" smtClean="0"/>
              <a:t>analisis</a:t>
            </a:r>
            <a:r>
              <a:rPr lang="en-US" sz="2800" dirty="0" smtClean="0"/>
              <a:t> data  </a:t>
            </a:r>
            <a:r>
              <a:rPr lang="en-US" sz="2800" dirty="0" err="1" smtClean="0"/>
              <a:t>terdiri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reduksi</a:t>
            </a:r>
            <a:r>
              <a:rPr lang="en-US" sz="2800" dirty="0" smtClean="0"/>
              <a:t> data,  </a:t>
            </a:r>
            <a:r>
              <a:rPr lang="en-US" sz="2800" dirty="0" err="1" smtClean="0"/>
              <a:t>pemaparan</a:t>
            </a:r>
            <a:r>
              <a:rPr lang="en-US" sz="2800" dirty="0" smtClean="0"/>
              <a:t> data, </a:t>
            </a:r>
            <a:r>
              <a:rPr lang="en-US" sz="2800" dirty="0" err="1" smtClean="0"/>
              <a:t>interpretasi</a:t>
            </a:r>
            <a:r>
              <a:rPr lang="en-US" sz="2800" dirty="0" smtClean="0"/>
              <a:t> </a:t>
            </a:r>
            <a:r>
              <a:rPr lang="en-US" sz="2800" dirty="0" err="1" smtClean="0"/>
              <a:t>menurut</a:t>
            </a:r>
            <a:r>
              <a:rPr lang="en-US" sz="2800" dirty="0" smtClean="0"/>
              <a:t> </a:t>
            </a:r>
            <a:r>
              <a:rPr lang="en-US" sz="2800" dirty="0" err="1" smtClean="0"/>
              <a:t>perspektif</a:t>
            </a:r>
            <a:r>
              <a:rPr lang="en-US" sz="2800" dirty="0" smtClean="0"/>
              <a:t> </a:t>
            </a:r>
            <a:r>
              <a:rPr lang="en-US" sz="2800" dirty="0" err="1" smtClean="0"/>
              <a:t>institusionalisme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penarikan</a:t>
            </a:r>
            <a:r>
              <a:rPr lang="en-US" sz="2800" dirty="0" smtClean="0"/>
              <a:t> </a:t>
            </a:r>
            <a:r>
              <a:rPr lang="en-US" sz="2800" dirty="0" err="1" smtClean="0"/>
              <a:t>kesimpulan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8696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0" y="0"/>
            <a:ext cx="9144000" cy="1093788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GAMBARAN </a:t>
            </a:r>
            <a:r>
              <a:rPr lang="id-ID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UMUM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KALURAHAN DEMANGREJO</a:t>
            </a:r>
            <a:endParaRPr lang="id-ID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9" name="Table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013692"/>
              </p:ext>
            </p:extLst>
          </p:nvPr>
        </p:nvGraphicFramePr>
        <p:xfrm>
          <a:off x="228601" y="1219200"/>
          <a:ext cx="4158458" cy="274320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261748"/>
                <a:gridCol w="1896710"/>
              </a:tblGrid>
              <a:tr h="317273">
                <a:tc gridSpan="2"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solidFill>
                            <a:schemeClr val="tx1"/>
                          </a:solidFill>
                        </a:rPr>
                        <a:t>INFORMASI</a:t>
                      </a:r>
                      <a:r>
                        <a:rPr lang="id-ID" sz="1600" baseline="0" dirty="0" smtClean="0">
                          <a:solidFill>
                            <a:schemeClr val="tx1"/>
                          </a:solidFill>
                        </a:rPr>
                        <a:t> DASAR KEWILAYAHAN</a:t>
                      </a:r>
                      <a:endParaRPr lang="id-ID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sz="1100" dirty="0"/>
                    </a:p>
                  </a:txBody>
                  <a:tcPr/>
                </a:tc>
              </a:tr>
              <a:tr h="268892">
                <a:tc>
                  <a:txBody>
                    <a:bodyPr/>
                    <a:lstStyle/>
                    <a:p>
                      <a:r>
                        <a:rPr lang="id-ID" sz="1400" dirty="0" smtClean="0"/>
                        <a:t>Luas Wilayah</a:t>
                      </a:r>
                      <a:endParaRPr lang="id-ID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/>
                        <a:t>560,966 Ha</a:t>
                      </a:r>
                      <a:endParaRPr lang="id-ID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</a:tr>
              <a:tr h="985936">
                <a:tc>
                  <a:txBody>
                    <a:bodyPr/>
                    <a:lstStyle/>
                    <a:p>
                      <a:r>
                        <a:rPr lang="id-ID" sz="1400" dirty="0" smtClean="0"/>
                        <a:t>Batas</a:t>
                      </a:r>
                      <a:r>
                        <a:rPr lang="id-ID" sz="1400" baseline="0" dirty="0" smtClean="0"/>
                        <a:t> Wilayah</a:t>
                      </a:r>
                    </a:p>
                    <a:p>
                      <a:pPr marL="176213" indent="-176213">
                        <a:buFont typeface="Wingdings" pitchFamily="2" charset="2"/>
                        <a:buChar char="§"/>
                        <a:tabLst>
                          <a:tab pos="176213" algn="l"/>
                        </a:tabLst>
                      </a:pPr>
                      <a:r>
                        <a:rPr lang="id-ID" sz="1400" dirty="0" smtClean="0"/>
                        <a:t>Utara</a:t>
                      </a:r>
                    </a:p>
                    <a:p>
                      <a:pPr marL="176213" indent="-176213">
                        <a:buFont typeface="Wingdings" pitchFamily="2" charset="2"/>
                        <a:buChar char="§"/>
                        <a:tabLst>
                          <a:tab pos="176213" algn="l"/>
                        </a:tabLst>
                      </a:pPr>
                      <a:r>
                        <a:rPr lang="id-ID" sz="1400" dirty="0" smtClean="0"/>
                        <a:t>Selatan</a:t>
                      </a:r>
                    </a:p>
                    <a:p>
                      <a:pPr marL="176213" indent="-176213">
                        <a:buFont typeface="Wingdings" pitchFamily="2" charset="2"/>
                        <a:buChar char="§"/>
                        <a:tabLst>
                          <a:tab pos="176213" algn="l"/>
                        </a:tabLst>
                      </a:pPr>
                      <a:r>
                        <a:rPr lang="id-ID" sz="1400" dirty="0" smtClean="0"/>
                        <a:t>Barat</a:t>
                      </a:r>
                    </a:p>
                    <a:p>
                      <a:pPr marL="176213" indent="-176213">
                        <a:buFont typeface="Wingdings" pitchFamily="2" charset="2"/>
                        <a:buChar char="§"/>
                        <a:tabLst>
                          <a:tab pos="176213" algn="l"/>
                        </a:tabLst>
                      </a:pPr>
                      <a:r>
                        <a:rPr lang="id-ID" sz="1400" dirty="0" smtClean="0"/>
                        <a:t>Timur</a:t>
                      </a:r>
                      <a:endParaRPr lang="id-ID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 smtClean="0"/>
                    </a:p>
                    <a:p>
                      <a:r>
                        <a:rPr lang="en-US" sz="1400" dirty="0" err="1" smtClean="0"/>
                        <a:t>Sukoreno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Bumirejo</a:t>
                      </a:r>
                      <a:r>
                        <a:rPr lang="en-US" sz="1400" dirty="0" smtClean="0"/>
                        <a:t> , </a:t>
                      </a:r>
                      <a:r>
                        <a:rPr lang="en-US" sz="1400" dirty="0" err="1" smtClean="0"/>
                        <a:t>Lendah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Kedungsari,Pengasih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Srikayangan</a:t>
                      </a:r>
                      <a:endParaRPr lang="id-ID" sz="1400" dirty="0" smtClean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806675">
                <a:tc>
                  <a:txBody>
                    <a:bodyPr/>
                    <a:lstStyle/>
                    <a:p>
                      <a:r>
                        <a:rPr lang="id-ID" sz="1400" dirty="0" smtClean="0"/>
                        <a:t>Orbitasi</a:t>
                      </a:r>
                    </a:p>
                    <a:p>
                      <a:r>
                        <a:rPr lang="id-ID" sz="1400" dirty="0" smtClean="0"/>
                        <a:t>ke kecamatan</a:t>
                      </a:r>
                    </a:p>
                    <a:p>
                      <a:r>
                        <a:rPr lang="id-ID" sz="1400" dirty="0" smtClean="0"/>
                        <a:t>ke ibu kota kabupaten</a:t>
                      </a:r>
                    </a:p>
                    <a:p>
                      <a:r>
                        <a:rPr lang="id-ID" sz="1400" dirty="0" smtClean="0"/>
                        <a:t>ke ibu kota DIY</a:t>
                      </a:r>
                      <a:endParaRPr lang="id-ID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 smtClean="0"/>
                    </a:p>
                    <a:p>
                      <a:r>
                        <a:rPr lang="en-US" sz="1400" dirty="0" smtClean="0"/>
                        <a:t>4,7</a:t>
                      </a:r>
                      <a:r>
                        <a:rPr lang="id-ID" sz="1400" dirty="0" smtClean="0"/>
                        <a:t> km</a:t>
                      </a:r>
                    </a:p>
                    <a:p>
                      <a:r>
                        <a:rPr lang="en-US" sz="1400" baseline="0" dirty="0" smtClean="0"/>
                        <a:t> 8 </a:t>
                      </a:r>
                      <a:r>
                        <a:rPr lang="id-ID" sz="1400" dirty="0" smtClean="0"/>
                        <a:t>km</a:t>
                      </a:r>
                    </a:p>
                    <a:p>
                      <a:r>
                        <a:rPr lang="en-US" sz="1400" b="0" baseline="0" dirty="0" smtClean="0">
                          <a:solidFill>
                            <a:schemeClr val="dk1"/>
                          </a:solidFill>
                        </a:rPr>
                        <a:t> 27 km</a:t>
                      </a:r>
                      <a:endParaRPr lang="id-ID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1" name="Table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417893"/>
              </p:ext>
            </p:extLst>
          </p:nvPr>
        </p:nvGraphicFramePr>
        <p:xfrm>
          <a:off x="228602" y="3950018"/>
          <a:ext cx="4158457" cy="164592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260030"/>
                <a:gridCol w="994414"/>
                <a:gridCol w="904013"/>
              </a:tblGrid>
              <a:tr h="215811">
                <a:tc gridSpan="3"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solidFill>
                            <a:schemeClr val="tx1"/>
                          </a:solidFill>
                        </a:rPr>
                        <a:t>INFORMASI</a:t>
                      </a:r>
                      <a:r>
                        <a:rPr lang="id-ID" sz="1600" baseline="0" dirty="0" smtClean="0">
                          <a:solidFill>
                            <a:schemeClr val="tx1"/>
                          </a:solidFill>
                        </a:rPr>
                        <a:t> DASAR KEPENDUDUKAN</a:t>
                      </a:r>
                      <a:endParaRPr lang="id-ID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sz="1100" dirty="0"/>
                    </a:p>
                  </a:txBody>
                  <a:tcPr/>
                </a:tc>
              </a:tr>
              <a:tr h="208613">
                <a:tc>
                  <a:txBody>
                    <a:bodyPr/>
                    <a:lstStyle/>
                    <a:p>
                      <a:endParaRPr lang="id-ID" sz="16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/>
                        <a:t>201</a:t>
                      </a:r>
                      <a:r>
                        <a:rPr lang="en-US" sz="1600" dirty="0" smtClean="0"/>
                        <a:t>3</a:t>
                      </a:r>
                      <a:endParaRPr lang="id-ID" sz="1600" b="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/>
                        <a:t>201</a:t>
                      </a:r>
                      <a:r>
                        <a:rPr lang="en-US" sz="1600" dirty="0" smtClean="0"/>
                        <a:t>4</a:t>
                      </a:r>
                      <a:endParaRPr lang="id-ID" sz="16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</a:tr>
              <a:tr h="146029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 smtClean="0"/>
                        <a:t>   Jumlah </a:t>
                      </a:r>
                      <a:r>
                        <a:rPr lang="id-ID" sz="1600" u="none" strike="noStrike" dirty="0"/>
                        <a:t>Penduduk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 smtClean="0"/>
                        <a:t>     27.</a:t>
                      </a:r>
                      <a:r>
                        <a:rPr lang="en-US" sz="1600" u="none" strike="noStrike" dirty="0" smtClean="0"/>
                        <a:t>392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/>
                        <a:t>    </a:t>
                      </a:r>
                      <a:r>
                        <a:rPr lang="id-ID" sz="1600" u="none" strike="noStrike" dirty="0" smtClean="0"/>
                        <a:t>27.</a:t>
                      </a:r>
                      <a:r>
                        <a:rPr lang="en-US" sz="1600" u="none" strike="noStrike" dirty="0" smtClean="0"/>
                        <a:t>683</a:t>
                      </a:r>
                      <a:r>
                        <a:rPr lang="id-ID" sz="1600" u="none" strike="noStrike" dirty="0" smtClean="0"/>
                        <a:t> 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146029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 smtClean="0"/>
                        <a:t>   Jumlah </a:t>
                      </a:r>
                      <a:r>
                        <a:rPr lang="id-ID" sz="1600" u="none" strike="noStrike" dirty="0"/>
                        <a:t>Laki-laki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/>
                        <a:t>  </a:t>
                      </a:r>
                      <a:r>
                        <a:rPr lang="id-ID" sz="1600" u="none" strike="noStrike" dirty="0" smtClean="0"/>
                        <a:t>   1</a:t>
                      </a:r>
                      <a:r>
                        <a:rPr lang="en-US" sz="1600" u="none" strike="noStrike" dirty="0" smtClean="0"/>
                        <a:t>4</a:t>
                      </a:r>
                      <a:r>
                        <a:rPr lang="id-ID" sz="1600" u="none" strike="noStrike" dirty="0" smtClean="0"/>
                        <a:t>.</a:t>
                      </a:r>
                      <a:r>
                        <a:rPr lang="en-US" sz="1600" u="none" strike="noStrike" dirty="0" smtClean="0"/>
                        <a:t>0</a:t>
                      </a:r>
                      <a:r>
                        <a:rPr lang="id-ID" sz="1600" u="none" strike="noStrike" dirty="0" smtClean="0"/>
                        <a:t>7</a:t>
                      </a:r>
                      <a:r>
                        <a:rPr lang="en-US" sz="1600" u="none" strike="noStrike" dirty="0" smtClean="0"/>
                        <a:t>1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/>
                        <a:t>    </a:t>
                      </a:r>
                      <a:r>
                        <a:rPr lang="id-ID" sz="1600" u="none" strike="noStrike" dirty="0" smtClean="0"/>
                        <a:t>14.</a:t>
                      </a:r>
                      <a:r>
                        <a:rPr lang="en-US" sz="1600" u="none" strike="noStrike" dirty="0" smtClean="0"/>
                        <a:t>281</a:t>
                      </a:r>
                      <a:r>
                        <a:rPr lang="id-ID" sz="1600" u="none" strike="noStrike" dirty="0" smtClean="0"/>
                        <a:t> 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146029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 smtClean="0"/>
                        <a:t>   Jumlah </a:t>
                      </a:r>
                      <a:r>
                        <a:rPr lang="id-ID" sz="1600" u="none" strike="noStrike" dirty="0"/>
                        <a:t>Perempuan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/>
                        <a:t>   </a:t>
                      </a:r>
                      <a:r>
                        <a:rPr lang="id-ID" sz="1600" u="none" strike="noStrike" dirty="0" smtClean="0"/>
                        <a:t>  13.</a:t>
                      </a:r>
                      <a:r>
                        <a:rPr lang="en-US" sz="1600" u="none" strike="noStrike" dirty="0" smtClean="0"/>
                        <a:t>321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/>
                        <a:t>    </a:t>
                      </a:r>
                      <a:r>
                        <a:rPr lang="id-ID" sz="1600" u="none" strike="noStrike" dirty="0" smtClean="0"/>
                        <a:t>13.</a:t>
                      </a:r>
                      <a:r>
                        <a:rPr lang="en-US" sz="1600" u="none" strike="noStrike" dirty="0" smtClean="0"/>
                        <a:t>402</a:t>
                      </a:r>
                      <a:r>
                        <a:rPr lang="id-ID" sz="1600" u="none" strike="noStrike" dirty="0" smtClean="0"/>
                        <a:t> 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167690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 smtClean="0"/>
                        <a:t>   Jumlah </a:t>
                      </a:r>
                      <a:r>
                        <a:rPr lang="id-ID" sz="1600" u="none" strike="noStrike" dirty="0"/>
                        <a:t>Kepala keluarga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/>
                        <a:t>   </a:t>
                      </a:r>
                      <a:r>
                        <a:rPr lang="id-ID" sz="1600" u="none" strike="noStrike" dirty="0" smtClean="0"/>
                        <a:t>     </a:t>
                      </a:r>
                      <a:r>
                        <a:rPr lang="id-ID" sz="1600" u="none" strike="noStrike" dirty="0"/>
                        <a:t>8.594 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/>
                        <a:t>    </a:t>
                      </a:r>
                      <a:r>
                        <a:rPr lang="id-ID" sz="1600" u="none" strike="noStrike" dirty="0" smtClean="0"/>
                        <a:t>  8.</a:t>
                      </a:r>
                      <a:r>
                        <a:rPr lang="en-US" sz="1600" u="none" strike="noStrike" dirty="0" smtClean="0"/>
                        <a:t>739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90" name="Table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934562"/>
              </p:ext>
            </p:extLst>
          </p:nvPr>
        </p:nvGraphicFramePr>
        <p:xfrm>
          <a:off x="228601" y="5806440"/>
          <a:ext cx="4158458" cy="82296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4158458"/>
              </a:tblGrid>
              <a:tr h="2468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ANALISA PROFIL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DESA</a:t>
                      </a:r>
                      <a:endParaRPr lang="id-ID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</a:tr>
              <a:tr h="2203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Tipologi</a:t>
                      </a:r>
                      <a:r>
                        <a:rPr lang="en-US" sz="1600" baseline="0" dirty="0" smtClean="0"/>
                        <a:t>                             </a:t>
                      </a:r>
                      <a:r>
                        <a:rPr lang="en-US" sz="1600" baseline="0" dirty="0" err="1" smtClean="0"/>
                        <a:t>Desa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Pertanian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2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/>
                        <a:t> Tingkat </a:t>
                      </a:r>
                      <a:r>
                        <a:rPr lang="en-US" sz="1600" u="none" strike="noStrike" dirty="0" err="1" smtClean="0"/>
                        <a:t>Perkembangan</a:t>
                      </a:r>
                      <a:r>
                        <a:rPr lang="en-US" sz="1600" u="none" strike="noStrike" dirty="0" smtClean="0"/>
                        <a:t> </a:t>
                      </a:r>
                      <a:r>
                        <a:rPr lang="en-US" sz="1600" u="none" strike="noStrike" baseline="0" dirty="0" smtClean="0"/>
                        <a:t>  </a:t>
                      </a:r>
                      <a:r>
                        <a:rPr lang="en-US" sz="1600" u="none" strike="noStrike" baseline="0" dirty="0" err="1" smtClean="0"/>
                        <a:t>Desa</a:t>
                      </a:r>
                      <a:r>
                        <a:rPr lang="en-US" sz="1600" u="none" strike="noStrike" baseline="0" dirty="0" smtClean="0"/>
                        <a:t> </a:t>
                      </a:r>
                      <a:r>
                        <a:rPr lang="en-US" sz="1600" u="none" strike="noStrike" baseline="0" dirty="0" err="1" smtClean="0"/>
                        <a:t>Swadaya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596064" y="1700464"/>
            <a:ext cx="436746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/>
              <a:t>Demangrejo</a:t>
            </a:r>
            <a:r>
              <a:rPr lang="en-US" sz="2400" dirty="0" smtClean="0"/>
              <a:t>  </a:t>
            </a:r>
            <a:r>
              <a:rPr lang="en-US" sz="2400" dirty="0" err="1" smtClean="0"/>
              <a:t>salah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Kalurahan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Kapanewon</a:t>
            </a:r>
            <a:r>
              <a:rPr lang="en-US" sz="2400" dirty="0" smtClean="0"/>
              <a:t>  </a:t>
            </a:r>
            <a:r>
              <a:rPr lang="en-US" sz="2400" dirty="0" err="1" smtClean="0"/>
              <a:t>Sentolo</a:t>
            </a:r>
            <a:r>
              <a:rPr lang="en-US" sz="2400" dirty="0" smtClean="0"/>
              <a:t> </a:t>
            </a:r>
            <a:r>
              <a:rPr lang="en-US" sz="2400" dirty="0" err="1" smtClean="0"/>
              <a:t>Kabupaten</a:t>
            </a:r>
            <a:r>
              <a:rPr lang="en-US" sz="2400" dirty="0" smtClean="0"/>
              <a:t> </a:t>
            </a:r>
            <a:r>
              <a:rPr lang="en-US" sz="2400" dirty="0" err="1" smtClean="0"/>
              <a:t>Kulonprogo</a:t>
            </a:r>
            <a:r>
              <a:rPr lang="en-US" sz="2400" dirty="0" smtClean="0"/>
              <a:t>  </a:t>
            </a:r>
            <a:r>
              <a:rPr lang="en-US" sz="2400" dirty="0" err="1"/>
              <a:t>Kalurahan</a:t>
            </a:r>
            <a:r>
              <a:rPr lang="en-US" sz="2400" dirty="0"/>
              <a:t> </a:t>
            </a:r>
            <a:r>
              <a:rPr lang="en-US" sz="2400" dirty="0" err="1"/>
              <a:t>Demangrejo</a:t>
            </a:r>
            <a:r>
              <a:rPr lang="en-US" sz="2400" dirty="0"/>
              <a:t>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6 </a:t>
            </a:r>
            <a:r>
              <a:rPr lang="en-US" sz="2400" dirty="0" err="1"/>
              <a:t>pedukuhan</a:t>
            </a:r>
            <a:r>
              <a:rPr lang="en-US" sz="2400" dirty="0"/>
              <a:t>, 23 RT </a:t>
            </a:r>
            <a:r>
              <a:rPr lang="en-US" sz="2400" dirty="0" err="1"/>
              <a:t>dan</a:t>
            </a:r>
            <a:r>
              <a:rPr lang="en-US" sz="2400" dirty="0"/>
              <a:t>  11 </a:t>
            </a:r>
            <a:r>
              <a:rPr lang="en-US" sz="2400" dirty="0" smtClean="0"/>
              <a:t>RW.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 </a:t>
            </a:r>
            <a:r>
              <a:rPr lang="en-US" sz="2400" dirty="0" err="1" smtClean="0"/>
              <a:t>penduduk</a:t>
            </a:r>
            <a:r>
              <a:rPr lang="en-US" sz="2400" dirty="0" smtClean="0"/>
              <a:t> </a:t>
            </a:r>
            <a:r>
              <a:rPr lang="en-US" sz="2400" dirty="0"/>
              <a:t>3.300 </a:t>
            </a:r>
            <a:r>
              <a:rPr lang="en-US" sz="2400" dirty="0" err="1"/>
              <a:t>jiwa</a:t>
            </a:r>
            <a:endParaRPr lang="en-US" sz="2400" dirty="0"/>
          </a:p>
          <a:p>
            <a:r>
              <a:rPr lang="en-US" sz="2400" dirty="0" err="1" smtClean="0"/>
              <a:t>Kalurahan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termasuk</a:t>
            </a:r>
            <a:r>
              <a:rPr lang="en-US" sz="2400" dirty="0" smtClean="0"/>
              <a:t> </a:t>
            </a:r>
            <a:r>
              <a:rPr lang="en-US" sz="2400" dirty="0" err="1"/>
              <a:t>K</a:t>
            </a:r>
            <a:r>
              <a:rPr lang="en-US" sz="2400" dirty="0" err="1" smtClean="0"/>
              <a:t>alurahan</a:t>
            </a:r>
            <a:r>
              <a:rPr lang="en-US" sz="2400" dirty="0" smtClean="0"/>
              <a:t> </a:t>
            </a:r>
            <a:r>
              <a:rPr lang="en-US" sz="2400" dirty="0" err="1" smtClean="0"/>
              <a:t>Pertanian</a:t>
            </a:r>
            <a:r>
              <a:rPr lang="en-US" sz="2400" dirty="0" smtClean="0"/>
              <a:t> Dari  </a:t>
            </a:r>
            <a:r>
              <a:rPr lang="en-US" sz="2400" dirty="0" err="1" smtClean="0"/>
              <a:t>luas</a:t>
            </a:r>
            <a:r>
              <a:rPr lang="en-US" sz="2400" dirty="0" smtClean="0"/>
              <a:t> </a:t>
            </a:r>
            <a:r>
              <a:rPr lang="en-US" sz="2400" dirty="0" err="1" smtClean="0"/>
              <a:t>tanah</a:t>
            </a:r>
            <a:r>
              <a:rPr lang="en-US" sz="2400" dirty="0" smtClean="0"/>
              <a:t> </a:t>
            </a:r>
            <a:r>
              <a:rPr lang="en-US" sz="2400" dirty="0" err="1" smtClean="0"/>
              <a:t>kalurahan</a:t>
            </a:r>
            <a:r>
              <a:rPr lang="en-US" sz="2400" dirty="0" smtClean="0"/>
              <a:t> 835,93  Ha  </a:t>
            </a:r>
            <a:r>
              <a:rPr lang="en-US" sz="2400" dirty="0" err="1" smtClean="0"/>
              <a:t>alokasi</a:t>
            </a:r>
            <a:r>
              <a:rPr lang="en-US" sz="2400" dirty="0" smtClean="0"/>
              <a:t> </a:t>
            </a:r>
            <a:r>
              <a:rPr lang="en-US" sz="2400" dirty="0" err="1" smtClean="0"/>
              <a:t>lahan</a:t>
            </a:r>
            <a:r>
              <a:rPr lang="en-US" sz="2400" dirty="0" smtClean="0"/>
              <a:t> </a:t>
            </a:r>
            <a:r>
              <a:rPr lang="en-US" sz="2400" dirty="0" err="1" smtClean="0"/>
              <a:t>persawahan</a:t>
            </a:r>
            <a:r>
              <a:rPr lang="en-US" sz="2400" dirty="0" smtClean="0"/>
              <a:t> </a:t>
            </a:r>
            <a:r>
              <a:rPr lang="en-US" sz="2400" dirty="0" err="1" smtClean="0"/>
              <a:t>seluas</a:t>
            </a:r>
            <a:r>
              <a:rPr lang="en-US" sz="2400" dirty="0" smtClean="0"/>
              <a:t>  77,87 Ha. Dari </a:t>
            </a:r>
            <a:r>
              <a:rPr lang="en-US" sz="2400" dirty="0" err="1" smtClean="0"/>
              <a:t>lahan</a:t>
            </a:r>
            <a:r>
              <a:rPr lang="en-US" sz="2400" dirty="0" smtClean="0"/>
              <a:t> </a:t>
            </a:r>
            <a:r>
              <a:rPr lang="en-US" sz="2400" dirty="0" err="1" smtClean="0"/>
              <a:t>perswahan</a:t>
            </a:r>
            <a:r>
              <a:rPr lang="en-US" sz="2400" dirty="0" smtClean="0"/>
              <a:t> 78,85 Ha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irigasi</a:t>
            </a:r>
            <a:r>
              <a:rPr lang="en-US" sz="2400" dirty="0" smtClean="0"/>
              <a:t> </a:t>
            </a:r>
            <a:r>
              <a:rPr lang="en-US" sz="2400" dirty="0" err="1" smtClean="0"/>
              <a:t>teknis</a:t>
            </a:r>
            <a:endParaRPr lang="en-US" sz="2400" dirty="0" smtClean="0"/>
          </a:p>
          <a:p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/>
              <a:t>b</a:t>
            </a:r>
            <a:r>
              <a:rPr lang="en-US" sz="2400" dirty="0" err="1" smtClean="0"/>
              <a:t>angunan</a:t>
            </a:r>
            <a:r>
              <a:rPr lang="en-US" sz="2400" dirty="0" smtClean="0"/>
              <a:t> </a:t>
            </a:r>
            <a:r>
              <a:rPr lang="en-US" sz="2400" dirty="0" err="1" smtClean="0"/>
              <a:t>seluas</a:t>
            </a:r>
            <a:r>
              <a:rPr lang="en-US" sz="2400" dirty="0" smtClean="0"/>
              <a:t> 256,9 Ha </a:t>
            </a:r>
            <a:r>
              <a:rPr lang="en-US" sz="2400" dirty="0" err="1" smtClean="0"/>
              <a:t>dan</a:t>
            </a:r>
            <a:r>
              <a:rPr lang="en-US" sz="2400" dirty="0" smtClean="0"/>
              <a:t> 1,16 Ha  </a:t>
            </a:r>
            <a:r>
              <a:rPr lang="en-US" sz="2400" dirty="0" err="1" smtClean="0"/>
              <a:t>untuk</a:t>
            </a:r>
            <a:r>
              <a:rPr lang="en-US" sz="2400" dirty="0" smtClean="0"/>
              <a:t>  </a:t>
            </a:r>
            <a:r>
              <a:rPr lang="en-US" sz="2400" dirty="0" err="1" smtClean="0"/>
              <a:t>keperluan</a:t>
            </a:r>
            <a:r>
              <a:rPr lang="en-US" sz="2400" dirty="0" smtClean="0"/>
              <a:t> lain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347997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Self governing  community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kearifan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modal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 </a:t>
            </a:r>
            <a:r>
              <a:rPr lang="en-US" dirty="0" err="1" smtClean="0"/>
              <a:t>mengatasi</a:t>
            </a:r>
            <a:endParaRPr lang="en-US" dirty="0" smtClean="0"/>
          </a:p>
          <a:p>
            <a:r>
              <a:rPr lang="en-US" dirty="0" err="1" smtClean="0"/>
              <a:t>Pengorganisasi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isoman</a:t>
            </a:r>
            <a:endParaRPr lang="en-US" dirty="0" smtClean="0"/>
          </a:p>
          <a:p>
            <a:r>
              <a:rPr lang="en-US" dirty="0" smtClean="0"/>
              <a:t>DETEKSI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pendatang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di </a:t>
            </a:r>
            <a:r>
              <a:rPr lang="en-US" dirty="0" err="1" smtClean="0"/>
              <a:t>dusun</a:t>
            </a:r>
            <a:r>
              <a:rPr lang="en-US" dirty="0" smtClean="0"/>
              <a:t> </a:t>
            </a:r>
            <a:r>
              <a:rPr lang="en-US" dirty="0" err="1" smtClean="0"/>
              <a:t>Banaran</a:t>
            </a:r>
            <a:r>
              <a:rPr lang="en-US" dirty="0" smtClean="0"/>
              <a:t>, </a:t>
            </a:r>
            <a:r>
              <a:rPr lang="en-US" dirty="0" err="1" smtClean="0"/>
              <a:t>Demangrejo</a:t>
            </a:r>
            <a:r>
              <a:rPr lang="en-US" dirty="0" smtClean="0"/>
              <a:t> agar </a:t>
            </a:r>
            <a:r>
              <a:rPr lang="en-US" dirty="0" err="1" smtClean="0"/>
              <a:t>mereka</a:t>
            </a:r>
            <a:r>
              <a:rPr lang="en-US" dirty="0" smtClean="0"/>
              <a:t> di </a:t>
            </a:r>
            <a:r>
              <a:rPr lang="en-US" dirty="0" err="1" smtClean="0"/>
              <a:t>layani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covid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3790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Pemerintah</a:t>
            </a:r>
            <a:r>
              <a:rPr lang="en-US" dirty="0" smtClean="0"/>
              <a:t>  </a:t>
            </a:r>
            <a:r>
              <a:rPr lang="en-US" dirty="0" err="1" smtClean="0"/>
              <a:t>kalurahan</a:t>
            </a:r>
            <a:r>
              <a:rPr lang="en-US" dirty="0" smtClean="0"/>
              <a:t> ( </a:t>
            </a:r>
            <a:r>
              <a:rPr lang="en-US" dirty="0" err="1" smtClean="0"/>
              <a:t>Desa</a:t>
            </a:r>
            <a:r>
              <a:rPr lang="en-US" dirty="0" smtClean="0"/>
              <a:t>) </a:t>
            </a:r>
            <a:r>
              <a:rPr lang="en-US" dirty="0" err="1" smtClean="0"/>
              <a:t>Demang</a:t>
            </a:r>
            <a:r>
              <a:rPr lang="en-US" dirty="0" smtClean="0"/>
              <a:t> </a:t>
            </a:r>
            <a:r>
              <a:rPr lang="en-US" dirty="0" err="1" smtClean="0"/>
              <a:t>rejo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Self local government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Instruksi</a:t>
            </a:r>
            <a:r>
              <a:rPr lang="en-US" dirty="0" smtClean="0"/>
              <a:t> UU,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Kementerian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Transgrasi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Daerah </a:t>
            </a:r>
            <a:r>
              <a:rPr lang="en-US" dirty="0" err="1" smtClean="0"/>
              <a:t>tertinggal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merata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DATA  KACAU KARENA TIDAK MELEIBATKAN  PEMERINTAH KALURAHAN( </a:t>
            </a:r>
            <a:r>
              <a:rPr lang="en-US" dirty="0" err="1" smtClean="0"/>
              <a:t>desa</a:t>
            </a:r>
            <a:r>
              <a:rPr lang="en-US" dirty="0" smtClean="0"/>
              <a:t>)</a:t>
            </a:r>
          </a:p>
          <a:p>
            <a:pPr>
              <a:buFontTx/>
              <a:buChar char="-"/>
            </a:pP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satgas</a:t>
            </a:r>
            <a:r>
              <a:rPr lang="en-US" dirty="0" smtClean="0"/>
              <a:t> </a:t>
            </a:r>
            <a:r>
              <a:rPr lang="en-US" dirty="0" err="1" smtClean="0"/>
              <a:t>Covid</a:t>
            </a:r>
            <a:r>
              <a:rPr lang="en-US" dirty="0" smtClean="0"/>
              <a:t> 19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Kulonprogo</a:t>
            </a:r>
            <a:r>
              <a:rPr lang="en-US" dirty="0" smtClean="0"/>
              <a:t>, </a:t>
            </a:r>
            <a:r>
              <a:rPr lang="en-US" dirty="0" err="1" smtClean="0"/>
              <a:t>Pemerintah</a:t>
            </a:r>
            <a:r>
              <a:rPr lang="en-US" dirty="0" smtClean="0"/>
              <a:t> DIY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pencegahan</a:t>
            </a:r>
            <a:r>
              <a:rPr lang="en-US" dirty="0" smtClean="0"/>
              <a:t> </a:t>
            </a:r>
            <a:r>
              <a:rPr lang="en-US" dirty="0" err="1" smtClean="0"/>
              <a:t>bocor</a:t>
            </a:r>
            <a:r>
              <a:rPr lang="en-US" dirty="0" smtClean="0"/>
              <a:t> APBN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5934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Aktivitas</a:t>
            </a:r>
            <a:r>
              <a:rPr lang="en-US" dirty="0" smtClean="0"/>
              <a:t> di </a:t>
            </a:r>
            <a:r>
              <a:rPr lang="en-US" dirty="0" err="1" smtClean="0"/>
              <a:t>desa</a:t>
            </a:r>
            <a:r>
              <a:rPr lang="en-US" dirty="0" smtClean="0"/>
              <a:t>( </a:t>
            </a:r>
            <a:r>
              <a:rPr lang="en-US" dirty="0" err="1" smtClean="0"/>
              <a:t>Kalurahan</a:t>
            </a:r>
            <a:r>
              <a:rPr lang="en-US" dirty="0" smtClean="0"/>
              <a:t> </a:t>
            </a:r>
            <a:r>
              <a:rPr lang="en-US" dirty="0" err="1" smtClean="0"/>
              <a:t>Demangrejo</a:t>
            </a:r>
            <a:r>
              <a:rPr lang="en-US" dirty="0" smtClean="0"/>
              <a:t> </a:t>
            </a:r>
            <a:r>
              <a:rPr lang="en-US" dirty="0" err="1" smtClean="0"/>
              <a:t>Sentolo</a:t>
            </a:r>
            <a:r>
              <a:rPr lang="en-US" dirty="0" smtClean="0"/>
              <a:t>, </a:t>
            </a:r>
            <a:r>
              <a:rPr lang="en-US" dirty="0" err="1" smtClean="0"/>
              <a:t>Kulon</a:t>
            </a:r>
            <a:r>
              <a:rPr lang="en-US" dirty="0" smtClean="0"/>
              <a:t> </a:t>
            </a:r>
            <a:r>
              <a:rPr lang="en-US" dirty="0" err="1" smtClean="0"/>
              <a:t>Progo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(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perkantoran</a:t>
            </a:r>
            <a:r>
              <a:rPr lang="en-US" smtClean="0"/>
              <a:t> )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Seharusnya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 smtClean="0"/>
              <a:t>melaporkan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Sesungguhnya</a:t>
            </a:r>
            <a:r>
              <a:rPr lang="en-US" dirty="0" smtClean="0"/>
              <a:t>  </a:t>
            </a:r>
            <a:r>
              <a:rPr lang="en-US" dirty="0" err="1" smtClean="0"/>
              <a:t>pekerjaaan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, </a:t>
            </a:r>
            <a:r>
              <a:rPr lang="en-US" dirty="0" err="1" smtClean="0"/>
              <a:t>melayani</a:t>
            </a:r>
            <a:r>
              <a:rPr lang="en-US" dirty="0" smtClean="0"/>
              <a:t>( distributing)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 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323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548680"/>
            <a:ext cx="7692008" cy="6192688"/>
          </a:xfrm>
        </p:spPr>
        <p:txBody>
          <a:bodyPr>
            <a:normAutofit fontScale="47500" lnSpcReduction="20000"/>
          </a:bodyPr>
          <a:lstStyle/>
          <a:p>
            <a:pPr marL="114300" indent="0">
              <a:buNone/>
            </a:pPr>
            <a:r>
              <a:rPr lang="en-US" sz="2400" dirty="0" smtClean="0"/>
              <a:t>   </a:t>
            </a:r>
            <a:r>
              <a:rPr lang="en-US" sz="5100" dirty="0" smtClean="0"/>
              <a:t>   </a:t>
            </a:r>
            <a:r>
              <a:rPr lang="en-US" sz="5100" dirty="0" err="1" smtClean="0"/>
              <a:t>pemerintah</a:t>
            </a:r>
            <a:r>
              <a:rPr lang="en-US" sz="5100" dirty="0" smtClean="0"/>
              <a:t> </a:t>
            </a:r>
            <a:r>
              <a:rPr lang="en-US" sz="5100" dirty="0" err="1"/>
              <a:t>punya</a:t>
            </a:r>
            <a:r>
              <a:rPr lang="en-US" sz="5100" dirty="0"/>
              <a:t> </a:t>
            </a:r>
            <a:r>
              <a:rPr lang="en-US" sz="5100" dirty="0" err="1"/>
              <a:t>kewenangan</a:t>
            </a:r>
            <a:r>
              <a:rPr lang="en-US" sz="5100" dirty="0"/>
              <a:t> </a:t>
            </a:r>
            <a:r>
              <a:rPr lang="en-US" sz="5100" dirty="0" err="1"/>
              <a:t>untuk</a:t>
            </a:r>
            <a:r>
              <a:rPr lang="en-US" sz="5100" dirty="0"/>
              <a:t> </a:t>
            </a:r>
            <a:r>
              <a:rPr lang="en-US" sz="5100" dirty="0" err="1"/>
              <a:t>mengatur</a:t>
            </a:r>
            <a:r>
              <a:rPr lang="en-US" sz="5100" dirty="0"/>
              <a:t>, </a:t>
            </a:r>
            <a:r>
              <a:rPr lang="en-US" sz="5100" dirty="0" smtClean="0"/>
              <a:t> </a:t>
            </a:r>
          </a:p>
          <a:p>
            <a:pPr marL="114300" indent="0">
              <a:buNone/>
            </a:pPr>
            <a:r>
              <a:rPr lang="en-US" sz="5100" dirty="0"/>
              <a:t> </a:t>
            </a:r>
            <a:r>
              <a:rPr lang="en-US" sz="5100" dirty="0" smtClean="0"/>
              <a:t>   </a:t>
            </a:r>
            <a:r>
              <a:rPr lang="en-US" sz="5100" dirty="0" err="1" smtClean="0"/>
              <a:t>mengurus</a:t>
            </a:r>
            <a:r>
              <a:rPr lang="en-US" sz="5100" dirty="0"/>
              <a:t>, </a:t>
            </a:r>
            <a:r>
              <a:rPr lang="en-US" sz="5100" dirty="0" err="1"/>
              <a:t>mengendalikan</a:t>
            </a:r>
            <a:r>
              <a:rPr lang="en-US" sz="5100" dirty="0"/>
              <a:t> </a:t>
            </a:r>
            <a:r>
              <a:rPr lang="en-US" sz="5100" dirty="0" err="1"/>
              <a:t>negara</a:t>
            </a:r>
            <a:r>
              <a:rPr lang="en-US" sz="5100" dirty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sz="5100" dirty="0" smtClean="0"/>
              <a:t>Negara </a:t>
            </a:r>
            <a:r>
              <a:rPr lang="en-US" sz="5100" dirty="0" err="1"/>
              <a:t>dan</a:t>
            </a:r>
            <a:r>
              <a:rPr lang="en-US" sz="5100" dirty="0"/>
              <a:t> </a:t>
            </a:r>
            <a:r>
              <a:rPr lang="en-US" sz="5100" dirty="0" err="1"/>
              <a:t>aparatnya</a:t>
            </a:r>
            <a:r>
              <a:rPr lang="en-US" sz="5100" dirty="0"/>
              <a:t> </a:t>
            </a:r>
            <a:r>
              <a:rPr lang="en-US" sz="5100" dirty="0" err="1"/>
              <a:t>tidak</a:t>
            </a:r>
            <a:r>
              <a:rPr lang="en-US" sz="5100" dirty="0"/>
              <a:t> </a:t>
            </a:r>
            <a:r>
              <a:rPr lang="en-US" sz="5100" dirty="0" err="1"/>
              <a:t>mungkin</a:t>
            </a:r>
            <a:r>
              <a:rPr lang="en-US" sz="5100" dirty="0"/>
              <a:t> </a:t>
            </a:r>
            <a:r>
              <a:rPr lang="en-US" sz="5100" dirty="0" err="1"/>
              <a:t>mampu</a:t>
            </a:r>
            <a:r>
              <a:rPr lang="en-US" sz="5100" dirty="0"/>
              <a:t> </a:t>
            </a:r>
            <a:r>
              <a:rPr lang="en-US" sz="5100" dirty="0" err="1"/>
              <a:t>mewujudkan</a:t>
            </a:r>
            <a:r>
              <a:rPr lang="en-US" sz="5100" dirty="0"/>
              <a:t> </a:t>
            </a:r>
            <a:r>
              <a:rPr lang="en-US" sz="5100" dirty="0" err="1"/>
              <a:t>fungsi</a:t>
            </a:r>
            <a:r>
              <a:rPr lang="en-US" sz="5100" dirty="0"/>
              <a:t> law and order </a:t>
            </a:r>
            <a:r>
              <a:rPr lang="en-US" sz="5100" dirty="0" err="1"/>
              <a:t>maupun</a:t>
            </a:r>
            <a:r>
              <a:rPr lang="en-US" sz="5100" dirty="0"/>
              <a:t> welfare </a:t>
            </a:r>
            <a:r>
              <a:rPr lang="en-US" sz="5100" dirty="0" err="1"/>
              <a:t>tanpa</a:t>
            </a:r>
            <a:r>
              <a:rPr lang="en-US" sz="5100" dirty="0"/>
              <a:t> </a:t>
            </a:r>
            <a:r>
              <a:rPr lang="en-US" sz="5100" dirty="0" err="1"/>
              <a:t>kehadiran</a:t>
            </a:r>
            <a:r>
              <a:rPr lang="en-US" sz="5100" dirty="0"/>
              <a:t> </a:t>
            </a:r>
            <a:r>
              <a:rPr lang="en-US" sz="5100" dirty="0" err="1"/>
              <a:t>pemerintahan</a:t>
            </a:r>
            <a:r>
              <a:rPr lang="en-US" sz="5100" dirty="0"/>
              <a:t> yang </a:t>
            </a:r>
            <a:r>
              <a:rPr lang="en-US" sz="5100" dirty="0" err="1"/>
              <a:t>berdaulat</a:t>
            </a:r>
            <a:r>
              <a:rPr lang="en-US" sz="5100" dirty="0"/>
              <a:t>, </a:t>
            </a:r>
            <a:r>
              <a:rPr lang="en-US" sz="5100" dirty="0" err="1"/>
              <a:t>atau</a:t>
            </a:r>
            <a:r>
              <a:rPr lang="en-US" sz="5100" dirty="0"/>
              <a:t> </a:t>
            </a:r>
            <a:r>
              <a:rPr lang="en-US" sz="5100" dirty="0" err="1"/>
              <a:t>tanpa</a:t>
            </a:r>
            <a:r>
              <a:rPr lang="en-US" sz="5100" dirty="0"/>
              <a:t> governability yang </a:t>
            </a:r>
            <a:r>
              <a:rPr lang="en-US" sz="5100" dirty="0" err="1"/>
              <a:t>kuat</a:t>
            </a:r>
            <a:r>
              <a:rPr lang="en-US" sz="5100" dirty="0"/>
              <a:t>.</a:t>
            </a:r>
          </a:p>
          <a:p>
            <a:endParaRPr lang="en-US" sz="4000" b="1" dirty="0"/>
          </a:p>
          <a:p>
            <a:r>
              <a:rPr lang="en-US" sz="8400" b="1" dirty="0" err="1" smtClean="0"/>
              <a:t>Apa</a:t>
            </a:r>
            <a:r>
              <a:rPr lang="en-US" sz="8400" b="1" dirty="0" smtClean="0"/>
              <a:t> </a:t>
            </a:r>
            <a:r>
              <a:rPr lang="en-US" sz="8400" b="1" dirty="0" err="1"/>
              <a:t>ilmu</a:t>
            </a:r>
            <a:r>
              <a:rPr lang="en-US" sz="8400" b="1" dirty="0"/>
              <a:t> </a:t>
            </a:r>
            <a:r>
              <a:rPr lang="en-US" sz="8400" b="1" dirty="0" err="1" smtClean="0"/>
              <a:t>Pemerintahan</a:t>
            </a:r>
            <a:endParaRPr lang="en-US" sz="8400" b="1" dirty="0" smtClean="0"/>
          </a:p>
          <a:p>
            <a:endParaRPr lang="en-US" sz="4000" b="1" dirty="0" smtClean="0"/>
          </a:p>
          <a:p>
            <a:r>
              <a:rPr lang="en-US" sz="5100" dirty="0" err="1" smtClean="0"/>
              <a:t>Jika</a:t>
            </a:r>
            <a:r>
              <a:rPr lang="en-US" sz="5100" dirty="0" smtClean="0"/>
              <a:t> </a:t>
            </a:r>
            <a:r>
              <a:rPr lang="en-US" sz="5100" dirty="0" err="1"/>
              <a:t>fisika</a:t>
            </a:r>
            <a:r>
              <a:rPr lang="en-US" sz="5100" dirty="0"/>
              <a:t> </a:t>
            </a:r>
            <a:r>
              <a:rPr lang="en-US" sz="5100" dirty="0" err="1"/>
              <a:t>berbicara</a:t>
            </a:r>
            <a:r>
              <a:rPr lang="en-US" sz="5100" dirty="0"/>
              <a:t> </a:t>
            </a:r>
            <a:r>
              <a:rPr lang="en-US" sz="5100" dirty="0" err="1"/>
              <a:t>energi</a:t>
            </a:r>
            <a:r>
              <a:rPr lang="en-US" sz="5100" dirty="0"/>
              <a:t>, </a:t>
            </a:r>
            <a:r>
              <a:rPr lang="en-US" sz="5100" dirty="0" err="1"/>
              <a:t>dan</a:t>
            </a:r>
            <a:r>
              <a:rPr lang="en-US" sz="5100" dirty="0"/>
              <a:t> </a:t>
            </a:r>
            <a:r>
              <a:rPr lang="en-US" sz="5100" dirty="0" err="1"/>
              <a:t>jika</a:t>
            </a:r>
            <a:r>
              <a:rPr lang="en-US" sz="5100" dirty="0"/>
              <a:t> </a:t>
            </a:r>
            <a:r>
              <a:rPr lang="en-US" sz="5100" dirty="0" err="1"/>
              <a:t>politik</a:t>
            </a:r>
            <a:r>
              <a:rPr lang="en-US" sz="5100" dirty="0"/>
              <a:t> </a:t>
            </a:r>
            <a:r>
              <a:rPr lang="en-US" sz="5100" dirty="0" err="1"/>
              <a:t>berpusat</a:t>
            </a:r>
            <a:r>
              <a:rPr lang="en-US" sz="5100" dirty="0"/>
              <a:t> </a:t>
            </a:r>
            <a:r>
              <a:rPr lang="en-US" sz="5100" dirty="0" err="1"/>
              <a:t>pada</a:t>
            </a:r>
            <a:r>
              <a:rPr lang="en-US" sz="5100" dirty="0"/>
              <a:t> </a:t>
            </a:r>
            <a:r>
              <a:rPr lang="en-US" sz="5100" dirty="0" err="1"/>
              <a:t>kekuasaan</a:t>
            </a:r>
            <a:r>
              <a:rPr lang="en-US" sz="5100" dirty="0"/>
              <a:t>, </a:t>
            </a:r>
            <a:r>
              <a:rPr lang="en-US" sz="5100" dirty="0" err="1"/>
              <a:t>maka</a:t>
            </a:r>
            <a:r>
              <a:rPr lang="en-US" sz="5100" dirty="0"/>
              <a:t> </a:t>
            </a:r>
            <a:r>
              <a:rPr lang="en-US" sz="5100" dirty="0" err="1"/>
              <a:t>pemerintahan</a:t>
            </a:r>
            <a:r>
              <a:rPr lang="en-US" sz="5100" dirty="0"/>
              <a:t> </a:t>
            </a:r>
            <a:r>
              <a:rPr lang="en-US" sz="5100" dirty="0" err="1"/>
              <a:t>berpusat</a:t>
            </a:r>
            <a:r>
              <a:rPr lang="en-US" sz="5100" dirty="0"/>
              <a:t> </a:t>
            </a:r>
            <a:r>
              <a:rPr lang="en-US" sz="5100" dirty="0" err="1"/>
              <a:t>pada</a:t>
            </a:r>
            <a:r>
              <a:rPr lang="en-US" sz="5100" dirty="0"/>
              <a:t> </a:t>
            </a:r>
            <a:r>
              <a:rPr lang="en-US" sz="5100" dirty="0" err="1"/>
              <a:t>otoritas</a:t>
            </a:r>
            <a:r>
              <a:rPr lang="en-US" sz="5100" dirty="0"/>
              <a:t> (</a:t>
            </a:r>
            <a:r>
              <a:rPr lang="en-US" sz="5100" dirty="0" err="1"/>
              <a:t>kewenangan</a:t>
            </a:r>
            <a:r>
              <a:rPr lang="en-US" sz="5100" dirty="0"/>
              <a:t>).</a:t>
            </a:r>
          </a:p>
          <a:p>
            <a:r>
              <a:rPr lang="en-US" sz="5100" dirty="0" err="1" smtClean="0"/>
              <a:t>Pemerintahan</a:t>
            </a:r>
            <a:r>
              <a:rPr lang="en-US" sz="5100" dirty="0" smtClean="0"/>
              <a:t> </a:t>
            </a:r>
            <a:r>
              <a:rPr lang="en-US" sz="5100" dirty="0" err="1"/>
              <a:t>adalah</a:t>
            </a:r>
            <a:r>
              <a:rPr lang="en-US" sz="5100" dirty="0"/>
              <a:t> </a:t>
            </a:r>
            <a:r>
              <a:rPr lang="en-US" sz="5100" dirty="0" err="1"/>
              <a:t>institusi</a:t>
            </a:r>
            <a:r>
              <a:rPr lang="en-US" sz="5100" dirty="0"/>
              <a:t> yang </a:t>
            </a:r>
            <a:r>
              <a:rPr lang="en-US" sz="5100" dirty="0" err="1"/>
              <a:t>merepresentasikan</a:t>
            </a:r>
            <a:r>
              <a:rPr lang="en-US" sz="5100" dirty="0"/>
              <a:t> </a:t>
            </a:r>
            <a:r>
              <a:rPr lang="en-US" sz="5100" dirty="0" err="1"/>
              <a:t>kedaulatan</a:t>
            </a:r>
            <a:r>
              <a:rPr lang="en-US" sz="5100" dirty="0"/>
              <a:t> </a:t>
            </a:r>
            <a:r>
              <a:rPr lang="en-US" sz="5100" dirty="0" err="1"/>
              <a:t>rakyat</a:t>
            </a:r>
            <a:r>
              <a:rPr lang="en-US" sz="5100" dirty="0"/>
              <a:t>.</a:t>
            </a:r>
          </a:p>
          <a:p>
            <a:r>
              <a:rPr lang="en-US" sz="5100" dirty="0" err="1" smtClean="0"/>
              <a:t>Sebagai</a:t>
            </a:r>
            <a:r>
              <a:rPr lang="en-US" sz="5100" dirty="0" smtClean="0"/>
              <a:t> </a:t>
            </a:r>
            <a:r>
              <a:rPr lang="en-US" sz="5100" dirty="0" err="1"/>
              <a:t>institusi</a:t>
            </a:r>
            <a:r>
              <a:rPr lang="en-US" sz="5100" dirty="0"/>
              <a:t>, </a:t>
            </a:r>
            <a:r>
              <a:rPr lang="en-US" sz="5100" dirty="0" err="1"/>
              <a:t>pemerintahan</a:t>
            </a:r>
            <a:r>
              <a:rPr lang="en-US" sz="5100" dirty="0"/>
              <a:t> </a:t>
            </a:r>
            <a:r>
              <a:rPr lang="en-US" sz="5100" dirty="0" err="1"/>
              <a:t>terdiri</a:t>
            </a:r>
            <a:r>
              <a:rPr lang="en-US" sz="5100" dirty="0"/>
              <a:t> </a:t>
            </a:r>
            <a:r>
              <a:rPr lang="en-US" sz="5100" dirty="0" err="1"/>
              <a:t>dari</a:t>
            </a:r>
            <a:r>
              <a:rPr lang="en-US" sz="5100" dirty="0"/>
              <a:t> </a:t>
            </a:r>
            <a:r>
              <a:rPr lang="en-US" sz="5100" dirty="0" err="1"/>
              <a:t>pemerintah</a:t>
            </a:r>
            <a:r>
              <a:rPr lang="en-US" sz="5100" dirty="0"/>
              <a:t> (</a:t>
            </a:r>
            <a:r>
              <a:rPr lang="en-US" sz="5100" dirty="0" err="1"/>
              <a:t>eksekutif</a:t>
            </a:r>
            <a:r>
              <a:rPr lang="en-US" sz="5100" dirty="0"/>
              <a:t>) </a:t>
            </a:r>
            <a:r>
              <a:rPr lang="en-US" sz="5100" dirty="0" err="1"/>
              <a:t>dan</a:t>
            </a:r>
            <a:r>
              <a:rPr lang="en-US" sz="5100" dirty="0"/>
              <a:t> </a:t>
            </a:r>
            <a:r>
              <a:rPr lang="en-US" sz="5100" dirty="0" err="1"/>
              <a:t>parlemen</a:t>
            </a:r>
            <a:r>
              <a:rPr lang="en-US" sz="5100" dirty="0"/>
              <a:t> (</a:t>
            </a:r>
            <a:r>
              <a:rPr lang="en-US" sz="5100" dirty="0" err="1"/>
              <a:t>legislatif</a:t>
            </a:r>
            <a:r>
              <a:rPr lang="en-US" sz="5100" dirty="0"/>
              <a:t>).</a:t>
            </a:r>
          </a:p>
          <a:p>
            <a:endParaRPr lang="en-US" sz="4000" b="1" dirty="0" smtClean="0"/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07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9600" dirty="0" err="1" smtClean="0"/>
              <a:t>Pemerintah</a:t>
            </a:r>
            <a:r>
              <a:rPr lang="en-US" sz="9600" dirty="0" smtClean="0"/>
              <a:t> </a:t>
            </a:r>
            <a:r>
              <a:rPr lang="en-US" sz="9600" dirty="0" err="1"/>
              <a:t>terpisah</a:t>
            </a:r>
            <a:r>
              <a:rPr lang="en-US" sz="9600" dirty="0"/>
              <a:t> </a:t>
            </a:r>
            <a:r>
              <a:rPr lang="en-US" sz="9600" dirty="0" err="1"/>
              <a:t>dari</a:t>
            </a:r>
            <a:r>
              <a:rPr lang="en-US" sz="9600" dirty="0"/>
              <a:t> </a:t>
            </a:r>
            <a:r>
              <a:rPr lang="en-US" sz="9600" dirty="0" err="1"/>
              <a:t>negara</a:t>
            </a:r>
            <a:r>
              <a:rPr lang="en-US" sz="9600" dirty="0"/>
              <a:t>, </a:t>
            </a:r>
            <a:r>
              <a:rPr lang="en-US" sz="9600" dirty="0" err="1"/>
              <a:t>pemerintah</a:t>
            </a:r>
            <a:r>
              <a:rPr lang="en-US" sz="9600" dirty="0"/>
              <a:t> </a:t>
            </a:r>
            <a:r>
              <a:rPr lang="en-US" sz="9600" dirty="0" err="1"/>
              <a:t>bukanlah</a:t>
            </a:r>
            <a:r>
              <a:rPr lang="en-US" sz="9600" dirty="0"/>
              <a:t> </a:t>
            </a:r>
            <a:r>
              <a:rPr lang="en-US" sz="9600" dirty="0" err="1"/>
              <a:t>negara</a:t>
            </a:r>
            <a:r>
              <a:rPr lang="en-US" sz="9600" dirty="0"/>
              <a:t>, </a:t>
            </a:r>
            <a:r>
              <a:rPr lang="en-US" sz="9600" dirty="0" err="1"/>
              <a:t>namun</a:t>
            </a:r>
            <a:r>
              <a:rPr lang="en-US" sz="9600" dirty="0"/>
              <a:t> </a:t>
            </a:r>
            <a:r>
              <a:rPr lang="en-US" sz="9600" dirty="0" err="1"/>
              <a:t>pemerintah</a:t>
            </a:r>
            <a:r>
              <a:rPr lang="en-US" sz="9600" dirty="0"/>
              <a:t> </a:t>
            </a:r>
            <a:r>
              <a:rPr lang="en-US" sz="9600" dirty="0" err="1"/>
              <a:t>adalah</a:t>
            </a:r>
            <a:r>
              <a:rPr lang="en-US" sz="9600" dirty="0"/>
              <a:t> </a:t>
            </a:r>
            <a:r>
              <a:rPr lang="en-US" sz="9600" dirty="0" err="1"/>
              <a:t>pemegang</a:t>
            </a:r>
            <a:r>
              <a:rPr lang="en-US" sz="9600" dirty="0"/>
              <a:t> </a:t>
            </a:r>
            <a:r>
              <a:rPr lang="en-US" sz="9600" dirty="0" err="1"/>
              <a:t>otoritas</a:t>
            </a:r>
            <a:r>
              <a:rPr lang="en-US" sz="9600" dirty="0"/>
              <a:t> </a:t>
            </a:r>
            <a:r>
              <a:rPr lang="en-US" sz="9600" dirty="0" err="1"/>
              <a:t>tertinggi</a:t>
            </a:r>
            <a:r>
              <a:rPr lang="en-US" sz="9600" dirty="0"/>
              <a:t> </a:t>
            </a:r>
            <a:r>
              <a:rPr lang="en-US" sz="9600" dirty="0" err="1"/>
              <a:t>dalam</a:t>
            </a:r>
            <a:r>
              <a:rPr lang="en-US" sz="9600" dirty="0"/>
              <a:t> </a:t>
            </a:r>
            <a:r>
              <a:rPr lang="en-US" sz="9600" dirty="0" err="1"/>
              <a:t>negara</a:t>
            </a:r>
            <a:r>
              <a:rPr lang="en-US" sz="9600" dirty="0"/>
              <a:t>, </a:t>
            </a:r>
            <a:r>
              <a:rPr lang="en-US" sz="9600" dirty="0" err="1"/>
              <a:t>atas</a:t>
            </a:r>
            <a:r>
              <a:rPr lang="en-US" sz="9600" dirty="0"/>
              <a:t> </a:t>
            </a:r>
            <a:r>
              <a:rPr lang="en-US" sz="9600" dirty="0" err="1"/>
              <a:t>dasar</a:t>
            </a:r>
            <a:r>
              <a:rPr lang="en-US" sz="9600" dirty="0"/>
              <a:t> </a:t>
            </a:r>
            <a:r>
              <a:rPr lang="en-US" sz="9600" dirty="0" err="1"/>
              <a:t>kedaulatan</a:t>
            </a:r>
            <a:r>
              <a:rPr lang="en-US" sz="9600" dirty="0"/>
              <a:t> </a:t>
            </a:r>
            <a:r>
              <a:rPr lang="en-US" sz="9600" dirty="0" err="1"/>
              <a:t>rakyat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konstitusi</a:t>
            </a:r>
            <a:r>
              <a:rPr lang="en-US" sz="9600" dirty="0" smtClean="0"/>
              <a:t>. </a:t>
            </a:r>
            <a:endParaRPr lang="en-US" sz="9600" dirty="0"/>
          </a:p>
          <a:p>
            <a:r>
              <a:rPr lang="en-US" sz="9600" dirty="0"/>
              <a:t> </a:t>
            </a:r>
            <a:r>
              <a:rPr lang="en-US" sz="9600" dirty="0" err="1" smtClean="0"/>
              <a:t>Pemerintahan</a:t>
            </a:r>
            <a:r>
              <a:rPr lang="en-US" sz="9600" dirty="0" smtClean="0"/>
              <a:t> </a:t>
            </a:r>
            <a:r>
              <a:rPr lang="en-US" sz="9600" dirty="0" err="1"/>
              <a:t>mencakup</a:t>
            </a:r>
            <a:r>
              <a:rPr lang="en-US" sz="9600" dirty="0"/>
              <a:t> </a:t>
            </a:r>
            <a:r>
              <a:rPr lang="en-US" sz="9600" dirty="0" err="1"/>
              <a:t>pembentukan</a:t>
            </a:r>
            <a:r>
              <a:rPr lang="en-US" sz="9600" dirty="0"/>
              <a:t> </a:t>
            </a:r>
            <a:r>
              <a:rPr lang="en-US" sz="9600" dirty="0" err="1"/>
              <a:t>oleh</a:t>
            </a:r>
            <a:r>
              <a:rPr lang="en-US" sz="9600" dirty="0"/>
              <a:t> </a:t>
            </a:r>
            <a:r>
              <a:rPr lang="en-US" sz="9600" dirty="0" err="1"/>
              <a:t>rakyat</a:t>
            </a:r>
            <a:r>
              <a:rPr lang="en-US" sz="9600" dirty="0"/>
              <a:t>, </a:t>
            </a:r>
            <a:r>
              <a:rPr lang="en-US" sz="9600" dirty="0" err="1"/>
              <a:t>perbuatan</a:t>
            </a:r>
            <a:r>
              <a:rPr lang="en-US" sz="9600" dirty="0"/>
              <a:t>  </a:t>
            </a:r>
            <a:r>
              <a:rPr lang="en-US" sz="9600" dirty="0" err="1"/>
              <a:t>politik</a:t>
            </a:r>
            <a:r>
              <a:rPr lang="en-US" sz="9600" dirty="0"/>
              <a:t> </a:t>
            </a:r>
            <a:r>
              <a:rPr lang="en-US" sz="9600" dirty="0" err="1"/>
              <a:t>menghasilkan</a:t>
            </a:r>
            <a:r>
              <a:rPr lang="en-US" sz="9600" dirty="0"/>
              <a:t> </a:t>
            </a:r>
            <a:r>
              <a:rPr lang="en-US" sz="9600" dirty="0" err="1"/>
              <a:t>kebijakan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hukum</a:t>
            </a:r>
            <a:r>
              <a:rPr lang="en-US" sz="9600" dirty="0"/>
              <a:t>, </a:t>
            </a:r>
            <a:r>
              <a:rPr lang="en-US" sz="9600" dirty="0" err="1"/>
              <a:t>penyelenggaraan</a:t>
            </a:r>
            <a:r>
              <a:rPr lang="en-US" sz="9600" dirty="0"/>
              <a:t> (</a:t>
            </a:r>
            <a:r>
              <a:rPr lang="en-US" sz="9600" dirty="0" err="1"/>
              <a:t>pengaturan</a:t>
            </a:r>
            <a:r>
              <a:rPr lang="en-US" sz="9600" dirty="0"/>
              <a:t>, </a:t>
            </a:r>
            <a:r>
              <a:rPr lang="en-US" sz="9600" dirty="0" err="1"/>
              <a:t>pengurusan</a:t>
            </a:r>
            <a:r>
              <a:rPr lang="en-US" sz="9600" dirty="0"/>
              <a:t>, </a:t>
            </a:r>
            <a:r>
              <a:rPr lang="en-US" sz="9600" dirty="0" err="1"/>
              <a:t>pengendalian</a:t>
            </a:r>
            <a:r>
              <a:rPr lang="en-US" sz="9600" dirty="0"/>
              <a:t>) </a:t>
            </a:r>
            <a:r>
              <a:rPr lang="en-US" sz="9600" dirty="0" err="1"/>
              <a:t>negara</a:t>
            </a:r>
            <a:r>
              <a:rPr lang="en-US" sz="9600" dirty="0"/>
              <a:t>, </a:t>
            </a:r>
            <a:r>
              <a:rPr lang="en-US" sz="9600" dirty="0" err="1"/>
              <a:t>pelaksanaan</a:t>
            </a:r>
            <a:r>
              <a:rPr lang="en-US" sz="9600" dirty="0"/>
              <a:t> </a:t>
            </a:r>
            <a:r>
              <a:rPr lang="en-US" sz="9600" dirty="0" err="1"/>
              <a:t>kebijakan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administrasi</a:t>
            </a:r>
            <a:r>
              <a:rPr lang="en-US" sz="9600" dirty="0"/>
              <a:t>, </a:t>
            </a:r>
            <a:r>
              <a:rPr lang="en-US" sz="9600" dirty="0" err="1"/>
              <a:t>pelayanan</a:t>
            </a:r>
            <a:r>
              <a:rPr lang="en-US" sz="9600" dirty="0"/>
              <a:t> </a:t>
            </a:r>
            <a:r>
              <a:rPr lang="en-US" sz="9600" dirty="0" err="1"/>
              <a:t>kepada</a:t>
            </a:r>
            <a:r>
              <a:rPr lang="en-US" sz="9600" dirty="0"/>
              <a:t> </a:t>
            </a:r>
            <a:r>
              <a:rPr lang="en-US" sz="9600" dirty="0" err="1"/>
              <a:t>warga</a:t>
            </a:r>
            <a:r>
              <a:rPr lang="en-US" sz="9600" dirty="0" smtClean="0"/>
              <a:t>.</a:t>
            </a:r>
            <a:r>
              <a:rPr lang="en-US" sz="9600" dirty="0"/>
              <a:t> </a:t>
            </a:r>
          </a:p>
          <a:p>
            <a:r>
              <a:rPr lang="en-US" sz="9600" dirty="0" err="1" smtClean="0"/>
              <a:t>Kebijakan</a:t>
            </a:r>
            <a:r>
              <a:rPr lang="en-US" sz="9600" dirty="0" smtClean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hukum</a:t>
            </a:r>
            <a:r>
              <a:rPr lang="en-US" sz="9600" dirty="0"/>
              <a:t> yang </a:t>
            </a:r>
            <a:r>
              <a:rPr lang="en-US" sz="9600" dirty="0" err="1"/>
              <a:t>dibuat</a:t>
            </a:r>
            <a:r>
              <a:rPr lang="en-US" sz="9600" dirty="0"/>
              <a:t> </a:t>
            </a:r>
            <a:r>
              <a:rPr lang="en-US" sz="9600" dirty="0" err="1"/>
              <a:t>oleh</a:t>
            </a:r>
            <a:r>
              <a:rPr lang="en-US" sz="9600" dirty="0"/>
              <a:t> </a:t>
            </a:r>
            <a:r>
              <a:rPr lang="en-US" sz="9600" dirty="0" err="1"/>
              <a:t>pemerintah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parlemen</a:t>
            </a:r>
            <a:r>
              <a:rPr lang="en-US" sz="9600" dirty="0"/>
              <a:t> yang </a:t>
            </a:r>
            <a:r>
              <a:rPr lang="en-US" sz="9600" dirty="0" err="1"/>
              <a:t>terpenting</a:t>
            </a:r>
            <a:r>
              <a:rPr lang="en-US" sz="9600" dirty="0"/>
              <a:t> </a:t>
            </a:r>
            <a:r>
              <a:rPr lang="en-US" sz="9600" dirty="0" err="1"/>
              <a:t>untuk</a:t>
            </a:r>
            <a:r>
              <a:rPr lang="en-US" sz="9600" dirty="0"/>
              <a:t> </a:t>
            </a:r>
            <a:r>
              <a:rPr lang="en-US" sz="9600" dirty="0" err="1"/>
              <a:t>memastikan</a:t>
            </a:r>
            <a:r>
              <a:rPr lang="en-US" sz="9600" dirty="0"/>
              <a:t> </a:t>
            </a:r>
            <a:r>
              <a:rPr lang="en-US" sz="9600" dirty="0" err="1"/>
              <a:t>hak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kewajiban</a:t>
            </a:r>
            <a:r>
              <a:rPr lang="en-US" sz="9600" dirty="0"/>
              <a:t> </a:t>
            </a:r>
            <a:r>
              <a:rPr lang="en-US" sz="9600" dirty="0" err="1" smtClean="0"/>
              <a:t>warga</a:t>
            </a:r>
            <a:endParaRPr lang="en-US" sz="9600" dirty="0"/>
          </a:p>
          <a:p>
            <a:r>
              <a:rPr lang="en-US" sz="9600" dirty="0"/>
              <a:t> </a:t>
            </a:r>
            <a:r>
              <a:rPr lang="en-US" sz="9600" dirty="0" err="1"/>
              <a:t>Perbuatan</a:t>
            </a:r>
            <a:r>
              <a:rPr lang="en-US" sz="9600" dirty="0"/>
              <a:t> </a:t>
            </a:r>
            <a:r>
              <a:rPr lang="en-US" sz="9600" dirty="0" err="1"/>
              <a:t>pemerintah</a:t>
            </a:r>
            <a:r>
              <a:rPr lang="en-US" sz="9600" dirty="0"/>
              <a:t> </a:t>
            </a:r>
            <a:r>
              <a:rPr lang="en-US" sz="9600" dirty="0" err="1"/>
              <a:t>secara</a:t>
            </a:r>
            <a:r>
              <a:rPr lang="en-US" sz="9600" dirty="0"/>
              <a:t> </a:t>
            </a:r>
            <a:r>
              <a:rPr lang="en-US" sz="9600" dirty="0" err="1"/>
              <a:t>politik</a:t>
            </a:r>
            <a:r>
              <a:rPr lang="en-US" sz="9600" dirty="0"/>
              <a:t>, </a:t>
            </a:r>
            <a:r>
              <a:rPr lang="en-US" sz="9600" dirty="0" err="1"/>
              <a:t>hukum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administrasi</a:t>
            </a:r>
            <a:r>
              <a:rPr lang="en-US" sz="9600" dirty="0"/>
              <a:t> </a:t>
            </a:r>
            <a:r>
              <a:rPr lang="en-US" sz="9600" dirty="0" err="1"/>
              <a:t>dalam</a:t>
            </a:r>
            <a:r>
              <a:rPr lang="en-US" sz="9600" dirty="0"/>
              <a:t> </a:t>
            </a:r>
            <a:r>
              <a:rPr lang="en-US" sz="9600" dirty="0" err="1"/>
              <a:t>mengatur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mengurus</a:t>
            </a:r>
            <a:r>
              <a:rPr lang="en-US" sz="9600" dirty="0"/>
              <a:t> </a:t>
            </a:r>
            <a:r>
              <a:rPr lang="en-US" sz="9600" dirty="0" err="1"/>
              <a:t>negara</a:t>
            </a:r>
            <a:r>
              <a:rPr lang="en-US" sz="9600" dirty="0"/>
              <a:t> </a:t>
            </a:r>
            <a:r>
              <a:rPr lang="en-US" sz="9600" dirty="0" err="1"/>
              <a:t>maupun</a:t>
            </a:r>
            <a:r>
              <a:rPr lang="en-US" sz="9600" dirty="0"/>
              <a:t> </a:t>
            </a:r>
            <a:r>
              <a:rPr lang="en-US" sz="9600" dirty="0" err="1"/>
              <a:t>hajat</a:t>
            </a:r>
            <a:r>
              <a:rPr lang="en-US" sz="9600" dirty="0"/>
              <a:t> </a:t>
            </a:r>
            <a:r>
              <a:rPr lang="en-US" sz="9600" dirty="0" err="1"/>
              <a:t>hidup</a:t>
            </a:r>
            <a:r>
              <a:rPr lang="en-US" sz="9600" dirty="0"/>
              <a:t> orang </a:t>
            </a:r>
            <a:r>
              <a:rPr lang="en-US" sz="9600" dirty="0" err="1"/>
              <a:t>banyak</a:t>
            </a:r>
            <a:r>
              <a:rPr lang="en-US" sz="9600" dirty="0"/>
              <a:t>.</a:t>
            </a:r>
          </a:p>
          <a:p>
            <a:endParaRPr lang="en-US" sz="9600" dirty="0"/>
          </a:p>
          <a:p>
            <a:pPr marL="114300" indent="0">
              <a:buNone/>
            </a:pPr>
            <a:r>
              <a:rPr lang="en-US" sz="9600" dirty="0"/>
              <a:t> </a:t>
            </a:r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83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Epistemologi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4929411"/>
          </a:xfrm>
        </p:spPr>
        <p:txBody>
          <a:bodyPr>
            <a:noAutofit/>
          </a:bodyPr>
          <a:lstStyle/>
          <a:p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?</a:t>
            </a:r>
          </a:p>
          <a:p>
            <a:r>
              <a:rPr lang="en-US" sz="2400" dirty="0"/>
              <a:t> 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obyek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fenomena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meminjam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perspektif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,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deskripsi</a:t>
            </a:r>
            <a:r>
              <a:rPr lang="en-US" sz="2400" dirty="0"/>
              <a:t>, </a:t>
            </a:r>
            <a:r>
              <a:rPr lang="en-US" sz="2400" dirty="0" err="1"/>
              <a:t>eksplanasi</a:t>
            </a:r>
            <a:r>
              <a:rPr lang="en-US" sz="2400" dirty="0"/>
              <a:t>, </a:t>
            </a:r>
            <a:r>
              <a:rPr lang="en-US" sz="2400" dirty="0" err="1"/>
              <a:t>interpretasi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preskripsi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obyek</a:t>
            </a:r>
            <a:r>
              <a:rPr lang="en-US" sz="2400" dirty="0"/>
              <a:t> </a:t>
            </a:r>
            <a:r>
              <a:rPr lang="en-US" sz="2400" dirty="0" err="1"/>
              <a:t>bernama</a:t>
            </a:r>
            <a:r>
              <a:rPr lang="en-US" sz="2400" dirty="0"/>
              <a:t> </a:t>
            </a:r>
            <a:r>
              <a:rPr lang="en-US" sz="2400" dirty="0" err="1"/>
              <a:t>fenomena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menjelaskan</a:t>
            </a:r>
            <a:r>
              <a:rPr lang="en-US" sz="2400" dirty="0"/>
              <a:t> </a:t>
            </a:r>
            <a:r>
              <a:rPr lang="en-US" sz="2400" dirty="0" err="1"/>
              <a:t>fenomena</a:t>
            </a:r>
            <a:r>
              <a:rPr lang="en-US" sz="2400" dirty="0"/>
              <a:t> </a:t>
            </a:r>
            <a:r>
              <a:rPr lang="en-US" sz="2400" dirty="0" err="1"/>
              <a:t>kegagalan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(government failure)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pasar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perspektif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.</a:t>
            </a:r>
          </a:p>
          <a:p>
            <a:r>
              <a:rPr lang="en-US" sz="2400" dirty="0"/>
              <a:t>• 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multi-</a:t>
            </a:r>
            <a:r>
              <a:rPr lang="en-US" sz="2400" dirty="0" err="1"/>
              <a:t>interdisplin</a:t>
            </a:r>
            <a:r>
              <a:rPr lang="en-US" sz="2400" dirty="0"/>
              <a:t>,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menyajikan</a:t>
            </a:r>
            <a:r>
              <a:rPr lang="en-US" sz="2400" dirty="0"/>
              <a:t> </a:t>
            </a:r>
            <a:r>
              <a:rPr lang="en-US" sz="2400" dirty="0" err="1"/>
              <a:t>identitas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yang </a:t>
            </a:r>
            <a:r>
              <a:rPr lang="en-US" sz="2400" dirty="0" err="1"/>
              <a:t>inklusif</a:t>
            </a:r>
            <a:r>
              <a:rPr lang="en-US" sz="2400" dirty="0"/>
              <a:t> (</a:t>
            </a:r>
            <a:r>
              <a:rPr lang="en-US" sz="2400" dirty="0" err="1"/>
              <a:t>terbuka</a:t>
            </a:r>
            <a:r>
              <a:rPr lang="en-US" sz="2400" dirty="0"/>
              <a:t>),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duduk</a:t>
            </a:r>
            <a:r>
              <a:rPr lang="en-US" sz="2400" dirty="0"/>
              <a:t> di </a:t>
            </a:r>
            <a:r>
              <a:rPr lang="en-US" sz="2400" dirty="0" err="1"/>
              <a:t>belakang</a:t>
            </a:r>
            <a:r>
              <a:rPr lang="en-US" sz="2400" dirty="0"/>
              <a:t>, </a:t>
            </a:r>
            <a:r>
              <a:rPr lang="en-US" sz="2400" dirty="0" err="1"/>
              <a:t>seperti</a:t>
            </a:r>
            <a:r>
              <a:rPr lang="en-US" sz="2400" dirty="0"/>
              <a:t>: </a:t>
            </a:r>
            <a:r>
              <a:rPr lang="en-US" sz="2400" dirty="0" err="1"/>
              <a:t>sosiologi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, </a:t>
            </a:r>
            <a:r>
              <a:rPr lang="en-US" sz="2400" dirty="0" err="1"/>
              <a:t>antropologi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,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, </a:t>
            </a:r>
            <a:r>
              <a:rPr lang="en-US" sz="2400" dirty="0" err="1"/>
              <a:t>ekologi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, </a:t>
            </a:r>
            <a:r>
              <a:rPr lang="en-US" sz="2400" dirty="0" err="1"/>
              <a:t>dll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82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9600" dirty="0" err="1"/>
              <a:t>Pemerintahan</a:t>
            </a:r>
            <a:r>
              <a:rPr lang="en-US" sz="9600" dirty="0"/>
              <a:t> </a:t>
            </a:r>
            <a:r>
              <a:rPr lang="en-US" sz="9600" dirty="0" err="1"/>
              <a:t>sebagai</a:t>
            </a:r>
            <a:r>
              <a:rPr lang="en-US" sz="9600" dirty="0"/>
              <a:t> </a:t>
            </a:r>
            <a:r>
              <a:rPr lang="en-US" sz="9600" dirty="0" err="1"/>
              <a:t>subyek</a:t>
            </a:r>
            <a:r>
              <a:rPr lang="en-US" sz="9600" dirty="0"/>
              <a:t> yang </a:t>
            </a:r>
            <a:r>
              <a:rPr lang="en-US" sz="9600" dirty="0" err="1"/>
              <a:t>memiliki</a:t>
            </a:r>
            <a:r>
              <a:rPr lang="en-US" sz="9600" dirty="0"/>
              <a:t> </a:t>
            </a:r>
            <a:r>
              <a:rPr lang="en-US" sz="9600" dirty="0" err="1"/>
              <a:t>predikat</a:t>
            </a:r>
            <a:r>
              <a:rPr lang="en-US" sz="9600" dirty="0"/>
              <a:t> </a:t>
            </a:r>
            <a:r>
              <a:rPr lang="en-US" sz="9600" dirty="0" err="1"/>
              <a:t>melakukan</a:t>
            </a:r>
            <a:r>
              <a:rPr lang="en-US" sz="9600" dirty="0"/>
              <a:t> </a:t>
            </a:r>
            <a:r>
              <a:rPr lang="en-US" sz="9600" dirty="0" err="1"/>
              <a:t>tindakan</a:t>
            </a:r>
            <a:r>
              <a:rPr lang="en-US" sz="9600" dirty="0"/>
              <a:t> </a:t>
            </a:r>
            <a:r>
              <a:rPr lang="en-US" sz="9600" dirty="0" err="1"/>
              <a:t>terhadap</a:t>
            </a:r>
            <a:r>
              <a:rPr lang="en-US" sz="9600" dirty="0"/>
              <a:t>  </a:t>
            </a:r>
            <a:r>
              <a:rPr lang="en-US" sz="9600" dirty="0" err="1"/>
              <a:t>obyek</a:t>
            </a:r>
            <a:r>
              <a:rPr lang="en-US" sz="9600" dirty="0"/>
              <a:t>. </a:t>
            </a:r>
            <a:r>
              <a:rPr lang="en-US" sz="9600" dirty="0" err="1"/>
              <a:t>Misalnya</a:t>
            </a:r>
            <a:r>
              <a:rPr lang="en-US" sz="9600" dirty="0"/>
              <a:t> </a:t>
            </a:r>
            <a:r>
              <a:rPr lang="en-US" sz="9600" i="1" dirty="0"/>
              <a:t>government “governing the common”, “governing the state”, “governing the society”, “governing ecology”.</a:t>
            </a:r>
          </a:p>
          <a:p>
            <a:r>
              <a:rPr lang="en-US" sz="9600" dirty="0" err="1" smtClean="0"/>
              <a:t>Pemerintahan</a:t>
            </a:r>
            <a:r>
              <a:rPr lang="en-US" sz="9600" dirty="0" smtClean="0"/>
              <a:t> </a:t>
            </a:r>
            <a:r>
              <a:rPr lang="en-US" sz="9600" dirty="0" err="1"/>
              <a:t>sebagai</a:t>
            </a:r>
            <a:r>
              <a:rPr lang="en-US" sz="9600" dirty="0"/>
              <a:t> </a:t>
            </a:r>
            <a:r>
              <a:rPr lang="en-US" sz="9600" dirty="0" err="1"/>
              <a:t>perspektif</a:t>
            </a:r>
            <a:r>
              <a:rPr lang="en-US" sz="9600" dirty="0"/>
              <a:t> yang </a:t>
            </a:r>
            <a:r>
              <a:rPr lang="en-US" sz="9600" dirty="0" err="1"/>
              <a:t>memberi</a:t>
            </a:r>
            <a:r>
              <a:rPr lang="en-US" sz="9600" dirty="0"/>
              <a:t> </a:t>
            </a:r>
            <a:r>
              <a:rPr lang="en-US" sz="9600" dirty="0" err="1"/>
              <a:t>deskripsi</a:t>
            </a:r>
            <a:r>
              <a:rPr lang="en-US" sz="9600" dirty="0"/>
              <a:t>, </a:t>
            </a:r>
            <a:r>
              <a:rPr lang="en-US" sz="9600" dirty="0" err="1"/>
              <a:t>eksplanasi</a:t>
            </a:r>
            <a:r>
              <a:rPr lang="en-US" sz="9600" dirty="0"/>
              <a:t>, </a:t>
            </a:r>
            <a:r>
              <a:rPr lang="en-US" sz="9600" dirty="0" err="1"/>
              <a:t>interpretasi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preskripsi</a:t>
            </a:r>
            <a:r>
              <a:rPr lang="en-US" sz="9600" dirty="0"/>
              <a:t> </a:t>
            </a:r>
            <a:r>
              <a:rPr lang="en-US" sz="9600" dirty="0" err="1"/>
              <a:t>atas</a:t>
            </a:r>
            <a:r>
              <a:rPr lang="en-US" sz="9600" dirty="0"/>
              <a:t> </a:t>
            </a:r>
            <a:r>
              <a:rPr lang="en-US" sz="9600" dirty="0" err="1"/>
              <a:t>fenomena</a:t>
            </a:r>
            <a:r>
              <a:rPr lang="en-US" sz="9600" dirty="0"/>
              <a:t> </a:t>
            </a:r>
            <a:r>
              <a:rPr lang="en-US" sz="9600" dirty="0" err="1"/>
              <a:t>manusia</a:t>
            </a:r>
            <a:r>
              <a:rPr lang="en-US" sz="9600" dirty="0"/>
              <a:t>, </a:t>
            </a:r>
            <a:r>
              <a:rPr lang="en-US" sz="9600" dirty="0" err="1"/>
              <a:t>fenomena</a:t>
            </a:r>
            <a:r>
              <a:rPr lang="en-US" sz="9600" dirty="0"/>
              <a:t> </a:t>
            </a:r>
            <a:r>
              <a:rPr lang="en-US" sz="9600" dirty="0" err="1"/>
              <a:t>negara</a:t>
            </a:r>
            <a:r>
              <a:rPr lang="en-US" sz="9600" dirty="0"/>
              <a:t>, </a:t>
            </a:r>
            <a:r>
              <a:rPr lang="en-US" sz="9600" dirty="0" err="1"/>
              <a:t>fenomena</a:t>
            </a:r>
            <a:r>
              <a:rPr lang="en-US" sz="9600" dirty="0"/>
              <a:t> </a:t>
            </a:r>
            <a:r>
              <a:rPr lang="en-US" sz="9600" dirty="0" err="1"/>
              <a:t>masyarakat</a:t>
            </a:r>
            <a:r>
              <a:rPr lang="en-US" sz="9600" dirty="0"/>
              <a:t>, </a:t>
            </a:r>
            <a:r>
              <a:rPr lang="en-US" sz="9600" dirty="0" err="1"/>
              <a:t>fenomena</a:t>
            </a:r>
            <a:r>
              <a:rPr lang="en-US" sz="9600" dirty="0"/>
              <a:t> </a:t>
            </a:r>
            <a:r>
              <a:rPr lang="en-US" sz="9600" dirty="0" err="1"/>
              <a:t>hajat</a:t>
            </a:r>
            <a:r>
              <a:rPr lang="en-US" sz="9600" dirty="0"/>
              <a:t> </a:t>
            </a:r>
            <a:r>
              <a:rPr lang="en-US" sz="9600" dirty="0" err="1"/>
              <a:t>hidup</a:t>
            </a:r>
            <a:r>
              <a:rPr lang="en-US" sz="9600" dirty="0"/>
              <a:t> orang </a:t>
            </a:r>
            <a:r>
              <a:rPr lang="en-US" sz="9600" dirty="0" err="1"/>
              <a:t>banyak</a:t>
            </a:r>
            <a:r>
              <a:rPr lang="en-US" sz="9600" dirty="0"/>
              <a:t>.</a:t>
            </a:r>
          </a:p>
          <a:p>
            <a:r>
              <a:rPr lang="en-US" sz="9600" dirty="0" err="1" smtClean="0"/>
              <a:t>Misalnya</a:t>
            </a:r>
            <a:r>
              <a:rPr lang="en-US" sz="9600" dirty="0" smtClean="0"/>
              <a:t> </a:t>
            </a:r>
            <a:r>
              <a:rPr lang="en-US" sz="9600" dirty="0" err="1"/>
              <a:t>mengkaji</a:t>
            </a:r>
            <a:r>
              <a:rPr lang="en-US" sz="9600" dirty="0"/>
              <a:t> </a:t>
            </a:r>
            <a:r>
              <a:rPr lang="en-US" sz="9600" dirty="0" err="1"/>
              <a:t>kemiskinan</a:t>
            </a:r>
            <a:r>
              <a:rPr lang="en-US" sz="9600" dirty="0"/>
              <a:t> </a:t>
            </a:r>
            <a:r>
              <a:rPr lang="en-US" sz="9600" dirty="0" err="1"/>
              <a:t>bukan</a:t>
            </a:r>
            <a:r>
              <a:rPr lang="en-US" sz="9600" dirty="0"/>
              <a:t> </a:t>
            </a:r>
            <a:r>
              <a:rPr lang="en-US" sz="9600" dirty="0" err="1"/>
              <a:t>dari</a:t>
            </a:r>
            <a:r>
              <a:rPr lang="en-US" sz="9600" dirty="0"/>
              <a:t> </a:t>
            </a:r>
            <a:r>
              <a:rPr lang="en-US" sz="9600" dirty="0" err="1"/>
              <a:t>sisi</a:t>
            </a:r>
            <a:r>
              <a:rPr lang="en-US" sz="9600" dirty="0"/>
              <a:t> </a:t>
            </a:r>
            <a:r>
              <a:rPr lang="en-US" sz="9600" dirty="0" err="1"/>
              <a:t>budaya</a:t>
            </a:r>
            <a:r>
              <a:rPr lang="en-US" sz="9600" dirty="0"/>
              <a:t>, </a:t>
            </a:r>
            <a:r>
              <a:rPr lang="en-US" sz="9600" dirty="0" err="1"/>
              <a:t>ekonomi</a:t>
            </a:r>
            <a:r>
              <a:rPr lang="en-US" sz="9600" dirty="0"/>
              <a:t>, </a:t>
            </a:r>
            <a:r>
              <a:rPr lang="en-US" sz="9600" dirty="0" err="1"/>
              <a:t>geografi</a:t>
            </a:r>
            <a:r>
              <a:rPr lang="en-US" sz="9600" dirty="0"/>
              <a:t> </a:t>
            </a:r>
            <a:r>
              <a:rPr lang="en-US" sz="9600" dirty="0" err="1"/>
              <a:t>tetapi</a:t>
            </a:r>
            <a:r>
              <a:rPr lang="en-US" sz="9600" dirty="0"/>
              <a:t> </a:t>
            </a:r>
            <a:r>
              <a:rPr lang="en-US" sz="9600" dirty="0" err="1"/>
              <a:t>dari</a:t>
            </a:r>
            <a:r>
              <a:rPr lang="en-US" sz="9600" dirty="0"/>
              <a:t> </a:t>
            </a:r>
            <a:r>
              <a:rPr lang="en-US" sz="9600" dirty="0" err="1"/>
              <a:t>sisi</a:t>
            </a:r>
            <a:r>
              <a:rPr lang="en-US" sz="9600" dirty="0"/>
              <a:t> </a:t>
            </a:r>
            <a:r>
              <a:rPr lang="en-US" sz="9600" dirty="0" err="1"/>
              <a:t>pemerintahan</a:t>
            </a:r>
            <a:endParaRPr lang="en-US" sz="9600" dirty="0"/>
          </a:p>
          <a:p>
            <a:r>
              <a:rPr lang="en-US" sz="9600" dirty="0"/>
              <a:t>(</a:t>
            </a:r>
            <a:r>
              <a:rPr lang="en-US" sz="9600" dirty="0" err="1"/>
              <a:t>kewenangan</a:t>
            </a:r>
            <a:r>
              <a:rPr lang="en-US" sz="9600" dirty="0"/>
              <a:t>, </a:t>
            </a:r>
            <a:r>
              <a:rPr lang="en-US" sz="9600" dirty="0" err="1"/>
              <a:t>kebijakan</a:t>
            </a:r>
            <a:r>
              <a:rPr lang="en-US" sz="9600" dirty="0"/>
              <a:t>, </a:t>
            </a:r>
            <a:r>
              <a:rPr lang="en-US" sz="9600" dirty="0" err="1"/>
              <a:t>keuangan</a:t>
            </a:r>
            <a:r>
              <a:rPr lang="en-US" sz="9600" dirty="0"/>
              <a:t> </a:t>
            </a:r>
            <a:r>
              <a:rPr lang="en-US" sz="9600" dirty="0" err="1"/>
              <a:t>pemerintah</a:t>
            </a:r>
            <a:r>
              <a:rPr lang="en-US" sz="9600" dirty="0"/>
              <a:t>; </a:t>
            </a:r>
            <a:r>
              <a:rPr lang="en-US" sz="9600" dirty="0" err="1"/>
              <a:t>relasi</a:t>
            </a:r>
            <a:r>
              <a:rPr lang="en-US" sz="9600" dirty="0"/>
              <a:t> </a:t>
            </a:r>
            <a:r>
              <a:rPr lang="en-US" sz="9600" dirty="0" err="1"/>
              <a:t>pemerintah</a:t>
            </a:r>
            <a:r>
              <a:rPr lang="en-US" sz="9600" dirty="0"/>
              <a:t> </a:t>
            </a:r>
            <a:r>
              <a:rPr lang="en-US" sz="9600" dirty="0" err="1"/>
              <a:t>dengan</a:t>
            </a:r>
            <a:r>
              <a:rPr lang="en-US" sz="9600" dirty="0"/>
              <a:t> orang </a:t>
            </a:r>
            <a:r>
              <a:rPr lang="en-US" sz="9600" dirty="0" err="1"/>
              <a:t>miskin</a:t>
            </a:r>
            <a:r>
              <a:rPr lang="en-US" sz="9600" dirty="0"/>
              <a:t>).</a:t>
            </a:r>
          </a:p>
          <a:p>
            <a:r>
              <a:rPr lang="en-US" sz="8000" dirty="0"/>
              <a:t> </a:t>
            </a:r>
            <a:r>
              <a:rPr lang="en-US" sz="9600" dirty="0" err="1" smtClean="0"/>
              <a:t>Gabungan</a:t>
            </a:r>
            <a:r>
              <a:rPr lang="en-US" sz="9600" dirty="0" smtClean="0"/>
              <a:t> </a:t>
            </a:r>
            <a:r>
              <a:rPr lang="en-US" sz="9600" dirty="0" err="1"/>
              <a:t>antara</a:t>
            </a:r>
            <a:r>
              <a:rPr lang="en-US" sz="9600" dirty="0"/>
              <a:t> </a:t>
            </a:r>
            <a:r>
              <a:rPr lang="en-US" sz="9600" dirty="0" err="1"/>
              <a:t>obyek-fenomena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subyek-perspektif</a:t>
            </a:r>
            <a:r>
              <a:rPr lang="en-US" sz="9600" dirty="0"/>
              <a:t> </a:t>
            </a:r>
            <a:r>
              <a:rPr lang="en-US" sz="9600" dirty="0" err="1"/>
              <a:t>itu</a:t>
            </a:r>
            <a:r>
              <a:rPr lang="en-US" sz="9600" dirty="0"/>
              <a:t> </a:t>
            </a:r>
            <a:r>
              <a:rPr lang="en-US" sz="9600" dirty="0" err="1"/>
              <a:t>akan</a:t>
            </a:r>
            <a:r>
              <a:rPr lang="en-US" sz="9600" dirty="0"/>
              <a:t> </a:t>
            </a:r>
            <a:r>
              <a:rPr lang="en-US" sz="9600" dirty="0" err="1"/>
              <a:t>membentuk</a:t>
            </a:r>
            <a:r>
              <a:rPr lang="en-US" sz="9600" dirty="0"/>
              <a:t> </a:t>
            </a:r>
            <a:r>
              <a:rPr lang="en-US" sz="9600" dirty="0" err="1"/>
              <a:t>identitas</a:t>
            </a:r>
            <a:r>
              <a:rPr lang="en-US" sz="9600" dirty="0"/>
              <a:t> </a:t>
            </a:r>
            <a:r>
              <a:rPr lang="en-US" sz="9600" dirty="0" err="1"/>
              <a:t>ilmu</a:t>
            </a:r>
            <a:r>
              <a:rPr lang="en-US" sz="9600" dirty="0"/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 yang </a:t>
            </a:r>
            <a:r>
              <a:rPr lang="en-US" sz="9600" dirty="0" err="1"/>
              <a:t>jelas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kuat</a:t>
            </a:r>
            <a:r>
              <a:rPr lang="en-US" sz="9600" dirty="0"/>
              <a:t>, </a:t>
            </a:r>
            <a:r>
              <a:rPr lang="en-US" sz="9600" dirty="0" err="1"/>
              <a:t>seperti</a:t>
            </a:r>
            <a:r>
              <a:rPr lang="en-US" sz="9600" dirty="0"/>
              <a:t> </a:t>
            </a:r>
            <a:r>
              <a:rPr lang="en-US" sz="9600" dirty="0" err="1"/>
              <a:t>halnya</a:t>
            </a:r>
            <a:r>
              <a:rPr lang="en-US" sz="9600" dirty="0"/>
              <a:t> </a:t>
            </a:r>
            <a:r>
              <a:rPr lang="en-US" sz="9600" dirty="0" err="1"/>
              <a:t>ilmu-ilmu</a:t>
            </a:r>
            <a:r>
              <a:rPr lang="en-US" sz="9600" dirty="0"/>
              <a:t> </a:t>
            </a:r>
            <a:r>
              <a:rPr lang="en-US" sz="9600" dirty="0" err="1"/>
              <a:t>sosial</a:t>
            </a:r>
            <a:r>
              <a:rPr lang="en-US" sz="9600" dirty="0"/>
              <a:t> lain.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4327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7537648" cy="1858218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 Platform </a:t>
            </a:r>
            <a:r>
              <a:rPr lang="en-US" sz="3200" dirty="0" err="1"/>
              <a:t>Baru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err="1"/>
              <a:t>Posisi</a:t>
            </a:r>
            <a:r>
              <a:rPr lang="en-US" sz="3200" dirty="0"/>
              <a:t> </a:t>
            </a:r>
            <a:r>
              <a:rPr lang="en-US" sz="3200" dirty="0" err="1"/>
              <a:t>Keilmuan</a:t>
            </a:r>
            <a:r>
              <a:rPr lang="en-US" sz="3200" dirty="0"/>
              <a:t> </a:t>
            </a:r>
            <a:r>
              <a:rPr lang="en-US" sz="3200" dirty="0" smtClean="0"/>
              <a:t>Program </a:t>
            </a:r>
            <a:r>
              <a:rPr lang="en-US" sz="3200" dirty="0" err="1" smtClean="0"/>
              <a:t>Studi</a:t>
            </a:r>
            <a:r>
              <a:rPr lang="en-US" sz="3200" dirty="0" smtClean="0"/>
              <a:t> </a:t>
            </a:r>
            <a:r>
              <a:rPr lang="en-US" sz="3200" dirty="0" err="1" smtClean="0"/>
              <a:t>Ilmu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Pemerintahan</a:t>
            </a:r>
            <a:r>
              <a:rPr lang="en-US" sz="3200" dirty="0" smtClean="0"/>
              <a:t>  </a:t>
            </a:r>
            <a:r>
              <a:rPr lang="en-US" sz="3200" dirty="0" err="1" smtClean="0"/>
              <a:t>STPMD”APMD”Yogyakarta</a:t>
            </a:r>
            <a:r>
              <a:rPr lang="en-US" sz="4800" dirty="0"/>
              <a:t/>
            </a:r>
            <a:br>
              <a:rPr lang="en-US" sz="48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r>
              <a:rPr lang="en-US" sz="9600" dirty="0" err="1" smtClean="0"/>
              <a:t>Menyelenggarakan</a:t>
            </a:r>
            <a:r>
              <a:rPr lang="en-US" sz="9600" dirty="0" smtClean="0"/>
              <a:t> </a:t>
            </a:r>
            <a:r>
              <a:rPr lang="en-US" sz="9600" dirty="0" err="1"/>
              <a:t>pendidikan</a:t>
            </a:r>
            <a:r>
              <a:rPr lang="en-US" sz="9600" dirty="0"/>
              <a:t> </a:t>
            </a:r>
            <a:r>
              <a:rPr lang="en-US" sz="9600" dirty="0" err="1"/>
              <a:t>ilmu</a:t>
            </a:r>
            <a:r>
              <a:rPr lang="en-US" sz="9600" dirty="0"/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 </a:t>
            </a:r>
            <a:r>
              <a:rPr lang="en-US" sz="9600" dirty="0" err="1"/>
              <a:t>secara</a:t>
            </a:r>
            <a:r>
              <a:rPr lang="en-US" sz="9600" dirty="0"/>
              <a:t> </a:t>
            </a:r>
            <a:r>
              <a:rPr lang="en-US" sz="9600" dirty="0" err="1"/>
              <a:t>otentik</a:t>
            </a:r>
            <a:r>
              <a:rPr lang="en-US" sz="9600" dirty="0"/>
              <a:t>, </a:t>
            </a:r>
            <a:r>
              <a:rPr lang="en-US" sz="9600" dirty="0" err="1"/>
              <a:t>bermakna</a:t>
            </a:r>
            <a:r>
              <a:rPr lang="en-US" sz="9600" dirty="0"/>
              <a:t>, </a:t>
            </a:r>
            <a:r>
              <a:rPr lang="en-US" sz="9600" dirty="0" err="1"/>
              <a:t>kontekstual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relevan</a:t>
            </a:r>
            <a:r>
              <a:rPr lang="en-US" sz="9600" dirty="0"/>
              <a:t> </a:t>
            </a:r>
            <a:r>
              <a:rPr lang="en-US" sz="9600" dirty="0" err="1"/>
              <a:t>dengan</a:t>
            </a:r>
            <a:r>
              <a:rPr lang="en-US" sz="9600" dirty="0"/>
              <a:t> </a:t>
            </a:r>
            <a:r>
              <a:rPr lang="en-US" sz="9600" dirty="0" err="1"/>
              <a:t>konstitusi</a:t>
            </a:r>
            <a:endParaRPr lang="en-US" sz="9600" dirty="0"/>
          </a:p>
          <a:p>
            <a:r>
              <a:rPr lang="en-US" sz="9600" dirty="0" err="1"/>
              <a:t>Hadir</a:t>
            </a:r>
            <a:r>
              <a:rPr lang="en-US" sz="9600" dirty="0"/>
              <a:t> </a:t>
            </a:r>
            <a:r>
              <a:rPr lang="en-US" sz="9600" dirty="0" err="1"/>
              <a:t>sebagai</a:t>
            </a:r>
            <a:r>
              <a:rPr lang="en-US" sz="9600" dirty="0"/>
              <a:t> </a:t>
            </a:r>
            <a:r>
              <a:rPr lang="en-US" sz="9600" dirty="0" err="1"/>
              <a:t>pelari</a:t>
            </a:r>
            <a:r>
              <a:rPr lang="en-US" sz="9600" dirty="0"/>
              <a:t> </a:t>
            </a:r>
            <a:r>
              <a:rPr lang="en-US" sz="9600" dirty="0" err="1"/>
              <a:t>terdepan</a:t>
            </a:r>
            <a:r>
              <a:rPr lang="en-US" sz="9600" dirty="0"/>
              <a:t> </a:t>
            </a:r>
            <a:r>
              <a:rPr lang="en-US" sz="9600" dirty="0" err="1"/>
              <a:t>dalam</a:t>
            </a:r>
            <a:r>
              <a:rPr lang="en-US" sz="9600" dirty="0"/>
              <a:t> </a:t>
            </a:r>
            <a:r>
              <a:rPr lang="en-US" sz="9600" dirty="0" err="1"/>
              <a:t>membuat</a:t>
            </a:r>
            <a:r>
              <a:rPr lang="en-US" sz="9600" dirty="0"/>
              <a:t> </a:t>
            </a:r>
            <a:r>
              <a:rPr lang="en-US" sz="9600" dirty="0" err="1"/>
              <a:t>kembali</a:t>
            </a:r>
            <a:r>
              <a:rPr lang="en-US" sz="9600" dirty="0"/>
              <a:t>  </a:t>
            </a:r>
            <a:r>
              <a:rPr lang="en-US" sz="9600" dirty="0" err="1"/>
              <a:t>ilmu</a:t>
            </a:r>
            <a:r>
              <a:rPr lang="en-US" sz="9600" dirty="0"/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, </a:t>
            </a:r>
            <a:r>
              <a:rPr lang="en-US" sz="9600" dirty="0" err="1"/>
              <a:t>sekaligus</a:t>
            </a:r>
            <a:r>
              <a:rPr lang="en-US" sz="9600" dirty="0"/>
              <a:t> </a:t>
            </a:r>
            <a:r>
              <a:rPr lang="en-US" sz="9600" dirty="0" err="1"/>
              <a:t>mempengaruhi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mencerahkan</a:t>
            </a:r>
            <a:r>
              <a:rPr lang="en-US" sz="9600" dirty="0"/>
              <a:t> </a:t>
            </a:r>
            <a:r>
              <a:rPr lang="en-US" sz="9600" dirty="0" err="1"/>
              <a:t>diskursus</a:t>
            </a:r>
            <a:r>
              <a:rPr lang="en-US" sz="9600" dirty="0"/>
              <a:t>, </a:t>
            </a:r>
            <a:r>
              <a:rPr lang="en-US" sz="9600" dirty="0" err="1"/>
              <a:t>teori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praktik</a:t>
            </a:r>
            <a:r>
              <a:rPr lang="en-US" sz="9600" dirty="0"/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.</a:t>
            </a:r>
          </a:p>
          <a:p>
            <a:r>
              <a:rPr lang="en-US" sz="9600" dirty="0"/>
              <a:t> </a:t>
            </a:r>
            <a:r>
              <a:rPr lang="en-US" sz="9600" dirty="0" err="1"/>
              <a:t>Membuat</a:t>
            </a:r>
            <a:r>
              <a:rPr lang="en-US" sz="9600" dirty="0"/>
              <a:t> </a:t>
            </a:r>
            <a:r>
              <a:rPr lang="en-US" sz="9600" dirty="0" err="1"/>
              <a:t>sarjana</a:t>
            </a:r>
            <a:r>
              <a:rPr lang="en-US" sz="9600" dirty="0"/>
              <a:t> </a:t>
            </a:r>
            <a:r>
              <a:rPr lang="en-US" sz="9600" dirty="0" err="1"/>
              <a:t>ilmu</a:t>
            </a:r>
            <a:r>
              <a:rPr lang="en-US" sz="9600" dirty="0"/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 yang </a:t>
            </a:r>
            <a:r>
              <a:rPr lang="en-US" sz="9600" dirty="0" err="1"/>
              <a:t>sejati</a:t>
            </a:r>
            <a:r>
              <a:rPr lang="en-US" sz="9600" dirty="0"/>
              <a:t> ....</a:t>
            </a:r>
          </a:p>
          <a:p>
            <a:r>
              <a:rPr lang="en-US" sz="9600" dirty="0" err="1"/>
              <a:t>Menyokong</a:t>
            </a:r>
            <a:r>
              <a:rPr lang="en-US" sz="9600" dirty="0"/>
              <a:t> </a:t>
            </a:r>
            <a:r>
              <a:rPr lang="en-US" sz="9600" dirty="0" err="1"/>
              <a:t>perubahan</a:t>
            </a:r>
            <a:r>
              <a:rPr lang="en-US" sz="9600" dirty="0"/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 Indonesia yang </a:t>
            </a:r>
            <a:r>
              <a:rPr lang="en-US" sz="9600" dirty="0" err="1"/>
              <a:t>demokratis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berdaulat</a:t>
            </a:r>
            <a:r>
              <a:rPr lang="en-US" sz="9600" dirty="0"/>
              <a:t>, yang </a:t>
            </a:r>
            <a:r>
              <a:rPr lang="en-US" sz="9600" dirty="0" err="1"/>
              <a:t>memiliki</a:t>
            </a:r>
            <a:r>
              <a:rPr lang="en-US" sz="9600" dirty="0"/>
              <a:t> </a:t>
            </a:r>
            <a:r>
              <a:rPr lang="en-US" sz="9600" dirty="0" err="1"/>
              <a:t>otoritas-kapasitas</a:t>
            </a:r>
            <a:r>
              <a:rPr lang="en-US" sz="9600" dirty="0"/>
              <a:t> </a:t>
            </a:r>
            <a:r>
              <a:rPr lang="en-US" sz="9600" dirty="0" err="1"/>
              <a:t>kuat</a:t>
            </a:r>
            <a:r>
              <a:rPr lang="en-US" sz="9600" dirty="0"/>
              <a:t> </a:t>
            </a:r>
            <a:r>
              <a:rPr lang="en-US" sz="9600" dirty="0" err="1"/>
              <a:t>dalam</a:t>
            </a:r>
            <a:r>
              <a:rPr lang="en-US" sz="9600" dirty="0"/>
              <a:t> </a:t>
            </a:r>
            <a:r>
              <a:rPr lang="en-US" sz="9600" dirty="0" err="1"/>
              <a:t>mengatur-mengurus</a:t>
            </a:r>
            <a:r>
              <a:rPr lang="en-US" sz="9600" dirty="0"/>
              <a:t> </a:t>
            </a:r>
            <a:r>
              <a:rPr lang="en-US" sz="9600" dirty="0" err="1"/>
              <a:t>negara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hajat</a:t>
            </a:r>
            <a:r>
              <a:rPr lang="en-US" sz="9600" dirty="0"/>
              <a:t> </a:t>
            </a:r>
            <a:r>
              <a:rPr lang="en-US" sz="9600" dirty="0" err="1"/>
              <a:t>hidup</a:t>
            </a:r>
            <a:r>
              <a:rPr lang="en-US" sz="9600" dirty="0"/>
              <a:t>  orang  </a:t>
            </a:r>
            <a:r>
              <a:rPr lang="en-US" sz="9600" dirty="0" err="1"/>
              <a:t>banyak</a:t>
            </a:r>
            <a:r>
              <a:rPr lang="en-US" sz="9600" dirty="0"/>
              <a:t>, </a:t>
            </a:r>
            <a:r>
              <a:rPr lang="en-US" sz="9600" dirty="0" err="1"/>
              <a:t>serta</a:t>
            </a:r>
            <a:r>
              <a:rPr lang="en-US" sz="9600" dirty="0"/>
              <a:t> </a:t>
            </a:r>
            <a:r>
              <a:rPr lang="en-US" sz="9600" dirty="0" err="1"/>
              <a:t>memastikan</a:t>
            </a:r>
            <a:r>
              <a:rPr lang="en-US" sz="9600" dirty="0"/>
              <a:t> </a:t>
            </a:r>
            <a:r>
              <a:rPr lang="en-US" sz="9600" dirty="0" err="1"/>
              <a:t>hak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kewajiban</a:t>
            </a:r>
            <a:r>
              <a:rPr lang="en-US" sz="9600" dirty="0"/>
              <a:t> </a:t>
            </a:r>
            <a:r>
              <a:rPr lang="en-US" sz="9600" dirty="0" err="1" smtClean="0"/>
              <a:t>warga</a:t>
            </a:r>
            <a:r>
              <a:rPr lang="en-US" sz="9600" dirty="0"/>
              <a:t/>
            </a:r>
            <a:br>
              <a:rPr lang="en-US" sz="9600" dirty="0"/>
            </a:br>
            <a:r>
              <a:rPr lang="en-US" sz="9600" dirty="0"/>
              <a:t> </a:t>
            </a:r>
          </a:p>
          <a:p>
            <a:endParaRPr lang="en-US" sz="9600" dirty="0"/>
          </a:p>
          <a:p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93453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200" dirty="0" smtClean="0"/>
              <a:t>PEMERINTAHAN </a:t>
            </a:r>
            <a:r>
              <a:rPr lang="en-US" sz="3200" dirty="0"/>
              <a:t>INDONESIA</a:t>
            </a:r>
            <a:br>
              <a:rPr lang="en-US" sz="3200" dirty="0"/>
            </a:br>
            <a:r>
              <a:rPr lang="en-US" sz="3200" dirty="0" err="1"/>
              <a:t>Menurut</a:t>
            </a:r>
            <a:r>
              <a:rPr lang="en-US" sz="3200" dirty="0"/>
              <a:t> </a:t>
            </a:r>
            <a:r>
              <a:rPr lang="en-US" sz="3200" dirty="0" err="1"/>
              <a:t>Konstitusi</a:t>
            </a:r>
            <a:r>
              <a:rPr lang="en-US" sz="3200" dirty="0"/>
              <a:t> UUD 1945</a:t>
            </a:r>
            <a:br>
              <a:rPr lang="en-US" sz="3200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7609656" cy="5204048"/>
          </a:xfrm>
        </p:spPr>
        <p:txBody>
          <a:bodyPr>
            <a:noAutofit/>
          </a:bodyPr>
          <a:lstStyle/>
          <a:p>
            <a:r>
              <a:rPr lang="en-US" sz="2400" dirty="0"/>
              <a:t>Negara Indonesia </a:t>
            </a:r>
            <a:r>
              <a:rPr lang="en-US" sz="2400" dirty="0" err="1"/>
              <a:t>ialah</a:t>
            </a:r>
            <a:r>
              <a:rPr lang="en-US" sz="2400" dirty="0"/>
              <a:t> </a:t>
            </a:r>
            <a:r>
              <a:rPr lang="en-US" sz="2400" dirty="0" smtClean="0"/>
              <a:t>Negara </a:t>
            </a:r>
            <a:r>
              <a:rPr lang="en-US" sz="2400" dirty="0" err="1" smtClean="0"/>
              <a:t>Kesatuan</a:t>
            </a:r>
            <a:r>
              <a:rPr lang="en-US" sz="2400" dirty="0" smtClean="0"/>
              <a:t> </a:t>
            </a:r>
            <a:r>
              <a:rPr lang="en-US" sz="2400" dirty="0"/>
              <a:t>yang </a:t>
            </a:r>
            <a:r>
              <a:rPr lang="en-US" sz="2400" dirty="0" err="1"/>
              <a:t>berbentuk</a:t>
            </a:r>
            <a:r>
              <a:rPr lang="en-US" sz="2400" dirty="0"/>
              <a:t> </a:t>
            </a:r>
            <a:r>
              <a:rPr lang="en-US" sz="2400" dirty="0" err="1"/>
              <a:t>Republik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Presiden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endParaRPr lang="en-US" sz="2400" dirty="0"/>
          </a:p>
          <a:p>
            <a:r>
              <a:rPr lang="en-US" sz="2400" dirty="0"/>
              <a:t> </a:t>
            </a:r>
            <a:r>
              <a:rPr lang="en-US" sz="2400" dirty="0" err="1" smtClean="0"/>
              <a:t>Kedaulatan</a:t>
            </a:r>
            <a:r>
              <a:rPr lang="en-US" sz="2400" dirty="0" smtClean="0"/>
              <a:t> </a:t>
            </a:r>
            <a:r>
              <a:rPr lang="en-US" sz="2400" dirty="0" err="1"/>
              <a:t>berada</a:t>
            </a:r>
            <a:r>
              <a:rPr lang="en-US" sz="2400" dirty="0"/>
              <a:t> di </a:t>
            </a:r>
            <a:r>
              <a:rPr lang="en-US" sz="2400" dirty="0" err="1"/>
              <a:t>tangan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endParaRPr lang="en-US" sz="2400" dirty="0"/>
          </a:p>
          <a:p>
            <a:r>
              <a:rPr lang="en-US" sz="2400" dirty="0" err="1"/>
              <a:t>Penyelenggara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(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parlemen</a:t>
            </a:r>
            <a:r>
              <a:rPr lang="en-US" sz="2400" dirty="0"/>
              <a:t>) </a:t>
            </a:r>
            <a:r>
              <a:rPr lang="en-US" sz="2400" dirty="0" err="1"/>
              <a:t>dipilih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dibentuk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.</a:t>
            </a:r>
          </a:p>
          <a:p>
            <a:r>
              <a:rPr lang="en-US" sz="2400" dirty="0"/>
              <a:t> Negara  Indonesia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( </a:t>
            </a:r>
            <a:r>
              <a:rPr lang="en-US" sz="2400" dirty="0" err="1" smtClean="0"/>
              <a:t>perhatikan</a:t>
            </a:r>
            <a:r>
              <a:rPr lang="en-US" sz="2400" dirty="0" smtClean="0"/>
              <a:t> </a:t>
            </a:r>
            <a:r>
              <a:rPr lang="en-US" sz="2400" dirty="0" err="1" smtClean="0"/>
              <a:t>prinsip</a:t>
            </a:r>
            <a:r>
              <a:rPr lang="en-US" sz="2400" dirty="0" smtClean="0"/>
              <a:t> </a:t>
            </a:r>
            <a:r>
              <a:rPr lang="en-US" sz="2400" dirty="0" err="1" smtClean="0"/>
              <a:t>pasca</a:t>
            </a:r>
            <a:r>
              <a:rPr lang="en-US" sz="2400" dirty="0" smtClean="0"/>
              <a:t> </a:t>
            </a:r>
            <a:r>
              <a:rPr lang="en-US" sz="2400" dirty="0" err="1"/>
              <a:t>O</a:t>
            </a:r>
            <a:r>
              <a:rPr lang="en-US" sz="2400" dirty="0" err="1" smtClean="0"/>
              <a:t>rde</a:t>
            </a:r>
            <a:r>
              <a:rPr lang="en-US" sz="2400" dirty="0" smtClean="0"/>
              <a:t> </a:t>
            </a:r>
            <a:r>
              <a:rPr lang="en-US" sz="2400" dirty="0" err="1" smtClean="0"/>
              <a:t>baru</a:t>
            </a:r>
            <a:r>
              <a:rPr lang="en-US" sz="2400" dirty="0" smtClean="0"/>
              <a:t>; </a:t>
            </a:r>
            <a:r>
              <a:rPr lang="en-US" sz="2400" dirty="0" err="1" smtClean="0"/>
              <a:t>rechstaat</a:t>
            </a:r>
            <a:r>
              <a:rPr lang="en-US" sz="2400" dirty="0" smtClean="0"/>
              <a:t> ,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demokrasi</a:t>
            </a:r>
            <a:r>
              <a:rPr lang="en-US" sz="2400" dirty="0" smtClean="0"/>
              <a:t> </a:t>
            </a:r>
            <a:r>
              <a:rPr lang="en-US" sz="2400" dirty="0" err="1" smtClean="0"/>
              <a:t>Pancasila,rule</a:t>
            </a:r>
            <a:r>
              <a:rPr lang="en-US" sz="2400" dirty="0" smtClean="0"/>
              <a:t> of  law).   </a:t>
            </a:r>
            <a:r>
              <a:rPr lang="en-US" sz="2400" dirty="0" err="1" smtClean="0"/>
              <a:t>Pengakuan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konstitusi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UU No.6 </a:t>
            </a:r>
            <a:r>
              <a:rPr lang="en-US" sz="2400" dirty="0" err="1" smtClean="0"/>
              <a:t>Tahun</a:t>
            </a:r>
            <a:r>
              <a:rPr lang="en-US" sz="2400" dirty="0" smtClean="0"/>
              <a:t> 2014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sekuensinya</a:t>
            </a:r>
            <a:endParaRPr lang="en-US" sz="2400" dirty="0"/>
          </a:p>
          <a:p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parlemen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undang-undang</a:t>
            </a:r>
            <a:r>
              <a:rPr lang="en-US" sz="2400" dirty="0"/>
              <a:t> (</a:t>
            </a:r>
            <a:r>
              <a:rPr lang="en-US" sz="2400" dirty="0" err="1"/>
              <a:t>hukum</a:t>
            </a:r>
            <a:r>
              <a:rPr lang="en-US" sz="2400" dirty="0"/>
              <a:t>).</a:t>
            </a:r>
          </a:p>
          <a:p>
            <a:pPr marL="114300" indent="0">
              <a:buNone/>
            </a:pP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 </a:t>
            </a:r>
          </a:p>
          <a:p>
            <a:r>
              <a:rPr lang="en-US" sz="2400" dirty="0"/>
              <a:t> 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79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609656" cy="850106"/>
          </a:xfrm>
        </p:spPr>
        <p:txBody>
          <a:bodyPr/>
          <a:lstStyle/>
          <a:p>
            <a:r>
              <a:rPr lang="en-US" sz="3200" dirty="0" err="1" smtClean="0"/>
              <a:t>Hubungan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negara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7753672" cy="5204048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sz="2400" dirty="0" smtClean="0"/>
              <a:t>1. Negara </a:t>
            </a:r>
            <a:r>
              <a:rPr lang="en-US" sz="2400" dirty="0"/>
              <a:t>m</a:t>
            </a:r>
            <a:r>
              <a:rPr lang="id-ID" sz="2400" dirty="0" smtClean="0"/>
              <a:t>embiarkan </a:t>
            </a:r>
            <a:r>
              <a:rPr lang="en-US" sz="2400" dirty="0" err="1" smtClean="0"/>
              <a:t>desa</a:t>
            </a:r>
            <a:endParaRPr lang="en-US" sz="2400" dirty="0" smtClean="0"/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/>
              <a:t>Negara </a:t>
            </a:r>
            <a:r>
              <a:rPr lang="en-US" sz="2400" dirty="0" err="1"/>
              <a:t>masuk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intergrasi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id-ID" sz="2400" dirty="0" smtClean="0"/>
              <a:t>isolasi</a:t>
            </a:r>
            <a:r>
              <a:rPr lang="id-ID" sz="2400" dirty="0"/>
              <a:t>; Bias </a:t>
            </a:r>
            <a:endParaRPr lang="en-US" sz="2400" dirty="0" smtClean="0"/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id-ID" sz="2400" dirty="0" smtClean="0"/>
              <a:t>kota.Diatur</a:t>
            </a:r>
            <a:r>
              <a:rPr lang="en-US" sz="2400" dirty="0" smtClean="0"/>
              <a:t> </a:t>
            </a:r>
            <a:r>
              <a:rPr lang="id-ID" sz="2400" dirty="0" smtClean="0"/>
              <a:t> tak</a:t>
            </a:r>
            <a:r>
              <a:rPr lang="en-US" sz="2400" dirty="0" smtClean="0"/>
              <a:t> </a:t>
            </a:r>
            <a:r>
              <a:rPr lang="id-ID" sz="2400" dirty="0" smtClean="0"/>
              <a:t>diurus.</a:t>
            </a:r>
            <a:r>
              <a:rPr lang="en-US" sz="2400" dirty="0" smtClean="0"/>
              <a:t> </a:t>
            </a:r>
            <a:r>
              <a:rPr lang="id-ID" sz="2400" dirty="0" smtClean="0"/>
              <a:t>Negara </a:t>
            </a:r>
            <a:r>
              <a:rPr lang="id-ID" sz="2400" dirty="0"/>
              <a:t>tak </a:t>
            </a:r>
            <a:r>
              <a:rPr lang="id-ID" sz="2400" dirty="0" smtClean="0"/>
              <a:t>hadir 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mengatur</a:t>
            </a:r>
            <a:r>
              <a:rPr lang="en-US" sz="2400" dirty="0" smtClean="0"/>
              <a:t> </a:t>
            </a:r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kemajuan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bias </a:t>
            </a:r>
            <a:r>
              <a:rPr lang="en-US" sz="2400" dirty="0" err="1" smtClean="0"/>
              <a:t>kota</a:t>
            </a:r>
            <a:r>
              <a:rPr lang="en-US" sz="2400" dirty="0" smtClean="0"/>
              <a:t> </a:t>
            </a:r>
          </a:p>
          <a:p>
            <a:pPr marL="114300" indent="0">
              <a:buNone/>
            </a:pPr>
            <a:r>
              <a:rPr lang="en-US" sz="2400" dirty="0" smtClean="0"/>
              <a:t>2.   Negara </a:t>
            </a:r>
            <a:r>
              <a:rPr lang="en-US" sz="2400" dirty="0" err="1"/>
              <a:t>menciptakan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.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 </a:t>
            </a:r>
          </a:p>
          <a:p>
            <a:pPr marL="114300" indent="0">
              <a:buNone/>
            </a:pPr>
            <a:r>
              <a:rPr lang="en-US" sz="2400" dirty="0"/>
              <a:t>     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adat,lokasi</a:t>
            </a:r>
            <a:r>
              <a:rPr lang="en-US" sz="2400" dirty="0"/>
              <a:t> </a:t>
            </a:r>
            <a:r>
              <a:rPr lang="en-US" sz="2400" dirty="0" err="1"/>
              <a:t>transmigrasi</a:t>
            </a:r>
            <a:endParaRPr lang="en-US" sz="2400" dirty="0"/>
          </a:p>
          <a:p>
            <a:pPr marL="114300" indent="0">
              <a:buNone/>
            </a:pPr>
            <a:r>
              <a:rPr lang="en-US" sz="2400" dirty="0" smtClean="0"/>
              <a:t>3.   </a:t>
            </a:r>
            <a:r>
              <a:rPr lang="id-ID" sz="2400" dirty="0" smtClean="0"/>
              <a:t>Negara </a:t>
            </a:r>
            <a:r>
              <a:rPr lang="id-ID" sz="2400" dirty="0"/>
              <a:t>mengubah desa</a:t>
            </a:r>
            <a:endParaRPr lang="en-US" sz="2400" dirty="0"/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id-ID" sz="2400" dirty="0" smtClean="0"/>
              <a:t>Di Eropa</a:t>
            </a:r>
            <a:r>
              <a:rPr lang="en-US" sz="2400" dirty="0" smtClean="0"/>
              <a:t> </a:t>
            </a:r>
            <a:r>
              <a:rPr lang="en-US" sz="2400" dirty="0" err="1" smtClean="0"/>
              <a:t>keberadaan</a:t>
            </a:r>
            <a:r>
              <a:rPr lang="en-US" sz="2400" dirty="0" smtClean="0"/>
              <a:t>  d</a:t>
            </a:r>
            <a:r>
              <a:rPr lang="id-ID" sz="2400" dirty="0" smtClean="0"/>
              <a:t>esa mengganggu</a:t>
            </a:r>
            <a:r>
              <a:rPr lang="en-US" sz="2400" dirty="0" smtClean="0"/>
              <a:t> </a:t>
            </a:r>
            <a:r>
              <a:rPr lang="en-US" sz="2400" dirty="0" err="1" smtClean="0"/>
              <a:t>kekuasaan</a:t>
            </a:r>
            <a:endParaRPr lang="en-US" sz="2400" dirty="0" smtClean="0"/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id-ID" sz="2400" dirty="0" smtClean="0"/>
              <a:t>negara</a:t>
            </a:r>
            <a:r>
              <a:rPr lang="en-US" sz="2400" dirty="0" smtClean="0"/>
              <a:t>.S</a:t>
            </a:r>
            <a:r>
              <a:rPr lang="id-ID" sz="2400" dirty="0" smtClean="0"/>
              <a:t>entral</a:t>
            </a:r>
            <a:r>
              <a:rPr lang="en-US" sz="2400" dirty="0" smtClean="0"/>
              <a:t>i</a:t>
            </a:r>
            <a:r>
              <a:rPr lang="id-ID" sz="2400" dirty="0" smtClean="0"/>
              <a:t>sasi </a:t>
            </a:r>
            <a:r>
              <a:rPr lang="id-ID" sz="2400" dirty="0"/>
              <a:t>sehingga kekuasaan negara </a:t>
            </a:r>
            <a:endParaRPr lang="en-US" sz="2400" dirty="0" smtClean="0"/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j</a:t>
            </a:r>
            <a:r>
              <a:rPr lang="id-ID" sz="2400" dirty="0" smtClean="0"/>
              <a:t>angan </a:t>
            </a:r>
            <a:r>
              <a:rPr lang="id-ID" sz="2400" dirty="0"/>
              <a:t>ada adat,tokoh yang </a:t>
            </a:r>
            <a:r>
              <a:rPr lang="id-ID" sz="2400" dirty="0" smtClean="0"/>
              <a:t>menya</a:t>
            </a:r>
            <a:r>
              <a:rPr lang="en-US" sz="2400" dirty="0" smtClean="0"/>
              <a:t>i</a:t>
            </a:r>
            <a:r>
              <a:rPr lang="id-ID" sz="2400" dirty="0" smtClean="0"/>
              <a:t>ngi   </a:t>
            </a:r>
            <a:r>
              <a:rPr lang="id-ID" sz="2400" dirty="0"/>
              <a:t>negara. </a:t>
            </a:r>
            <a:endParaRPr lang="en-US" sz="2400" dirty="0" smtClean="0"/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id-ID" sz="2400" dirty="0" smtClean="0"/>
              <a:t>Sentralisme</a:t>
            </a:r>
            <a:r>
              <a:rPr lang="en-US" sz="2400" dirty="0" smtClean="0"/>
              <a:t>    </a:t>
            </a:r>
            <a:r>
              <a:rPr lang="id-ID" sz="2400" dirty="0" smtClean="0"/>
              <a:t>menjadi </a:t>
            </a:r>
            <a:r>
              <a:rPr lang="id-ID" sz="2400" dirty="0"/>
              <a:t>negara </a:t>
            </a:r>
            <a:r>
              <a:rPr lang="id-ID" sz="2400" dirty="0" smtClean="0"/>
              <a:t>di kuat</a:t>
            </a:r>
            <a:r>
              <a:rPr lang="en-US" sz="2400" dirty="0" smtClean="0"/>
              <a:t>,</a:t>
            </a:r>
            <a:r>
              <a:rPr lang="id-ID" sz="2400" dirty="0" smtClean="0"/>
              <a:t>membunuh  </a:t>
            </a:r>
            <a:r>
              <a:rPr lang="id-ID" sz="2400" dirty="0"/>
              <a:t>dari </a:t>
            </a:r>
            <a:endParaRPr lang="en-US" sz="2400" dirty="0" smtClean="0"/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id-ID" sz="2400" dirty="0" smtClean="0"/>
              <a:t>hukum lokal</a:t>
            </a:r>
            <a:r>
              <a:rPr lang="en-US" sz="2400" dirty="0" smtClean="0"/>
              <a:t>  </a:t>
            </a:r>
            <a:r>
              <a:rPr lang="id-ID" sz="2400" dirty="0" smtClean="0"/>
              <a:t>menjadi </a:t>
            </a:r>
            <a:r>
              <a:rPr lang="id-ID" sz="2400" dirty="0"/>
              <a:t>hukum positif unfikasi .Dari </a:t>
            </a:r>
            <a:r>
              <a:rPr lang="en-US" sz="2400" dirty="0" smtClean="0"/>
              <a:t> </a:t>
            </a:r>
          </a:p>
          <a:p>
            <a:pPr marL="11430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id-ID" sz="2400" dirty="0" smtClean="0"/>
              <a:t>kawula </a:t>
            </a:r>
            <a:r>
              <a:rPr lang="id-ID" sz="2400" dirty="0"/>
              <a:t>menjadi warga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0878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1414</Words>
  <Application>Microsoft Office PowerPoint</Application>
  <PresentationFormat>On-screen Show (4:3)</PresentationFormat>
  <Paragraphs>202</Paragraphs>
  <Slides>24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Praktik governability</vt:lpstr>
      <vt:lpstr>Ilmu Pemerintahan Ontologi</vt:lpstr>
      <vt:lpstr>PowerPoint Presentation</vt:lpstr>
      <vt:lpstr>Apa ilmu Pemerintahan</vt:lpstr>
      <vt:lpstr>Epistemologi</vt:lpstr>
      <vt:lpstr>Pemerintahan sebagai subyek dan perspektif.</vt:lpstr>
      <vt:lpstr> Platform Baru Posisi Keilmuan Program Studi Ilmu Pemerintahan  STPMD”APMD”Yogyakarta </vt:lpstr>
      <vt:lpstr>  PEMERINTAHAN INDONESIA Menurut Konstitusi UUD 1945    </vt:lpstr>
      <vt:lpstr>Hubungan desa dengan negara</vt:lpstr>
      <vt:lpstr>  5 Konsep Kunci DALAM PEMERINTAHAN  </vt:lpstr>
      <vt:lpstr>PowerPoint Presentation</vt:lpstr>
      <vt:lpstr>PowerPoint Presentation</vt:lpstr>
      <vt:lpstr>PowerPoint Presentation</vt:lpstr>
      <vt:lpstr>MASALAH PENELITIAN</vt:lpstr>
      <vt:lpstr>  Tujuan  Penelitian dan Manfaaat Penelitian</vt:lpstr>
      <vt:lpstr>Kerangka Konseptual</vt:lpstr>
      <vt:lpstr>PowerPoint Presentation</vt:lpstr>
      <vt:lpstr>PowerPoint Presentation</vt:lpstr>
      <vt:lpstr>PowerPoint Presentation</vt:lpstr>
      <vt:lpstr>Metode Penelitian</vt:lpstr>
      <vt:lpstr>PowerPoint Presentation</vt:lpstr>
      <vt:lpstr>HASIL</vt:lpstr>
      <vt:lpstr>Pemerintah  kalurahan ( Desa) Demang rejo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 governability</dc:title>
  <dc:creator>Jaka</dc:creator>
  <cp:lastModifiedBy>Jaka</cp:lastModifiedBy>
  <cp:revision>5</cp:revision>
  <dcterms:created xsi:type="dcterms:W3CDTF">2021-12-20T00:20:27Z</dcterms:created>
  <dcterms:modified xsi:type="dcterms:W3CDTF">2021-12-28T04:15:47Z</dcterms:modified>
</cp:coreProperties>
</file>