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26" y="5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F7BBBDDA-FDD3-496D-B4CC-7C9B62CE0BA5}" type="datetimeFigureOut">
              <a:rPr lang="id-ID" smtClean="0"/>
              <a:t>30/04/2012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7BBBDDA-FDD3-496D-B4CC-7C9B62CE0BA5}" type="datetimeFigureOut">
              <a:rPr lang="id-ID" smtClean="0"/>
              <a:t>30/04/2012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7BBBDDA-FDD3-496D-B4CC-7C9B62CE0BA5}" type="datetimeFigureOut">
              <a:rPr lang="id-ID" smtClean="0"/>
              <a:t>30/04/2012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7BBBDDA-FDD3-496D-B4CC-7C9B62CE0BA5}" type="datetimeFigureOut">
              <a:rPr lang="id-ID" smtClean="0"/>
              <a:t>30/04/2012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BBBDDA-FDD3-496D-B4CC-7C9B62CE0BA5}" type="datetimeFigureOut">
              <a:rPr lang="id-ID" smtClean="0"/>
              <a:t>30/04/2012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F7BBBDDA-FDD3-496D-B4CC-7C9B62CE0BA5}" type="datetimeFigureOut">
              <a:rPr lang="id-ID" smtClean="0"/>
              <a:t>30/04/2012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F7BBBDDA-FDD3-496D-B4CC-7C9B62CE0BA5}" type="datetimeFigureOut">
              <a:rPr lang="id-ID" smtClean="0"/>
              <a:t>30/04/2012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F7BBBDDA-FDD3-496D-B4CC-7C9B62CE0BA5}" type="datetimeFigureOut">
              <a:rPr lang="id-ID" smtClean="0"/>
              <a:t>30/04/2012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BBDDA-FDD3-496D-B4CC-7C9B62CE0BA5}" type="datetimeFigureOut">
              <a:rPr lang="id-ID" smtClean="0"/>
              <a:t>30/04/2012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BBBDDA-FDD3-496D-B4CC-7C9B62CE0BA5}" type="datetimeFigureOut">
              <a:rPr lang="id-ID" smtClean="0"/>
              <a:t>30/04/2012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BBBDDA-FDD3-496D-B4CC-7C9B62CE0BA5}" type="datetimeFigureOut">
              <a:rPr lang="id-ID" smtClean="0"/>
              <a:t>30/04/2012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57CCF3-6EA4-486E-AD86-1C0698C05CAC}" type="slidenum">
              <a:rPr lang="id-ID" smtClean="0"/>
              <a:t>‹#›</a:t>
            </a:fld>
            <a:endParaRPr lang="id-ID"/>
          </a:p>
        </p:txBody>
      </p:sp>
    </p:spTree>
  </p:cSld>
  <p:clrMapOvr>
    <a:masterClrMapping/>
  </p:clrMapOvr>
  <p:transition spd="slow">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BBBDDA-FDD3-496D-B4CC-7C9B62CE0BA5}" type="datetimeFigureOut">
              <a:rPr lang="id-ID" smtClean="0"/>
              <a:t>30/04/2012</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57CCF3-6EA4-486E-AD86-1C0698C05CAC}"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random/>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0" y="357166"/>
            <a:ext cx="8572560" cy="707886"/>
          </a:xfrm>
          <a:prstGeom prst="rect">
            <a:avLst/>
          </a:prstGeom>
          <a:noFill/>
        </p:spPr>
        <p:txBody>
          <a:bodyPr wrap="square" rtlCol="0">
            <a:spAutoFit/>
          </a:bodyPr>
          <a:lstStyle/>
          <a:p>
            <a:pPr algn="ctr"/>
            <a:r>
              <a:rPr lang="id-ID" sz="2000" b="1" dirty="0" smtClean="0">
                <a:latin typeface="Cambria" pitchFamily="18" charset="0"/>
              </a:rPr>
              <a:t>Dalam penelitian bergantung pada proses penelitian. Proses penelitian naturalistik dapat kita gambarkan dalam bagan sebagai berikut:</a:t>
            </a:r>
            <a:endParaRPr lang="id-ID" sz="2000" b="1" dirty="0">
              <a:latin typeface="Cambria" pitchFamily="18" charset="0"/>
            </a:endParaRPr>
          </a:p>
        </p:txBody>
      </p:sp>
      <p:sp>
        <p:nvSpPr>
          <p:cNvPr id="5" name="TextBox 4"/>
          <p:cNvSpPr txBox="1"/>
          <p:nvPr/>
        </p:nvSpPr>
        <p:spPr>
          <a:xfrm>
            <a:off x="1643042" y="1142984"/>
            <a:ext cx="1146661" cy="369332"/>
          </a:xfrm>
          <a:prstGeom prst="rect">
            <a:avLst/>
          </a:prstGeom>
          <a:noFill/>
        </p:spPr>
        <p:txBody>
          <a:bodyPr wrap="none" rtlCol="0">
            <a:spAutoFit/>
          </a:bodyPr>
          <a:lstStyle/>
          <a:p>
            <a:r>
              <a:rPr lang="id-ID" dirty="0" smtClean="0"/>
              <a:t>@ Peneliti</a:t>
            </a:r>
            <a:endParaRPr lang="id-ID" dirty="0"/>
          </a:p>
        </p:txBody>
      </p:sp>
      <p:sp>
        <p:nvSpPr>
          <p:cNvPr id="6" name="TextBox 5"/>
          <p:cNvSpPr txBox="1"/>
          <p:nvPr/>
        </p:nvSpPr>
        <p:spPr>
          <a:xfrm>
            <a:off x="6000760" y="1142984"/>
            <a:ext cx="1324402" cy="369332"/>
          </a:xfrm>
          <a:prstGeom prst="rect">
            <a:avLst/>
          </a:prstGeom>
          <a:noFill/>
        </p:spPr>
        <p:txBody>
          <a:bodyPr wrap="none" rtlCol="0">
            <a:spAutoFit/>
          </a:bodyPr>
          <a:lstStyle/>
          <a:p>
            <a:r>
              <a:rPr lang="id-ID" dirty="0" smtClean="0"/>
              <a:t>@ Audience</a:t>
            </a:r>
            <a:endParaRPr lang="id-ID" dirty="0"/>
          </a:p>
        </p:txBody>
      </p:sp>
      <p:sp>
        <p:nvSpPr>
          <p:cNvPr id="7" name="TextBox 6"/>
          <p:cNvSpPr txBox="1"/>
          <p:nvPr/>
        </p:nvSpPr>
        <p:spPr>
          <a:xfrm>
            <a:off x="3286116" y="1500174"/>
            <a:ext cx="1602042" cy="369332"/>
          </a:xfrm>
          <a:prstGeom prst="rect">
            <a:avLst/>
          </a:prstGeom>
          <a:noFill/>
        </p:spPr>
        <p:txBody>
          <a:bodyPr wrap="none" rtlCol="0">
            <a:spAutoFit/>
          </a:bodyPr>
          <a:lstStyle/>
          <a:p>
            <a:r>
              <a:rPr lang="id-ID" dirty="0" smtClean="0"/>
              <a:t>@ Topik umum</a:t>
            </a:r>
            <a:endParaRPr lang="id-ID" dirty="0"/>
          </a:p>
        </p:txBody>
      </p:sp>
      <p:sp>
        <p:nvSpPr>
          <p:cNvPr id="8" name="TextBox 7"/>
          <p:cNvSpPr txBox="1"/>
          <p:nvPr/>
        </p:nvSpPr>
        <p:spPr>
          <a:xfrm>
            <a:off x="3286116" y="1785926"/>
            <a:ext cx="2275816" cy="369332"/>
          </a:xfrm>
          <a:prstGeom prst="rect">
            <a:avLst/>
          </a:prstGeom>
          <a:noFill/>
        </p:spPr>
        <p:txBody>
          <a:bodyPr wrap="none" rtlCol="0">
            <a:spAutoFit/>
          </a:bodyPr>
          <a:lstStyle/>
          <a:p>
            <a:r>
              <a:rPr lang="id-ID" dirty="0" smtClean="0"/>
              <a:t>@ Pertanyaaan umum</a:t>
            </a:r>
            <a:endParaRPr lang="id-ID" dirty="0"/>
          </a:p>
        </p:txBody>
      </p:sp>
      <p:sp>
        <p:nvSpPr>
          <p:cNvPr id="9" name="TextBox 8"/>
          <p:cNvSpPr txBox="1"/>
          <p:nvPr/>
        </p:nvSpPr>
        <p:spPr>
          <a:xfrm>
            <a:off x="3286116" y="2071678"/>
            <a:ext cx="2875274" cy="369332"/>
          </a:xfrm>
          <a:prstGeom prst="rect">
            <a:avLst/>
          </a:prstGeom>
          <a:noFill/>
        </p:spPr>
        <p:txBody>
          <a:bodyPr wrap="none" rtlCol="0">
            <a:spAutoFit/>
          </a:bodyPr>
          <a:lstStyle/>
          <a:p>
            <a:r>
              <a:rPr lang="id-ID" dirty="0" smtClean="0"/>
              <a:t>@ Informasi yang diperlukan</a:t>
            </a:r>
            <a:endParaRPr lang="id-ID" dirty="0"/>
          </a:p>
        </p:txBody>
      </p:sp>
      <p:sp>
        <p:nvSpPr>
          <p:cNvPr id="10" name="TextBox 9"/>
          <p:cNvSpPr txBox="1"/>
          <p:nvPr/>
        </p:nvSpPr>
        <p:spPr>
          <a:xfrm>
            <a:off x="3286116" y="2357430"/>
            <a:ext cx="3831113" cy="369332"/>
          </a:xfrm>
          <a:prstGeom prst="rect">
            <a:avLst/>
          </a:prstGeom>
          <a:noFill/>
        </p:spPr>
        <p:txBody>
          <a:bodyPr wrap="none" rtlCol="0">
            <a:spAutoFit/>
          </a:bodyPr>
          <a:lstStyle/>
          <a:p>
            <a:r>
              <a:rPr lang="id-ID" dirty="0" smtClean="0"/>
              <a:t>@ Memilih metode pengumpulan data</a:t>
            </a:r>
            <a:endParaRPr lang="id-ID" dirty="0"/>
          </a:p>
        </p:txBody>
      </p:sp>
      <p:sp>
        <p:nvSpPr>
          <p:cNvPr id="11" name="TextBox 10"/>
          <p:cNvSpPr txBox="1"/>
          <p:nvPr/>
        </p:nvSpPr>
        <p:spPr>
          <a:xfrm>
            <a:off x="3500430" y="2643182"/>
            <a:ext cx="4173065" cy="369332"/>
          </a:xfrm>
          <a:prstGeom prst="rect">
            <a:avLst/>
          </a:prstGeom>
          <a:noFill/>
        </p:spPr>
        <p:txBody>
          <a:bodyPr wrap="none" rtlCol="0">
            <a:spAutoFit/>
          </a:bodyPr>
          <a:lstStyle/>
          <a:p>
            <a:r>
              <a:rPr lang="id-ID" dirty="0" smtClean="0"/>
              <a:t>- Observasi, wawancara, dokumen, bacaan</a:t>
            </a:r>
            <a:endParaRPr lang="id-ID" dirty="0"/>
          </a:p>
        </p:txBody>
      </p:sp>
      <p:sp>
        <p:nvSpPr>
          <p:cNvPr id="12" name="TextBox 11"/>
          <p:cNvSpPr txBox="1"/>
          <p:nvPr/>
        </p:nvSpPr>
        <p:spPr>
          <a:xfrm>
            <a:off x="3500430" y="2928934"/>
            <a:ext cx="4741554" cy="369332"/>
          </a:xfrm>
          <a:prstGeom prst="rect">
            <a:avLst/>
          </a:prstGeom>
          <a:noFill/>
        </p:spPr>
        <p:txBody>
          <a:bodyPr wrap="none" rtlCol="0">
            <a:spAutoFit/>
          </a:bodyPr>
          <a:lstStyle/>
          <a:p>
            <a:r>
              <a:rPr lang="id-ID" dirty="0" smtClean="0"/>
              <a:t>- Mempertimbangkan waktu, biaya, kemampuan</a:t>
            </a:r>
            <a:endParaRPr lang="id-ID" dirty="0"/>
          </a:p>
        </p:txBody>
      </p:sp>
      <p:sp>
        <p:nvSpPr>
          <p:cNvPr id="13" name="TextBox 12"/>
          <p:cNvSpPr txBox="1"/>
          <p:nvPr/>
        </p:nvSpPr>
        <p:spPr>
          <a:xfrm>
            <a:off x="3286116" y="3500438"/>
            <a:ext cx="2444002" cy="369332"/>
          </a:xfrm>
          <a:prstGeom prst="rect">
            <a:avLst/>
          </a:prstGeom>
          <a:noFill/>
        </p:spPr>
        <p:txBody>
          <a:bodyPr wrap="none" rtlCol="0">
            <a:spAutoFit/>
          </a:bodyPr>
          <a:lstStyle/>
          <a:p>
            <a:r>
              <a:rPr lang="id-ID" dirty="0" smtClean="0"/>
              <a:t>@ Mengumpulkan data </a:t>
            </a:r>
            <a:endParaRPr lang="id-ID" dirty="0"/>
          </a:p>
        </p:txBody>
      </p:sp>
      <p:sp>
        <p:nvSpPr>
          <p:cNvPr id="14" name="TextBox 13"/>
          <p:cNvSpPr txBox="1"/>
          <p:nvPr/>
        </p:nvSpPr>
        <p:spPr>
          <a:xfrm>
            <a:off x="3286116" y="3214686"/>
            <a:ext cx="2328394" cy="369332"/>
          </a:xfrm>
          <a:prstGeom prst="rect">
            <a:avLst/>
          </a:prstGeom>
          <a:noFill/>
        </p:spPr>
        <p:txBody>
          <a:bodyPr wrap="none" rtlCol="0">
            <a:spAutoFit/>
          </a:bodyPr>
          <a:lstStyle/>
          <a:p>
            <a:r>
              <a:rPr lang="id-ID" dirty="0" smtClean="0"/>
              <a:t>@ Memasuki lapangan</a:t>
            </a:r>
            <a:endParaRPr lang="id-ID" dirty="0"/>
          </a:p>
        </p:txBody>
      </p:sp>
      <p:sp>
        <p:nvSpPr>
          <p:cNvPr id="15" name="TextBox 14"/>
          <p:cNvSpPr txBox="1"/>
          <p:nvPr/>
        </p:nvSpPr>
        <p:spPr>
          <a:xfrm>
            <a:off x="5143504" y="3714752"/>
            <a:ext cx="1980542" cy="369332"/>
          </a:xfrm>
          <a:prstGeom prst="rect">
            <a:avLst/>
          </a:prstGeom>
          <a:noFill/>
        </p:spPr>
        <p:txBody>
          <a:bodyPr wrap="none" rtlCol="0">
            <a:spAutoFit/>
          </a:bodyPr>
          <a:lstStyle/>
          <a:p>
            <a:r>
              <a:rPr lang="id-ID" dirty="0" smtClean="0"/>
              <a:t>- Membuat catatan</a:t>
            </a:r>
            <a:endParaRPr lang="id-ID" dirty="0"/>
          </a:p>
        </p:txBody>
      </p:sp>
      <p:sp>
        <p:nvSpPr>
          <p:cNvPr id="16" name="TextBox 15"/>
          <p:cNvSpPr txBox="1"/>
          <p:nvPr/>
        </p:nvSpPr>
        <p:spPr>
          <a:xfrm>
            <a:off x="5143504" y="4000504"/>
            <a:ext cx="2000869" cy="369332"/>
          </a:xfrm>
          <a:prstGeom prst="rect">
            <a:avLst/>
          </a:prstGeom>
          <a:noFill/>
        </p:spPr>
        <p:txBody>
          <a:bodyPr wrap="none" rtlCol="0">
            <a:spAutoFit/>
          </a:bodyPr>
          <a:lstStyle/>
          <a:p>
            <a:r>
              <a:rPr lang="id-ID" dirty="0" smtClean="0"/>
              <a:t>- Sampling purposif</a:t>
            </a:r>
            <a:endParaRPr lang="id-ID" dirty="0"/>
          </a:p>
        </p:txBody>
      </p:sp>
      <p:sp>
        <p:nvSpPr>
          <p:cNvPr id="17" name="TextBox 16"/>
          <p:cNvSpPr txBox="1"/>
          <p:nvPr/>
        </p:nvSpPr>
        <p:spPr>
          <a:xfrm>
            <a:off x="5143504" y="4286256"/>
            <a:ext cx="2225481" cy="369332"/>
          </a:xfrm>
          <a:prstGeom prst="rect">
            <a:avLst/>
          </a:prstGeom>
          <a:noFill/>
        </p:spPr>
        <p:txBody>
          <a:bodyPr wrap="none" rtlCol="0">
            <a:spAutoFit/>
          </a:bodyPr>
          <a:lstStyle/>
          <a:p>
            <a:r>
              <a:rPr lang="id-ID" dirty="0" smtClean="0"/>
              <a:t>- triangulasi, verifikasi</a:t>
            </a:r>
            <a:endParaRPr lang="id-ID" dirty="0"/>
          </a:p>
        </p:txBody>
      </p:sp>
      <p:sp>
        <p:nvSpPr>
          <p:cNvPr id="30" name="Oval 29"/>
          <p:cNvSpPr/>
          <p:nvPr/>
        </p:nvSpPr>
        <p:spPr>
          <a:xfrm>
            <a:off x="1714480" y="3786190"/>
            <a:ext cx="3500462" cy="221457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id-ID"/>
          </a:p>
        </p:txBody>
      </p:sp>
      <p:sp>
        <p:nvSpPr>
          <p:cNvPr id="38" name="Right Arrow 37"/>
          <p:cNvSpPr/>
          <p:nvPr/>
        </p:nvSpPr>
        <p:spPr>
          <a:xfrm rot="20961784" flipV="1">
            <a:off x="2687226" y="3634872"/>
            <a:ext cx="595760" cy="241282"/>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id-ID"/>
          </a:p>
        </p:txBody>
      </p:sp>
      <p:sp>
        <p:nvSpPr>
          <p:cNvPr id="39" name="Right Arrow 38"/>
          <p:cNvSpPr/>
          <p:nvPr/>
        </p:nvSpPr>
        <p:spPr>
          <a:xfrm rot="4003909" flipV="1">
            <a:off x="4922093" y="4401340"/>
            <a:ext cx="509780" cy="295954"/>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id-ID"/>
          </a:p>
        </p:txBody>
      </p:sp>
      <p:sp>
        <p:nvSpPr>
          <p:cNvPr id="40" name="TextBox 39"/>
          <p:cNvSpPr txBox="1"/>
          <p:nvPr/>
        </p:nvSpPr>
        <p:spPr>
          <a:xfrm>
            <a:off x="5143504" y="4714884"/>
            <a:ext cx="1616020" cy="369332"/>
          </a:xfrm>
          <a:prstGeom prst="rect">
            <a:avLst/>
          </a:prstGeom>
          <a:noFill/>
        </p:spPr>
        <p:txBody>
          <a:bodyPr wrap="none" rtlCol="0">
            <a:spAutoFit/>
          </a:bodyPr>
          <a:lstStyle/>
          <a:p>
            <a:r>
              <a:rPr lang="id-ID" dirty="0" smtClean="0"/>
              <a:t>@ Analisis data</a:t>
            </a:r>
            <a:endParaRPr lang="id-ID" dirty="0"/>
          </a:p>
        </p:txBody>
      </p:sp>
      <p:sp>
        <p:nvSpPr>
          <p:cNvPr id="41" name="Right Arrow 40"/>
          <p:cNvSpPr/>
          <p:nvPr/>
        </p:nvSpPr>
        <p:spPr>
          <a:xfrm rot="7233888" flipV="1">
            <a:off x="4845889" y="5164294"/>
            <a:ext cx="523791" cy="271426"/>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id-ID"/>
          </a:p>
        </p:txBody>
      </p:sp>
      <p:sp>
        <p:nvSpPr>
          <p:cNvPr id="42" name="TextBox 41"/>
          <p:cNvSpPr txBox="1"/>
          <p:nvPr/>
        </p:nvSpPr>
        <p:spPr>
          <a:xfrm>
            <a:off x="4643438" y="5572140"/>
            <a:ext cx="1289712" cy="369332"/>
          </a:xfrm>
          <a:prstGeom prst="rect">
            <a:avLst/>
          </a:prstGeom>
          <a:noFill/>
        </p:spPr>
        <p:txBody>
          <a:bodyPr wrap="none" rtlCol="0">
            <a:spAutoFit/>
          </a:bodyPr>
          <a:lstStyle/>
          <a:p>
            <a:r>
              <a:rPr lang="id-ID" dirty="0" smtClean="0"/>
              <a:t>@ Verifikasi</a:t>
            </a:r>
            <a:endParaRPr lang="id-ID" dirty="0"/>
          </a:p>
        </p:txBody>
      </p:sp>
      <p:sp>
        <p:nvSpPr>
          <p:cNvPr id="43" name="Right Arrow 42"/>
          <p:cNvSpPr/>
          <p:nvPr/>
        </p:nvSpPr>
        <p:spPr>
          <a:xfrm rot="12165600" flipV="1">
            <a:off x="2246655" y="5734331"/>
            <a:ext cx="523791" cy="271426"/>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id-ID"/>
          </a:p>
        </p:txBody>
      </p:sp>
      <p:sp>
        <p:nvSpPr>
          <p:cNvPr id="44" name="TextBox 43"/>
          <p:cNvSpPr txBox="1"/>
          <p:nvPr/>
        </p:nvSpPr>
        <p:spPr>
          <a:xfrm>
            <a:off x="928662" y="5500702"/>
            <a:ext cx="1428760" cy="1200329"/>
          </a:xfrm>
          <a:prstGeom prst="rect">
            <a:avLst/>
          </a:prstGeom>
          <a:noFill/>
        </p:spPr>
        <p:txBody>
          <a:bodyPr wrap="square" rtlCol="0">
            <a:spAutoFit/>
          </a:bodyPr>
          <a:lstStyle/>
          <a:p>
            <a:pPr algn="just"/>
            <a:r>
              <a:rPr lang="id-ID" dirty="0" smtClean="0"/>
              <a:t>Laporan berdasarkan catatan, ingatan</a:t>
            </a:r>
            <a:endParaRPr lang="id-ID" dirty="0"/>
          </a:p>
        </p:txBody>
      </p:sp>
      <p:sp>
        <p:nvSpPr>
          <p:cNvPr id="45" name="TextBox 44"/>
          <p:cNvSpPr txBox="1"/>
          <p:nvPr/>
        </p:nvSpPr>
        <p:spPr>
          <a:xfrm>
            <a:off x="1857356" y="5429264"/>
            <a:ext cx="391454" cy="369332"/>
          </a:xfrm>
          <a:prstGeom prst="rect">
            <a:avLst/>
          </a:prstGeom>
          <a:noFill/>
        </p:spPr>
        <p:txBody>
          <a:bodyPr wrap="none" rtlCol="0">
            <a:spAutoFit/>
          </a:bodyPr>
          <a:lstStyle/>
          <a:p>
            <a:r>
              <a:rPr lang="id-ID" dirty="0" smtClean="0"/>
              <a:t>@</a:t>
            </a:r>
            <a:endParaRPr lang="id-ID" dirty="0"/>
          </a:p>
        </p:txBody>
      </p:sp>
      <p:sp>
        <p:nvSpPr>
          <p:cNvPr id="46" name="Right Arrow 45"/>
          <p:cNvSpPr/>
          <p:nvPr/>
        </p:nvSpPr>
        <p:spPr>
          <a:xfrm rot="14028686" flipV="1">
            <a:off x="1502436" y="5013548"/>
            <a:ext cx="523791" cy="271426"/>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id-ID"/>
          </a:p>
        </p:txBody>
      </p:sp>
      <p:sp>
        <p:nvSpPr>
          <p:cNvPr id="47" name="TextBox 46"/>
          <p:cNvSpPr txBox="1"/>
          <p:nvPr/>
        </p:nvSpPr>
        <p:spPr>
          <a:xfrm>
            <a:off x="1428728" y="4572008"/>
            <a:ext cx="391454" cy="369332"/>
          </a:xfrm>
          <a:prstGeom prst="rect">
            <a:avLst/>
          </a:prstGeom>
          <a:noFill/>
        </p:spPr>
        <p:txBody>
          <a:bodyPr wrap="square" rtlCol="0">
            <a:spAutoFit/>
          </a:bodyPr>
          <a:lstStyle/>
          <a:p>
            <a:r>
              <a:rPr lang="id-ID" dirty="0" smtClean="0"/>
              <a:t>@</a:t>
            </a:r>
            <a:endParaRPr lang="id-ID" dirty="0"/>
          </a:p>
        </p:txBody>
      </p:sp>
      <p:sp>
        <p:nvSpPr>
          <p:cNvPr id="48" name="TextBox 47"/>
          <p:cNvSpPr txBox="1"/>
          <p:nvPr/>
        </p:nvSpPr>
        <p:spPr>
          <a:xfrm>
            <a:off x="285720" y="4071942"/>
            <a:ext cx="1428760" cy="646331"/>
          </a:xfrm>
          <a:prstGeom prst="rect">
            <a:avLst/>
          </a:prstGeom>
          <a:noFill/>
        </p:spPr>
        <p:txBody>
          <a:bodyPr wrap="square" rtlCol="0">
            <a:spAutoFit/>
          </a:bodyPr>
          <a:lstStyle/>
          <a:p>
            <a:pPr algn="r"/>
            <a:r>
              <a:rPr lang="id-ID" dirty="0" smtClean="0"/>
              <a:t>Pertanyaan baru</a:t>
            </a:r>
            <a:endParaRPr lang="id-ID" dirty="0"/>
          </a:p>
        </p:txBody>
      </p:sp>
      <p:sp>
        <p:nvSpPr>
          <p:cNvPr id="49" name="TextBox 48"/>
          <p:cNvSpPr txBox="1"/>
          <p:nvPr/>
        </p:nvSpPr>
        <p:spPr>
          <a:xfrm>
            <a:off x="2071670" y="4572008"/>
            <a:ext cx="2881110" cy="646331"/>
          </a:xfrm>
          <a:prstGeom prst="rect">
            <a:avLst/>
          </a:prstGeom>
          <a:noFill/>
        </p:spPr>
        <p:txBody>
          <a:bodyPr wrap="none" rtlCol="0">
            <a:spAutoFit/>
          </a:bodyPr>
          <a:lstStyle/>
          <a:p>
            <a:pPr algn="ctr"/>
            <a:r>
              <a:rPr lang="id-ID" dirty="0" smtClean="0"/>
              <a:t>Proses ini berlangsung terus:</a:t>
            </a:r>
          </a:p>
          <a:p>
            <a:pPr algn="ctr"/>
            <a:r>
              <a:rPr lang="id-ID" b="1" dirty="0" smtClean="0"/>
              <a:t>Disain Sirkuler</a:t>
            </a:r>
            <a:endParaRPr lang="id-ID" b="1" dirty="0"/>
          </a:p>
        </p:txBody>
      </p:sp>
    </p:spTree>
  </p:cSld>
  <p:clrMapOvr>
    <a:masterClrMapping/>
  </p:clrMapOvr>
  <p:transition spd="slow">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357158" y="285728"/>
            <a:ext cx="8532337" cy="400110"/>
          </a:xfrm>
          <a:prstGeom prst="rect">
            <a:avLst/>
          </a:prstGeom>
          <a:noFill/>
        </p:spPr>
        <p:txBody>
          <a:bodyPr wrap="none" rtlCol="0">
            <a:spAutoFit/>
          </a:bodyPr>
          <a:lstStyle/>
          <a:p>
            <a:pPr algn="ctr"/>
            <a:r>
              <a:rPr lang="id-ID" sz="2000" b="1" dirty="0" smtClean="0">
                <a:latin typeface="Cambria" pitchFamily="18" charset="0"/>
              </a:rPr>
              <a:t>Perbandingan disain penelitian kuantitatif dengan penelitian kualitatif</a:t>
            </a:r>
            <a:endParaRPr lang="id-ID" sz="2000" b="1" dirty="0">
              <a:latin typeface="Cambria" pitchFamily="18" charset="0"/>
            </a:endParaRPr>
          </a:p>
        </p:txBody>
      </p:sp>
      <p:sp>
        <p:nvSpPr>
          <p:cNvPr id="31" name="TextBox 30"/>
          <p:cNvSpPr txBox="1"/>
          <p:nvPr/>
        </p:nvSpPr>
        <p:spPr>
          <a:xfrm>
            <a:off x="0" y="642918"/>
            <a:ext cx="9144000" cy="1077218"/>
          </a:xfrm>
          <a:prstGeom prst="rect">
            <a:avLst/>
          </a:prstGeom>
          <a:noFill/>
        </p:spPr>
        <p:txBody>
          <a:bodyPr wrap="square" rtlCol="0">
            <a:spAutoFit/>
          </a:bodyPr>
          <a:lstStyle/>
          <a:p>
            <a:pPr marL="0" lvl="1" indent="457200" algn="just"/>
            <a:r>
              <a:rPr lang="id-ID" sz="1600" dirty="0" smtClean="0">
                <a:latin typeface="Cambria" pitchFamily="18" charset="0"/>
              </a:rPr>
              <a:t>Suatu disain penelitian ialah suatu rencana tentang cara melakukan penelitian itu. Karena itu disain penelitian bertalian erat dengan proses penelitiannya. Berdasarkan proses penelitian yang telah dibicarakan kita dapat melihat perbedaan disain penelitian kuantitatif dan kualitatif, yang kami tuangkan dalam bentuk suatu bagan sebagai berikut:</a:t>
            </a:r>
            <a:endParaRPr lang="id-ID" sz="1600" dirty="0">
              <a:latin typeface="Cambria" pitchFamily="18" charset="0"/>
            </a:endParaRPr>
          </a:p>
        </p:txBody>
      </p:sp>
      <p:graphicFrame>
        <p:nvGraphicFramePr>
          <p:cNvPr id="32" name="Table 31"/>
          <p:cNvGraphicFramePr>
            <a:graphicFrameLocks noGrp="1"/>
          </p:cNvGraphicFramePr>
          <p:nvPr/>
        </p:nvGraphicFramePr>
        <p:xfrm>
          <a:off x="0" y="1643050"/>
          <a:ext cx="9144000" cy="5227320"/>
        </p:xfrm>
        <a:graphic>
          <a:graphicData uri="http://schemas.openxmlformats.org/drawingml/2006/table">
            <a:tbl>
              <a:tblPr firstRow="1" bandRow="1">
                <a:tableStyleId>{69C7853C-536D-4A76-A0AE-DD22124D55A5}</a:tableStyleId>
              </a:tblPr>
              <a:tblGrid>
                <a:gridCol w="3494049"/>
                <a:gridCol w="5649951"/>
              </a:tblGrid>
              <a:tr h="285752">
                <a:tc>
                  <a:txBody>
                    <a:bodyPr/>
                    <a:lstStyle/>
                    <a:p>
                      <a:pPr algn="ctr"/>
                      <a:r>
                        <a:rPr lang="id-ID" sz="1600" dirty="0" smtClean="0"/>
                        <a:t>Disain penelitian</a:t>
                      </a:r>
                      <a:r>
                        <a:rPr lang="id-ID" sz="1600" baseline="0" dirty="0" smtClean="0"/>
                        <a:t> kuantitatif</a:t>
                      </a:r>
                      <a:endParaRPr lang="id-ID" sz="1600" dirty="0"/>
                    </a:p>
                  </a:txBody>
                  <a:tcPr/>
                </a:tc>
                <a:tc>
                  <a:txBody>
                    <a:bodyPr/>
                    <a:lstStyle/>
                    <a:p>
                      <a:pPr algn="ctr"/>
                      <a:r>
                        <a:rPr lang="id-ID" sz="1600" dirty="0" smtClean="0"/>
                        <a:t>Disain penelitian kualitatif</a:t>
                      </a:r>
                      <a:endParaRPr lang="id-ID" sz="1600" dirty="0"/>
                    </a:p>
                  </a:txBody>
                  <a:tcPr/>
                </a:tc>
              </a:tr>
              <a:tr h="736290">
                <a:tc>
                  <a:txBody>
                    <a:bodyPr/>
                    <a:lstStyle/>
                    <a:p>
                      <a:endParaRPr lang="id-ID" sz="1500" dirty="0" smtClean="0"/>
                    </a:p>
                    <a:p>
                      <a:r>
                        <a:rPr lang="id-ID" sz="1800" dirty="0" smtClean="0"/>
                        <a:t>Disain terinci dan mantap</a:t>
                      </a:r>
                      <a:endParaRPr lang="id-ID" sz="1800" dirty="0"/>
                    </a:p>
                  </a:txBody>
                  <a:tcPr/>
                </a:tc>
                <a:tc>
                  <a:txBody>
                    <a:bodyPr/>
                    <a:lstStyle/>
                    <a:p>
                      <a:pPr algn="just"/>
                      <a:r>
                        <a:rPr lang="id-ID" sz="1500" dirty="0" smtClean="0"/>
                        <a:t>Disain tidak terinci, fleksibel, timbul (“emergent”) serta berkembang sambil</a:t>
                      </a:r>
                      <a:r>
                        <a:rPr lang="id-ID" sz="1500" baseline="0" dirty="0" smtClean="0"/>
                        <a:t> jalan antara alain mengenal tujuan, subjek, sampel, sumber data</a:t>
                      </a:r>
                      <a:endParaRPr lang="id-ID" sz="1500" dirty="0"/>
                    </a:p>
                  </a:txBody>
                  <a:tcPr/>
                </a:tc>
              </a:tr>
              <a:tr h="530554">
                <a:tc>
                  <a:txBody>
                    <a:bodyPr/>
                    <a:lstStyle/>
                    <a:p>
                      <a:r>
                        <a:rPr lang="id-ID" sz="1500" dirty="0" smtClean="0"/>
                        <a:t>Disain direncanakan sebelumnya pada taraf persiapan (projektif)</a:t>
                      </a:r>
                      <a:endParaRPr lang="id-ID" sz="1500" dirty="0"/>
                    </a:p>
                  </a:txBody>
                  <a:tcPr/>
                </a:tc>
                <a:tc>
                  <a:txBody>
                    <a:bodyPr/>
                    <a:lstStyle/>
                    <a:p>
                      <a:r>
                        <a:rPr lang="id-ID" sz="1500" dirty="0" smtClean="0"/>
                        <a:t>Disain sebenarnya baru diketahui dengan jelas setelah penelitian selesai (retrospektif).</a:t>
                      </a:r>
                      <a:endParaRPr lang="id-ID" sz="1500" dirty="0"/>
                    </a:p>
                  </a:txBody>
                  <a:tcPr/>
                </a:tc>
              </a:tr>
              <a:tr h="982046">
                <a:tc>
                  <a:txBody>
                    <a:bodyPr/>
                    <a:lstStyle/>
                    <a:p>
                      <a:r>
                        <a:rPr lang="id-ID" sz="1800" dirty="0" smtClean="0"/>
                        <a:t>Mengemukakan hipotesis</a:t>
                      </a:r>
                      <a:r>
                        <a:rPr lang="id-ID" sz="1800" baseline="0" dirty="0" smtClean="0"/>
                        <a:t> sebelumnya, yang akan diuji kebenarannya</a:t>
                      </a:r>
                      <a:endParaRPr lang="id-ID" sz="1800" dirty="0"/>
                    </a:p>
                  </a:txBody>
                  <a:tcPr/>
                </a:tc>
                <a:tc>
                  <a:txBody>
                    <a:bodyPr/>
                    <a:lstStyle/>
                    <a:p>
                      <a:r>
                        <a:rPr lang="id-ID" sz="1500" dirty="0" smtClean="0"/>
                        <a:t>Tidak mengemukakan hipotesis sebelumnya; hipotesis lahir sewaktu penelitian dilakukan;</a:t>
                      </a:r>
                      <a:r>
                        <a:rPr lang="id-ID" sz="1500" baseline="0" dirty="0" smtClean="0"/>
                        <a:t> hipotesis berupa “hunches”, petunjuk yang bersifat sementara dan dapat berubah; hipotesis berupa pertanyaan yang mengarahkan pengumpulan data.</a:t>
                      </a:r>
                      <a:endParaRPr lang="id-ID" sz="1500" dirty="0"/>
                    </a:p>
                  </a:txBody>
                  <a:tcPr/>
                </a:tc>
              </a:tr>
              <a:tr h="976338">
                <a:tc>
                  <a:txBody>
                    <a:bodyPr/>
                    <a:lstStyle/>
                    <a:p>
                      <a:r>
                        <a:rPr lang="id-ID" sz="1500" dirty="0" smtClean="0"/>
                        <a:t>Hipotesis menentukan hasil yang diharapkan; hasil telah diramalkan apriori; hasil</a:t>
                      </a:r>
                      <a:r>
                        <a:rPr lang="id-ID" sz="1500" baseline="0" dirty="0" smtClean="0"/>
                        <a:t> penelitian telah terkandung dalam hipotesis. Jumlah variabel terbatas.</a:t>
                      </a:r>
                      <a:endParaRPr lang="id-ID" sz="1500" dirty="0"/>
                    </a:p>
                  </a:txBody>
                  <a:tcPr/>
                </a:tc>
                <a:tc>
                  <a:txBody>
                    <a:bodyPr/>
                    <a:lstStyle/>
                    <a:p>
                      <a:r>
                        <a:rPr lang="id-ID" sz="1800" dirty="0" smtClean="0"/>
                        <a:t>Hasil penelitian terbuka, tidak diketahui sebelumnya, karena jumlah variabel tidak terbatas.</a:t>
                      </a:r>
                      <a:endParaRPr lang="id-ID" sz="1800" dirty="0"/>
                    </a:p>
                  </a:txBody>
                  <a:tcPr/>
                </a:tc>
              </a:tr>
              <a:tr h="684878">
                <a:tc>
                  <a:txBody>
                    <a:bodyPr/>
                    <a:lstStyle/>
                    <a:p>
                      <a:r>
                        <a:rPr lang="id-ID" sz="1600" dirty="0" smtClean="0"/>
                        <a:t>Dalam disain jelas langkah-lankah</a:t>
                      </a:r>
                      <a:r>
                        <a:rPr lang="id-ID" sz="1600" baseline="0" dirty="0" smtClean="0"/>
                        <a:t> penelitian serta hasil yang diharapkan</a:t>
                      </a:r>
                      <a:endParaRPr lang="id-ID" sz="1600" dirty="0"/>
                    </a:p>
                  </a:txBody>
                  <a:tcPr/>
                </a:tc>
                <a:tc>
                  <a:txBody>
                    <a:bodyPr/>
                    <a:lstStyle/>
                    <a:p>
                      <a:r>
                        <a:rPr lang="id-ID" sz="1500" dirty="0" smtClean="0"/>
                        <a:t>Disain fleksibel, langkah-langkah</a:t>
                      </a:r>
                      <a:r>
                        <a:rPr lang="id-ID" sz="1500" baseline="0" dirty="0" smtClean="0"/>
                        <a:t> tidak dapat dipastikan sebelumnya dan hasil penelitian tiodak dapat diketahui atau diramalkan sebelumnya.</a:t>
                      </a:r>
                      <a:endParaRPr lang="id-ID" sz="1500" dirty="0"/>
                    </a:p>
                  </a:txBody>
                  <a:tcPr/>
                </a:tc>
              </a:tr>
              <a:tr h="571504">
                <a:tc>
                  <a:txBody>
                    <a:bodyPr/>
                    <a:lstStyle/>
                    <a:p>
                      <a:r>
                        <a:rPr lang="id-ID" sz="1500" dirty="0" smtClean="0"/>
                        <a:t>Analisis</a:t>
                      </a:r>
                      <a:r>
                        <a:rPr lang="id-ID" sz="1500" baseline="0" dirty="0" smtClean="0"/>
                        <a:t> data dilakukan setelah semua data terkumpul, jadi pada tahap akhir</a:t>
                      </a:r>
                      <a:endParaRPr lang="id-ID" sz="1500" dirty="0"/>
                    </a:p>
                  </a:txBody>
                  <a:tcPr/>
                </a:tc>
                <a:tc>
                  <a:txBody>
                    <a:bodyPr/>
                    <a:lstStyle/>
                    <a:p>
                      <a:r>
                        <a:rPr lang="id-ID" sz="1500" dirty="0" smtClean="0"/>
                        <a:t>Analisis data dilakukan sejak mulanya bersamaan dengan pengumpulan data, walaupun analisis</a:t>
                      </a:r>
                      <a:r>
                        <a:rPr lang="id-ID" sz="1500" baseline="0" dirty="0" smtClean="0"/>
                        <a:t> akan lebih banyak pada tahap-tahap kemudian.</a:t>
                      </a:r>
                      <a:endParaRPr lang="id-ID" sz="1500" dirty="0"/>
                    </a:p>
                  </a:txBody>
                  <a:tcPr/>
                </a:tc>
              </a:tr>
            </a:tbl>
          </a:graphicData>
        </a:graphic>
      </p:graphicFrame>
    </p:spTree>
  </p:cSld>
  <p:clrMapOvr>
    <a:masterClrMapping/>
  </p:clrMapOvr>
  <p:transition spd="slow">
    <p:random/>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334</Words>
  <Application>Microsoft Office PowerPoint</Application>
  <PresentationFormat>On-screen Show (4:3)</PresentationFormat>
  <Paragraphs>39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dimas</dc:creator>
  <cp:lastModifiedBy>dimas</cp:lastModifiedBy>
  <cp:revision>10</cp:revision>
  <dcterms:created xsi:type="dcterms:W3CDTF">2012-04-30T00:33:10Z</dcterms:created>
  <dcterms:modified xsi:type="dcterms:W3CDTF">2012-04-30T01:33:27Z</dcterms:modified>
</cp:coreProperties>
</file>