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3" r:id="rId8"/>
    <p:sldId id="258" r:id="rId9"/>
    <p:sldId id="259" r:id="rId10"/>
    <p:sldId id="260" r:id="rId11"/>
    <p:sldId id="261" r:id="rId12"/>
    <p:sldId id="265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0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944EF0-CB55-411A-99DA-E469A1328DCD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Hery</a:t>
            </a:r>
            <a:r>
              <a:rPr lang="en-US" dirty="0" smtClean="0"/>
              <a:t> </a:t>
            </a:r>
            <a:r>
              <a:rPr lang="en-US" dirty="0" err="1" smtClean="0"/>
              <a:t>Purnomo</a:t>
            </a:r>
            <a:r>
              <a:rPr lang="en-US" dirty="0" smtClean="0"/>
              <a:t>., </a:t>
            </a:r>
            <a:r>
              <a:rPr lang="en-US" dirty="0" err="1" smtClean="0"/>
              <a:t>S.Sos</a:t>
            </a:r>
            <a:r>
              <a:rPr lang="en-US" dirty="0" smtClean="0"/>
              <a:t> </a:t>
            </a:r>
            <a:r>
              <a:rPr lang="en-US" dirty="0" smtClean="0"/>
              <a:t>MPA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…,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1600200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 err="1"/>
              <a:t>exlusive</a:t>
            </a:r>
            <a:r>
              <a:rPr lang="en-US" sz="2400" dirty="0"/>
              <a:t>, </a:t>
            </a:r>
            <a:r>
              <a:rPr lang="en-US" sz="2400" dirty="0" err="1"/>
              <a:t>sifat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tidaknya</a:t>
            </a:r>
            <a:r>
              <a:rPr lang="en-US" sz="2400" dirty="0"/>
              <a:t> </a:t>
            </a:r>
            <a:r>
              <a:rPr lang="en-US" sz="2400" dirty="0" err="1"/>
              <a:t>konsumsi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dipisahkan</a:t>
            </a:r>
            <a:r>
              <a:rPr lang="en-US" sz="2400" dirty="0"/>
              <a:t> </a:t>
            </a:r>
            <a:r>
              <a:rPr lang="en-US" sz="2400" dirty="0" err="1" smtClean="0"/>
              <a:t>penggunaanya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i="1" dirty="0" smtClean="0"/>
              <a:t>exclusive: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 smtClean="0"/>
              <a:t>pribadi</a:t>
            </a:r>
            <a:r>
              <a:rPr lang="en-US" sz="2400" dirty="0" smtClean="0"/>
              <a:t>. (ex: </a:t>
            </a:r>
            <a:r>
              <a:rPr lang="en-US" sz="2400" dirty="0" err="1" smtClean="0"/>
              <a:t>sepatu</a:t>
            </a:r>
            <a:r>
              <a:rPr lang="en-US" sz="2400" dirty="0" smtClean="0"/>
              <a:t>)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i="1" dirty="0" smtClean="0"/>
              <a:t>non exclusive: </a:t>
            </a:r>
            <a:r>
              <a:rPr lang="en-US" sz="2400" dirty="0" err="1"/>
              <a:t>memerlukan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agar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lain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berhak</a:t>
            </a:r>
            <a:r>
              <a:rPr lang="en-US" sz="2400" dirty="0"/>
              <a:t> (agar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 smtClean="0"/>
              <a:t>). </a:t>
            </a:r>
            <a:r>
              <a:rPr lang="en-US" sz="2400" dirty="0" err="1" smtClean="0"/>
              <a:t>Ex:jalan</a:t>
            </a:r>
            <a:r>
              <a:rPr lang="en-US" sz="2400" dirty="0" smtClean="0"/>
              <a:t> </a:t>
            </a:r>
            <a:r>
              <a:rPr lang="en-US" sz="2400" dirty="0" err="1" smtClean="0"/>
              <a:t>tol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752600"/>
            <a:ext cx="7467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dimana</a:t>
            </a:r>
            <a:r>
              <a:rPr lang="en-US" sz="2800" dirty="0" smtClean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konsumen</a:t>
            </a:r>
            <a:r>
              <a:rPr lang="en-US" sz="2800" dirty="0"/>
              <a:t> </a:t>
            </a:r>
            <a:r>
              <a:rPr lang="en-US" sz="2800" dirty="0" err="1"/>
              <a:t>membutuhkan</a:t>
            </a:r>
            <a:r>
              <a:rPr lang="en-US" sz="2800" dirty="0"/>
              <a:t>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(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sedikit</a:t>
            </a:r>
            <a:r>
              <a:rPr lang="en-US" sz="2800" dirty="0"/>
              <a:t> </a:t>
            </a:r>
            <a:r>
              <a:rPr lang="en-US" sz="2800" dirty="0" err="1"/>
              <a:t>orang</a:t>
            </a:r>
            <a:r>
              <a:rPr lang="en-US" sz="2800" dirty="0"/>
              <a:t>/</a:t>
            </a:r>
            <a:r>
              <a:rPr lang="en-US" sz="2800" dirty="0" err="1"/>
              <a:t>konsumen</a:t>
            </a:r>
            <a:r>
              <a:rPr lang="en-US" sz="2800" dirty="0"/>
              <a:t>) yang </a:t>
            </a:r>
            <a:r>
              <a:rPr lang="en-US" sz="2800" dirty="0" err="1"/>
              <a:t>mau</a:t>
            </a:r>
            <a:r>
              <a:rPr lang="en-US" sz="2800" dirty="0"/>
              <a:t> </a:t>
            </a:r>
            <a:r>
              <a:rPr lang="en-US" sz="2800" dirty="0" err="1"/>
              <a:t>mengungkapkan</a:t>
            </a:r>
            <a:r>
              <a:rPr lang="en-US" sz="2800" dirty="0"/>
              <a:t> </a:t>
            </a:r>
            <a:r>
              <a:rPr lang="en-US" sz="2800" dirty="0" err="1" smtClean="0"/>
              <a:t>keinginannya</a:t>
            </a:r>
            <a:r>
              <a:rPr lang="en-US" sz="2800" dirty="0" smtClean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(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mau</a:t>
            </a:r>
            <a:r>
              <a:rPr lang="en-US" sz="2800" dirty="0"/>
              <a:t> </a:t>
            </a:r>
            <a:r>
              <a:rPr lang="en-US" sz="2800" dirty="0" err="1"/>
              <a:t>membayar</a:t>
            </a:r>
            <a:r>
              <a:rPr lang="en-US" sz="2800" dirty="0"/>
              <a:t> </a:t>
            </a:r>
            <a:r>
              <a:rPr lang="en-US" sz="2800" dirty="0" err="1"/>
              <a:t>produksinya</a:t>
            </a:r>
            <a:r>
              <a:rPr lang="en-US" sz="2800" dirty="0" smtClean="0"/>
              <a:t>).</a:t>
            </a:r>
            <a:r>
              <a:rPr lang="en-US" sz="2800" dirty="0" smtClean="0">
                <a:sym typeface="Wingdings" pitchFamily="2" charset="2"/>
              </a:rPr>
              <a:t> NEGARA (Ex: </a:t>
            </a:r>
            <a:r>
              <a:rPr lang="en-US" sz="2800" dirty="0" err="1" smtClean="0">
                <a:sym typeface="Wingdings" pitchFamily="2" charset="2"/>
              </a:rPr>
              <a:t>keamanan</a:t>
            </a:r>
            <a:r>
              <a:rPr lang="en-US" sz="2800" dirty="0" smtClean="0">
                <a:sym typeface="Wingdings" pitchFamily="2" charset="2"/>
              </a:rPr>
              <a:t>)</a:t>
            </a:r>
            <a:r>
              <a:rPr lang="en-US" sz="28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 smtClean="0"/>
              <a:t>murni</a:t>
            </a:r>
            <a:r>
              <a:rPr lang="en-US" sz="2800" dirty="0" smtClean="0"/>
              <a:t> </a:t>
            </a:r>
            <a:r>
              <a:rPr lang="en-US" sz="2800" dirty="0" err="1" smtClean="0"/>
              <a:t>berasal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pajak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Semi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9600" y="1600200"/>
            <a:ext cx="7924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Barang</a:t>
            </a:r>
            <a:r>
              <a:rPr lang="en-US" sz="2400" dirty="0" smtClean="0"/>
              <a:t> semi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penggunaanya</a:t>
            </a:r>
            <a:r>
              <a:rPr lang="en-US" sz="2400" dirty="0" smtClean="0"/>
              <a:t> </a:t>
            </a:r>
            <a:r>
              <a:rPr lang="en-US" sz="2400" i="1" dirty="0" smtClean="0"/>
              <a:t>non rivalry</a:t>
            </a:r>
            <a:r>
              <a:rPr lang="en-US" sz="2400" dirty="0" smtClean="0"/>
              <a:t>, </a:t>
            </a:r>
            <a:r>
              <a:rPr lang="en-US" sz="2400" dirty="0" err="1" smtClean="0"/>
              <a:t>artinya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dinikmati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bersama-sama</a:t>
            </a:r>
            <a:r>
              <a:rPr lang="en-US" sz="2400" dirty="0" smtClean="0"/>
              <a:t>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pengecualian</a:t>
            </a:r>
            <a:r>
              <a:rPr lang="en-US" sz="2400" dirty="0" smtClean="0"/>
              <a:t> </a:t>
            </a:r>
            <a:r>
              <a:rPr lang="en-US" sz="2400" dirty="0" err="1" smtClean="0"/>
              <a:t>relatif</a:t>
            </a:r>
            <a:r>
              <a:rPr lang="en-US" sz="2400" dirty="0" smtClean="0"/>
              <a:t> </a:t>
            </a:r>
            <a:r>
              <a:rPr lang="en-US" sz="2400" dirty="0" err="1" smtClean="0"/>
              <a:t>rendah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pantai</a:t>
            </a:r>
            <a:r>
              <a:rPr lang="en-US" sz="2400" dirty="0" smtClean="0"/>
              <a:t>, public space/</a:t>
            </a:r>
            <a:r>
              <a:rPr lang="en-US" sz="2400" dirty="0" err="1" smtClean="0"/>
              <a:t>taman</a:t>
            </a:r>
            <a:r>
              <a:rPr lang="en-US" sz="2400" dirty="0" smtClean="0"/>
              <a:t> </a:t>
            </a:r>
            <a:r>
              <a:rPr lang="en-US" sz="2400" dirty="0" err="1" smtClean="0"/>
              <a:t>kota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err="1" smtClean="0"/>
              <a:t>Produksi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semi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umumnya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disediakan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Negara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setidaknya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</a:t>
            </a:r>
            <a:r>
              <a:rPr lang="en-US" sz="2400" dirty="0" err="1" smtClean="0"/>
              <a:t>peruntukannya</a:t>
            </a:r>
            <a:r>
              <a:rPr lang="en-US" sz="2400" dirty="0" smtClean="0"/>
              <a:t>, </a:t>
            </a:r>
            <a:r>
              <a:rPr lang="en-US" sz="2400" dirty="0" err="1" smtClean="0"/>
              <a:t>misalnya</a:t>
            </a:r>
            <a:r>
              <a:rPr lang="en-US" sz="2400" dirty="0" smtClean="0"/>
              <a:t> </a:t>
            </a:r>
            <a:r>
              <a:rPr lang="en-US" sz="2400" dirty="0" err="1" smtClean="0"/>
              <a:t>penetapan</a:t>
            </a:r>
            <a:r>
              <a:rPr lang="en-US" sz="2400" dirty="0" smtClean="0"/>
              <a:t> </a:t>
            </a:r>
            <a:r>
              <a:rPr lang="en-US" sz="2400" dirty="0" err="1" smtClean="0"/>
              <a:t>taman</a:t>
            </a:r>
            <a:r>
              <a:rPr lang="en-US" sz="2400" dirty="0" smtClean="0"/>
              <a:t> </a:t>
            </a:r>
            <a:r>
              <a:rPr lang="en-US" sz="2400" dirty="0" err="1" smtClean="0"/>
              <a:t>berburu</a:t>
            </a:r>
            <a:r>
              <a:rPr lang="en-US" sz="2400" dirty="0" smtClean="0"/>
              <a:t>. </a:t>
            </a:r>
            <a:r>
              <a:rPr lang="en-US" sz="2400" dirty="0" err="1" smtClean="0"/>
              <a:t>Sementara</a:t>
            </a:r>
            <a:r>
              <a:rPr lang="en-US" sz="2400" dirty="0" smtClean="0"/>
              <a:t> </a:t>
            </a:r>
            <a:r>
              <a:rPr lang="en-US" sz="2400" dirty="0" err="1" smtClean="0"/>
              <a:t>distribusinya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umumnya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mekanisme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47800" y="1600200"/>
            <a:ext cx="5410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Privat:barang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ekslusivitas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keterhabisannya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err="1" smtClean="0"/>
              <a:t>Sifat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privat</a:t>
            </a:r>
            <a:r>
              <a:rPr lang="en-US" sz="2800" dirty="0" smtClean="0"/>
              <a:t> </a:t>
            </a:r>
            <a:r>
              <a:rPr lang="en-US" sz="2800" dirty="0" err="1" smtClean="0"/>
              <a:t>permintaanya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memudahkan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swasta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mau</a:t>
            </a:r>
            <a:r>
              <a:rPr lang="en-US" sz="2800" dirty="0" smtClean="0"/>
              <a:t> </a:t>
            </a:r>
            <a:r>
              <a:rPr lang="en-US" sz="2800" dirty="0" err="1" smtClean="0"/>
              <a:t>memproduksi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. </a:t>
            </a:r>
            <a:endParaRPr lang="en-US" sz="2800" dirty="0" smtClean="0"/>
          </a:p>
          <a:p>
            <a:pPr algn="just"/>
            <a:r>
              <a:rPr lang="en-US" sz="2800" dirty="0" smtClean="0"/>
              <a:t>Ex: </a:t>
            </a:r>
            <a:r>
              <a:rPr lang="en-US" sz="2800" dirty="0" err="1" smtClean="0"/>
              <a:t>sepatu</a:t>
            </a:r>
            <a:r>
              <a:rPr lang="en-US" sz="2800" dirty="0" smtClean="0"/>
              <a:t>, </a:t>
            </a:r>
            <a:r>
              <a:rPr lang="en-US" sz="2800" dirty="0" err="1" smtClean="0"/>
              <a:t>baju</a:t>
            </a:r>
            <a:r>
              <a:rPr lang="en-US" sz="2800" dirty="0" smtClean="0"/>
              <a:t>, </a:t>
            </a:r>
            <a:r>
              <a:rPr lang="en-US" sz="2800" dirty="0" err="1" smtClean="0"/>
              <a:t>mobil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lain-lain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Semi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14400" y="1447800"/>
            <a:ext cx="7543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/>
              <a:t>Barang</a:t>
            </a:r>
            <a:r>
              <a:rPr lang="en-US" sz="2800" dirty="0" smtClean="0"/>
              <a:t> semi </a:t>
            </a:r>
            <a:r>
              <a:rPr lang="en-US" sz="2800" dirty="0" err="1" smtClean="0"/>
              <a:t>privat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penggunaannya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i="1" dirty="0" smtClean="0"/>
              <a:t>rivalry</a:t>
            </a:r>
            <a:r>
              <a:rPr lang="en-US" sz="2800" dirty="0" smtClean="0"/>
              <a:t>, </a:t>
            </a:r>
            <a:r>
              <a:rPr lang="en-US" sz="2800" dirty="0" err="1" smtClean="0"/>
              <a:t>jadi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dikonsumsi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mengkonsumsinya</a:t>
            </a:r>
            <a:r>
              <a:rPr lang="en-US" sz="2800" dirty="0" smtClean="0"/>
              <a:t>,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pemanfataan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i="1" dirty="0" err="1" smtClean="0"/>
              <a:t>exlusive</a:t>
            </a:r>
            <a:r>
              <a:rPr lang="en-US" sz="2800" dirty="0" smtClean="0"/>
              <a:t>, </a:t>
            </a:r>
            <a:r>
              <a:rPr lang="en-US" sz="2800" dirty="0" err="1" smtClean="0"/>
              <a:t>artinya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dikonsumsi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lain. </a:t>
            </a:r>
          </a:p>
          <a:p>
            <a:endParaRPr lang="en-US" sz="2800" dirty="0" smtClean="0"/>
          </a:p>
          <a:p>
            <a:r>
              <a:rPr lang="en-US" sz="2800" dirty="0" smtClean="0"/>
              <a:t>Ex: </a:t>
            </a:r>
            <a:r>
              <a:rPr lang="en-US" sz="2800" dirty="0" err="1" smtClean="0"/>
              <a:t>rumah</a:t>
            </a:r>
            <a:r>
              <a:rPr lang="en-US" sz="2800" dirty="0" smtClean="0"/>
              <a:t> </a:t>
            </a:r>
            <a:r>
              <a:rPr lang="en-US" sz="2800" dirty="0" err="1" smtClean="0"/>
              <a:t>sakit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sekolah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pemancar</a:t>
            </a:r>
            <a:r>
              <a:rPr lang="en-US" sz="2800" dirty="0" smtClean="0"/>
              <a:t> radio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dinikmati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pribadi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menggunakannya</a:t>
            </a:r>
            <a:r>
              <a:rPr lang="en-US" sz="2800" dirty="0" smtClean="0"/>
              <a:t>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mengganggu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Pelayan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: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BARANG PUBLIK </a:t>
            </a:r>
            <a:r>
              <a:rPr lang="en-US" dirty="0" err="1" smtClean="0"/>
              <a:t>maupun</a:t>
            </a:r>
            <a:r>
              <a:rPr lang="en-US" dirty="0" smtClean="0"/>
              <a:t> JASA PUBLIK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INSTITUSI PEMERINTAHAN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PEMENUHAN KEBUTUHAN MASYARAKAT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jasa-jasa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Perkembangannnya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perspektif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: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Lama (OPA), </a:t>
            </a:r>
            <a:r>
              <a:rPr lang="en-US" i="1" dirty="0" smtClean="0"/>
              <a:t>New Public Management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New Public Service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Lama (OPA)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OPA</a:t>
            </a:r>
            <a:r>
              <a:rPr lang="en-US" dirty="0" err="1" smtClean="0">
                <a:sym typeface="Wingdings" pitchFamily="2" charset="2"/>
              </a:rPr>
              <a:t>praktek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menggambarkan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bahwa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hubunga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penyelenggara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semata-mata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klien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politis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mendefinisikan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menjadi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kebutuhan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kepentingan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tanpa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melibatkan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mengganggap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dirinya-mengetahui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memiliki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sumberdaya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kemampuan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memecahkan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Top-down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New Public Management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pro </a:t>
            </a:r>
            <a:r>
              <a:rPr lang="en-US" dirty="0" err="1" smtClean="0"/>
              <a:t>pasar</a:t>
            </a:r>
            <a:endParaRPr lang="en-US" dirty="0" smtClean="0"/>
          </a:p>
          <a:p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diposisikan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smtClean="0"/>
              <a:t>(costumer)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(steering)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dipaksakan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i="1" dirty="0" smtClean="0"/>
              <a:t>Structural </a:t>
            </a:r>
            <a:r>
              <a:rPr lang="en-US" i="1" dirty="0" err="1" smtClean="0"/>
              <a:t>Adjusment</a:t>
            </a:r>
            <a:r>
              <a:rPr lang="en-US" i="1" dirty="0" smtClean="0"/>
              <a:t> Program</a:t>
            </a:r>
            <a:r>
              <a:rPr lang="en-US" dirty="0" smtClean="0"/>
              <a:t> (SAP)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New Public Service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dialog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organisasional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(serving)</a:t>
            </a:r>
          </a:p>
          <a:p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, </a:t>
            </a:r>
            <a:r>
              <a:rPr lang="en-US" dirty="0" err="1" smtClean="0"/>
              <a:t>pelanggan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warganegara</a:t>
            </a:r>
            <a:r>
              <a:rPr lang="en-US" dirty="0" smtClean="0"/>
              <a:t> (citizen)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lang="en-US" b="1" dirty="0" err="1" smtClean="0">
                <a:sym typeface="Wingdings" pitchFamily="2" charset="2"/>
              </a:rPr>
              <a:t>Dalam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pelayanan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sektor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publik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ada</a:t>
            </a:r>
            <a:r>
              <a:rPr lang="en-US" b="1" dirty="0" smtClean="0">
                <a:sym typeface="Wingdings" pitchFamily="2" charset="2"/>
              </a:rPr>
              <a:t> 3 </a:t>
            </a:r>
            <a:r>
              <a:rPr lang="en-US" b="1" dirty="0" err="1" smtClean="0">
                <a:sym typeface="Wingdings" pitchFamily="2" charset="2"/>
              </a:rPr>
              <a:t>aspek</a:t>
            </a:r>
            <a:r>
              <a:rPr lang="en-US" b="1" dirty="0" smtClean="0">
                <a:sym typeface="Wingdings" pitchFamily="2" charset="2"/>
              </a:rPr>
              <a:t> :</a:t>
            </a:r>
          </a:p>
          <a:p>
            <a:pPr marL="514350" lvl="0" indent="-514350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AutoNum type="alphaLcPeriod"/>
              <a:defRPr/>
            </a:pPr>
            <a:r>
              <a:rPr lang="en-US" b="1" dirty="0" err="1" smtClean="0">
                <a:sym typeface="Wingdings" pitchFamily="2" charset="2"/>
              </a:rPr>
              <a:t>Pemberi</a:t>
            </a:r>
            <a:r>
              <a:rPr lang="en-US" b="1" dirty="0" smtClean="0">
                <a:sym typeface="Wingdings" pitchFamily="2" charset="2"/>
              </a:rPr>
              <a:t>  </a:t>
            </a:r>
            <a:r>
              <a:rPr lang="en-US" b="1" dirty="0" err="1" smtClean="0">
                <a:sym typeface="Wingdings" pitchFamily="2" charset="2"/>
              </a:rPr>
              <a:t>layanan</a:t>
            </a:r>
            <a:endParaRPr lang="en-US" b="1" dirty="0" smtClean="0">
              <a:sym typeface="Wingdings" pitchFamily="2" charset="2"/>
            </a:endParaRPr>
          </a:p>
          <a:p>
            <a:pPr marL="514350" lvl="0" indent="-514350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AutoNum type="alphaLcPeriod"/>
              <a:defRPr/>
            </a:pPr>
            <a:r>
              <a:rPr lang="en-US" b="1" dirty="0" err="1" smtClean="0">
                <a:sym typeface="Wingdings" pitchFamily="2" charset="2"/>
              </a:rPr>
              <a:t>Penguna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layanan</a:t>
            </a:r>
            <a:endParaRPr lang="en-US" b="1" dirty="0" smtClean="0">
              <a:sym typeface="Wingdings" pitchFamily="2" charset="2"/>
            </a:endParaRPr>
          </a:p>
          <a:p>
            <a:pPr marL="514350" lvl="0" indent="-514350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AutoNum type="alphaLcPeriod"/>
              <a:defRPr/>
            </a:pPr>
            <a:r>
              <a:rPr lang="en-US" b="1" dirty="0" smtClean="0">
                <a:sym typeface="Wingdings" pitchFamily="2" charset="2"/>
              </a:rPr>
              <a:t>BARANG/JASA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sektor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 </a:t>
            </a:r>
            <a:r>
              <a:rPr lang="en-US" sz="3200" dirty="0" err="1" smtClean="0"/>
              <a:t>sangat</a:t>
            </a:r>
            <a:r>
              <a:rPr lang="en-US" sz="3200" dirty="0" smtClean="0"/>
              <a:t> </a:t>
            </a:r>
            <a:r>
              <a:rPr lang="en-US" sz="3200" dirty="0" err="1" smtClean="0"/>
              <a:t>terkait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upaya</a:t>
            </a:r>
            <a:r>
              <a:rPr lang="en-US" sz="3200" dirty="0" smtClean="0"/>
              <a:t> </a:t>
            </a:r>
            <a:r>
              <a:rPr lang="en-US" sz="3200" dirty="0" err="1" smtClean="0"/>
              <a:t>penyediaan</a:t>
            </a:r>
            <a:r>
              <a:rPr lang="en-US" sz="3200" dirty="0" smtClean="0"/>
              <a:t> BARANG </a:t>
            </a:r>
            <a:r>
              <a:rPr lang="en-US" sz="3200" dirty="0" err="1" smtClean="0"/>
              <a:t>dan</a:t>
            </a:r>
            <a:r>
              <a:rPr lang="en-US" sz="3200" dirty="0" smtClean="0"/>
              <a:t> JASA </a:t>
            </a:r>
            <a:r>
              <a:rPr lang="en-US" sz="3200" dirty="0" err="1" smtClean="0"/>
              <a:t>publik</a:t>
            </a:r>
            <a:endParaRPr lang="en-US" sz="3200" dirty="0" smtClean="0"/>
          </a:p>
          <a:p>
            <a:r>
              <a:rPr lang="en-US" sz="3200" dirty="0" err="1" smtClean="0"/>
              <a:t>Barang</a:t>
            </a:r>
            <a:r>
              <a:rPr lang="en-US" sz="3200" dirty="0" smtClean="0"/>
              <a:t>/</a:t>
            </a:r>
            <a:r>
              <a:rPr lang="en-US" sz="3200" dirty="0" err="1" smtClean="0"/>
              <a:t>Jasa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4 (</a:t>
            </a:r>
            <a:r>
              <a:rPr lang="en-US" sz="3200" dirty="0" err="1" smtClean="0"/>
              <a:t>Howlett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Ramesh</a:t>
            </a:r>
            <a:r>
              <a:rPr lang="en-US" sz="3200" dirty="0" smtClean="0"/>
              <a:t>):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err="1" smtClean="0"/>
              <a:t>Barang</a:t>
            </a:r>
            <a:r>
              <a:rPr lang="en-US" sz="3200" dirty="0" smtClean="0"/>
              <a:t>/</a:t>
            </a:r>
            <a:r>
              <a:rPr lang="en-US" sz="3200" dirty="0" err="1" smtClean="0"/>
              <a:t>Jasa</a:t>
            </a:r>
            <a:r>
              <a:rPr lang="en-US" sz="3200" dirty="0"/>
              <a:t> </a:t>
            </a:r>
            <a:r>
              <a:rPr lang="en-US" sz="3200" dirty="0" err="1" smtClean="0"/>
              <a:t>Publik</a:t>
            </a:r>
            <a:endParaRPr lang="en-US" sz="3200" dirty="0" smtClean="0"/>
          </a:p>
          <a:p>
            <a:pPr marL="1314450" lvl="2" indent="-514350">
              <a:buFont typeface="Wingdings" pitchFamily="2" charset="2"/>
              <a:buChar char="ü"/>
            </a:pPr>
            <a:r>
              <a:rPr lang="en-US" sz="3200" dirty="0" err="1" smtClean="0"/>
              <a:t>Barang</a:t>
            </a:r>
            <a:r>
              <a:rPr lang="en-US" sz="3200" dirty="0" smtClean="0"/>
              <a:t> Semi </a:t>
            </a:r>
            <a:r>
              <a:rPr lang="en-US" sz="3200" dirty="0" err="1" smtClean="0"/>
              <a:t>Publik</a:t>
            </a:r>
            <a:endParaRPr lang="en-US" sz="3200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err="1" smtClean="0"/>
              <a:t>Barang</a:t>
            </a:r>
            <a:r>
              <a:rPr lang="en-US" sz="3200" dirty="0" smtClean="0"/>
              <a:t>/</a:t>
            </a:r>
            <a:r>
              <a:rPr lang="en-US" sz="3200" dirty="0" err="1" smtClean="0"/>
              <a:t>Jasa</a:t>
            </a:r>
            <a:r>
              <a:rPr lang="en-US" sz="3200" dirty="0" smtClean="0"/>
              <a:t> </a:t>
            </a:r>
            <a:r>
              <a:rPr lang="en-US" sz="3200" dirty="0" err="1" smtClean="0"/>
              <a:t>Privat</a:t>
            </a:r>
            <a:endParaRPr lang="en-US" sz="3200" dirty="0" smtClean="0"/>
          </a:p>
          <a:p>
            <a:pPr marL="1314450" lvl="2" indent="-514350">
              <a:buFont typeface="Wingdings" pitchFamily="2" charset="2"/>
              <a:buChar char="ü"/>
            </a:pPr>
            <a:r>
              <a:rPr lang="en-US" sz="3200" dirty="0" err="1" smtClean="0"/>
              <a:t>Barang</a:t>
            </a:r>
            <a:r>
              <a:rPr lang="en-US" sz="3200" dirty="0" smtClean="0"/>
              <a:t> Semi </a:t>
            </a:r>
            <a:r>
              <a:rPr lang="en-US" sz="3200" dirty="0" err="1" smtClean="0"/>
              <a:t>Privat</a:t>
            </a:r>
            <a:endParaRPr lang="en-US" sz="3200" dirty="0" smtClean="0"/>
          </a:p>
          <a:p>
            <a:pPr marL="914400" lvl="1" indent="-514350">
              <a:buFont typeface="+mj-lt"/>
              <a:buAutoNum type="alphaLcPeriod"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219200"/>
            <a:ext cx="7239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sifat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membedakan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 smtClean="0"/>
              <a:t>privat</a:t>
            </a:r>
            <a:r>
              <a:rPr lang="en-US" sz="2800" dirty="0" smtClean="0"/>
              <a:t> </a:t>
            </a:r>
            <a:r>
              <a:rPr lang="en-US" sz="2800" dirty="0" err="1"/>
              <a:t>yakni</a:t>
            </a:r>
            <a:r>
              <a:rPr lang="en-US" sz="2800" dirty="0"/>
              <a:t> </a:t>
            </a:r>
            <a:r>
              <a:rPr lang="en-US" sz="2800" dirty="0" err="1"/>
              <a:t>sifat</a:t>
            </a:r>
            <a:r>
              <a:rPr lang="en-US" sz="2800" dirty="0"/>
              <a:t> </a:t>
            </a:r>
            <a:r>
              <a:rPr lang="en-US" sz="2800" i="1" dirty="0"/>
              <a:t>rivalry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 err="1"/>
              <a:t>exlusive</a:t>
            </a:r>
            <a:r>
              <a:rPr lang="en-US" sz="2800" dirty="0"/>
              <a:t> </a:t>
            </a:r>
            <a:r>
              <a:rPr lang="en-US" sz="2800" dirty="0" err="1"/>
              <a:t>nya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81000" y="2667000"/>
            <a:ext cx="7924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/>
              <a:t>Sifat</a:t>
            </a:r>
            <a:r>
              <a:rPr lang="en-US" sz="2400" dirty="0"/>
              <a:t> </a:t>
            </a:r>
            <a:r>
              <a:rPr lang="en-US" sz="2400" i="1" dirty="0" smtClean="0"/>
              <a:t>rivalry:</a:t>
            </a:r>
            <a:r>
              <a:rPr lang="en-US" sz="2400" dirty="0" smtClean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sifat</a:t>
            </a:r>
            <a:r>
              <a:rPr lang="en-US" sz="2400" dirty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,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persaingan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(</a:t>
            </a:r>
            <a:r>
              <a:rPr lang="en-US" sz="2400" dirty="0" err="1"/>
              <a:t>konsumsi</a:t>
            </a:r>
            <a:r>
              <a:rPr lang="en-US" sz="2400" dirty="0"/>
              <a:t>)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 smtClean="0"/>
              <a:t>tidak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i="1" dirty="0"/>
              <a:t>rivalry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tertutup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lain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 smtClean="0"/>
              <a:t>mengkonsumsinya</a:t>
            </a:r>
            <a:r>
              <a:rPr lang="en-US" sz="2400" dirty="0" smtClean="0"/>
              <a:t> (ex: </a:t>
            </a:r>
            <a:r>
              <a:rPr lang="en-US" sz="2400" dirty="0" err="1" smtClean="0"/>
              <a:t>sepatu</a:t>
            </a:r>
            <a:r>
              <a:rPr lang="en-US" sz="2400" dirty="0" smtClean="0"/>
              <a:t>)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 err="1"/>
              <a:t>Barang</a:t>
            </a:r>
            <a:r>
              <a:rPr lang="en-US" sz="2400" dirty="0"/>
              <a:t> yang </a:t>
            </a:r>
            <a:r>
              <a:rPr lang="en-US" sz="2400" i="1" dirty="0"/>
              <a:t>non rivalry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yang </a:t>
            </a:r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, </a:t>
            </a:r>
            <a:r>
              <a:rPr lang="en-US" sz="2400" dirty="0" err="1"/>
              <a:t>orang</a:t>
            </a:r>
            <a:r>
              <a:rPr lang="en-US" sz="2400" dirty="0"/>
              <a:t> lain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mengkonsumsinya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 smtClean="0"/>
              <a:t>persaingan</a:t>
            </a:r>
            <a:r>
              <a:rPr lang="en-US" sz="2400" dirty="0" smtClean="0"/>
              <a:t> (ex:</a:t>
            </a:r>
          </a:p>
          <a:p>
            <a:pPr algn="just">
              <a:buFont typeface="Arial" pitchFamily="34" charset="0"/>
              <a:buChar char="•"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288</TotalTime>
  <Words>709</Words>
  <Application>Microsoft Office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Equity</vt:lpstr>
      <vt:lpstr>Pelayanan Sektor Publik dan Barang Publik</vt:lpstr>
      <vt:lpstr>Pelayan Publik</vt:lpstr>
      <vt:lpstr>Pendekatan Konsep Tentang Pelayanan Publik</vt:lpstr>
      <vt:lpstr>Teori Administrasi Lama (OPA)</vt:lpstr>
      <vt:lpstr>New Public Management</vt:lpstr>
      <vt:lpstr>New Public Service</vt:lpstr>
      <vt:lpstr>Slide 7</vt:lpstr>
      <vt:lpstr>Barang Publik</vt:lpstr>
      <vt:lpstr>Barang Publik</vt:lpstr>
      <vt:lpstr>Lanjutan…,</vt:lpstr>
      <vt:lpstr>Barang Publik Murni</vt:lpstr>
      <vt:lpstr>Barang Semi Publik</vt:lpstr>
      <vt:lpstr>Barang Privat</vt:lpstr>
      <vt:lpstr>Barang Semi Privat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Heri</dc:creator>
  <cp:lastModifiedBy>Heri</cp:lastModifiedBy>
  <cp:revision>6</cp:revision>
  <dcterms:created xsi:type="dcterms:W3CDTF">2018-10-04T02:07:09Z</dcterms:created>
  <dcterms:modified xsi:type="dcterms:W3CDTF">2018-10-04T07:35:44Z</dcterms:modified>
</cp:coreProperties>
</file>