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70" r:id="rId4"/>
    <p:sldId id="271" r:id="rId5"/>
    <p:sldId id="272" r:id="rId6"/>
    <p:sldId id="273" r:id="rId7"/>
    <p:sldId id="274" r:id="rId8"/>
    <p:sldId id="275" r:id="rId9"/>
    <p:sldId id="276" r:id="rId10"/>
    <p:sldId id="277" r:id="rId11"/>
    <p:sldId id="279" r:id="rId12"/>
    <p:sldId id="280" r:id="rId13"/>
    <p:sldId id="282" r:id="rId14"/>
    <p:sldId id="283" r:id="rId15"/>
    <p:sldId id="284" r:id="rId16"/>
    <p:sldId id="285" r:id="rId17"/>
    <p:sldId id="286" r:id="rId18"/>
    <p:sldId id="26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3/30/2021</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3/30/2021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3/30/2021</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CA77-ECB8-49F8-AB7F-84632B17C335}"/>
              </a:ext>
            </a:extLst>
          </p:cNvPr>
          <p:cNvSpPr>
            <a:spLocks noGrp="1"/>
          </p:cNvSpPr>
          <p:nvPr>
            <p:ph type="ctrTitle"/>
          </p:nvPr>
        </p:nvSpPr>
        <p:spPr>
          <a:xfrm>
            <a:off x="1322015" y="828261"/>
            <a:ext cx="9966960" cy="1510748"/>
          </a:xfrm>
        </p:spPr>
        <p:txBody>
          <a:bodyPr>
            <a:normAutofit/>
          </a:bodyPr>
          <a:lstStyle/>
          <a:p>
            <a:r>
              <a:rPr lang="en-US" sz="4000" dirty="0" smtClean="0">
                <a:latin typeface="Georgia" panose="02040502050405020303" pitchFamily="18" charset="0"/>
              </a:rPr>
              <a:t>RUANG LINGKUP DAN URGENSI PELAYANAN SOSIAL</a:t>
            </a:r>
            <a:endParaRPr lang="en-ID" sz="4000" dirty="0">
              <a:latin typeface="Georgia" panose="02040502050405020303" pitchFamily="18" charset="0"/>
            </a:endParaRPr>
          </a:p>
        </p:txBody>
      </p:sp>
      <p:sp>
        <p:nvSpPr>
          <p:cNvPr id="3" name="Subtitle 2">
            <a:extLst>
              <a:ext uri="{FF2B5EF4-FFF2-40B4-BE49-F238E27FC236}">
                <a16:creationId xmlns:a16="http://schemas.microsoft.com/office/drawing/2014/main" id="{26CED7BF-A657-4833-88FE-3910D88DA308}"/>
              </a:ext>
            </a:extLst>
          </p:cNvPr>
          <p:cNvSpPr>
            <a:spLocks noGrp="1"/>
          </p:cNvSpPr>
          <p:nvPr>
            <p:ph type="subTitle" idx="1"/>
          </p:nvPr>
        </p:nvSpPr>
        <p:spPr>
          <a:xfrm>
            <a:off x="1709530" y="4518991"/>
            <a:ext cx="8767860" cy="1510748"/>
          </a:xfrm>
        </p:spPr>
        <p:txBody>
          <a:bodyPr/>
          <a:lstStyle/>
          <a:p>
            <a:r>
              <a:rPr lang="en-ID" dirty="0" err="1" smtClean="0">
                <a:latin typeface="Georgia" panose="02040502050405020303" pitchFamily="18" charset="0"/>
              </a:rPr>
              <a:t>Dr.</a:t>
            </a:r>
            <a:r>
              <a:rPr lang="en-ID" dirty="0" smtClean="0">
                <a:latin typeface="Georgia" panose="02040502050405020303" pitchFamily="18" charset="0"/>
              </a:rPr>
              <a:t> Sri </a:t>
            </a:r>
            <a:r>
              <a:rPr lang="en-ID" dirty="0" err="1" smtClean="0">
                <a:latin typeface="Georgia" panose="02040502050405020303" pitchFamily="18" charset="0"/>
              </a:rPr>
              <a:t>Widayanti</a:t>
            </a:r>
            <a:r>
              <a:rPr lang="en-ID" dirty="0" smtClean="0">
                <a:latin typeface="Georgia" panose="02040502050405020303" pitchFamily="18" charset="0"/>
              </a:rPr>
              <a:t>, M.A.</a:t>
            </a:r>
            <a:endParaRPr lang="en-ID" dirty="0">
              <a:latin typeface="Georgia" panose="02040502050405020303" pitchFamily="18" charset="0"/>
            </a:endParaRPr>
          </a:p>
        </p:txBody>
      </p:sp>
    </p:spTree>
    <p:extLst>
      <p:ext uri="{BB962C8B-B14F-4D97-AF65-F5344CB8AC3E}">
        <p14:creationId xmlns:p14="http://schemas.microsoft.com/office/powerpoint/2010/main" val="82704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8866" y="859809"/>
            <a:ext cx="10604310" cy="5236191"/>
          </a:xfrm>
        </p:spPr>
        <p:txBody>
          <a:bodyPr/>
          <a:lstStyle/>
          <a:p>
            <a:pPr marL="1025525" indent="-342900" algn="just">
              <a:lnSpc>
                <a:spcPct val="100000"/>
              </a:lnSpc>
              <a:spcBef>
                <a:spcPts val="0"/>
              </a:spcBef>
              <a:spcAft>
                <a:spcPts val="600"/>
              </a:spcAft>
              <a:buFontTx/>
              <a:buChar char="-"/>
            </a:pPr>
            <a:r>
              <a:rPr lang="en-US" b="1" dirty="0" err="1" smtClean="0">
                <a:solidFill>
                  <a:schemeClr val="tx1"/>
                </a:solidFill>
                <a:latin typeface="Georgia" panose="02040502050405020303" pitchFamily="18" charset="0"/>
              </a:rPr>
              <a:t>Penguatan</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kelembagaan</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dilakukan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pelatihan</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bagi</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lembaga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melaksanakan</a:t>
            </a:r>
            <a:r>
              <a:rPr lang="en-US" dirty="0">
                <a:solidFill>
                  <a:schemeClr val="tx1"/>
                </a:solidFill>
                <a:latin typeface="Georgia" panose="02040502050405020303" pitchFamily="18" charset="0"/>
              </a:rPr>
              <a:t> program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seperti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Lembaga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Himbara</a:t>
            </a:r>
            <a:r>
              <a:rPr lang="en-US" dirty="0">
                <a:solidFill>
                  <a:schemeClr val="tx1"/>
                </a:solidFill>
                <a:latin typeface="Georgia" panose="02040502050405020303" pitchFamily="18" charset="0"/>
              </a:rPr>
              <a:t> (BNI, </a:t>
            </a:r>
            <a:r>
              <a:rPr lang="en-US" dirty="0" err="1">
                <a:solidFill>
                  <a:schemeClr val="tx1"/>
                </a:solidFill>
                <a:latin typeface="Georgia" panose="02040502050405020303" pitchFamily="18" charset="0"/>
              </a:rPr>
              <a:t>Mandiri</a:t>
            </a:r>
            <a:r>
              <a:rPr lang="en-US" dirty="0">
                <a:solidFill>
                  <a:schemeClr val="tx1"/>
                </a:solidFill>
                <a:latin typeface="Georgia" panose="02040502050405020303" pitchFamily="18" charset="0"/>
              </a:rPr>
              <a:t>, BRI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BTN) </a:t>
            </a:r>
            <a:r>
              <a:rPr lang="en-US" dirty="0" err="1">
                <a:solidFill>
                  <a:schemeClr val="tx1"/>
                </a:solidFill>
                <a:latin typeface="Georgia" panose="02040502050405020303" pitchFamily="18" charset="0"/>
              </a:rPr>
              <a:t>sebagai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lembaga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penyalur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a:t>
            </a:r>
          </a:p>
          <a:p>
            <a:pPr marL="682625" indent="-342900" algn="just">
              <a:lnSpc>
                <a:spcPct val="100000"/>
              </a:lnSpc>
              <a:spcBef>
                <a:spcPts val="0"/>
              </a:spcBef>
              <a:spcAft>
                <a:spcPts val="600"/>
              </a:spcAft>
              <a:buAutoNum type="arabicPeriod" startAt="2"/>
            </a:pPr>
            <a:r>
              <a:rPr lang="en-US" b="1" dirty="0" err="1" smtClean="0">
                <a:solidFill>
                  <a:schemeClr val="tx1"/>
                </a:solidFill>
                <a:latin typeface="Georgia" panose="02040502050405020303" pitchFamily="18" charset="0"/>
              </a:rPr>
              <a:t>Advokasi</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menurut</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Undang</a:t>
            </a:r>
            <a:r>
              <a:rPr lang="en-US" dirty="0">
                <a:solidFill>
                  <a:schemeClr val="tx1"/>
                </a:solidFill>
                <a:latin typeface="Georgia" panose="02040502050405020303" pitchFamily="18" charset="0"/>
              </a:rPr>
              <a:t> - </a:t>
            </a:r>
            <a:r>
              <a:rPr lang="en-US" dirty="0" err="1">
                <a:solidFill>
                  <a:schemeClr val="tx1"/>
                </a:solidFill>
                <a:latin typeface="Georgia" panose="02040502050405020303" pitchFamily="18" charset="0"/>
              </a:rPr>
              <a:t>Undang</a:t>
            </a:r>
            <a:r>
              <a:rPr lang="en-US" dirty="0">
                <a:solidFill>
                  <a:schemeClr val="tx1"/>
                </a:solidFill>
                <a:latin typeface="Georgia" panose="02040502050405020303" pitchFamily="18" charset="0"/>
              </a:rPr>
              <a:t> </a:t>
            </a:r>
            <a:r>
              <a:rPr lang="en-US">
                <a:solidFill>
                  <a:schemeClr val="tx1"/>
                </a:solidFill>
                <a:latin typeface="Georgia" panose="02040502050405020303" pitchFamily="18" charset="0"/>
              </a:rPr>
              <a:t>no </a:t>
            </a:r>
            <a:r>
              <a:rPr lang="en-US" smtClean="0">
                <a:solidFill>
                  <a:schemeClr val="tx1"/>
                </a:solidFill>
                <a:latin typeface="Georgia" panose="02040502050405020303" pitchFamily="18" charset="0"/>
              </a:rPr>
              <a:t>11 </a:t>
            </a:r>
            <a:r>
              <a:rPr lang="en-US" err="1">
                <a:solidFill>
                  <a:schemeClr val="tx1"/>
                </a:solidFill>
                <a:latin typeface="Georgia" panose="02040502050405020303" pitchFamily="18" charset="0"/>
              </a:rPr>
              <a:t>tahun</a:t>
            </a:r>
            <a:r>
              <a:rPr lang="en-US">
                <a:solidFill>
                  <a:schemeClr val="tx1"/>
                </a:solidFill>
                <a:latin typeface="Georgia" panose="02040502050405020303" pitchFamily="18" charset="0"/>
              </a:rPr>
              <a:t> </a:t>
            </a:r>
            <a:r>
              <a:rPr lang="en-US" smtClean="0">
                <a:solidFill>
                  <a:schemeClr val="tx1"/>
                </a:solidFill>
                <a:latin typeface="Georgia" panose="02040502050405020303" pitchFamily="18" charset="0"/>
              </a:rPr>
              <a:t>2009, </a:t>
            </a:r>
            <a:r>
              <a:rPr lang="en-US" dirty="0" err="1">
                <a:solidFill>
                  <a:schemeClr val="tx1"/>
                </a:solidFill>
                <a:latin typeface="Georgia" panose="02040502050405020303" pitchFamily="18" charset="0"/>
              </a:rPr>
              <a:t>advokasi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dimaksudkan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melindungi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membela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seseorang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keluarga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atau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masyarakat</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dilanggar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Advokasi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dalam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bentuk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penyadaran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kewajiban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pembelaan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pemenuhan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a:t>
            </a:r>
            <a:r>
              <a:rPr lang="en-US" dirty="0" smtClean="0">
                <a:solidFill>
                  <a:schemeClr val="tx1"/>
                </a:solidFill>
                <a:latin typeface="Georgia" panose="02040502050405020303" pitchFamily="18" charset="0"/>
              </a:rPr>
              <a:t>.</a:t>
            </a:r>
          </a:p>
          <a:p>
            <a:pPr marL="682625" indent="-342900" algn="just">
              <a:lnSpc>
                <a:spcPct val="100000"/>
              </a:lnSpc>
              <a:spcBef>
                <a:spcPts val="0"/>
              </a:spcBef>
              <a:spcAft>
                <a:spcPts val="600"/>
              </a:spcAft>
              <a:buAutoNum type="arabicPeriod" startAt="2"/>
            </a:pPr>
            <a:r>
              <a:rPr lang="en-US" b="1" dirty="0" err="1" smtClean="0">
                <a:solidFill>
                  <a:schemeClr val="tx1"/>
                </a:solidFill>
                <a:latin typeface="Georgia" panose="02040502050405020303" pitchFamily="18" charset="0"/>
              </a:rPr>
              <a:t>Bantuan</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Hukum</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menurut</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Undang</a:t>
            </a:r>
            <a:r>
              <a:rPr lang="en-US" dirty="0">
                <a:solidFill>
                  <a:schemeClr val="tx1"/>
                </a:solidFill>
                <a:latin typeface="Georgia" panose="02040502050405020303" pitchFamily="18" charset="0"/>
              </a:rPr>
              <a:t> - </a:t>
            </a:r>
            <a:r>
              <a:rPr lang="en-US" dirty="0" err="1">
                <a:solidFill>
                  <a:schemeClr val="tx1"/>
                </a:solidFill>
                <a:latin typeface="Georgia" panose="02040502050405020303" pitchFamily="18" charset="0"/>
              </a:rPr>
              <a:t>Undang</a:t>
            </a:r>
            <a:r>
              <a:rPr lang="en-US" dirty="0">
                <a:solidFill>
                  <a:schemeClr val="tx1"/>
                </a:solidFill>
                <a:latin typeface="Georgia" panose="02040502050405020303" pitchFamily="18" charset="0"/>
              </a:rPr>
              <a:t> </a:t>
            </a:r>
            <a:r>
              <a:rPr lang="en-US">
                <a:solidFill>
                  <a:schemeClr val="tx1"/>
                </a:solidFill>
                <a:latin typeface="Georgia" panose="02040502050405020303" pitchFamily="18" charset="0"/>
              </a:rPr>
              <a:t>no </a:t>
            </a:r>
            <a:r>
              <a:rPr lang="en-US" smtClean="0">
                <a:solidFill>
                  <a:schemeClr val="tx1"/>
                </a:solidFill>
                <a:latin typeface="Georgia" panose="02040502050405020303" pitchFamily="18" charset="0"/>
              </a:rPr>
              <a:t>11 </a:t>
            </a:r>
            <a:r>
              <a:rPr lang="en-US" err="1">
                <a:solidFill>
                  <a:schemeClr val="tx1"/>
                </a:solidFill>
                <a:latin typeface="Georgia" panose="02040502050405020303" pitchFamily="18" charset="0"/>
              </a:rPr>
              <a:t>tahun</a:t>
            </a:r>
            <a:r>
              <a:rPr lang="en-US">
                <a:solidFill>
                  <a:schemeClr val="tx1"/>
                </a:solidFill>
                <a:latin typeface="Georgia" panose="02040502050405020303" pitchFamily="18" charset="0"/>
              </a:rPr>
              <a:t> </a:t>
            </a:r>
            <a:r>
              <a:rPr lang="en-US" smtClean="0">
                <a:solidFill>
                  <a:schemeClr val="tx1"/>
                </a:solidFill>
                <a:latin typeface="Georgia" panose="02040502050405020303" pitchFamily="18" charset="0"/>
              </a:rPr>
              <a:t>2009,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pasal</a:t>
            </a:r>
            <a:r>
              <a:rPr lang="en-US" dirty="0">
                <a:solidFill>
                  <a:schemeClr val="tx1"/>
                </a:solidFill>
                <a:latin typeface="Georgia" panose="02040502050405020303" pitchFamily="18" charset="0"/>
              </a:rPr>
              <a:t> 17 </a:t>
            </a:r>
            <a:r>
              <a:rPr lang="en-US" dirty="0" err="1">
                <a:solidFill>
                  <a:schemeClr val="tx1"/>
                </a:solidFill>
                <a:latin typeface="Georgia" panose="02040502050405020303" pitchFamily="18" charset="0"/>
              </a:rPr>
              <a:t>dijelaskan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bahwa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hukum</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dimaksud</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adalah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upaya</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dilakukan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mewakili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kepentingan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warga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negara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dalam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pembelaan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atas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baik</a:t>
            </a:r>
            <a:r>
              <a:rPr lang="en-US" dirty="0">
                <a:solidFill>
                  <a:schemeClr val="tx1"/>
                </a:solidFill>
                <a:latin typeface="Georgia" panose="02040502050405020303" pitchFamily="18" charset="0"/>
              </a:rPr>
              <a:t> di </a:t>
            </a:r>
            <a:r>
              <a:rPr lang="en-US" dirty="0" err="1">
                <a:solidFill>
                  <a:schemeClr val="tx1"/>
                </a:solidFill>
                <a:latin typeface="Georgia" panose="02040502050405020303" pitchFamily="18" charset="0"/>
              </a:rPr>
              <a:t>dalam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maupun</a:t>
            </a:r>
            <a:r>
              <a:rPr lang="en-US" dirty="0">
                <a:solidFill>
                  <a:schemeClr val="tx1"/>
                </a:solidFill>
                <a:latin typeface="Georgia" panose="02040502050405020303" pitchFamily="18" charset="0"/>
              </a:rPr>
              <a:t> di </a:t>
            </a:r>
            <a:r>
              <a:rPr lang="en-US" dirty="0" err="1">
                <a:solidFill>
                  <a:schemeClr val="tx1"/>
                </a:solidFill>
                <a:latin typeface="Georgia" panose="02040502050405020303" pitchFamily="18" charset="0"/>
              </a:rPr>
              <a:t>luar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pengadilan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hukum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ini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dalam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bentuk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pembelaan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konsultasi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hukum</a:t>
            </a:r>
            <a:r>
              <a:rPr lang="en-US" dirty="0">
                <a:solidFill>
                  <a:schemeClr val="tx1"/>
                </a:solidFill>
                <a:latin typeface="Georgia" panose="02040502050405020303" pitchFamily="18" charset="0"/>
              </a:rPr>
              <a:t>.</a:t>
            </a:r>
          </a:p>
        </p:txBody>
      </p:sp>
    </p:spTree>
    <p:extLst>
      <p:ext uri="{BB962C8B-B14F-4D97-AF65-F5344CB8AC3E}">
        <p14:creationId xmlns:p14="http://schemas.microsoft.com/office/powerpoint/2010/main" val="2876203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149" y="609600"/>
            <a:ext cx="10890913" cy="536812"/>
          </a:xfrm>
        </p:spPr>
        <p:txBody>
          <a:bodyPr>
            <a:normAutofit/>
          </a:bodyPr>
          <a:lstStyle/>
          <a:p>
            <a:pPr algn="ctr"/>
            <a:r>
              <a:rPr lang="en-US" sz="2200" b="1" dirty="0" smtClean="0">
                <a:solidFill>
                  <a:schemeClr val="tx1"/>
                </a:solidFill>
                <a:latin typeface="Georgia" panose="02040502050405020303" pitchFamily="18" charset="0"/>
              </a:rPr>
              <a:t>PERAN LEMBAGA PELAYANAN SOSIAL</a:t>
            </a:r>
            <a:endParaRPr lang="en-US" sz="2200" b="1" dirty="0">
              <a:solidFill>
                <a:schemeClr val="tx1"/>
              </a:solidFill>
              <a:latin typeface="Georgia" panose="02040502050405020303" pitchFamily="18" charset="0"/>
            </a:endParaRPr>
          </a:p>
        </p:txBody>
      </p:sp>
      <p:sp>
        <p:nvSpPr>
          <p:cNvPr id="3" name="Content Placeholder 2"/>
          <p:cNvSpPr>
            <a:spLocks noGrp="1"/>
          </p:cNvSpPr>
          <p:nvPr>
            <p:ph idx="1"/>
          </p:nvPr>
        </p:nvSpPr>
        <p:spPr>
          <a:xfrm>
            <a:off x="614149" y="1146412"/>
            <a:ext cx="10890913" cy="4949588"/>
          </a:xfrm>
        </p:spPr>
        <p:txBody>
          <a:bodyPr>
            <a:normAutofit fontScale="92500"/>
          </a:bodyPr>
          <a:lstStyle/>
          <a:p>
            <a:pPr marL="341313" indent="-295275" algn="just">
              <a:lnSpc>
                <a:spcPct val="100000"/>
              </a:lnSpc>
              <a:spcBef>
                <a:spcPts val="0"/>
              </a:spcBef>
              <a:spcAft>
                <a:spcPts val="600"/>
              </a:spcAft>
              <a:buFont typeface="Wingdings" panose="05000000000000000000" pitchFamily="2" charset="2"/>
              <a:buChar char="Ø"/>
            </a:pPr>
            <a:r>
              <a:rPr lang="en-US" dirty="0" err="1">
                <a:solidFill>
                  <a:schemeClr val="tx1"/>
                </a:solidFill>
                <a:latin typeface="Georgia" panose="02040502050405020303" pitchFamily="18" charset="0"/>
              </a:rPr>
              <a:t>Berjalan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atau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tidaknya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usaha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kesejahteraan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sangat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dipengaruhi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oleh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organisasi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Organisasi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tersebut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juga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biasa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disebut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organisasi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kemanusiaan</a:t>
            </a:r>
            <a:r>
              <a:rPr lang="en-US" dirty="0">
                <a:solidFill>
                  <a:schemeClr val="tx1"/>
                </a:solidFill>
                <a:latin typeface="Georgia" panose="02040502050405020303" pitchFamily="18" charset="0"/>
              </a:rPr>
              <a:t> (Human Service Organization/HSO). HSO </a:t>
            </a:r>
            <a:r>
              <a:rPr lang="en-US" dirty="0" err="1">
                <a:solidFill>
                  <a:schemeClr val="tx1"/>
                </a:solidFill>
                <a:latin typeface="Georgia" panose="02040502050405020303" pitchFamily="18" charset="0"/>
              </a:rPr>
              <a:t>dapat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berupa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organisasi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pemerintahan</a:t>
            </a:r>
            <a:r>
              <a:rPr lang="en-US" dirty="0">
                <a:solidFill>
                  <a:schemeClr val="tx1"/>
                </a:solidFill>
                <a:latin typeface="Georgia" panose="02040502050405020303" pitchFamily="18" charset="0"/>
              </a:rPr>
              <a:t> (government organizations), </a:t>
            </a:r>
            <a:r>
              <a:rPr lang="en-US" dirty="0" err="1">
                <a:solidFill>
                  <a:schemeClr val="tx1"/>
                </a:solidFill>
                <a:latin typeface="Georgia" panose="02040502050405020303" pitchFamily="18" charset="0"/>
              </a:rPr>
              <a:t>organisasi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nonpemerintah</a:t>
            </a:r>
            <a:r>
              <a:rPr lang="en-US" dirty="0">
                <a:solidFill>
                  <a:schemeClr val="tx1"/>
                </a:solidFill>
                <a:latin typeface="Georgia" panose="02040502050405020303" pitchFamily="18" charset="0"/>
              </a:rPr>
              <a:t> (non-government organizations), </a:t>
            </a:r>
            <a:r>
              <a:rPr lang="en-US" dirty="0" err="1">
                <a:solidFill>
                  <a:schemeClr val="tx1"/>
                </a:solidFill>
                <a:latin typeface="Georgia" panose="02040502050405020303" pitchFamily="18" charset="0"/>
              </a:rPr>
              <a:t>atupun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swasta</a:t>
            </a:r>
            <a:r>
              <a:rPr lang="en-US" dirty="0">
                <a:solidFill>
                  <a:schemeClr val="tx1"/>
                </a:solidFill>
                <a:latin typeface="Georgia" panose="02040502050405020303" pitchFamily="18" charset="0"/>
              </a:rPr>
              <a:t> (private organizations) yang </a:t>
            </a:r>
            <a:r>
              <a:rPr lang="en-US" dirty="0" err="1">
                <a:solidFill>
                  <a:schemeClr val="tx1"/>
                </a:solidFill>
                <a:latin typeface="Georgia" panose="02040502050405020303" pitchFamily="18" charset="0"/>
              </a:rPr>
              <a:t>memiliki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konsentrasi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terhadap</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masalah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kesejahteraan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a:t>
            </a:r>
          </a:p>
          <a:p>
            <a:pPr marL="341313" indent="-295275" algn="just">
              <a:lnSpc>
                <a:spcPct val="100000"/>
              </a:lnSpc>
              <a:spcBef>
                <a:spcPts val="0"/>
              </a:spcBef>
              <a:spcAft>
                <a:spcPts val="600"/>
              </a:spcAft>
              <a:buFont typeface="Wingdings" panose="05000000000000000000" pitchFamily="2" charset="2"/>
              <a:buChar char="Ø"/>
            </a:pPr>
            <a:r>
              <a:rPr lang="fi-FI" dirty="0">
                <a:solidFill>
                  <a:schemeClr val="tx1"/>
                </a:solidFill>
                <a:latin typeface="Georgia" panose="02040502050405020303" pitchFamily="18" charset="0"/>
              </a:rPr>
              <a:t>Ada </a:t>
            </a:r>
            <a:r>
              <a:rPr lang="fi-FI" dirty="0" smtClean="0">
                <a:solidFill>
                  <a:schemeClr val="tx1"/>
                </a:solidFill>
                <a:latin typeface="Georgia" panose="02040502050405020303" pitchFamily="18" charset="0"/>
              </a:rPr>
              <a:t>3 </a:t>
            </a:r>
            <a:r>
              <a:rPr lang="fi-FI" dirty="0">
                <a:solidFill>
                  <a:schemeClr val="tx1"/>
                </a:solidFill>
                <a:latin typeface="Georgia" panose="02040502050405020303" pitchFamily="18" charset="0"/>
              </a:rPr>
              <a:t>tujuan mengapa HSO menyediakan layanan sosial</a:t>
            </a:r>
            <a:r>
              <a:rPr lang="fi-FI" dirty="0" smtClean="0">
                <a:solidFill>
                  <a:schemeClr val="tx1"/>
                </a:solidFill>
                <a:latin typeface="Georgia" panose="02040502050405020303" pitchFamily="18" charset="0"/>
              </a:rPr>
              <a:t>:</a:t>
            </a:r>
          </a:p>
          <a:p>
            <a:pPr marL="341313" indent="0" algn="just">
              <a:lnSpc>
                <a:spcPct val="100000"/>
              </a:lnSpc>
              <a:spcBef>
                <a:spcPts val="0"/>
              </a:spcBef>
              <a:spcAft>
                <a:spcPts val="600"/>
              </a:spcAft>
              <a:buNone/>
            </a:pPr>
            <a:r>
              <a:rPr lang="en-US" i="1" dirty="0" err="1" smtClean="0">
                <a:solidFill>
                  <a:schemeClr val="tx1"/>
                </a:solidFill>
                <a:latin typeface="Georgia" panose="02040502050405020303" pitchFamily="18" charset="0"/>
              </a:rPr>
              <a:t>Pertama</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Tujuan</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Kemanusiaan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Keadilan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Setiap</a:t>
            </a:r>
            <a:r>
              <a:rPr lang="en-US" dirty="0">
                <a:solidFill>
                  <a:schemeClr val="tx1"/>
                </a:solidFill>
                <a:latin typeface="Georgia" panose="02040502050405020303" pitchFamily="18" charset="0"/>
              </a:rPr>
              <a:t> orang </a:t>
            </a:r>
            <a:r>
              <a:rPr lang="en-US" dirty="0" err="1">
                <a:solidFill>
                  <a:schemeClr val="tx1"/>
                </a:solidFill>
                <a:latin typeface="Georgia" panose="02040502050405020303" pitchFamily="18" charset="0"/>
              </a:rPr>
              <a:t>memiliki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mengembangkan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potensi</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dimiliki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Fokusnya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adalah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kurang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mendapatkan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perhatian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mendapatkan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arah</a:t>
            </a:r>
            <a:r>
              <a:rPr lang="en-US" dirty="0">
                <a:solidFill>
                  <a:schemeClr val="tx1"/>
                </a:solidFill>
                <a:latin typeface="Georgia" panose="02040502050405020303" pitchFamily="18" charset="0"/>
              </a:rPr>
              <a:t>/</a:t>
            </a:r>
            <a:r>
              <a:rPr lang="en-US" dirty="0" err="1">
                <a:solidFill>
                  <a:schemeClr val="tx1"/>
                </a:solidFill>
                <a:latin typeface="Georgia" panose="02040502050405020303" pitchFamily="18" charset="0"/>
              </a:rPr>
              <a:t>jembatan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menuju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sumber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daya</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lebih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baik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lagi</a:t>
            </a:r>
            <a:r>
              <a:rPr lang="en-US" dirty="0" smtClean="0">
                <a:solidFill>
                  <a:schemeClr val="tx1"/>
                </a:solidFill>
                <a:latin typeface="Georgia" panose="02040502050405020303" pitchFamily="18" charset="0"/>
              </a:rPr>
              <a:t>.</a:t>
            </a:r>
          </a:p>
          <a:p>
            <a:pPr marL="341313" indent="0" algn="just">
              <a:lnSpc>
                <a:spcPct val="100000"/>
              </a:lnSpc>
              <a:spcBef>
                <a:spcPts val="0"/>
              </a:spcBef>
              <a:spcAft>
                <a:spcPts val="600"/>
              </a:spcAft>
              <a:buNone/>
            </a:pPr>
            <a:r>
              <a:rPr lang="en-US" i="1" dirty="0" err="1">
                <a:solidFill>
                  <a:schemeClr val="tx1"/>
                </a:solidFill>
                <a:latin typeface="Georgia" panose="02040502050405020303" pitchFamily="18" charset="0"/>
              </a:rPr>
              <a:t>Kedua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Tujuan</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terkait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pengendalian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Tujuan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ini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lebih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mengarah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tujuan</a:t>
            </a:r>
            <a:r>
              <a:rPr lang="en-US" dirty="0">
                <a:solidFill>
                  <a:schemeClr val="tx1"/>
                </a:solidFill>
                <a:latin typeface="Georgia" panose="02040502050405020303" pitchFamily="18" charset="0"/>
              </a:rPr>
              <a:t> CSR (Corporate Social Responsibility). </a:t>
            </a:r>
            <a:r>
              <a:rPr lang="en-US" dirty="0" err="1">
                <a:solidFill>
                  <a:schemeClr val="tx1"/>
                </a:solidFill>
                <a:latin typeface="Georgia" panose="02040502050405020303" pitchFamily="18" charset="0"/>
              </a:rPr>
              <a:t>Jadi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perusahaan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sebagian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anggaran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masyarakat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sekitar</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berada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diarea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perusahaan</a:t>
            </a:r>
            <a:r>
              <a:rPr lang="en-US" dirty="0">
                <a:solidFill>
                  <a:schemeClr val="tx1"/>
                </a:solidFill>
                <a:latin typeface="Georgia" panose="02040502050405020303" pitchFamily="18" charset="0"/>
              </a:rPr>
              <a:t> agar </a:t>
            </a:r>
            <a:r>
              <a:rPr lang="en-US" dirty="0" err="1">
                <a:solidFill>
                  <a:schemeClr val="tx1"/>
                </a:solidFill>
                <a:latin typeface="Georgia" panose="02040502050405020303" pitchFamily="18" charset="0"/>
              </a:rPr>
              <a:t>mereka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tidak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dirugikan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tetap</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mendapatkan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pengembangan</a:t>
            </a:r>
            <a:r>
              <a:rPr lang="en-US" dirty="0">
                <a:solidFill>
                  <a:schemeClr val="tx1"/>
                </a:solidFill>
                <a:latin typeface="Georgia" panose="02040502050405020303" pitchFamily="18" charset="0"/>
              </a:rPr>
              <a:t>.</a:t>
            </a:r>
          </a:p>
        </p:txBody>
      </p:sp>
    </p:spTree>
    <p:extLst>
      <p:ext uri="{BB962C8B-B14F-4D97-AF65-F5344CB8AC3E}">
        <p14:creationId xmlns:p14="http://schemas.microsoft.com/office/powerpoint/2010/main" val="3931586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922" y="777922"/>
            <a:ext cx="10672550" cy="5318078"/>
          </a:xfrm>
        </p:spPr>
        <p:txBody>
          <a:bodyPr/>
          <a:lstStyle/>
          <a:p>
            <a:pPr marL="341313" indent="0" algn="just">
              <a:lnSpc>
                <a:spcPct val="100000"/>
              </a:lnSpc>
              <a:spcBef>
                <a:spcPts val="0"/>
              </a:spcBef>
              <a:spcAft>
                <a:spcPts val="600"/>
              </a:spcAft>
              <a:buNone/>
            </a:pPr>
            <a:r>
              <a:rPr lang="en-US" i="1" dirty="0" err="1">
                <a:solidFill>
                  <a:schemeClr val="tx1"/>
                </a:solidFill>
                <a:latin typeface="Georgia" panose="02040502050405020303" pitchFamily="18" charset="0"/>
              </a:rPr>
              <a:t>Ketiga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Tujuan</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terkait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pembangunan</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ekonomi</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lebih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menekankan</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produksi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jasa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serta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sumbangan</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dapat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meningkatkan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ekonomi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masyarakat</a:t>
            </a:r>
            <a:r>
              <a:rPr lang="en-US" dirty="0" smtClean="0">
                <a:solidFill>
                  <a:schemeClr val="tx1"/>
                </a:solidFill>
                <a:latin typeface="Georgia" panose="02040502050405020303" pitchFamily="18" charset="0"/>
              </a:rPr>
              <a:t>.</a:t>
            </a:r>
          </a:p>
          <a:p>
            <a:pPr marL="342900" indent="-342900" algn="just">
              <a:lnSpc>
                <a:spcPct val="100000"/>
              </a:lnSpc>
              <a:spcBef>
                <a:spcPts val="0"/>
              </a:spcBef>
              <a:spcAft>
                <a:spcPts val="600"/>
              </a:spcAft>
              <a:buFont typeface="Wingdings" panose="05000000000000000000" pitchFamily="2" charset="2"/>
              <a:buChar char="Ø"/>
            </a:pPr>
            <a:r>
              <a:rPr lang="en-US" dirty="0" err="1">
                <a:solidFill>
                  <a:schemeClr val="tx1"/>
                </a:solidFill>
                <a:latin typeface="Georgia" panose="02040502050405020303" pitchFamily="18" charset="0"/>
              </a:rPr>
              <a:t>Pelayanan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memiliki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fungsi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yakni</a:t>
            </a:r>
            <a:r>
              <a:rPr lang="en-US" dirty="0">
                <a:solidFill>
                  <a:schemeClr val="tx1"/>
                </a:solidFill>
                <a:latin typeface="Georgia" panose="02040502050405020303" pitchFamily="18" charset="0"/>
              </a:rPr>
              <a:t> (1) </a:t>
            </a:r>
            <a:r>
              <a:rPr lang="en-US" dirty="0" err="1">
                <a:solidFill>
                  <a:schemeClr val="tx1"/>
                </a:solidFill>
                <a:latin typeface="Georgia" panose="02040502050405020303" pitchFamily="18" charset="0"/>
              </a:rPr>
              <a:t>Mengembangkan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mempertahankan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memperkuat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sistem</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kesejahteraan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agar </a:t>
            </a:r>
            <a:r>
              <a:rPr lang="en-US" dirty="0" err="1">
                <a:solidFill>
                  <a:schemeClr val="tx1"/>
                </a:solidFill>
                <a:latin typeface="Georgia" panose="02040502050405020303" pitchFamily="18" charset="0"/>
              </a:rPr>
              <a:t>dapat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memenuhi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kebutuhan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dasar</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manusia</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(2) </a:t>
            </a:r>
            <a:r>
              <a:rPr lang="en-US" dirty="0" err="1">
                <a:solidFill>
                  <a:schemeClr val="tx1"/>
                </a:solidFill>
                <a:latin typeface="Georgia" panose="02040502050405020303" pitchFamily="18" charset="0"/>
              </a:rPr>
              <a:t>Menjamin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terpenuhinya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standar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kehidupan</a:t>
            </a:r>
            <a:r>
              <a:rPr lang="en-US" dirty="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layak</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(3) </a:t>
            </a:r>
            <a:r>
              <a:rPr lang="en-US" dirty="0" err="1">
                <a:solidFill>
                  <a:schemeClr val="tx1"/>
                </a:solidFill>
                <a:latin typeface="Georgia" panose="02040502050405020303" pitchFamily="18" charset="0"/>
              </a:rPr>
              <a:t>Keberfungsian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seseorang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secara</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maksimal</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(4) </a:t>
            </a:r>
            <a:r>
              <a:rPr lang="en-US" dirty="0" err="1">
                <a:solidFill>
                  <a:schemeClr val="tx1"/>
                </a:solidFill>
                <a:latin typeface="Georgia" panose="02040502050405020303" pitchFamily="18" charset="0"/>
              </a:rPr>
              <a:t>Memberikan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dukungan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serta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meningkatkan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kemampuan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struktur</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institusional</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masyarakat</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(5) </a:t>
            </a:r>
            <a:r>
              <a:rPr lang="en-US" dirty="0" err="1">
                <a:solidFill>
                  <a:schemeClr val="tx1"/>
                </a:solidFill>
                <a:latin typeface="Georgia" panose="02040502050405020303" pitchFamily="18" charset="0"/>
              </a:rPr>
              <a:t>Mengembangkan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institusi</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(6) </a:t>
            </a:r>
            <a:r>
              <a:rPr lang="en-US" dirty="0" err="1">
                <a:solidFill>
                  <a:schemeClr val="tx1"/>
                </a:solidFill>
                <a:latin typeface="Georgia" panose="02040502050405020303" pitchFamily="18" charset="0"/>
              </a:rPr>
              <a:t>Mengatasi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mencegah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konflik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serta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masalah</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(7) </a:t>
            </a:r>
            <a:r>
              <a:rPr lang="en-US" dirty="0" err="1">
                <a:solidFill>
                  <a:schemeClr val="tx1"/>
                </a:solidFill>
                <a:latin typeface="Georgia" panose="02040502050405020303" pitchFamily="18" charset="0"/>
              </a:rPr>
              <a:t>Mengendalikan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penyimpangan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perilaku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disorganisasi</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Pujileksosno</a:t>
            </a:r>
            <a:r>
              <a:rPr lang="en-US" dirty="0" smtClean="0">
                <a:solidFill>
                  <a:schemeClr val="tx1"/>
                </a:solidFill>
                <a:latin typeface="Georgia" panose="02040502050405020303" pitchFamily="18" charset="0"/>
              </a:rPr>
              <a:t> et.al, 2018)</a:t>
            </a:r>
          </a:p>
        </p:txBody>
      </p:sp>
    </p:spTree>
    <p:extLst>
      <p:ext uri="{BB962C8B-B14F-4D97-AF65-F5344CB8AC3E}">
        <p14:creationId xmlns:p14="http://schemas.microsoft.com/office/powerpoint/2010/main" val="1259870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14066"/>
            <a:ext cx="9875520" cy="550459"/>
          </a:xfrm>
        </p:spPr>
        <p:txBody>
          <a:bodyPr>
            <a:normAutofit/>
          </a:bodyPr>
          <a:lstStyle/>
          <a:p>
            <a:pPr algn="ctr"/>
            <a:r>
              <a:rPr lang="en-US" sz="2200" b="1" dirty="0">
                <a:solidFill>
                  <a:schemeClr val="tx1"/>
                </a:solidFill>
                <a:latin typeface="Georgia" panose="02040502050405020303" pitchFamily="18" charset="0"/>
              </a:rPr>
              <a:t>PELAYANAN SOSIAL DI INDONESIA</a:t>
            </a:r>
          </a:p>
        </p:txBody>
      </p:sp>
      <p:sp>
        <p:nvSpPr>
          <p:cNvPr id="3" name="Content Placeholder 2"/>
          <p:cNvSpPr>
            <a:spLocks noGrp="1"/>
          </p:cNvSpPr>
          <p:nvPr>
            <p:ph idx="1"/>
          </p:nvPr>
        </p:nvSpPr>
        <p:spPr>
          <a:xfrm>
            <a:off x="1143000" y="1173707"/>
            <a:ext cx="9872871" cy="4922293"/>
          </a:xfrm>
        </p:spPr>
        <p:txBody>
          <a:bodyPr/>
          <a:lstStyle/>
          <a:p>
            <a:pPr marL="463550" indent="0">
              <a:buNone/>
            </a:pPr>
            <a:r>
              <a:rPr lang="en-US" dirty="0" smtClean="0">
                <a:solidFill>
                  <a:schemeClr val="tx1"/>
                </a:solidFill>
                <a:latin typeface="Georgia" panose="02040502050405020303" pitchFamily="18" charset="0"/>
              </a:rPr>
              <a:t>Model </a:t>
            </a:r>
            <a:r>
              <a:rPr lang="en-US" dirty="0" err="1" smtClean="0">
                <a:solidFill>
                  <a:schemeClr val="tx1"/>
                </a:solidFill>
                <a:latin typeface="Georgia" panose="02040502050405020303" pitchFamily="18" charset="0"/>
              </a:rPr>
              <a:t>pelayanan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Sumber</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Adi</a:t>
            </a:r>
            <a:r>
              <a:rPr lang="en-US" dirty="0" smtClean="0">
                <a:solidFill>
                  <a:schemeClr val="tx1"/>
                </a:solidFill>
                <a:latin typeface="Georgia" panose="02040502050405020303" pitchFamily="18" charset="0"/>
              </a:rPr>
              <a:t>, 2012)</a:t>
            </a:r>
          </a:p>
          <a:p>
            <a:pPr marL="45720" indent="0">
              <a:buNone/>
            </a:pPr>
            <a:endParaRPr lang="en-US" b="1" dirty="0">
              <a:solidFill>
                <a:schemeClr val="tx1"/>
              </a:solidFill>
              <a:latin typeface="Georgia" panose="02040502050405020303" pitchFamily="18" charset="0"/>
            </a:endParaRPr>
          </a:p>
        </p:txBody>
      </p:sp>
      <p:pic>
        <p:nvPicPr>
          <p:cNvPr id="4" name="Picture 3"/>
          <p:cNvPicPr>
            <a:picLocks noChangeAspect="1"/>
          </p:cNvPicPr>
          <p:nvPr/>
        </p:nvPicPr>
        <p:blipFill>
          <a:blip r:embed="rId2"/>
          <a:stretch>
            <a:fillRect/>
          </a:stretch>
        </p:blipFill>
        <p:spPr>
          <a:xfrm>
            <a:off x="1732610" y="1614984"/>
            <a:ext cx="8693649" cy="4171667"/>
          </a:xfrm>
          <a:prstGeom prst="rect">
            <a:avLst/>
          </a:prstGeom>
        </p:spPr>
      </p:pic>
    </p:spTree>
    <p:extLst>
      <p:ext uri="{BB962C8B-B14F-4D97-AF65-F5344CB8AC3E}">
        <p14:creationId xmlns:p14="http://schemas.microsoft.com/office/powerpoint/2010/main" val="4196783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639" y="873457"/>
            <a:ext cx="10345003" cy="5222543"/>
          </a:xfrm>
        </p:spPr>
        <p:txBody>
          <a:bodyPr/>
          <a:lstStyle/>
          <a:p>
            <a:pPr marL="341313" indent="-341313">
              <a:buFont typeface="Wingdings" panose="05000000000000000000" pitchFamily="2" charset="2"/>
              <a:buChar char="v"/>
            </a:pPr>
            <a:r>
              <a:rPr lang="en-US" dirty="0" err="1" smtClean="0">
                <a:solidFill>
                  <a:schemeClr val="tx1"/>
                </a:solidFill>
                <a:latin typeface="Georgia" panose="02040502050405020303" pitchFamily="18" charset="0"/>
              </a:rPr>
              <a:t>Empat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diskursus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dalam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upaya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pengembangan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layanan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p>
          <a:p>
            <a:pPr marL="0" indent="341313">
              <a:buNone/>
            </a:pPr>
            <a:endParaRPr lang="en-US" dirty="0">
              <a:solidFill>
                <a:schemeClr val="tx1"/>
              </a:solidFill>
              <a:latin typeface="Georgia" panose="02040502050405020303"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88151027"/>
              </p:ext>
            </p:extLst>
          </p:nvPr>
        </p:nvGraphicFramePr>
        <p:xfrm>
          <a:off x="1460310" y="1419367"/>
          <a:ext cx="9662615" cy="4394579"/>
        </p:xfrm>
        <a:graphic>
          <a:graphicData uri="http://schemas.openxmlformats.org/drawingml/2006/table">
            <a:tbl>
              <a:tblPr firstRow="1" firstCol="1" bandRow="1"/>
              <a:tblGrid>
                <a:gridCol w="2592242">
                  <a:extLst>
                    <a:ext uri="{9D8B030D-6E8A-4147-A177-3AD203B41FA5}">
                      <a16:colId xmlns:a16="http://schemas.microsoft.com/office/drawing/2014/main" val="1321169298"/>
                    </a:ext>
                  </a:extLst>
                </a:gridCol>
                <a:gridCol w="7070373">
                  <a:extLst>
                    <a:ext uri="{9D8B030D-6E8A-4147-A177-3AD203B41FA5}">
                      <a16:colId xmlns:a16="http://schemas.microsoft.com/office/drawing/2014/main" val="3836744174"/>
                    </a:ext>
                  </a:extLst>
                </a:gridCol>
              </a:tblGrid>
              <a:tr h="293662">
                <a:tc>
                  <a:txBody>
                    <a:bodyPr/>
                    <a:lstStyle/>
                    <a:p>
                      <a:pPr marL="0" marR="0" algn="ctr">
                        <a:lnSpc>
                          <a:spcPct val="100000"/>
                        </a:lnSpc>
                        <a:spcBef>
                          <a:spcPts val="0"/>
                        </a:spcBef>
                        <a:spcAft>
                          <a:spcPts val="0"/>
                        </a:spcAft>
                      </a:pPr>
                      <a:r>
                        <a:rPr lang="id-ID" sz="1800" b="1" dirty="0">
                          <a:effectLst/>
                          <a:latin typeface="Georgia" panose="02040502050405020303" pitchFamily="18" charset="0"/>
                          <a:ea typeface="Calibri" panose="020F0502020204030204" pitchFamily="34" charset="0"/>
                          <a:cs typeface="Arial" panose="020B0604020202020204" pitchFamily="34" charset="0"/>
                        </a:rPr>
                        <a:t>Diskursus</a:t>
                      </a:r>
                      <a:endParaRPr lang="en-US" sz="1800" dirty="0">
                        <a:effectLst/>
                        <a:latin typeface="Georgia" panose="02040502050405020303" pitchFamily="18" charset="0"/>
                        <a:ea typeface="Calibri" panose="020F0502020204030204" pitchFamily="34" charset="0"/>
                        <a:cs typeface="Arial" panose="020B0604020202020204" pitchFamily="34" charset="0"/>
                      </a:endParaRPr>
                    </a:p>
                  </a:txBody>
                  <a:tcPr marL="53139" marR="53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id-ID" sz="1800" b="1">
                          <a:effectLst/>
                          <a:latin typeface="Georgia" panose="02040502050405020303" pitchFamily="18" charset="0"/>
                          <a:ea typeface="Calibri" panose="020F0502020204030204" pitchFamily="34" charset="0"/>
                          <a:cs typeface="Arial" panose="020B0604020202020204" pitchFamily="34" charset="0"/>
                        </a:rPr>
                        <a:t>Deskripsi Singkat</a:t>
                      </a:r>
                      <a:endParaRPr lang="en-US" sz="1800">
                        <a:effectLst/>
                        <a:latin typeface="Georgia" panose="02040502050405020303" pitchFamily="18" charset="0"/>
                        <a:ea typeface="Calibri" panose="020F0502020204030204" pitchFamily="34" charset="0"/>
                        <a:cs typeface="Arial" panose="020B0604020202020204" pitchFamily="34" charset="0"/>
                      </a:endParaRPr>
                    </a:p>
                  </a:txBody>
                  <a:tcPr marL="53139" marR="53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5766384"/>
                  </a:ext>
                </a:extLst>
              </a:tr>
              <a:tr h="4100917">
                <a:tc>
                  <a:txBody>
                    <a:bodyPr/>
                    <a:lstStyle/>
                    <a:p>
                      <a:pPr marL="0" marR="0" algn="just">
                        <a:lnSpc>
                          <a:spcPct val="100000"/>
                        </a:lnSpc>
                        <a:spcBef>
                          <a:spcPts val="0"/>
                        </a:spcBef>
                        <a:spcAft>
                          <a:spcPts val="0"/>
                        </a:spcAft>
                      </a:pPr>
                      <a:r>
                        <a:rPr lang="en-US" sz="1800" dirty="0" smtClean="0">
                          <a:effectLst/>
                          <a:latin typeface="Georgia" panose="02040502050405020303" pitchFamily="18" charset="0"/>
                          <a:ea typeface="Calibri" panose="020F0502020204030204" pitchFamily="34" charset="0"/>
                          <a:cs typeface="Arial" panose="020B0604020202020204" pitchFamily="34" charset="0"/>
                        </a:rPr>
                        <a:t>1. </a:t>
                      </a:r>
                      <a:r>
                        <a:rPr lang="id-ID" sz="1800" dirty="0" smtClean="0">
                          <a:effectLst/>
                          <a:latin typeface="Georgia" panose="02040502050405020303" pitchFamily="18" charset="0"/>
                          <a:ea typeface="Calibri" panose="020F0502020204030204" pitchFamily="34" charset="0"/>
                          <a:cs typeface="Arial" panose="020B0604020202020204" pitchFamily="34" charset="0"/>
                        </a:rPr>
                        <a:t>Diskursus </a:t>
                      </a:r>
                      <a:r>
                        <a:rPr lang="id-ID" sz="1800" dirty="0">
                          <a:effectLst/>
                          <a:latin typeface="Georgia" panose="02040502050405020303" pitchFamily="18" charset="0"/>
                          <a:ea typeface="Calibri" panose="020F0502020204030204" pitchFamily="34" charset="0"/>
                          <a:cs typeface="Arial" panose="020B0604020202020204" pitchFamily="34" charset="0"/>
                        </a:rPr>
                        <a:t>Manajerial</a:t>
                      </a:r>
                      <a:endParaRPr lang="en-US" sz="1800" dirty="0">
                        <a:effectLst/>
                        <a:latin typeface="Georgia" panose="02040502050405020303" pitchFamily="18" charset="0"/>
                        <a:ea typeface="Calibri" panose="020F0502020204030204" pitchFamily="34" charset="0"/>
                        <a:cs typeface="Arial" panose="020B0604020202020204" pitchFamily="34" charset="0"/>
                      </a:endParaRPr>
                    </a:p>
                  </a:txBody>
                  <a:tcPr marL="53139" marR="53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Di dominasi oleh warna positivistik.</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Pembuatan kebijakan perencanaan program ditentukan oleh pemikiran perencana, bukan masyarakat.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Hakikat kesejahteraan dianggap produk yang di tawarkan kepada para </a:t>
                      </a:r>
                      <a:r>
                        <a:rPr lang="id-ID" sz="1800" i="1" dirty="0">
                          <a:effectLst/>
                          <a:latin typeface="Georgia" panose="02040502050405020303" pitchFamily="18" charset="0"/>
                          <a:ea typeface="Calibri" panose="020F0502020204030204" pitchFamily="34" charset="0"/>
                          <a:cs typeface="Arial" panose="020B0604020202020204" pitchFamily="34" charset="0"/>
                        </a:rPr>
                        <a:t>customer</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Produk dirancang oleh tim perencana program dari organisasi pelayanan kemanusiaan (</a:t>
                      </a:r>
                      <a:r>
                        <a:rPr lang="id-ID" sz="1800" i="1" dirty="0">
                          <a:effectLst/>
                          <a:latin typeface="Georgia" panose="02040502050405020303" pitchFamily="18" charset="0"/>
                          <a:ea typeface="Calibri" panose="020F0502020204030204" pitchFamily="34" charset="0"/>
                          <a:cs typeface="Arial" panose="020B0604020202020204" pitchFamily="34" charset="0"/>
                        </a:rPr>
                        <a:t>social welfare services</a:t>
                      </a:r>
                      <a:r>
                        <a:rPr lang="id-ID" sz="1800" dirty="0">
                          <a:effectLst/>
                          <a:latin typeface="Georgia" panose="02040502050405020303" pitchFamily="18" charset="0"/>
                          <a:ea typeface="Calibri" panose="020F0502020204030204" pitchFamily="34" charset="0"/>
                          <a:cs typeface="Arial" panose="020B0604020202020204" pitchFamily="34" charset="0"/>
                        </a:rPr>
                        <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Kelompok sasaran hanya menerima dan menggunakan produk</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Organisasi kurang responsif terhadap tuntutan masyarakat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Peran petugas (</a:t>
                      </a:r>
                      <a:r>
                        <a:rPr lang="id-ID" sz="1800" i="1" dirty="0">
                          <a:effectLst/>
                          <a:latin typeface="Georgia" panose="02040502050405020303" pitchFamily="18" charset="0"/>
                          <a:ea typeface="Calibri" panose="020F0502020204030204" pitchFamily="34" charset="0"/>
                          <a:cs typeface="Arial" panose="020B0604020202020204" pitchFamily="34" charset="0"/>
                        </a:rPr>
                        <a:t>worker’s role</a:t>
                      </a:r>
                      <a:r>
                        <a:rPr lang="id-ID" sz="1800" dirty="0">
                          <a:effectLst/>
                          <a:latin typeface="Georgia" panose="02040502050405020303" pitchFamily="18" charset="0"/>
                          <a:ea typeface="Calibri" panose="020F0502020204030204" pitchFamily="34" charset="0"/>
                          <a:cs typeface="Arial" panose="020B0604020202020204" pitchFamily="34" charset="0"/>
                        </a:rPr>
                        <a:t>) lebih mengarah pada peran manajer kasus (</a:t>
                      </a:r>
                      <a:r>
                        <a:rPr lang="id-ID" sz="1800" i="1" dirty="0">
                          <a:effectLst/>
                          <a:latin typeface="Georgia" panose="02040502050405020303" pitchFamily="18" charset="0"/>
                          <a:ea typeface="Calibri" panose="020F0502020204030204" pitchFamily="34" charset="0"/>
                          <a:cs typeface="Arial" panose="020B0604020202020204" pitchFamily="34" charset="0"/>
                        </a:rPr>
                        <a:t>case manager</a:t>
                      </a:r>
                      <a:r>
                        <a:rPr lang="id-ID" sz="1800" dirty="0">
                          <a:effectLst/>
                          <a:latin typeface="Georgia" panose="02040502050405020303" pitchFamily="18" charset="0"/>
                          <a:ea typeface="Calibri" panose="020F0502020204030204" pitchFamily="34" charset="0"/>
                          <a:cs typeface="Arial" panose="020B0604020202020204" pitchFamily="34" charset="0"/>
                        </a:rPr>
                        <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Apabila ada masalah, dalam diskursus ini akan mengalami perbaikan pada manajerial baik dari susunan tim perencana program, kegiatan, maupun material program.</a:t>
                      </a:r>
                      <a:endParaRPr lang="en-US" sz="1800" dirty="0">
                        <a:effectLst/>
                        <a:latin typeface="Georgia" panose="02040502050405020303" pitchFamily="18" charset="0"/>
                        <a:ea typeface="Calibri" panose="020F0502020204030204" pitchFamily="34" charset="0"/>
                        <a:cs typeface="Arial" panose="020B0604020202020204" pitchFamily="34" charset="0"/>
                      </a:endParaRPr>
                    </a:p>
                  </a:txBody>
                  <a:tcPr marL="53139" marR="53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0471522"/>
                  </a:ext>
                </a:extLst>
              </a:tr>
            </a:tbl>
          </a:graphicData>
        </a:graphic>
      </p:graphicFrame>
    </p:spTree>
    <p:extLst>
      <p:ext uri="{BB962C8B-B14F-4D97-AF65-F5344CB8AC3E}">
        <p14:creationId xmlns:p14="http://schemas.microsoft.com/office/powerpoint/2010/main" val="9271746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96282952"/>
              </p:ext>
            </p:extLst>
          </p:nvPr>
        </p:nvGraphicFramePr>
        <p:xfrm>
          <a:off x="1132764" y="800576"/>
          <a:ext cx="10167582" cy="5381859"/>
        </p:xfrm>
        <a:graphic>
          <a:graphicData uri="http://schemas.openxmlformats.org/drawingml/2006/table">
            <a:tbl>
              <a:tblPr firstRow="1" firstCol="1" bandRow="1"/>
              <a:tblGrid>
                <a:gridCol w="2378463">
                  <a:extLst>
                    <a:ext uri="{9D8B030D-6E8A-4147-A177-3AD203B41FA5}">
                      <a16:colId xmlns:a16="http://schemas.microsoft.com/office/drawing/2014/main" val="3652944768"/>
                    </a:ext>
                  </a:extLst>
                </a:gridCol>
                <a:gridCol w="7789119">
                  <a:extLst>
                    <a:ext uri="{9D8B030D-6E8A-4147-A177-3AD203B41FA5}">
                      <a16:colId xmlns:a16="http://schemas.microsoft.com/office/drawing/2014/main" val="1719836416"/>
                    </a:ext>
                  </a:extLst>
                </a:gridCol>
              </a:tblGrid>
              <a:tr h="5381859">
                <a:tc>
                  <a:txBody>
                    <a:bodyPr/>
                    <a:lstStyle/>
                    <a:p>
                      <a:pPr marL="0" marR="0" algn="just">
                        <a:lnSpc>
                          <a:spcPct val="100000"/>
                        </a:lnSpc>
                        <a:spcBef>
                          <a:spcPts val="0"/>
                        </a:spcBef>
                        <a:spcAft>
                          <a:spcPts val="600"/>
                        </a:spcAft>
                      </a:pPr>
                      <a:r>
                        <a:rPr lang="en-US" sz="2000" dirty="0" smtClean="0">
                          <a:effectLst/>
                          <a:latin typeface="Georgia" panose="02040502050405020303" pitchFamily="18" charset="0"/>
                          <a:ea typeface="Calibri" panose="020F0502020204030204" pitchFamily="34" charset="0"/>
                          <a:cs typeface="Arial" panose="020B0604020202020204" pitchFamily="34" charset="0"/>
                        </a:rPr>
                        <a:t>2. </a:t>
                      </a:r>
                      <a:r>
                        <a:rPr lang="id-ID" sz="2000" dirty="0" smtClean="0">
                          <a:effectLst/>
                          <a:latin typeface="Georgia" panose="02040502050405020303" pitchFamily="18" charset="0"/>
                          <a:ea typeface="Calibri" panose="020F0502020204030204" pitchFamily="34" charset="0"/>
                          <a:cs typeface="Arial" panose="020B0604020202020204" pitchFamily="34" charset="0"/>
                        </a:rPr>
                        <a:t>Diskursus </a:t>
                      </a:r>
                      <a:r>
                        <a:rPr lang="id-ID" sz="2000" dirty="0">
                          <a:effectLst/>
                          <a:latin typeface="Georgia" panose="02040502050405020303" pitchFamily="18" charset="0"/>
                          <a:ea typeface="Calibri" panose="020F0502020204030204" pitchFamily="34" charset="0"/>
                          <a:cs typeface="Arial" panose="020B0604020202020204" pitchFamily="34" charset="0"/>
                        </a:rPr>
                        <a:t>Pasar</a:t>
                      </a:r>
                      <a:endParaRPr lang="en-US" sz="2000" dirty="0">
                        <a:effectLst/>
                        <a:latin typeface="Georgia" panose="02040502050405020303" pitchFamily="18" charset="0"/>
                        <a:ea typeface="Calibri" panose="020F0502020204030204" pitchFamily="34" charset="0"/>
                        <a:cs typeface="Arial" panose="020B0604020202020204" pitchFamily="34" charset="0"/>
                      </a:endParaRPr>
                    </a:p>
                  </a:txBody>
                  <a:tcPr marL="50609" marR="506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lnSpc>
                          <a:spcPct val="100000"/>
                        </a:lnSpc>
                        <a:spcBef>
                          <a:spcPts val="0"/>
                        </a:spcBef>
                        <a:spcAft>
                          <a:spcPts val="0"/>
                        </a:spcAft>
                        <a:buFont typeface="Times New Roman" panose="02020603050405020304" pitchFamily="18" charset="0"/>
                        <a:buChar char="-"/>
                      </a:pPr>
                      <a:r>
                        <a:rPr lang="id-ID" sz="2000" dirty="0" smtClean="0">
                          <a:effectLst/>
                          <a:latin typeface="Georgia" panose="02040502050405020303" pitchFamily="18" charset="0"/>
                          <a:ea typeface="Calibri" panose="020F0502020204030204" pitchFamily="34" charset="0"/>
                          <a:cs typeface="Arial" panose="020B0604020202020204" pitchFamily="34" charset="0"/>
                        </a:rPr>
                        <a:t>Hakikat </a:t>
                      </a:r>
                      <a:r>
                        <a:rPr lang="id-ID" sz="2000" dirty="0">
                          <a:effectLst/>
                          <a:latin typeface="Georgia" panose="02040502050405020303" pitchFamily="18" charset="0"/>
                          <a:ea typeface="Calibri" panose="020F0502020204030204" pitchFamily="34" charset="0"/>
                          <a:cs typeface="Arial" panose="020B0604020202020204" pitchFamily="34" charset="0"/>
                        </a:rPr>
                        <a:t>kersejahteraan dilihat sebagai suatu komoditas yang ditawarkan kepada para </a:t>
                      </a:r>
                      <a:r>
                        <a:rPr lang="id-ID" sz="2000" i="1" dirty="0">
                          <a:effectLst/>
                          <a:latin typeface="Georgia" panose="02040502050405020303" pitchFamily="18" charset="0"/>
                          <a:ea typeface="Calibri" panose="020F0502020204030204" pitchFamily="34" charset="0"/>
                          <a:cs typeface="Arial" panose="020B0604020202020204" pitchFamily="34" charset="0"/>
                        </a:rPr>
                        <a:t>customer / </a:t>
                      </a:r>
                      <a:r>
                        <a:rPr lang="id-ID" sz="2000" dirty="0">
                          <a:effectLst/>
                          <a:latin typeface="Georgia" panose="02040502050405020303" pitchFamily="18" charset="0"/>
                          <a:ea typeface="Calibri" panose="020F0502020204030204" pitchFamily="34" charset="0"/>
                          <a:cs typeface="Arial" panose="020B0604020202020204" pitchFamily="34" charset="0"/>
                        </a:rPr>
                        <a:t>pengguna layanan.</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Dilakukan melalui </a:t>
                      </a:r>
                      <a:r>
                        <a:rPr lang="id-ID" sz="2000" i="1" dirty="0">
                          <a:effectLst/>
                          <a:latin typeface="Georgia" panose="02040502050405020303" pitchFamily="18" charset="0"/>
                          <a:ea typeface="Calibri" panose="020F0502020204030204" pitchFamily="34" charset="0"/>
                          <a:cs typeface="Arial" panose="020B0604020202020204" pitchFamily="34" charset="0"/>
                        </a:rPr>
                        <a:t>assessment </a:t>
                      </a:r>
                      <a:r>
                        <a:rPr lang="id-ID" sz="2000" dirty="0">
                          <a:effectLst/>
                          <a:latin typeface="Georgia" panose="02040502050405020303" pitchFamily="18" charset="0"/>
                          <a:ea typeface="Calibri" panose="020F0502020204030204" pitchFamily="34" charset="0"/>
                          <a:cs typeface="Arial" panose="020B0604020202020204" pitchFamily="34" charset="0"/>
                        </a:rPr>
                        <a:t>untuk mengetahui kebutuhan sasaran.</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Kelompok sasaran memiliki kesempatan untuk memberikan masukan dan usulannya untuk pihak perencana program dan kegiatan.</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Suara </a:t>
                      </a:r>
                      <a:r>
                        <a:rPr lang="id-ID" sz="2000" i="1" dirty="0">
                          <a:effectLst/>
                          <a:latin typeface="Georgia" panose="02040502050405020303" pitchFamily="18" charset="0"/>
                          <a:ea typeface="Calibri" panose="020F0502020204030204" pitchFamily="34" charset="0"/>
                          <a:cs typeface="Arial" panose="020B0604020202020204" pitchFamily="34" charset="0"/>
                        </a:rPr>
                        <a:t>customer </a:t>
                      </a:r>
                      <a:r>
                        <a:rPr lang="id-ID" sz="2000" dirty="0">
                          <a:effectLst/>
                          <a:latin typeface="Georgia" panose="02040502050405020303" pitchFamily="18" charset="0"/>
                          <a:ea typeface="Calibri" panose="020F0502020204030204" pitchFamily="34" charset="0"/>
                          <a:cs typeface="Arial" panose="020B0604020202020204" pitchFamily="34" charset="0"/>
                        </a:rPr>
                        <a:t>pada diskursus ini lebih didengar daripada diskursus manajerial. </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Peran petugas sebagai ’Perantara’ </a:t>
                      </a:r>
                      <a:r>
                        <a:rPr lang="id-ID" sz="2000" i="1" dirty="0">
                          <a:effectLst/>
                          <a:latin typeface="Georgia" panose="02040502050405020303" pitchFamily="18" charset="0"/>
                          <a:ea typeface="Calibri" panose="020F0502020204030204" pitchFamily="34" charset="0"/>
                          <a:cs typeface="Arial" panose="020B0604020202020204" pitchFamily="34" charset="0"/>
                        </a:rPr>
                        <a:t>(broker)</a:t>
                      </a:r>
                      <a:r>
                        <a:rPr lang="id-ID" sz="2000" dirty="0">
                          <a:effectLst/>
                          <a:latin typeface="Georgia" panose="02040502050405020303" pitchFamily="18" charset="0"/>
                          <a:ea typeface="Calibri" panose="020F0502020204030204" pitchFamily="34" charset="0"/>
                          <a:cs typeface="Arial" panose="020B0604020202020204" pitchFamily="34" charset="0"/>
                        </a:rPr>
                        <a:t> atau pun ’Pengusaha’ </a:t>
                      </a:r>
                      <a:r>
                        <a:rPr lang="id-ID" sz="2000" i="1" dirty="0">
                          <a:effectLst/>
                          <a:latin typeface="Georgia" panose="02040502050405020303" pitchFamily="18" charset="0"/>
                          <a:ea typeface="Calibri" panose="020F0502020204030204" pitchFamily="34" charset="0"/>
                          <a:cs typeface="Arial" panose="020B0604020202020204" pitchFamily="34" charset="0"/>
                        </a:rPr>
                        <a:t>(entrepreneur)</a:t>
                      </a:r>
                      <a:r>
                        <a:rPr lang="id-ID" sz="2000" dirty="0">
                          <a:effectLst/>
                          <a:latin typeface="Georgia" panose="02040502050405020303" pitchFamily="18" charset="0"/>
                          <a:ea typeface="Calibri" panose="020F0502020204030204" pitchFamily="34" charset="0"/>
                          <a:cs typeface="Arial" panose="020B0604020202020204" pitchFamily="34" charset="0"/>
                        </a:rPr>
                        <a:t>.</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Pertanggungjawaban melalui </a:t>
                      </a:r>
                      <a:r>
                        <a:rPr lang="id-ID" sz="2000" i="1" dirty="0">
                          <a:effectLst/>
                          <a:latin typeface="Georgia" panose="02040502050405020303" pitchFamily="18" charset="0"/>
                          <a:ea typeface="Calibri" panose="020F0502020204030204" pitchFamily="34" charset="0"/>
                          <a:cs typeface="Arial" panose="020B0604020202020204" pitchFamily="34" charset="0"/>
                        </a:rPr>
                        <a:t>(accountable through)</a:t>
                      </a:r>
                      <a:r>
                        <a:rPr lang="id-ID" sz="2000" dirty="0">
                          <a:effectLst/>
                          <a:latin typeface="Georgia" panose="02040502050405020303" pitchFamily="18" charset="0"/>
                          <a:ea typeface="Calibri" panose="020F0502020204030204" pitchFamily="34" charset="0"/>
                          <a:cs typeface="Arial" panose="020B0604020202020204" pitchFamily="34" charset="0"/>
                        </a:rPr>
                        <a:t> ’Pilihan pengguna’ </a:t>
                      </a:r>
                      <a:r>
                        <a:rPr lang="id-ID" sz="2000" i="1" dirty="0">
                          <a:effectLst/>
                          <a:latin typeface="Georgia" panose="02040502050405020303" pitchFamily="18" charset="0"/>
                          <a:ea typeface="Calibri" panose="020F0502020204030204" pitchFamily="34" charset="0"/>
                          <a:cs typeface="Arial" panose="020B0604020202020204" pitchFamily="34" charset="0"/>
                        </a:rPr>
                        <a:t>(customer choice)</a:t>
                      </a:r>
                      <a:r>
                        <a:rPr lang="id-ID" sz="2000" dirty="0">
                          <a:effectLst/>
                          <a:latin typeface="Georgia" panose="02040502050405020303" pitchFamily="18" charset="0"/>
                          <a:ea typeface="Calibri" panose="020F0502020204030204" pitchFamily="34" charset="0"/>
                          <a:cs typeface="Arial" panose="020B0604020202020204" pitchFamily="34" charset="0"/>
                        </a:rPr>
                        <a:t>.</a:t>
                      </a:r>
                      <a:endParaRPr lang="en-US" sz="20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2000" dirty="0">
                          <a:effectLst/>
                          <a:latin typeface="Georgia" panose="02040502050405020303" pitchFamily="18" charset="0"/>
                          <a:ea typeface="Calibri" panose="020F0502020204030204" pitchFamily="34" charset="0"/>
                          <a:cs typeface="Arial" panose="020B0604020202020204" pitchFamily="34" charset="0"/>
                        </a:rPr>
                        <a:t>Arah kebijakan yang diambil dalam diskursus ini adalah terciptanya proses kompetisi antara berbagai HSO dalam suatu daerah (kompetisi, privatisasi dan deregulasi).</a:t>
                      </a:r>
                      <a:endParaRPr lang="en-US" sz="2000" dirty="0">
                        <a:effectLst/>
                        <a:latin typeface="Georgia" panose="02040502050405020303" pitchFamily="18" charset="0"/>
                        <a:ea typeface="Calibri" panose="020F0502020204030204" pitchFamily="34" charset="0"/>
                        <a:cs typeface="Arial" panose="020B0604020202020204" pitchFamily="34" charset="0"/>
                      </a:endParaRPr>
                    </a:p>
                  </a:txBody>
                  <a:tcPr marL="50609" marR="506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373635"/>
                  </a:ext>
                </a:extLst>
              </a:tr>
            </a:tbl>
          </a:graphicData>
        </a:graphic>
      </p:graphicFrame>
    </p:spTree>
    <p:extLst>
      <p:ext uri="{BB962C8B-B14F-4D97-AF65-F5344CB8AC3E}">
        <p14:creationId xmlns:p14="http://schemas.microsoft.com/office/powerpoint/2010/main" val="1851902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92470750"/>
              </p:ext>
            </p:extLst>
          </p:nvPr>
        </p:nvGraphicFramePr>
        <p:xfrm>
          <a:off x="1393194" y="900919"/>
          <a:ext cx="9907151" cy="5131391"/>
        </p:xfrm>
        <a:graphic>
          <a:graphicData uri="http://schemas.openxmlformats.org/drawingml/2006/table">
            <a:tbl>
              <a:tblPr firstRow="1" firstCol="1" bandRow="1"/>
              <a:tblGrid>
                <a:gridCol w="2657844">
                  <a:extLst>
                    <a:ext uri="{9D8B030D-6E8A-4147-A177-3AD203B41FA5}">
                      <a16:colId xmlns:a16="http://schemas.microsoft.com/office/drawing/2014/main" val="1132828594"/>
                    </a:ext>
                  </a:extLst>
                </a:gridCol>
                <a:gridCol w="7249307">
                  <a:extLst>
                    <a:ext uri="{9D8B030D-6E8A-4147-A177-3AD203B41FA5}">
                      <a16:colId xmlns:a16="http://schemas.microsoft.com/office/drawing/2014/main" val="3117773820"/>
                    </a:ext>
                  </a:extLst>
                </a:gridCol>
              </a:tblGrid>
              <a:tr h="5131391">
                <a:tc>
                  <a:txBody>
                    <a:bodyPr/>
                    <a:lstStyle/>
                    <a:p>
                      <a:pPr marL="0" marR="0" algn="just">
                        <a:lnSpc>
                          <a:spcPct val="100000"/>
                        </a:lnSpc>
                        <a:spcBef>
                          <a:spcPts val="0"/>
                        </a:spcBef>
                        <a:spcAft>
                          <a:spcPts val="600"/>
                        </a:spcAft>
                      </a:pPr>
                      <a:r>
                        <a:rPr lang="en-US" sz="1800" dirty="0" smtClean="0">
                          <a:effectLst/>
                          <a:latin typeface="Georgia" panose="02040502050405020303" pitchFamily="18" charset="0"/>
                          <a:ea typeface="Calibri" panose="020F0502020204030204" pitchFamily="34" charset="0"/>
                          <a:cs typeface="Arial" panose="020B0604020202020204" pitchFamily="34" charset="0"/>
                        </a:rPr>
                        <a:t>3. </a:t>
                      </a:r>
                      <a:r>
                        <a:rPr lang="id-ID" sz="1800" dirty="0" smtClean="0">
                          <a:effectLst/>
                          <a:latin typeface="Georgia" panose="02040502050405020303" pitchFamily="18" charset="0"/>
                          <a:ea typeface="Calibri" panose="020F0502020204030204" pitchFamily="34" charset="0"/>
                          <a:cs typeface="Arial" panose="020B0604020202020204" pitchFamily="34" charset="0"/>
                        </a:rPr>
                        <a:t>Diskursus </a:t>
                      </a:r>
                      <a:r>
                        <a:rPr lang="id-ID" sz="1800" dirty="0">
                          <a:effectLst/>
                          <a:latin typeface="Georgia" panose="02040502050405020303" pitchFamily="18" charset="0"/>
                          <a:ea typeface="Calibri" panose="020F0502020204030204" pitchFamily="34" charset="0"/>
                          <a:cs typeface="Arial" panose="020B0604020202020204" pitchFamily="34" charset="0"/>
                        </a:rPr>
                        <a:t>Profesional</a:t>
                      </a:r>
                      <a:endParaRPr lang="en-US" sz="1800" dirty="0">
                        <a:effectLst/>
                        <a:latin typeface="Georgia" panose="02040502050405020303" pitchFamily="18" charset="0"/>
                        <a:ea typeface="Calibri" panose="020F0502020204030204" pitchFamily="34" charset="0"/>
                        <a:cs typeface="Arial" panose="020B0604020202020204" pitchFamily="34" charset="0"/>
                      </a:endParaRPr>
                    </a:p>
                  </a:txBody>
                  <a:tcPr marL="28209" marR="28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Berada pada kutub humanistik.</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Hakikat kesejahteraan dilihat dari ada dan berkembangnya layanan (</a:t>
                      </a:r>
                      <a:r>
                        <a:rPr lang="id-ID" sz="1800" i="1" dirty="0">
                          <a:effectLst/>
                          <a:latin typeface="Georgia" panose="02040502050405020303" pitchFamily="18" charset="0"/>
                          <a:ea typeface="Calibri" panose="020F0502020204030204" pitchFamily="34" charset="0"/>
                          <a:cs typeface="Arial" panose="020B0604020202020204" pitchFamily="34" charset="0"/>
                        </a:rPr>
                        <a:t>service</a:t>
                      </a:r>
                      <a:r>
                        <a:rPr lang="id-ID" sz="1800" dirty="0">
                          <a:effectLst/>
                          <a:latin typeface="Georgia" panose="02040502050405020303" pitchFamily="18" charset="0"/>
                          <a:ea typeface="Calibri" panose="020F0502020204030204" pitchFamily="34" charset="0"/>
                          <a:cs typeface="Arial" panose="020B0604020202020204" pitchFamily="34" charset="0"/>
                        </a:rPr>
                        <a:t>) yang diberikan pada klien.</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Pengembangan layanan profesional yang memperhatikan prinsip pekerjaan sosial, seperti individualisasi, kesadaran diri, dan juga kerahasiaan.</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Penerima layanan kesejahteraan sosial (</a:t>
                      </a:r>
                      <a:r>
                        <a:rPr lang="id-ID" sz="1800" i="1" dirty="0">
                          <a:effectLst/>
                          <a:latin typeface="Georgia" panose="02040502050405020303" pitchFamily="18" charset="0"/>
                          <a:ea typeface="Calibri" panose="020F0502020204030204" pitchFamily="34" charset="0"/>
                          <a:cs typeface="Arial" panose="020B0604020202020204" pitchFamily="34" charset="0"/>
                        </a:rPr>
                        <a:t>recipient of welfare)</a:t>
                      </a:r>
                      <a:r>
                        <a:rPr lang="id-ID" sz="1800" dirty="0">
                          <a:effectLst/>
                          <a:latin typeface="Georgia" panose="02040502050405020303" pitchFamily="18" charset="0"/>
                          <a:ea typeface="Calibri" panose="020F0502020204030204" pitchFamily="34" charset="0"/>
                          <a:cs typeface="Arial" panose="020B0604020202020204" pitchFamily="34" charset="0"/>
                        </a:rPr>
                        <a:t> dilihat sebagai klien.</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Peran petugas sebagai ’Petugas yang memberikan layanan secara profesional’ (</a:t>
                      </a:r>
                      <a:r>
                        <a:rPr lang="id-ID" sz="1800" i="1" dirty="0">
                          <a:effectLst/>
                          <a:latin typeface="Georgia" panose="02040502050405020303" pitchFamily="18" charset="0"/>
                          <a:ea typeface="Calibri" panose="020F0502020204030204" pitchFamily="34" charset="0"/>
                          <a:cs typeface="Arial" panose="020B0604020202020204" pitchFamily="34" charset="0"/>
                        </a:rPr>
                        <a:t>service professional)</a:t>
                      </a:r>
                      <a:r>
                        <a:rPr lang="id-ID" sz="1800" dirty="0">
                          <a:effectLst/>
                          <a:latin typeface="Georgia" panose="02040502050405020303" pitchFamily="18" charset="0"/>
                          <a:ea typeface="Calibri" panose="020F0502020204030204" pitchFamily="34" charset="0"/>
                          <a:cs typeface="Arial" panose="020B0604020202020204" pitchFamily="34" charset="0"/>
                        </a:rPr>
                        <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Pertanggungjawaban pada diskursus ini adalah pada klien dan organisasi profesi.</a:t>
                      </a:r>
                      <a:endParaRPr lang="en-US" sz="1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600"/>
                        </a:spcAft>
                        <a:buFont typeface="Times New Roman" panose="02020603050405020304" pitchFamily="18" charset="0"/>
                        <a:buChar char="-"/>
                      </a:pPr>
                      <a:r>
                        <a:rPr lang="id-ID" sz="1800" dirty="0">
                          <a:effectLst/>
                          <a:latin typeface="Georgia" panose="02040502050405020303" pitchFamily="18" charset="0"/>
                          <a:ea typeface="Calibri" panose="020F0502020204030204" pitchFamily="34" charset="0"/>
                          <a:cs typeface="Arial" panose="020B0604020202020204" pitchFamily="34" charset="0"/>
                        </a:rPr>
                        <a:t>Arah kebijakan yang muncul dalam diskursus ini adalah meningkatkan kuantitas tenaga profesional dengan harapan layanan profesional berkembang dan tersedia untuk berbagai lapisan masyarakat.</a:t>
                      </a:r>
                      <a:endParaRPr lang="en-US" sz="1800" dirty="0">
                        <a:effectLst/>
                        <a:latin typeface="Georgia" panose="02040502050405020303" pitchFamily="18" charset="0"/>
                        <a:ea typeface="Calibri" panose="020F0502020204030204" pitchFamily="34" charset="0"/>
                        <a:cs typeface="Arial" panose="020B0604020202020204" pitchFamily="34" charset="0"/>
                      </a:endParaRPr>
                    </a:p>
                  </a:txBody>
                  <a:tcPr marL="28209" marR="28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1595604"/>
                  </a:ext>
                </a:extLst>
              </a:tr>
            </a:tbl>
          </a:graphicData>
        </a:graphic>
      </p:graphicFrame>
    </p:spTree>
    <p:extLst>
      <p:ext uri="{BB962C8B-B14F-4D97-AF65-F5344CB8AC3E}">
        <p14:creationId xmlns:p14="http://schemas.microsoft.com/office/powerpoint/2010/main" val="10459279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44808271"/>
              </p:ext>
            </p:extLst>
          </p:nvPr>
        </p:nvGraphicFramePr>
        <p:xfrm>
          <a:off x="777922" y="800110"/>
          <a:ext cx="10536072" cy="5491508"/>
        </p:xfrm>
        <a:graphic>
          <a:graphicData uri="http://schemas.openxmlformats.org/drawingml/2006/table">
            <a:tbl>
              <a:tblPr firstRow="1" firstCol="1" bandRow="1"/>
              <a:tblGrid>
                <a:gridCol w="2826568">
                  <a:extLst>
                    <a:ext uri="{9D8B030D-6E8A-4147-A177-3AD203B41FA5}">
                      <a16:colId xmlns:a16="http://schemas.microsoft.com/office/drawing/2014/main" val="1255374900"/>
                    </a:ext>
                  </a:extLst>
                </a:gridCol>
                <a:gridCol w="7709504">
                  <a:extLst>
                    <a:ext uri="{9D8B030D-6E8A-4147-A177-3AD203B41FA5}">
                      <a16:colId xmlns:a16="http://schemas.microsoft.com/office/drawing/2014/main" val="2302526508"/>
                    </a:ext>
                  </a:extLst>
                </a:gridCol>
              </a:tblGrid>
              <a:tr h="5491508">
                <a:tc>
                  <a:txBody>
                    <a:bodyPr/>
                    <a:lstStyle/>
                    <a:p>
                      <a:pPr marL="0" marR="0" algn="just">
                        <a:lnSpc>
                          <a:spcPct val="100000"/>
                        </a:lnSpc>
                        <a:spcBef>
                          <a:spcPts val="0"/>
                        </a:spcBef>
                        <a:spcAft>
                          <a:spcPts val="0"/>
                        </a:spcAft>
                      </a:pPr>
                      <a:r>
                        <a:rPr lang="en-US" sz="1600" dirty="0" smtClean="0">
                          <a:effectLst/>
                          <a:latin typeface="Georgia" panose="02040502050405020303" pitchFamily="18" charset="0"/>
                          <a:ea typeface="Calibri" panose="020F0502020204030204" pitchFamily="34" charset="0"/>
                          <a:cs typeface="Arial" panose="020B0604020202020204" pitchFamily="34" charset="0"/>
                        </a:rPr>
                        <a:t>4. </a:t>
                      </a:r>
                      <a:r>
                        <a:rPr lang="id-ID" sz="1600" dirty="0" smtClean="0">
                          <a:effectLst/>
                          <a:latin typeface="Georgia" panose="02040502050405020303" pitchFamily="18" charset="0"/>
                          <a:ea typeface="Calibri" panose="020F0502020204030204" pitchFamily="34" charset="0"/>
                          <a:cs typeface="Arial" panose="020B0604020202020204" pitchFamily="34" charset="0"/>
                        </a:rPr>
                        <a:t>Diskursus </a:t>
                      </a:r>
                      <a:r>
                        <a:rPr lang="id-ID" sz="1600" dirty="0">
                          <a:effectLst/>
                          <a:latin typeface="Georgia" panose="02040502050405020303" pitchFamily="18" charset="0"/>
                          <a:ea typeface="Calibri" panose="020F0502020204030204" pitchFamily="34" charset="0"/>
                          <a:cs typeface="Arial" panose="020B0604020202020204" pitchFamily="34" charset="0"/>
                        </a:rPr>
                        <a:t>Komunitas</a:t>
                      </a:r>
                      <a:endParaRPr lang="en-US" sz="1600" dirty="0">
                        <a:effectLst/>
                        <a:latin typeface="Georgia" panose="02040502050405020303" pitchFamily="18" charset="0"/>
                        <a:ea typeface="Calibri" panose="020F0502020204030204" pitchFamily="34" charset="0"/>
                        <a:cs typeface="Arial" panose="020B0604020202020204" pitchFamily="34" charset="0"/>
                      </a:endParaRPr>
                    </a:p>
                  </a:txBody>
                  <a:tcPr marL="46087" marR="460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Berada pada kutub humanistik.</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Pengkajian dilakukan melihat kebutuhan dan potensi yang ada di dalam masyarakat.</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Perencanaan program, pelaksanaan, dan kegiatan serta waktu evaluasi pihak petugas lapangan menggali masukan dari masyarakat.</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Hakikat kesejahteraan dilihat dari tumbuhnya partisipasi dalam konteks komunitas, yakni partisipasi masyarakat dalam proses pemberdayaan kunci terciptanya kesejahteraan sosial.</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Penerima layanan dilihat sebagai warga masyarakat (</a:t>
                      </a:r>
                      <a:r>
                        <a:rPr lang="id-ID" sz="1600" i="1" dirty="0">
                          <a:effectLst/>
                          <a:latin typeface="Georgia" panose="02040502050405020303" pitchFamily="18" charset="0"/>
                          <a:ea typeface="Calibri" panose="020F0502020204030204" pitchFamily="34" charset="0"/>
                          <a:cs typeface="Arial" panose="020B0604020202020204" pitchFamily="34" charset="0"/>
                        </a:rPr>
                        <a:t>citizen</a:t>
                      </a:r>
                      <a:r>
                        <a:rPr lang="id-ID" sz="1600" dirty="0">
                          <a:effectLst/>
                          <a:latin typeface="Georgia" panose="02040502050405020303" pitchFamily="18" charset="0"/>
                          <a:ea typeface="Calibri" panose="020F0502020204030204" pitchFamily="34" charset="0"/>
                          <a:cs typeface="Arial" panose="020B0604020202020204" pitchFamily="34" charset="0"/>
                        </a:rPr>
                        <a:t>) yang mempunyai hak dan juga kewajiban.</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Penerima layanan memiliki tingkatan yang relatif sederajat dengan pemberi layanan.</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Peran petugas lebih pada “petugas komunitas </a:t>
                      </a:r>
                      <a:r>
                        <a:rPr lang="id-ID" sz="1600" i="1" dirty="0">
                          <a:effectLst/>
                          <a:latin typeface="Georgia" panose="02040502050405020303" pitchFamily="18" charset="0"/>
                          <a:ea typeface="Calibri" panose="020F0502020204030204" pitchFamily="34" charset="0"/>
                          <a:cs typeface="Arial" panose="020B0604020202020204" pitchFamily="34" charset="0"/>
                        </a:rPr>
                        <a:t>(community worker) </a:t>
                      </a:r>
                      <a:r>
                        <a:rPr lang="id-ID" sz="1600" dirty="0">
                          <a:effectLst/>
                          <a:latin typeface="Georgia" panose="02040502050405020303" pitchFamily="18" charset="0"/>
                          <a:ea typeface="Calibri" panose="020F0502020204030204" pitchFamily="34" charset="0"/>
                          <a:cs typeface="Arial" panose="020B0604020202020204" pitchFamily="34" charset="0"/>
                        </a:rPr>
                        <a:t>ataupun “Pemercepat perubahan” (</a:t>
                      </a:r>
                      <a:r>
                        <a:rPr lang="id-ID" sz="1600" i="1" dirty="0">
                          <a:effectLst/>
                          <a:latin typeface="Georgia" panose="02040502050405020303" pitchFamily="18" charset="0"/>
                          <a:ea typeface="Calibri" panose="020F0502020204030204" pitchFamily="34" charset="0"/>
                          <a:cs typeface="Arial" panose="020B0604020202020204" pitchFamily="34" charset="0"/>
                        </a:rPr>
                        <a:t>enabler</a:t>
                      </a:r>
                      <a:r>
                        <a:rPr lang="id-ID" sz="1600" dirty="0">
                          <a:effectLst/>
                          <a:latin typeface="Georgia" panose="02040502050405020303" pitchFamily="18" charset="0"/>
                          <a:ea typeface="Calibri" panose="020F0502020204030204" pitchFamily="34" charset="0"/>
                          <a:cs typeface="Arial" panose="020B0604020202020204" pitchFamily="34" charset="0"/>
                        </a:rPr>
                        <a:t>).</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Petugas membantu masyarakat agar berani mengartikulasikan masalah ataupun kebutuhan untuk dibahas bersama anggota masyarakat yang lain, kemudian dibantu dalam proses penyelesaian masalah bersama-sama dengan masyarakat juga. Sebelum hal itu dilakukan, lebih dahulu melakukan penyadaran.</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Proses pengambilan keputusan demokratis.</a:t>
                      </a:r>
                      <a:endParaRPr lang="en-US" sz="16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00000"/>
                        </a:lnSpc>
                        <a:spcBef>
                          <a:spcPts val="0"/>
                        </a:spcBef>
                        <a:spcAft>
                          <a:spcPts val="0"/>
                        </a:spcAft>
                        <a:buFont typeface="Times New Roman" panose="02020603050405020304" pitchFamily="18" charset="0"/>
                        <a:buChar char="-"/>
                      </a:pPr>
                      <a:r>
                        <a:rPr lang="id-ID" sz="1600" dirty="0">
                          <a:effectLst/>
                          <a:latin typeface="Georgia" panose="02040502050405020303" pitchFamily="18" charset="0"/>
                          <a:ea typeface="Calibri" panose="020F0502020204030204" pitchFamily="34" charset="0"/>
                          <a:cs typeface="Arial" panose="020B0604020202020204" pitchFamily="34" charset="0"/>
                        </a:rPr>
                        <a:t>Arah dari kebijakan adalah upaya mengembangkan partisipasi masyarakat dengan memfasilitasi terbentuknya struktur dan proses yang berbasiskan masyarakat dan juga desentralisasi. </a:t>
                      </a:r>
                      <a:endParaRPr lang="en-US" sz="1600" dirty="0">
                        <a:effectLst/>
                        <a:latin typeface="Georgia" panose="02040502050405020303" pitchFamily="18" charset="0"/>
                        <a:ea typeface="Calibri" panose="020F0502020204030204" pitchFamily="34" charset="0"/>
                        <a:cs typeface="Arial" panose="020B0604020202020204" pitchFamily="34" charset="0"/>
                      </a:endParaRPr>
                    </a:p>
                  </a:txBody>
                  <a:tcPr marL="46087" marR="460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2136531"/>
                  </a:ext>
                </a:extLst>
              </a:tr>
            </a:tbl>
          </a:graphicData>
        </a:graphic>
      </p:graphicFrame>
    </p:spTree>
    <p:extLst>
      <p:ext uri="{BB962C8B-B14F-4D97-AF65-F5344CB8AC3E}">
        <p14:creationId xmlns:p14="http://schemas.microsoft.com/office/powerpoint/2010/main" val="2123940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4C92FDFC-8A3D-4E43-819B-B9D3A8DFF203}"/>
              </a:ext>
            </a:extLst>
          </p:cNvPr>
          <p:cNvSpPr/>
          <p:nvPr/>
        </p:nvSpPr>
        <p:spPr>
          <a:xfrm>
            <a:off x="3777057" y="2769704"/>
            <a:ext cx="3540319" cy="33528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D"/>
          </a:p>
        </p:txBody>
      </p:sp>
      <p:sp>
        <p:nvSpPr>
          <p:cNvPr id="5" name="Speech Bubble: Oval 4">
            <a:extLst>
              <a:ext uri="{FF2B5EF4-FFF2-40B4-BE49-F238E27FC236}">
                <a16:creationId xmlns:a16="http://schemas.microsoft.com/office/drawing/2014/main" id="{01EAF35B-2475-4B60-BD2D-BA9921919071}"/>
              </a:ext>
            </a:extLst>
          </p:cNvPr>
          <p:cNvSpPr/>
          <p:nvPr/>
        </p:nvSpPr>
        <p:spPr>
          <a:xfrm>
            <a:off x="5936974" y="569844"/>
            <a:ext cx="3875766" cy="21998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Georgia" panose="02040502050405020303" pitchFamily="18" charset="0"/>
              </a:rPr>
              <a:t>See u next week…</a:t>
            </a:r>
            <a:endParaRPr lang="en-ID" sz="2400" dirty="0">
              <a:latin typeface="Georgia" panose="02040502050405020303" pitchFamily="18" charset="0"/>
            </a:endParaRPr>
          </a:p>
        </p:txBody>
      </p:sp>
    </p:spTree>
    <p:extLst>
      <p:ext uri="{BB962C8B-B14F-4D97-AF65-F5344CB8AC3E}">
        <p14:creationId xmlns:p14="http://schemas.microsoft.com/office/powerpoint/2010/main" val="2931796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0C1AA-BE40-4395-ACE6-486814AE5B02}"/>
              </a:ext>
            </a:extLst>
          </p:cNvPr>
          <p:cNvSpPr>
            <a:spLocks noGrp="1"/>
          </p:cNvSpPr>
          <p:nvPr>
            <p:ph type="title"/>
          </p:nvPr>
        </p:nvSpPr>
        <p:spPr>
          <a:xfrm>
            <a:off x="1143000" y="505957"/>
            <a:ext cx="9875520" cy="735990"/>
          </a:xfrm>
        </p:spPr>
        <p:txBody>
          <a:bodyPr>
            <a:noAutofit/>
          </a:bodyPr>
          <a:lstStyle/>
          <a:p>
            <a:pPr algn="ctr">
              <a:lnSpc>
                <a:spcPct val="100000"/>
              </a:lnSpc>
            </a:pPr>
            <a:r>
              <a:rPr lang="en-US" sz="2200" b="1" dirty="0" smtClean="0">
                <a:solidFill>
                  <a:schemeClr val="tx1"/>
                </a:solidFill>
                <a:latin typeface="Georgia" panose="02040502050405020303" pitchFamily="18" charset="0"/>
                <a:ea typeface="Calibri" panose="020F0502020204030204" pitchFamily="34" charset="0"/>
              </a:rPr>
              <a:t>PENGERTIAN PELAYANAN SOSIAL</a:t>
            </a:r>
            <a:endParaRPr lang="en-ID" sz="22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C584E9A9-235F-4FEB-A801-25E7B2FB0BB1}"/>
              </a:ext>
            </a:extLst>
          </p:cNvPr>
          <p:cNvSpPr>
            <a:spLocks noGrp="1"/>
          </p:cNvSpPr>
          <p:nvPr>
            <p:ph idx="1"/>
          </p:nvPr>
        </p:nvSpPr>
        <p:spPr>
          <a:xfrm>
            <a:off x="423081" y="1393851"/>
            <a:ext cx="11177515" cy="4897767"/>
          </a:xfrm>
        </p:spPr>
        <p:txBody>
          <a:bodyPr>
            <a:normAutofit/>
          </a:bodyPr>
          <a:lstStyle/>
          <a:p>
            <a:pPr marL="341313" indent="-295275" algn="just">
              <a:lnSpc>
                <a:spcPct val="100000"/>
              </a:lnSpc>
              <a:spcBef>
                <a:spcPts val="0"/>
              </a:spcBef>
              <a:spcAft>
                <a:spcPts val="600"/>
              </a:spcAft>
              <a:buFont typeface="Wingdings" panose="05000000000000000000" pitchFamily="2" charset="2"/>
              <a:buChar char="Ø"/>
            </a:pPr>
            <a:r>
              <a:rPr lang="id-ID" dirty="0" smtClean="0">
                <a:solidFill>
                  <a:schemeClr val="tx1"/>
                </a:solidFill>
                <a:latin typeface="Georgia" panose="02040502050405020303" pitchFamily="18" charset="0"/>
                <a:ea typeface="Calibri" panose="020F0502020204030204" pitchFamily="34" charset="0"/>
              </a:rPr>
              <a:t>“</a:t>
            </a:r>
            <a:r>
              <a:rPr lang="id-ID" dirty="0">
                <a:solidFill>
                  <a:schemeClr val="tx1"/>
                </a:solidFill>
                <a:latin typeface="Georgia" panose="02040502050405020303" pitchFamily="18" charset="0"/>
                <a:ea typeface="Calibri" panose="020F0502020204030204" pitchFamily="34" charset="0"/>
              </a:rPr>
              <a:t>Penyelenggaraan Kesejahteraan Sosial adalah upaya yang terarah, terpadu, dan berkelanjutan yang dilakukan Pemerintah, pemerintah daerah, dan masyarakat dalam bentuk pelayanan sosial guna memenuhi kebutuhan dasar setiap warga negara, yang  meliputi  rehabilitasi sosial, jaminan sosial, pemberdayaan sosial, dan perlindungan sosial</a:t>
            </a:r>
            <a:r>
              <a:rPr lang="id-ID" dirty="0" smtClean="0">
                <a:solidFill>
                  <a:schemeClr val="tx1"/>
                </a:solidFill>
                <a:latin typeface="Georgia" panose="02040502050405020303" pitchFamily="18" charset="0"/>
                <a:ea typeface="Calibri" panose="020F0502020204030204" pitchFamily="34" charset="0"/>
              </a:rPr>
              <a:t>”</a:t>
            </a:r>
            <a:r>
              <a:rPr lang="en-US" dirty="0" smtClean="0">
                <a:solidFill>
                  <a:schemeClr val="tx1"/>
                </a:solidFill>
                <a:latin typeface="Georgia" panose="02040502050405020303" pitchFamily="18" charset="0"/>
                <a:ea typeface="Calibri" panose="020F0502020204030204" pitchFamily="34" charset="0"/>
              </a:rPr>
              <a:t> (UU No.11 </a:t>
            </a:r>
            <a:r>
              <a:rPr lang="en-US" dirty="0" err="1" smtClean="0">
                <a:solidFill>
                  <a:schemeClr val="tx1"/>
                </a:solidFill>
                <a:latin typeface="Georgia" panose="02040502050405020303" pitchFamily="18" charset="0"/>
                <a:ea typeface="Calibri" panose="020F0502020204030204" pitchFamily="34" charset="0"/>
              </a:rPr>
              <a:t>tahun</a:t>
            </a:r>
            <a:r>
              <a:rPr lang="en-US" dirty="0" smtClean="0">
                <a:solidFill>
                  <a:schemeClr val="tx1"/>
                </a:solidFill>
                <a:latin typeface="Georgia" panose="02040502050405020303" pitchFamily="18" charset="0"/>
                <a:ea typeface="Calibri" panose="020F0502020204030204" pitchFamily="34" charset="0"/>
              </a:rPr>
              <a:t> 2009 </a:t>
            </a:r>
            <a:r>
              <a:rPr lang="en-US" dirty="0" err="1" smtClean="0">
                <a:solidFill>
                  <a:schemeClr val="tx1"/>
                </a:solidFill>
                <a:latin typeface="Georgia" panose="02040502050405020303" pitchFamily="18" charset="0"/>
                <a:ea typeface="Calibri" panose="020F0502020204030204" pitchFamily="34" charset="0"/>
              </a:rPr>
              <a:t>tentang</a:t>
            </a:r>
            <a:r>
              <a:rPr lang="en-US" dirty="0" smtClean="0">
                <a:solidFill>
                  <a:schemeClr val="tx1"/>
                </a:solidFill>
                <a:latin typeface="Georgia" panose="02040502050405020303" pitchFamily="18" charset="0"/>
                <a:ea typeface="Calibri" panose="020F0502020204030204" pitchFamily="34" charset="0"/>
              </a:rPr>
              <a:t> </a:t>
            </a:r>
            <a:r>
              <a:rPr lang="en-US" dirty="0" err="1" smtClean="0">
                <a:solidFill>
                  <a:schemeClr val="tx1"/>
                </a:solidFill>
                <a:latin typeface="Georgia" panose="02040502050405020303" pitchFamily="18" charset="0"/>
                <a:ea typeface="Calibri" panose="020F0502020204030204" pitchFamily="34" charset="0"/>
              </a:rPr>
              <a:t>Kesejahteraan</a:t>
            </a:r>
            <a:r>
              <a:rPr lang="en-US" dirty="0" smtClean="0">
                <a:solidFill>
                  <a:schemeClr val="tx1"/>
                </a:solidFill>
                <a:latin typeface="Georgia" panose="02040502050405020303" pitchFamily="18" charset="0"/>
                <a:ea typeface="Calibri" panose="020F0502020204030204" pitchFamily="34" charset="0"/>
              </a:rPr>
              <a:t> </a:t>
            </a:r>
            <a:r>
              <a:rPr lang="en-US" dirty="0" err="1" smtClean="0">
                <a:solidFill>
                  <a:schemeClr val="tx1"/>
                </a:solidFill>
                <a:latin typeface="Georgia" panose="02040502050405020303" pitchFamily="18" charset="0"/>
                <a:ea typeface="Calibri" panose="020F0502020204030204" pitchFamily="34" charset="0"/>
              </a:rPr>
              <a:t>Sosial</a:t>
            </a:r>
            <a:r>
              <a:rPr lang="en-US" dirty="0" smtClean="0">
                <a:solidFill>
                  <a:schemeClr val="tx1"/>
                </a:solidFill>
                <a:latin typeface="Georgia" panose="02040502050405020303" pitchFamily="18" charset="0"/>
                <a:ea typeface="Calibri" panose="020F0502020204030204" pitchFamily="34" charset="0"/>
              </a:rPr>
              <a:t>)</a:t>
            </a:r>
          </a:p>
          <a:p>
            <a:pPr marL="341313" indent="-295275" algn="just">
              <a:lnSpc>
                <a:spcPct val="100000"/>
              </a:lnSpc>
              <a:spcBef>
                <a:spcPts val="0"/>
              </a:spcBef>
              <a:spcAft>
                <a:spcPts val="600"/>
              </a:spcAft>
              <a:buFont typeface="Wingdings" panose="05000000000000000000" pitchFamily="2" charset="2"/>
              <a:buChar char="Ø"/>
            </a:pPr>
            <a:r>
              <a:rPr lang="id-ID" dirty="0">
                <a:solidFill>
                  <a:schemeClr val="tx1"/>
                </a:solidFill>
                <a:latin typeface="Georgia" panose="02040502050405020303" pitchFamily="18" charset="0"/>
                <a:ea typeface="Calibri" panose="020F0502020204030204" pitchFamily="34" charset="0"/>
              </a:rPr>
              <a:t>Pelayanan sosial merupakan pelayanan yang difokuskan pada bantuan untuk perorangan dan keluarga-keluarga yang mengalami masalah dengan penyesuaian diri dan pelaksanaan fungsi-fungsi sosial yang perlu </a:t>
            </a:r>
            <a:r>
              <a:rPr lang="id-ID" dirty="0" smtClean="0">
                <a:solidFill>
                  <a:schemeClr val="tx1"/>
                </a:solidFill>
                <a:latin typeface="Georgia" panose="02040502050405020303" pitchFamily="18" charset="0"/>
                <a:ea typeface="Calibri" panose="020F0502020204030204" pitchFamily="34" charset="0"/>
              </a:rPr>
              <a:t>disembuhkan</a:t>
            </a:r>
            <a:endParaRPr lang="en-US" dirty="0" smtClean="0">
              <a:solidFill>
                <a:schemeClr val="tx1"/>
              </a:solidFill>
              <a:latin typeface="Georgia" panose="02040502050405020303" pitchFamily="18" charset="0"/>
              <a:ea typeface="Calibri" panose="020F0502020204030204" pitchFamily="34" charset="0"/>
            </a:endParaRPr>
          </a:p>
          <a:p>
            <a:pPr marL="341313" indent="-295275" algn="just">
              <a:lnSpc>
                <a:spcPct val="100000"/>
              </a:lnSpc>
              <a:spcBef>
                <a:spcPts val="0"/>
              </a:spcBef>
              <a:spcAft>
                <a:spcPts val="600"/>
              </a:spcAft>
              <a:buFont typeface="Wingdings" panose="05000000000000000000" pitchFamily="2" charset="2"/>
              <a:buChar char="Ø"/>
            </a:pPr>
            <a:r>
              <a:rPr lang="id-ID" dirty="0">
                <a:solidFill>
                  <a:schemeClr val="tx1"/>
                </a:solidFill>
                <a:latin typeface="Georgia" panose="02040502050405020303" pitchFamily="18" charset="0"/>
                <a:ea typeface="Calibri" panose="020F0502020204030204" pitchFamily="34" charset="0"/>
              </a:rPr>
              <a:t>Pengertian lain dari pelayanan sosial adalah aksi (tindakan) untuk mengatasi permasalahan sosial dan menjadikan program yang ditujukan untuk membantu individu dan kelompok yang mengalami hambatan dalam memenuhi kebutuhan hidupnya</a:t>
            </a:r>
            <a:endParaRPr lang="en-ID" dirty="0">
              <a:solidFill>
                <a:schemeClr val="tx1"/>
              </a:solidFill>
              <a:latin typeface="Georgia" panose="02040502050405020303" pitchFamily="18" charset="0"/>
            </a:endParaRPr>
          </a:p>
        </p:txBody>
      </p:sp>
    </p:spTree>
    <p:extLst>
      <p:ext uri="{BB962C8B-B14F-4D97-AF65-F5344CB8AC3E}">
        <p14:creationId xmlns:p14="http://schemas.microsoft.com/office/powerpoint/2010/main" val="281762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6D15E-5164-4365-8FD4-B5DBB91D51FC}"/>
              </a:ext>
            </a:extLst>
          </p:cNvPr>
          <p:cNvSpPr>
            <a:spLocks noGrp="1"/>
          </p:cNvSpPr>
          <p:nvPr>
            <p:ph type="title"/>
          </p:nvPr>
        </p:nvSpPr>
        <p:spPr>
          <a:xfrm>
            <a:off x="1143000" y="639171"/>
            <a:ext cx="9875520" cy="801757"/>
          </a:xfrm>
        </p:spPr>
        <p:txBody>
          <a:bodyPr>
            <a:noAutofit/>
          </a:bodyPr>
          <a:lstStyle/>
          <a:p>
            <a:pPr algn="ctr">
              <a:lnSpc>
                <a:spcPct val="150000"/>
              </a:lnSpc>
            </a:pPr>
            <a:r>
              <a:rPr lang="en-ID" sz="3200" dirty="0" smtClean="0">
                <a:latin typeface="Georgia" panose="02040502050405020303" pitchFamily="18" charset="0"/>
              </a:rPr>
              <a:t/>
            </a:r>
            <a:br>
              <a:rPr lang="en-ID" sz="3200" dirty="0" smtClean="0">
                <a:latin typeface="Georgia" panose="02040502050405020303" pitchFamily="18" charset="0"/>
              </a:rPr>
            </a:br>
            <a:endParaRPr lang="en-ID" sz="4000" dirty="0"/>
          </a:p>
        </p:txBody>
      </p:sp>
      <p:sp>
        <p:nvSpPr>
          <p:cNvPr id="3" name="Content Placeholder 2"/>
          <p:cNvSpPr>
            <a:spLocks noGrp="1"/>
          </p:cNvSpPr>
          <p:nvPr>
            <p:ph idx="1"/>
          </p:nvPr>
        </p:nvSpPr>
        <p:spPr>
          <a:xfrm>
            <a:off x="736979" y="887104"/>
            <a:ext cx="10727139" cy="5208896"/>
          </a:xfrm>
        </p:spPr>
        <p:txBody>
          <a:bodyPr>
            <a:normAutofit/>
          </a:bodyPr>
          <a:lstStyle/>
          <a:p>
            <a:pPr marL="341313" indent="-295275" algn="just">
              <a:buFont typeface="Wingdings" panose="05000000000000000000" pitchFamily="2" charset="2"/>
              <a:buChar char="Ø"/>
            </a:pPr>
            <a:r>
              <a:rPr lang="id-ID" dirty="0">
                <a:solidFill>
                  <a:schemeClr val="tx1"/>
                </a:solidFill>
                <a:latin typeface="Georgia" panose="02040502050405020303" pitchFamily="18" charset="0"/>
                <a:ea typeface="Calibri" panose="020F0502020204030204" pitchFamily="34" charset="0"/>
              </a:rPr>
              <a:t>Pelayanan sosial memiliki dua arti yakni luas dan sempit. </a:t>
            </a:r>
            <a:r>
              <a:rPr lang="en-US" dirty="0" smtClean="0">
                <a:solidFill>
                  <a:schemeClr val="tx1"/>
                </a:solidFill>
                <a:latin typeface="Georgia" panose="02040502050405020303" pitchFamily="18" charset="0"/>
                <a:ea typeface="Calibri" panose="020F0502020204030204" pitchFamily="34" charset="0"/>
              </a:rPr>
              <a:t>D</a:t>
            </a:r>
            <a:r>
              <a:rPr lang="id-ID" dirty="0" smtClean="0">
                <a:solidFill>
                  <a:schemeClr val="tx1"/>
                </a:solidFill>
                <a:latin typeface="Georgia" panose="02040502050405020303" pitchFamily="18" charset="0"/>
                <a:ea typeface="Calibri" panose="020F0502020204030204" pitchFamily="34" charset="0"/>
              </a:rPr>
              <a:t>alam </a:t>
            </a:r>
            <a:r>
              <a:rPr lang="id-ID" dirty="0">
                <a:solidFill>
                  <a:schemeClr val="tx1"/>
                </a:solidFill>
                <a:latin typeface="Georgia" panose="02040502050405020303" pitchFamily="18" charset="0"/>
                <a:ea typeface="Calibri" panose="020F0502020204030204" pitchFamily="34" charset="0"/>
              </a:rPr>
              <a:t>arti </a:t>
            </a:r>
            <a:r>
              <a:rPr lang="id-ID" dirty="0" smtClean="0">
                <a:solidFill>
                  <a:schemeClr val="tx1"/>
                </a:solidFill>
                <a:latin typeface="Georgia" panose="02040502050405020303" pitchFamily="18" charset="0"/>
                <a:ea typeface="Calibri" panose="020F0502020204030204" pitchFamily="34" charset="0"/>
              </a:rPr>
              <a:t>luas</a:t>
            </a:r>
            <a:r>
              <a:rPr lang="en-US" dirty="0" smtClean="0">
                <a:solidFill>
                  <a:schemeClr val="tx1"/>
                </a:solidFill>
                <a:latin typeface="Georgia" panose="02040502050405020303" pitchFamily="18" charset="0"/>
                <a:ea typeface="Calibri" panose="020F0502020204030204" pitchFamily="34" charset="0"/>
              </a:rPr>
              <a:t>, </a:t>
            </a:r>
            <a:r>
              <a:rPr lang="id-ID" dirty="0" smtClean="0">
                <a:solidFill>
                  <a:schemeClr val="tx1"/>
                </a:solidFill>
                <a:latin typeface="Georgia" panose="02040502050405020303" pitchFamily="18" charset="0"/>
                <a:ea typeface="Calibri" panose="020F0502020204030204" pitchFamily="34" charset="0"/>
              </a:rPr>
              <a:t>pelayanan </a:t>
            </a:r>
            <a:r>
              <a:rPr lang="id-ID" dirty="0">
                <a:solidFill>
                  <a:schemeClr val="tx1"/>
                </a:solidFill>
                <a:latin typeface="Georgia" panose="02040502050405020303" pitchFamily="18" charset="0"/>
                <a:ea typeface="Calibri" panose="020F0502020204030204" pitchFamily="34" charset="0"/>
              </a:rPr>
              <a:t>sosial </a:t>
            </a:r>
            <a:r>
              <a:rPr lang="id-ID" dirty="0" smtClean="0">
                <a:solidFill>
                  <a:schemeClr val="tx1"/>
                </a:solidFill>
                <a:latin typeface="Georgia" panose="02040502050405020303" pitchFamily="18" charset="0"/>
                <a:ea typeface="Calibri" panose="020F0502020204030204" pitchFamily="34" charset="0"/>
              </a:rPr>
              <a:t>mencakup </a:t>
            </a:r>
            <a:r>
              <a:rPr lang="id-ID" dirty="0">
                <a:solidFill>
                  <a:schemeClr val="tx1"/>
                </a:solidFill>
                <a:latin typeface="Georgia" panose="02040502050405020303" pitchFamily="18" charset="0"/>
                <a:ea typeface="Calibri" panose="020F0502020204030204" pitchFamily="34" charset="0"/>
              </a:rPr>
              <a:t>fungsi pengembangan, termasuk dalam bidang kesehatan, pendidikan, perumahan, tenaga kerja dan sebagainya. </a:t>
            </a:r>
            <a:r>
              <a:rPr lang="id-ID" dirty="0" smtClean="0">
                <a:solidFill>
                  <a:schemeClr val="tx1"/>
                </a:solidFill>
                <a:latin typeface="Georgia" panose="02040502050405020303" pitchFamily="18" charset="0"/>
                <a:ea typeface="Calibri" panose="020F0502020204030204" pitchFamily="34" charset="0"/>
              </a:rPr>
              <a:t>Sedangkan dalam </a:t>
            </a:r>
            <a:r>
              <a:rPr lang="id-ID" dirty="0">
                <a:solidFill>
                  <a:schemeClr val="tx1"/>
                </a:solidFill>
                <a:latin typeface="Georgia" panose="02040502050405020303" pitchFamily="18" charset="0"/>
                <a:ea typeface="Calibri" panose="020F0502020204030204" pitchFamily="34" charset="0"/>
              </a:rPr>
              <a:t>arti </a:t>
            </a:r>
            <a:r>
              <a:rPr lang="id-ID" dirty="0" smtClean="0">
                <a:solidFill>
                  <a:schemeClr val="tx1"/>
                </a:solidFill>
                <a:latin typeface="Georgia" panose="02040502050405020303" pitchFamily="18" charset="0"/>
                <a:ea typeface="Calibri" panose="020F0502020204030204" pitchFamily="34" charset="0"/>
              </a:rPr>
              <a:t>sempit</a:t>
            </a:r>
            <a:r>
              <a:rPr lang="en-US" dirty="0" smtClean="0">
                <a:solidFill>
                  <a:schemeClr val="tx1"/>
                </a:solidFill>
                <a:latin typeface="Georgia" panose="02040502050405020303" pitchFamily="18" charset="0"/>
                <a:ea typeface="Calibri" panose="020F0502020204030204" pitchFamily="34" charset="0"/>
              </a:rPr>
              <a:t>,</a:t>
            </a:r>
            <a:r>
              <a:rPr lang="id-ID" dirty="0" smtClean="0">
                <a:solidFill>
                  <a:schemeClr val="tx1"/>
                </a:solidFill>
                <a:latin typeface="Georgia" panose="02040502050405020303" pitchFamily="18" charset="0"/>
                <a:ea typeface="Calibri" panose="020F0502020204030204" pitchFamily="34" charset="0"/>
              </a:rPr>
              <a:t> pelayanan </a:t>
            </a:r>
            <a:r>
              <a:rPr lang="en-US" dirty="0" err="1" smtClean="0">
                <a:solidFill>
                  <a:schemeClr val="tx1"/>
                </a:solidFill>
                <a:latin typeface="Georgia" panose="02040502050405020303" pitchFamily="18" charset="0"/>
                <a:ea typeface="Calibri" panose="020F0502020204030204" pitchFamily="34" charset="0"/>
              </a:rPr>
              <a:t>sosial</a:t>
            </a:r>
            <a:r>
              <a:rPr lang="id-ID" dirty="0" smtClean="0">
                <a:solidFill>
                  <a:schemeClr val="tx1"/>
                </a:solidFill>
                <a:latin typeface="Georgia" panose="02040502050405020303" pitchFamily="18" charset="0"/>
                <a:ea typeface="Calibri" panose="020F0502020204030204" pitchFamily="34" charset="0"/>
              </a:rPr>
              <a:t> </a:t>
            </a:r>
            <a:r>
              <a:rPr lang="id-ID" dirty="0">
                <a:solidFill>
                  <a:schemeClr val="tx1"/>
                </a:solidFill>
                <a:latin typeface="Georgia" panose="02040502050405020303" pitchFamily="18" charset="0"/>
                <a:ea typeface="Calibri" panose="020F0502020204030204" pitchFamily="34" charset="0"/>
              </a:rPr>
              <a:t>mencakup program pertolongan dan perlindungan kepada orang yang kurang beruntung dan digambarkan pada negara-negara </a:t>
            </a:r>
            <a:r>
              <a:rPr lang="id-ID" dirty="0" smtClean="0">
                <a:solidFill>
                  <a:schemeClr val="tx1"/>
                </a:solidFill>
                <a:latin typeface="Georgia" panose="02040502050405020303" pitchFamily="18" charset="0"/>
                <a:ea typeface="Calibri" panose="020F0502020204030204" pitchFamily="34" charset="0"/>
              </a:rPr>
              <a:t>berkembang</a:t>
            </a:r>
            <a:r>
              <a:rPr lang="en-US" dirty="0" smtClean="0">
                <a:solidFill>
                  <a:schemeClr val="tx1"/>
                </a:solidFill>
                <a:latin typeface="Georgia" panose="02040502050405020303" pitchFamily="18" charset="0"/>
                <a:ea typeface="Calibri" panose="020F0502020204030204" pitchFamily="34" charset="0"/>
              </a:rPr>
              <a:t>.</a:t>
            </a:r>
            <a:r>
              <a:rPr lang="id-ID" dirty="0" smtClean="0">
                <a:solidFill>
                  <a:schemeClr val="tx1"/>
                </a:solidFill>
                <a:latin typeface="Georgia" panose="02040502050405020303" pitchFamily="18" charset="0"/>
                <a:ea typeface="Calibri" panose="020F0502020204030204" pitchFamily="34" charset="0"/>
              </a:rPr>
              <a:t> </a:t>
            </a:r>
            <a:endParaRPr lang="en-US" dirty="0" smtClean="0">
              <a:solidFill>
                <a:schemeClr val="tx1"/>
              </a:solidFill>
              <a:latin typeface="Georgia" panose="02040502050405020303" pitchFamily="18" charset="0"/>
              <a:ea typeface="Calibri" panose="020F0502020204030204" pitchFamily="34" charset="0"/>
            </a:endParaRPr>
          </a:p>
          <a:p>
            <a:pPr marL="341313" indent="-295275" algn="just">
              <a:buFont typeface="Wingdings" panose="05000000000000000000" pitchFamily="2" charset="2"/>
              <a:buChar char="Ø"/>
            </a:pPr>
            <a:r>
              <a:rPr lang="id-ID" dirty="0">
                <a:solidFill>
                  <a:schemeClr val="tx1"/>
                </a:solidFill>
                <a:latin typeface="Georgia" panose="02040502050405020303" pitchFamily="18" charset="0"/>
                <a:ea typeface="Calibri" panose="020F0502020204030204" pitchFamily="34" charset="0"/>
              </a:rPr>
              <a:t>pelayanan sosial merupakan pelayanan yang digunakan untuk semua</a:t>
            </a:r>
            <a:r>
              <a:rPr lang="id-ID" i="1" dirty="0">
                <a:solidFill>
                  <a:schemeClr val="tx1"/>
                </a:solidFill>
                <a:latin typeface="Georgia" panose="02040502050405020303" pitchFamily="18" charset="0"/>
                <a:ea typeface="Calibri" panose="020F0502020204030204" pitchFamily="34" charset="0"/>
              </a:rPr>
              <a:t>/ communal services </a:t>
            </a:r>
            <a:r>
              <a:rPr lang="id-ID" dirty="0">
                <a:solidFill>
                  <a:schemeClr val="tx1"/>
                </a:solidFill>
                <a:latin typeface="Georgia" panose="02040502050405020303" pitchFamily="18" charset="0"/>
                <a:ea typeface="Calibri" panose="020F0502020204030204" pitchFamily="34" charset="0"/>
              </a:rPr>
              <a:t>untuk memenuhi kebutuhan sosial dan mengurangi masalah sosial tertentu </a:t>
            </a:r>
            <a:endParaRPr lang="en-US" dirty="0">
              <a:solidFill>
                <a:schemeClr val="tx1"/>
              </a:solidFill>
              <a:latin typeface="Georgia" panose="02040502050405020303" pitchFamily="18" charset="0"/>
              <a:ea typeface="Calibri" panose="020F0502020204030204" pitchFamily="34" charset="0"/>
            </a:endParaRPr>
          </a:p>
          <a:p>
            <a:pPr marL="341313" indent="-295275" algn="just">
              <a:buFont typeface="Wingdings" panose="05000000000000000000" pitchFamily="2" charset="2"/>
              <a:buChar char="Ø"/>
            </a:pPr>
            <a:r>
              <a:rPr lang="id-ID" i="1" dirty="0" smtClean="0">
                <a:solidFill>
                  <a:schemeClr val="tx1"/>
                </a:solidFill>
                <a:latin typeface="Georgia" panose="02040502050405020303" pitchFamily="18" charset="0"/>
                <a:ea typeface="Calibri" panose="020F0502020204030204" pitchFamily="34" charset="0"/>
              </a:rPr>
              <a:t>Social </a:t>
            </a:r>
            <a:r>
              <a:rPr lang="id-ID" i="1" dirty="0">
                <a:solidFill>
                  <a:schemeClr val="tx1"/>
                </a:solidFill>
                <a:latin typeface="Georgia" panose="02040502050405020303" pitchFamily="18" charset="0"/>
                <a:ea typeface="Calibri" panose="020F0502020204030204" pitchFamily="34" charset="0"/>
              </a:rPr>
              <a:t>services </a:t>
            </a:r>
            <a:r>
              <a:rPr lang="id-ID" dirty="0">
                <a:solidFill>
                  <a:schemeClr val="tx1"/>
                </a:solidFill>
                <a:latin typeface="Georgia" panose="02040502050405020303" pitchFamily="18" charset="0"/>
                <a:ea typeface="Calibri" panose="020F0502020204030204" pitchFamily="34" charset="0"/>
              </a:rPr>
              <a:t>atau yang biasa disebut dengan pelayanan sosial merupakan suatu program yang didesain untuk menjawab masalah, serta meningkatkan taraf hidup masyarakat</a:t>
            </a:r>
            <a:r>
              <a:rPr lang="id-ID" dirty="0" smtClean="0">
                <a:solidFill>
                  <a:schemeClr val="tx1"/>
                </a:solidFill>
                <a:latin typeface="Georgia" panose="02040502050405020303" pitchFamily="18" charset="0"/>
                <a:ea typeface="Calibri" panose="020F0502020204030204" pitchFamily="34" charset="0"/>
              </a:rPr>
              <a:t>.</a:t>
            </a:r>
            <a:r>
              <a:rPr lang="id-ID" dirty="0">
                <a:solidFill>
                  <a:schemeClr val="tx1"/>
                </a:solidFill>
                <a:latin typeface="Georgia" panose="02040502050405020303" pitchFamily="18" charset="0"/>
                <a:ea typeface="Calibri" panose="020F0502020204030204" pitchFamily="34" charset="0"/>
              </a:rPr>
              <a:t> Layanan sosial ditujukan pada individu, keluarga, kelompok, maupun komunitas. Tujuannya adalah untuk memperbaiki hubungan dengan lingkungan sosial. Pelayanan sosial sering disebut juga sebagai pelayanan kesejahteraan sosial.</a:t>
            </a:r>
            <a:r>
              <a:rPr lang="en-US" dirty="0">
                <a:solidFill>
                  <a:schemeClr val="tx1"/>
                </a:solidFill>
                <a:latin typeface="Georgia" panose="02040502050405020303" pitchFamily="18" charset="0"/>
              </a:rPr>
              <a:t> </a:t>
            </a:r>
            <a:endParaRPr lang="en-US" dirty="0" smtClean="0">
              <a:solidFill>
                <a:schemeClr val="tx1"/>
              </a:solidFill>
              <a:latin typeface="Georgia" panose="02040502050405020303" pitchFamily="18" charset="0"/>
              <a:ea typeface="Calibri" panose="020F0502020204030204" pitchFamily="34" charset="0"/>
            </a:endParaRPr>
          </a:p>
          <a:p>
            <a:pPr marL="341313" indent="-295275" algn="just">
              <a:buFont typeface="Wingdings" panose="05000000000000000000" pitchFamily="2" charset="2"/>
              <a:buChar char="Ø"/>
            </a:pP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2582261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609600"/>
            <a:ext cx="10481481" cy="564107"/>
          </a:xfrm>
        </p:spPr>
        <p:txBody>
          <a:bodyPr>
            <a:normAutofit/>
          </a:bodyPr>
          <a:lstStyle/>
          <a:p>
            <a:pPr algn="ctr"/>
            <a:r>
              <a:rPr lang="en-US" sz="2200" b="1" dirty="0" smtClean="0">
                <a:solidFill>
                  <a:schemeClr val="tx1"/>
                </a:solidFill>
                <a:latin typeface="Georgia" panose="02040502050405020303" pitchFamily="18" charset="0"/>
              </a:rPr>
              <a:t>RUANG LINGKUP PELAYANAN SOSIAL</a:t>
            </a:r>
            <a:endParaRPr lang="en-US" sz="2200" b="1" dirty="0">
              <a:solidFill>
                <a:schemeClr val="tx1"/>
              </a:solidFill>
              <a:latin typeface="Georgia" panose="02040502050405020303" pitchFamily="18" charset="0"/>
            </a:endParaRPr>
          </a:p>
        </p:txBody>
      </p:sp>
      <p:sp>
        <p:nvSpPr>
          <p:cNvPr id="3" name="Content Placeholder 2"/>
          <p:cNvSpPr>
            <a:spLocks noGrp="1"/>
          </p:cNvSpPr>
          <p:nvPr>
            <p:ph idx="1"/>
          </p:nvPr>
        </p:nvSpPr>
        <p:spPr>
          <a:xfrm>
            <a:off x="545910" y="1269243"/>
            <a:ext cx="11068335" cy="5145206"/>
          </a:xfrm>
        </p:spPr>
        <p:txBody>
          <a:bodyPr>
            <a:noAutofit/>
          </a:bodyPr>
          <a:lstStyle/>
          <a:p>
            <a:pPr marL="46038" indent="0" algn="just">
              <a:lnSpc>
                <a:spcPct val="120000"/>
              </a:lnSpc>
              <a:spcBef>
                <a:spcPts val="0"/>
              </a:spcBef>
              <a:spcAft>
                <a:spcPts val="600"/>
              </a:spcAft>
              <a:buNone/>
            </a:pPr>
            <a:r>
              <a:rPr lang="en-US" sz="2100" dirty="0" err="1">
                <a:solidFill>
                  <a:schemeClr val="tx1"/>
                </a:solidFill>
                <a:latin typeface="Georgia" panose="02040502050405020303" pitchFamily="18" charset="0"/>
                <a:ea typeface="SimSun" panose="02010600030101010101" pitchFamily="2" charset="-122"/>
              </a:rPr>
              <a:t>Menurut</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Undang</a:t>
            </a:r>
            <a:r>
              <a:rPr lang="en-US" sz="2100" dirty="0">
                <a:solidFill>
                  <a:schemeClr val="tx1"/>
                </a:solidFill>
                <a:latin typeface="Georgia" panose="02040502050405020303" pitchFamily="18" charset="0"/>
                <a:ea typeface="SimSun" panose="02010600030101010101" pitchFamily="2" charset="-122"/>
              </a:rPr>
              <a:t> - </a:t>
            </a:r>
            <a:r>
              <a:rPr lang="en-US" sz="2100" dirty="0" err="1">
                <a:solidFill>
                  <a:schemeClr val="tx1"/>
                </a:solidFill>
                <a:latin typeface="Georgia" panose="02040502050405020303" pitchFamily="18" charset="0"/>
                <a:ea typeface="SimSun" panose="02010600030101010101" pitchFamily="2" charset="-122"/>
              </a:rPr>
              <a:t>Undang</a:t>
            </a:r>
            <a:r>
              <a:rPr lang="en-US" sz="2100" dirty="0">
                <a:solidFill>
                  <a:schemeClr val="tx1"/>
                </a:solidFill>
                <a:latin typeface="Georgia" panose="02040502050405020303" pitchFamily="18" charset="0"/>
                <a:ea typeface="SimSun" panose="02010600030101010101" pitchFamily="2" charset="-122"/>
              </a:rPr>
              <a:t> </a:t>
            </a:r>
            <a:r>
              <a:rPr lang="en-US" sz="2100">
                <a:solidFill>
                  <a:schemeClr val="tx1"/>
                </a:solidFill>
                <a:latin typeface="Georgia" panose="02040502050405020303" pitchFamily="18" charset="0"/>
                <a:ea typeface="SimSun" panose="02010600030101010101" pitchFamily="2" charset="-122"/>
              </a:rPr>
              <a:t>no </a:t>
            </a:r>
            <a:r>
              <a:rPr lang="en-US" sz="2100" smtClean="0">
                <a:solidFill>
                  <a:schemeClr val="tx1"/>
                </a:solidFill>
                <a:latin typeface="Georgia" panose="02040502050405020303" pitchFamily="18" charset="0"/>
                <a:ea typeface="SimSun" panose="02010600030101010101" pitchFamily="2" charset="-122"/>
              </a:rPr>
              <a:t>11 </a:t>
            </a:r>
            <a:r>
              <a:rPr lang="en-US" sz="2100" err="1">
                <a:solidFill>
                  <a:schemeClr val="tx1"/>
                </a:solidFill>
                <a:latin typeface="Georgia" panose="02040502050405020303" pitchFamily="18" charset="0"/>
                <a:ea typeface="SimSun" panose="02010600030101010101" pitchFamily="2" charset="-122"/>
              </a:rPr>
              <a:t>tahun</a:t>
            </a:r>
            <a:r>
              <a:rPr lang="en-US" sz="2100">
                <a:solidFill>
                  <a:schemeClr val="tx1"/>
                </a:solidFill>
                <a:latin typeface="Georgia" panose="02040502050405020303" pitchFamily="18" charset="0"/>
                <a:ea typeface="SimSun" panose="02010600030101010101" pitchFamily="2" charset="-122"/>
              </a:rPr>
              <a:t> </a:t>
            </a:r>
            <a:r>
              <a:rPr lang="en-US" sz="2100" smtClean="0">
                <a:solidFill>
                  <a:schemeClr val="tx1"/>
                </a:solidFill>
                <a:latin typeface="Georgia" panose="02040502050405020303" pitchFamily="18" charset="0"/>
                <a:ea typeface="SimSun" panose="02010600030101010101" pitchFamily="2" charset="-122"/>
              </a:rPr>
              <a:t>2009 </a:t>
            </a:r>
            <a:r>
              <a:rPr lang="en-US" sz="2100" dirty="0" err="1">
                <a:solidFill>
                  <a:schemeClr val="tx1"/>
                </a:solidFill>
                <a:latin typeface="Georgia" panose="02040502050405020303" pitchFamily="18" charset="0"/>
                <a:ea typeface="SimSun" panose="02010600030101010101" pitchFamily="2" charset="-122"/>
              </a:rPr>
              <a:t>tentang</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kesejahteraan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sosial</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dalam</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bab</a:t>
            </a:r>
            <a:r>
              <a:rPr lang="en-US" sz="2100" dirty="0">
                <a:solidFill>
                  <a:schemeClr val="tx1"/>
                </a:solidFill>
                <a:latin typeface="Georgia" panose="02040502050405020303" pitchFamily="18" charset="0"/>
                <a:ea typeface="SimSun" panose="02010600030101010101" pitchFamily="2" charset="-122"/>
              </a:rPr>
              <a:t> III </a:t>
            </a:r>
            <a:r>
              <a:rPr lang="en-US" sz="2100" dirty="0" err="1">
                <a:solidFill>
                  <a:schemeClr val="tx1"/>
                </a:solidFill>
                <a:latin typeface="Georgia" panose="02040502050405020303" pitchFamily="18" charset="0"/>
                <a:ea typeface="SimSun" panose="02010600030101010101" pitchFamily="2" charset="-122"/>
              </a:rPr>
              <a:t>pasal</a:t>
            </a:r>
            <a:r>
              <a:rPr lang="en-US" sz="2100" dirty="0">
                <a:solidFill>
                  <a:schemeClr val="tx1"/>
                </a:solidFill>
                <a:latin typeface="Georgia" panose="02040502050405020303" pitchFamily="18" charset="0"/>
                <a:ea typeface="SimSun" panose="02010600030101010101" pitchFamily="2" charset="-122"/>
              </a:rPr>
              <a:t> 5, </a:t>
            </a:r>
            <a:r>
              <a:rPr lang="en-US" sz="2100" dirty="0" err="1">
                <a:solidFill>
                  <a:schemeClr val="tx1"/>
                </a:solidFill>
                <a:latin typeface="Georgia" panose="02040502050405020303" pitchFamily="18" charset="0"/>
                <a:ea typeface="SimSun" panose="02010600030101010101" pitchFamily="2" charset="-122"/>
              </a:rPr>
              <a:t>penyelenggaraan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kesejahteraan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sosial</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melalui</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pelayanan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sosial</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ditujukan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pada</a:t>
            </a:r>
            <a:r>
              <a:rPr lang="en-US" sz="2100" dirty="0" smtClean="0">
                <a:solidFill>
                  <a:schemeClr val="tx1"/>
                </a:solidFill>
                <a:latin typeface="Georgia" panose="02040502050405020303" pitchFamily="18" charset="0"/>
                <a:ea typeface="SimSun" panose="02010600030101010101" pitchFamily="2" charset="-122"/>
              </a:rPr>
              <a:t>:</a:t>
            </a:r>
          </a:p>
          <a:p>
            <a:pPr marL="469900" marR="0" indent="-342900" algn="just">
              <a:lnSpc>
                <a:spcPct val="120000"/>
              </a:lnSpc>
              <a:spcBef>
                <a:spcPts val="0"/>
              </a:spcBef>
              <a:spcAft>
                <a:spcPts val="600"/>
              </a:spcAft>
              <a:buFont typeface="Wingdings" panose="05000000000000000000" pitchFamily="2" charset="2"/>
              <a:buChar char="Ø"/>
            </a:pPr>
            <a:r>
              <a:rPr lang="en-US" sz="2100" b="1" dirty="0" err="1" smtClean="0">
                <a:solidFill>
                  <a:schemeClr val="tx1"/>
                </a:solidFill>
                <a:latin typeface="Georgia" panose="02040502050405020303" pitchFamily="18" charset="0"/>
                <a:ea typeface="SimSun" panose="02010600030101010101" pitchFamily="2" charset="-122"/>
              </a:rPr>
              <a:t>Individu</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pendampingan</a:t>
            </a:r>
            <a:r>
              <a:rPr lang="en-US" sz="21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terhadap</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seorang</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individu</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mengalami</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persoalan</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21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contoh</a:t>
            </a:r>
            <a:r>
              <a:rPr lang="en-US" sz="21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kasus</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penanganan</a:t>
            </a:r>
            <a:r>
              <a:rPr lang="en-US" sz="21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terhadap</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remaja</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mengalami</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kehamilan</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tidak</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diinginkan</a:t>
            </a:r>
            <a:r>
              <a:rPr lang="en-US" sz="21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1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Pel</a:t>
            </a:r>
            <a:r>
              <a:rPr lang="en-US" sz="2100" dirty="0" err="1" smtClean="0">
                <a:solidFill>
                  <a:schemeClr val="tx1"/>
                </a:solidFill>
                <a:latin typeface="Georgia" panose="02040502050405020303" pitchFamily="18" charset="0"/>
                <a:ea typeface="SimSun" panose="02010600030101010101" pitchFamily="2" charset="-122"/>
              </a:rPr>
              <a:t>ayanan</a:t>
            </a:r>
            <a:r>
              <a:rPr lang="en-US" sz="2100" dirty="0" smtClean="0">
                <a:solidFill>
                  <a:schemeClr val="tx1"/>
                </a:solidFill>
                <a:latin typeface="Georgia" panose="02040502050405020303" pitchFamily="18" charset="0"/>
                <a:ea typeface="SimSun" panose="02010600030101010101" pitchFamily="2" charset="-122"/>
              </a:rPr>
              <a:t> </a:t>
            </a:r>
            <a:r>
              <a:rPr lang="en-US" sz="2100" dirty="0">
                <a:solidFill>
                  <a:schemeClr val="tx1"/>
                </a:solidFill>
                <a:latin typeface="Georgia" panose="02040502050405020303" pitchFamily="18" charset="0"/>
                <a:ea typeface="SimSun" panose="02010600030101010101" pitchFamily="2" charset="-122"/>
              </a:rPr>
              <a:t>yang </a:t>
            </a:r>
            <a:r>
              <a:rPr lang="en-US" sz="2100" dirty="0" err="1">
                <a:solidFill>
                  <a:schemeClr val="tx1"/>
                </a:solidFill>
                <a:latin typeface="Georgia" panose="02040502050405020303" pitchFamily="18" charset="0"/>
                <a:ea typeface="SimSun" panose="02010600030101010101" pitchFamily="2" charset="-122"/>
              </a:rPr>
              <a:t>diberikan</a:t>
            </a:r>
            <a:r>
              <a:rPr lang="en-US" sz="2100" dirty="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mencakup</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pendampingan</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psikologis</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kesehatan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juga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ketrampilan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oleh</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pihak</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pihak</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terkait</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sepeti</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pendamping</a:t>
            </a:r>
            <a:r>
              <a:rPr lang="en-US" sz="2100" dirty="0">
                <a:solidFill>
                  <a:schemeClr val="tx1"/>
                </a:solidFill>
                <a:latin typeface="Georgia" panose="02040502050405020303" pitchFamily="18" charset="0"/>
                <a:ea typeface="SimSun" panose="02010600030101010101" pitchFamily="2" charset="-122"/>
              </a:rPr>
              <a:t>, P2TP2A </a:t>
            </a:r>
            <a:r>
              <a:rPr lang="en-US" sz="2100" dirty="0" err="1">
                <a:solidFill>
                  <a:schemeClr val="tx1"/>
                </a:solidFill>
                <a:latin typeface="Georgia" panose="02040502050405020303" pitchFamily="18" charset="0"/>
                <a:ea typeface="SimSun" panose="02010600030101010101" pitchFamily="2" charset="-122"/>
              </a:rPr>
              <a:t>dan</a:t>
            </a:r>
            <a:r>
              <a:rPr lang="en-US" sz="2100" dirty="0">
                <a:solidFill>
                  <a:schemeClr val="tx1"/>
                </a:solidFill>
                <a:latin typeface="Georgia" panose="02040502050405020303" pitchFamily="18" charset="0"/>
                <a:ea typeface="SimSun" panose="02010600030101010101" pitchFamily="2" charset="-122"/>
              </a:rPr>
              <a:t> BPRSW </a:t>
            </a:r>
            <a:r>
              <a:rPr lang="en-US" sz="2100" dirty="0" err="1">
                <a:solidFill>
                  <a:schemeClr val="tx1"/>
                </a:solidFill>
                <a:latin typeface="Georgia" panose="02040502050405020303" pitchFamily="18" charset="0"/>
                <a:ea typeface="SimSun" panose="02010600030101010101" pitchFamily="2" charset="-122"/>
              </a:rPr>
              <a:t>serta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tenaga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medis</a:t>
            </a:r>
            <a:r>
              <a:rPr lang="en-US" sz="2100" dirty="0">
                <a:solidFill>
                  <a:schemeClr val="tx1"/>
                </a:solidFill>
                <a:latin typeface="Georgia" panose="02040502050405020303" pitchFamily="18" charset="0"/>
                <a:ea typeface="SimSun" panose="02010600030101010101" pitchFamily="2" charset="-122"/>
              </a:rPr>
              <a:t> yang </a:t>
            </a:r>
            <a:r>
              <a:rPr lang="en-US" sz="2100" dirty="0" err="1">
                <a:solidFill>
                  <a:schemeClr val="tx1"/>
                </a:solidFill>
                <a:latin typeface="Georgia" panose="02040502050405020303" pitchFamily="18" charset="0"/>
                <a:ea typeface="SimSun" panose="02010600030101010101" pitchFamily="2" charset="-122"/>
              </a:rPr>
              <a:t>melakukan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pemeriksaan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terhadap</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kondisi</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kehamilan</a:t>
            </a:r>
            <a:r>
              <a:rPr lang="en-US" sz="2100" dirty="0" smtClean="0">
                <a:solidFill>
                  <a:schemeClr val="tx1"/>
                </a:solidFill>
                <a:latin typeface="Georgia" panose="02040502050405020303" pitchFamily="18" charset="0"/>
                <a:ea typeface="SimSun" panose="02010600030101010101" pitchFamily="2" charset="-122"/>
              </a:rPr>
              <a:t>.</a:t>
            </a:r>
          </a:p>
          <a:p>
            <a:pPr marL="469900" marR="0" indent="-342900" algn="just">
              <a:lnSpc>
                <a:spcPct val="120000"/>
              </a:lnSpc>
              <a:spcBef>
                <a:spcPts val="0"/>
              </a:spcBef>
              <a:spcAft>
                <a:spcPts val="600"/>
              </a:spcAft>
              <a:buFont typeface="Wingdings" panose="05000000000000000000" pitchFamily="2" charset="2"/>
              <a:buChar char="Ø"/>
            </a:pPr>
            <a:r>
              <a:rPr lang="en-US" sz="2100" b="1" dirty="0" err="1" smtClean="0">
                <a:solidFill>
                  <a:schemeClr val="tx1"/>
                </a:solidFill>
                <a:latin typeface="Georgia" panose="02040502050405020303" pitchFamily="18" charset="0"/>
                <a:ea typeface="SimSun" panose="02010600030101010101" pitchFamily="2" charset="-122"/>
              </a:rPr>
              <a:t>Keluarga</a:t>
            </a:r>
            <a:r>
              <a:rPr lang="en-US" sz="2100" b="1"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pendampingan</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terhadap</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seluruh</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keluarga</a:t>
            </a:r>
            <a:r>
              <a:rPr lang="en-US" sz="2100" dirty="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Contohnya</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smtClean="0">
                <a:solidFill>
                  <a:schemeClr val="tx1"/>
                </a:solidFill>
                <a:latin typeface="Georgia" panose="02040502050405020303" pitchFamily="18" charset="0"/>
                <a:ea typeface="SimSun" panose="02010600030101010101" pitchFamily="2" charset="-122"/>
              </a:rPr>
              <a:t>adalah</a:t>
            </a:r>
            <a:r>
              <a:rPr lang="en-US" sz="2100" dirty="0" smtClean="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pendampingan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terhadap</a:t>
            </a:r>
            <a:r>
              <a:rPr lang="en-US" sz="2100" dirty="0">
                <a:solidFill>
                  <a:schemeClr val="tx1"/>
                </a:solidFill>
                <a:latin typeface="Georgia" panose="02040502050405020303" pitchFamily="18" charset="0"/>
                <a:ea typeface="SimSun" panose="02010600030101010101" pitchFamily="2" charset="-122"/>
              </a:rPr>
              <a:t> KPM (</a:t>
            </a:r>
            <a:r>
              <a:rPr lang="en-US" sz="2100" dirty="0" err="1">
                <a:solidFill>
                  <a:schemeClr val="tx1"/>
                </a:solidFill>
                <a:latin typeface="Georgia" panose="02040502050405020303" pitchFamily="18" charset="0"/>
                <a:ea typeface="SimSun" panose="02010600030101010101" pitchFamily="2" charset="-122"/>
              </a:rPr>
              <a:t>Keluarga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Penerima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Manfaat</a:t>
            </a:r>
            <a:r>
              <a:rPr lang="en-US" sz="2100" dirty="0">
                <a:solidFill>
                  <a:schemeClr val="tx1"/>
                </a:solidFill>
                <a:latin typeface="Georgia" panose="02040502050405020303" pitchFamily="18" charset="0"/>
                <a:ea typeface="SimSun" panose="02010600030101010101" pitchFamily="2" charset="-122"/>
              </a:rPr>
              <a:t>) PKH (Program </a:t>
            </a:r>
            <a:r>
              <a:rPr lang="en-US" sz="2100" dirty="0" err="1">
                <a:solidFill>
                  <a:schemeClr val="tx1"/>
                </a:solidFill>
                <a:latin typeface="Georgia" panose="02040502050405020303" pitchFamily="18" charset="0"/>
                <a:ea typeface="SimSun" panose="02010600030101010101" pitchFamily="2" charset="-122"/>
              </a:rPr>
              <a:t>Keluarga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Harapan</a:t>
            </a:r>
            <a:r>
              <a:rPr lang="en-US" sz="2100" dirty="0">
                <a:solidFill>
                  <a:schemeClr val="tx1"/>
                </a:solidFill>
                <a:latin typeface="Georgia" panose="02040502050405020303" pitchFamily="18" charset="0"/>
                <a:ea typeface="SimSun" panose="02010600030101010101" pitchFamily="2" charset="-122"/>
              </a:rPr>
              <a:t>). </a:t>
            </a:r>
            <a:r>
              <a:rPr lang="en-US" sz="2100" dirty="0" smtClean="0">
                <a:solidFill>
                  <a:schemeClr val="tx1"/>
                </a:solidFill>
                <a:latin typeface="Georgia" panose="02040502050405020303" pitchFamily="18" charset="0"/>
                <a:ea typeface="SimSun" panose="02010600030101010101" pitchFamily="2" charset="-122"/>
              </a:rPr>
              <a:t>Target </a:t>
            </a:r>
            <a:r>
              <a:rPr lang="en-US" sz="2100" dirty="0" err="1">
                <a:solidFill>
                  <a:schemeClr val="tx1"/>
                </a:solidFill>
                <a:latin typeface="Georgia" panose="02040502050405020303" pitchFamily="18" charset="0"/>
                <a:ea typeface="SimSun" panose="02010600030101010101" pitchFamily="2" charset="-122"/>
              </a:rPr>
              <a:t>sasaran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dari</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pendampingan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adalah</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seluruh</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keluarga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meskipun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pengurus</a:t>
            </a:r>
            <a:r>
              <a:rPr lang="en-US" sz="2100" dirty="0">
                <a:solidFill>
                  <a:schemeClr val="tx1"/>
                </a:solidFill>
                <a:latin typeface="Georgia" panose="02040502050405020303" pitchFamily="18" charset="0"/>
                <a:ea typeface="SimSun" panose="02010600030101010101" pitchFamily="2" charset="-122"/>
              </a:rPr>
              <a:t> yang </a:t>
            </a:r>
            <a:r>
              <a:rPr lang="en-US" sz="2100" dirty="0" err="1">
                <a:solidFill>
                  <a:schemeClr val="tx1"/>
                </a:solidFill>
                <a:latin typeface="Georgia" panose="02040502050405020303" pitchFamily="18" charset="0"/>
                <a:ea typeface="SimSun" panose="02010600030101010101" pitchFamily="2" charset="-122"/>
              </a:rPr>
              <a:t>terlibat</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dalam</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pertemuan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adalah</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perempuan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Ibu</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atau</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anak</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perempuan</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atau</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anggota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keluarga</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perempuan</a:t>
            </a:r>
            <a:r>
              <a:rPr lang="en-US" sz="2100" dirty="0">
                <a:solidFill>
                  <a:schemeClr val="tx1"/>
                </a:solidFill>
                <a:latin typeface="Georgia" panose="02040502050405020303" pitchFamily="18" charset="0"/>
                <a:ea typeface="SimSun" panose="02010600030101010101" pitchFamily="2" charset="-122"/>
              </a:rPr>
              <a:t> yang </a:t>
            </a:r>
            <a:r>
              <a:rPr lang="en-US" sz="2100" dirty="0" err="1">
                <a:solidFill>
                  <a:schemeClr val="tx1"/>
                </a:solidFill>
                <a:latin typeface="Georgia" panose="02040502050405020303" pitchFamily="18" charset="0"/>
                <a:ea typeface="SimSun" panose="02010600030101010101" pitchFamily="2" charset="-122"/>
              </a:rPr>
              <a:t>sudah</a:t>
            </a:r>
            <a:r>
              <a:rPr lang="en-US" sz="2100" dirty="0">
                <a:solidFill>
                  <a:schemeClr val="tx1"/>
                </a:solidFill>
                <a:latin typeface="Georgia" panose="02040502050405020303" pitchFamily="18" charset="0"/>
                <a:ea typeface="SimSun" panose="02010600030101010101" pitchFamily="2" charset="-122"/>
              </a:rPr>
              <a:t> </a:t>
            </a:r>
            <a:r>
              <a:rPr lang="en-US" sz="2100" dirty="0" err="1">
                <a:solidFill>
                  <a:schemeClr val="tx1"/>
                </a:solidFill>
                <a:latin typeface="Georgia" panose="02040502050405020303" pitchFamily="18" charset="0"/>
                <a:ea typeface="SimSun" panose="02010600030101010101" pitchFamily="2" charset="-122"/>
              </a:rPr>
              <a:t>dewasa</a:t>
            </a:r>
            <a:r>
              <a:rPr lang="en-US" sz="2100" dirty="0">
                <a:solidFill>
                  <a:schemeClr val="tx1"/>
                </a:solidFill>
                <a:latin typeface="Georgia" panose="02040502050405020303" pitchFamily="18" charset="0"/>
                <a:ea typeface="SimSun" panose="02010600030101010101" pitchFamily="2" charset="-122"/>
              </a:rPr>
              <a:t>).</a:t>
            </a:r>
            <a:endParaRPr lang="en-US" sz="21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530262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740" y="750627"/>
            <a:ext cx="10795379" cy="5500048"/>
          </a:xfrm>
        </p:spPr>
        <p:txBody>
          <a:bodyPr>
            <a:normAutofit/>
          </a:bodyPr>
          <a:lstStyle/>
          <a:p>
            <a:pPr marL="341313" indent="-295275" algn="just">
              <a:lnSpc>
                <a:spcPct val="100000"/>
              </a:lnSpc>
              <a:spcBef>
                <a:spcPts val="0"/>
              </a:spcBef>
              <a:spcAft>
                <a:spcPts val="600"/>
              </a:spcAft>
              <a:buFont typeface="Wingdings" panose="05000000000000000000" pitchFamily="2" charset="2"/>
              <a:buChar char="Ø"/>
            </a:pPr>
            <a:r>
              <a:rPr lang="en-US" b="1" dirty="0" err="1" smtClean="0">
                <a:solidFill>
                  <a:schemeClr val="tx1"/>
                </a:solidFill>
                <a:latin typeface="Georgia" panose="02040502050405020303" pitchFamily="18" charset="0"/>
              </a:rPr>
              <a:t>Kelompok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ea typeface="SimSun" panose="02010600030101010101" pitchFamily="2" charset="-122"/>
              </a:rPr>
              <a:t>pendampingan</a:t>
            </a:r>
            <a:r>
              <a:rPr lang="en-US" dirty="0" smtClean="0">
                <a:solidFill>
                  <a:schemeClr val="tx1"/>
                </a:solidFill>
                <a:latin typeface="Georgia" panose="02040502050405020303" pitchFamily="18" charset="0"/>
                <a:ea typeface="SimSun" panose="02010600030101010101" pitchFamily="2" charset="-122"/>
              </a:rPr>
              <a:t> </a:t>
            </a:r>
            <a:r>
              <a:rPr lang="en-US" dirty="0">
                <a:solidFill>
                  <a:schemeClr val="tx1"/>
                </a:solidFill>
                <a:latin typeface="Georgia" panose="02040502050405020303" pitchFamily="18" charset="0"/>
                <a:ea typeface="SimSun" panose="02010600030101010101" pitchFamily="2" charset="-122"/>
              </a:rPr>
              <a:t>yang </a:t>
            </a:r>
            <a:r>
              <a:rPr lang="en-US" dirty="0" err="1">
                <a:solidFill>
                  <a:schemeClr val="tx1"/>
                </a:solidFill>
                <a:latin typeface="Georgia" panose="02040502050405020303" pitchFamily="18" charset="0"/>
                <a:ea typeface="SimSun" panose="02010600030101010101" pitchFamily="2" charset="-122"/>
              </a:rPr>
              <a:t>dilakukan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terhadap</a:t>
            </a:r>
            <a:r>
              <a:rPr lang="en-US" dirty="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kelompok</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atau</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beberapa</a:t>
            </a:r>
            <a:r>
              <a:rPr lang="en-US" dirty="0" smtClean="0">
                <a:solidFill>
                  <a:schemeClr val="tx1"/>
                </a:solidFill>
                <a:latin typeface="Georgia" panose="02040502050405020303" pitchFamily="18" charset="0"/>
                <a:ea typeface="SimSun" panose="02010600030101010101" pitchFamily="2" charset="-122"/>
              </a:rPr>
              <a:t> </a:t>
            </a:r>
            <a:r>
              <a:rPr lang="en-US" dirty="0">
                <a:solidFill>
                  <a:schemeClr val="tx1"/>
                </a:solidFill>
                <a:latin typeface="Georgia" panose="02040502050405020303" pitchFamily="18" charset="0"/>
                <a:ea typeface="SimSun" panose="02010600030101010101" pitchFamily="2" charset="-122"/>
              </a:rPr>
              <a:t>orang </a:t>
            </a:r>
            <a:r>
              <a:rPr lang="en-US" dirty="0" err="1">
                <a:solidFill>
                  <a:schemeClr val="tx1"/>
                </a:solidFill>
                <a:latin typeface="Georgia" panose="02040502050405020303" pitchFamily="18" charset="0"/>
                <a:ea typeface="SimSun" panose="02010600030101010101" pitchFamily="2" charset="-122"/>
              </a:rPr>
              <a:t>atau</a:t>
            </a:r>
            <a:r>
              <a:rPr lang="en-US" dirty="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sebuah</a:t>
            </a:r>
            <a:r>
              <a:rPr lang="en-US" dirty="0" smtClean="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komunitas</a:t>
            </a:r>
            <a:r>
              <a:rPr lang="en-US" dirty="0">
                <a:solidFill>
                  <a:schemeClr val="tx1"/>
                </a:solidFill>
                <a:latin typeface="Georgia" panose="02040502050405020303" pitchFamily="18" charset="0"/>
                <a:ea typeface="SimSun" panose="02010600030101010101" pitchFamily="2" charset="-122"/>
              </a:rPr>
              <a:t> yang </a:t>
            </a:r>
            <a:r>
              <a:rPr lang="en-US" dirty="0" err="1">
                <a:solidFill>
                  <a:schemeClr val="tx1"/>
                </a:solidFill>
                <a:latin typeface="Georgia" panose="02040502050405020303" pitchFamily="18" charset="0"/>
                <a:ea typeface="SimSun" panose="02010600030101010101" pitchFamily="2" charset="-122"/>
              </a:rPr>
              <a:t>menjadi</a:t>
            </a:r>
            <a:r>
              <a:rPr lang="en-US" dirty="0">
                <a:solidFill>
                  <a:schemeClr val="tx1"/>
                </a:solidFill>
                <a:latin typeface="Georgia" panose="02040502050405020303" pitchFamily="18" charset="0"/>
                <a:ea typeface="SimSun" panose="02010600030101010101" pitchFamily="2" charset="-122"/>
              </a:rPr>
              <a:t> target program. Salah </a:t>
            </a:r>
            <a:r>
              <a:rPr lang="en-US" dirty="0" err="1">
                <a:solidFill>
                  <a:schemeClr val="tx1"/>
                </a:solidFill>
                <a:latin typeface="Georgia" panose="02040502050405020303" pitchFamily="18" charset="0"/>
                <a:ea typeface="SimSun" panose="02010600030101010101" pitchFamily="2" charset="-122"/>
              </a:rPr>
              <a:t>satu</a:t>
            </a:r>
            <a:r>
              <a:rPr lang="en-US" dirty="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contohnya</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adalah</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pendampingan</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bagi</a:t>
            </a:r>
            <a:r>
              <a:rPr lang="en-US" dirty="0" smtClean="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kelompok</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difabel</a:t>
            </a:r>
            <a:r>
              <a:rPr lang="en-US" dirty="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dalam</a:t>
            </a:r>
            <a:r>
              <a:rPr lang="en-US" dirty="0" smtClean="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rangka</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respon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Bencana</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Alam</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Dalam</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pendampingan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tersebut</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penyandang</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disabilitas</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dikumpulkan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diberikan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edukasi</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mengenai</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kesiap</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siagaan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terhadap</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bencana</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alam</a:t>
            </a:r>
            <a:r>
              <a:rPr lang="en-US" dirty="0" smtClean="0">
                <a:solidFill>
                  <a:schemeClr val="tx1"/>
                </a:solidFill>
                <a:latin typeface="Georgia" panose="02040502050405020303" pitchFamily="18" charset="0"/>
                <a:ea typeface="SimSun" panose="02010600030101010101" pitchFamily="2" charset="-122"/>
              </a:rPr>
              <a:t>.</a:t>
            </a:r>
          </a:p>
          <a:p>
            <a:pPr marL="341313" indent="-295275" algn="just">
              <a:lnSpc>
                <a:spcPct val="100000"/>
              </a:lnSpc>
              <a:spcBef>
                <a:spcPts val="0"/>
              </a:spcBef>
              <a:spcAft>
                <a:spcPts val="600"/>
              </a:spcAft>
              <a:buFont typeface="Wingdings" panose="05000000000000000000" pitchFamily="2" charset="2"/>
              <a:buChar char="Ø"/>
            </a:pPr>
            <a:r>
              <a:rPr lang="en-US" b="1" dirty="0" err="1" smtClean="0">
                <a:solidFill>
                  <a:schemeClr val="tx1"/>
                </a:solidFill>
                <a:latin typeface="Georgia" panose="02040502050405020303" pitchFamily="18" charset="0"/>
                <a:ea typeface="SimSun" panose="02010600030101010101" pitchFamily="2" charset="-122"/>
              </a:rPr>
              <a:t>Masyarakat</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contohnya</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adalah</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pendampingan</a:t>
            </a:r>
            <a:r>
              <a:rPr lang="en-US" dirty="0" smtClean="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terhadap</a:t>
            </a:r>
            <a:r>
              <a:rPr lang="en-US" dirty="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masyarakat</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dalam</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membangun</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budaya</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inklusif</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Dalam</a:t>
            </a:r>
            <a:r>
              <a:rPr lang="en-US" dirty="0" smtClean="0">
                <a:solidFill>
                  <a:schemeClr val="tx1"/>
                </a:solidFill>
                <a:latin typeface="Georgia" panose="02040502050405020303" pitchFamily="18" charset="0"/>
                <a:ea typeface="SimSun" panose="02010600030101010101" pitchFamily="2" charset="-122"/>
              </a:rPr>
              <a:t> </a:t>
            </a:r>
            <a:r>
              <a:rPr lang="en-US" dirty="0" err="1" smtClean="0">
                <a:solidFill>
                  <a:schemeClr val="tx1"/>
                </a:solidFill>
                <a:latin typeface="Georgia" panose="02040502050405020303" pitchFamily="18" charset="0"/>
                <a:ea typeface="SimSun" panose="02010600030101010101" pitchFamily="2" charset="-122"/>
              </a:rPr>
              <a:t>kegiatan</a:t>
            </a:r>
            <a:r>
              <a:rPr lang="en-US" dirty="0" smtClean="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tersebut</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ada</a:t>
            </a:r>
            <a:r>
              <a:rPr lang="en-US" dirty="0">
                <a:solidFill>
                  <a:schemeClr val="tx1"/>
                </a:solidFill>
                <a:latin typeface="Georgia" panose="02040502050405020303" pitchFamily="18" charset="0"/>
                <a:ea typeface="SimSun" panose="02010600030101010101" pitchFamily="2" charset="-122"/>
              </a:rPr>
              <a:t> proses </a:t>
            </a:r>
            <a:r>
              <a:rPr lang="en-US" dirty="0" err="1">
                <a:solidFill>
                  <a:schemeClr val="tx1"/>
                </a:solidFill>
                <a:latin typeface="Georgia" panose="02040502050405020303" pitchFamily="18" charset="0"/>
                <a:ea typeface="SimSun" panose="02010600030101010101" pitchFamily="2" charset="-122"/>
              </a:rPr>
              <a:t>edukasi</a:t>
            </a:r>
            <a:r>
              <a:rPr lang="en-US" dirty="0">
                <a:solidFill>
                  <a:schemeClr val="tx1"/>
                </a:solidFill>
                <a:latin typeface="Georgia" panose="02040502050405020303" pitchFamily="18" charset="0"/>
                <a:ea typeface="SimSun" panose="02010600030101010101" pitchFamily="2" charset="-122"/>
              </a:rPr>
              <a:t>, </a:t>
            </a:r>
            <a:r>
              <a:rPr lang="en-US" i="1" dirty="0">
                <a:solidFill>
                  <a:schemeClr val="tx1"/>
                </a:solidFill>
                <a:latin typeface="Georgia" panose="02040502050405020303" pitchFamily="18" charset="0"/>
                <a:ea typeface="SimSun" panose="02010600030101010101" pitchFamily="2" charset="-122"/>
              </a:rPr>
              <a:t>mainstreaming</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terhadap</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keberagaman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dan</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juga</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advokasi</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pada</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pemerintah</a:t>
            </a:r>
            <a:r>
              <a:rPr lang="en-US" dirty="0">
                <a:solidFill>
                  <a:schemeClr val="tx1"/>
                </a:solidFill>
                <a:latin typeface="Georgia" panose="02040502050405020303" pitchFamily="18" charset="0"/>
                <a:ea typeface="SimSun" panose="02010600030101010101" pitchFamily="2" charset="-122"/>
              </a:rPr>
              <a:t> agar </a:t>
            </a:r>
            <a:r>
              <a:rPr lang="en-US" dirty="0" err="1">
                <a:solidFill>
                  <a:schemeClr val="tx1"/>
                </a:solidFill>
                <a:latin typeface="Georgia" panose="02040502050405020303" pitchFamily="18" charset="0"/>
                <a:ea typeface="SimSun" panose="02010600030101010101" pitchFamily="2" charset="-122"/>
              </a:rPr>
              <a:t>mendukung</a:t>
            </a:r>
            <a:r>
              <a:rPr lang="en-US" dirty="0">
                <a:solidFill>
                  <a:schemeClr val="tx1"/>
                </a:solidFill>
                <a:latin typeface="Georgia" panose="02040502050405020303" pitchFamily="18" charset="0"/>
                <a:ea typeface="SimSun" panose="02010600030101010101" pitchFamily="2" charset="-122"/>
              </a:rPr>
              <a:t> program </a:t>
            </a:r>
            <a:r>
              <a:rPr lang="en-US" dirty="0" err="1">
                <a:solidFill>
                  <a:schemeClr val="tx1"/>
                </a:solidFill>
                <a:latin typeface="Georgia" panose="02040502050405020303" pitchFamily="18" charset="0"/>
                <a:ea typeface="SimSun" panose="02010600030101010101" pitchFamily="2" charset="-122"/>
              </a:rPr>
              <a:t>melalui</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kebijakan</a:t>
            </a:r>
            <a:r>
              <a:rPr lang="en-US" dirty="0">
                <a:solidFill>
                  <a:schemeClr val="tx1"/>
                </a:solidFill>
                <a:latin typeface="Georgia" panose="02040502050405020303" pitchFamily="18" charset="0"/>
                <a:ea typeface="SimSun" panose="02010600030101010101" pitchFamily="2" charset="-122"/>
              </a:rPr>
              <a:t> yang pro </a:t>
            </a:r>
            <a:r>
              <a:rPr lang="en-US" dirty="0" err="1">
                <a:solidFill>
                  <a:schemeClr val="tx1"/>
                </a:solidFill>
                <a:latin typeface="Georgia" panose="02040502050405020303" pitchFamily="18" charset="0"/>
                <a:ea typeface="SimSun" panose="02010600030101010101" pitchFamily="2" charset="-122"/>
              </a:rPr>
              <a:t>terhadap</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isu</a:t>
            </a:r>
            <a:r>
              <a:rPr lang="en-US" dirty="0">
                <a:solidFill>
                  <a:schemeClr val="tx1"/>
                </a:solidFill>
                <a:latin typeface="Georgia" panose="02040502050405020303" pitchFamily="18" charset="0"/>
                <a:ea typeface="SimSun" panose="02010600030101010101" pitchFamily="2" charset="-122"/>
              </a:rPr>
              <a:t> </a:t>
            </a:r>
            <a:r>
              <a:rPr lang="en-US" dirty="0" err="1">
                <a:solidFill>
                  <a:schemeClr val="tx1"/>
                </a:solidFill>
                <a:latin typeface="Georgia" panose="02040502050405020303" pitchFamily="18" charset="0"/>
                <a:ea typeface="SimSun" panose="02010600030101010101" pitchFamily="2" charset="-122"/>
              </a:rPr>
              <a:t>inklusifitas</a:t>
            </a:r>
            <a:r>
              <a:rPr lang="en-US" dirty="0">
                <a:solidFill>
                  <a:schemeClr val="tx1"/>
                </a:solidFill>
                <a:latin typeface="Georgia" panose="02040502050405020303" pitchFamily="18" charset="0"/>
                <a:ea typeface="SimSun" panose="02010600030101010101" pitchFamily="2" charset="-122"/>
              </a:rPr>
              <a:t>.</a:t>
            </a: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324705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332" y="723331"/>
            <a:ext cx="10727140" cy="5372669"/>
          </a:xfrm>
        </p:spPr>
        <p:txBody>
          <a:bodyPr>
            <a:noAutofit/>
          </a:bodyPr>
          <a:lstStyle/>
          <a:p>
            <a:pPr marL="45720" indent="0" algn="just">
              <a:lnSpc>
                <a:spcPct val="100000"/>
              </a:lnSpc>
              <a:spcBef>
                <a:spcPts val="0"/>
              </a:spcBef>
              <a:spcAft>
                <a:spcPts val="600"/>
              </a:spcAft>
              <a:buNone/>
            </a:pPr>
            <a:r>
              <a:rPr lang="en-US" sz="2000" dirty="0" err="1" smtClean="0">
                <a:solidFill>
                  <a:schemeClr val="tx1"/>
                </a:solidFill>
                <a:latin typeface="Georgia" panose="02040502050405020303" pitchFamily="18" charset="0"/>
                <a:ea typeface="SimSun" panose="02010600030101010101" pitchFamily="2" charset="-122"/>
              </a:rPr>
              <a:t>Prioritas</a:t>
            </a:r>
            <a:r>
              <a:rPr lang="en-US" sz="2000" dirty="0" smtClean="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pemberian</a:t>
            </a:r>
            <a:r>
              <a:rPr lang="en-US" sz="2000" dirty="0">
                <a:solidFill>
                  <a:schemeClr val="tx1"/>
                </a:solidFill>
                <a:latin typeface="Georgia" panose="02040502050405020303" pitchFamily="18" charset="0"/>
                <a:ea typeface="SimSun" panose="02010600030101010101" pitchFamily="2" charset="-122"/>
              </a:rPr>
              <a:t> </a:t>
            </a:r>
            <a:r>
              <a:rPr lang="en-US" sz="2000" dirty="0" err="1" smtClean="0">
                <a:solidFill>
                  <a:schemeClr val="tx1"/>
                </a:solidFill>
                <a:latin typeface="Georgia" panose="02040502050405020303" pitchFamily="18" charset="0"/>
                <a:ea typeface="SimSun" panose="02010600030101010101" pitchFamily="2" charset="-122"/>
              </a:rPr>
              <a:t>pelayanan</a:t>
            </a:r>
            <a:r>
              <a:rPr lang="en-US" sz="2000" dirty="0" smtClean="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sosial</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masih</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dalam</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pasal</a:t>
            </a:r>
            <a:r>
              <a:rPr lang="en-US" sz="2000" dirty="0">
                <a:solidFill>
                  <a:schemeClr val="tx1"/>
                </a:solidFill>
                <a:latin typeface="Georgia" panose="02040502050405020303" pitchFamily="18" charset="0"/>
                <a:ea typeface="SimSun" panose="02010600030101010101" pitchFamily="2" charset="-122"/>
              </a:rPr>
              <a:t> 5 UU No 9 </a:t>
            </a:r>
            <a:r>
              <a:rPr lang="en-US" sz="2000" dirty="0" err="1">
                <a:solidFill>
                  <a:schemeClr val="tx1"/>
                </a:solidFill>
                <a:latin typeface="Georgia" panose="02040502050405020303" pitchFamily="18" charset="0"/>
                <a:ea typeface="SimSun" panose="02010600030101010101" pitchFamily="2" charset="-122"/>
              </a:rPr>
              <a:t>tahun</a:t>
            </a:r>
            <a:r>
              <a:rPr lang="en-US" sz="2000" dirty="0">
                <a:solidFill>
                  <a:schemeClr val="tx1"/>
                </a:solidFill>
                <a:latin typeface="Georgia" panose="02040502050405020303" pitchFamily="18" charset="0"/>
                <a:ea typeface="SimSun" panose="02010600030101010101" pitchFamily="2" charset="-122"/>
              </a:rPr>
              <a:t> 2011 </a:t>
            </a:r>
            <a:r>
              <a:rPr lang="en-US" sz="2000" dirty="0" err="1">
                <a:solidFill>
                  <a:schemeClr val="tx1"/>
                </a:solidFill>
                <a:latin typeface="Georgia" panose="02040502050405020303" pitchFamily="18" charset="0"/>
                <a:ea typeface="SimSun" panose="02010600030101010101" pitchFamily="2" charset="-122"/>
              </a:rPr>
              <a:t>ditujukan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pada</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kelompok</a:t>
            </a:r>
            <a:r>
              <a:rPr lang="en-US" sz="2000" dirty="0">
                <a:solidFill>
                  <a:schemeClr val="tx1"/>
                </a:solidFill>
                <a:latin typeface="Georgia" panose="02040502050405020303" pitchFamily="18" charset="0"/>
                <a:ea typeface="SimSun" panose="02010600030101010101" pitchFamily="2" charset="-122"/>
              </a:rPr>
              <a:t> yang </a:t>
            </a:r>
            <a:r>
              <a:rPr lang="en-US" sz="2000" dirty="0" err="1">
                <a:solidFill>
                  <a:schemeClr val="tx1"/>
                </a:solidFill>
                <a:latin typeface="Georgia" panose="02040502050405020303" pitchFamily="18" charset="0"/>
                <a:ea typeface="SimSun" panose="02010600030101010101" pitchFamily="2" charset="-122"/>
              </a:rPr>
              <a:t>memiliki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kehidupan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tidak</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layak</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secara</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kemanusiaan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antara</a:t>
            </a:r>
            <a:r>
              <a:rPr lang="en-US" sz="2000" dirty="0">
                <a:solidFill>
                  <a:schemeClr val="tx1"/>
                </a:solidFill>
                <a:latin typeface="Georgia" panose="02040502050405020303" pitchFamily="18" charset="0"/>
                <a:ea typeface="SimSun" panose="02010600030101010101" pitchFamily="2" charset="-122"/>
              </a:rPr>
              <a:t> lain yang </a:t>
            </a:r>
            <a:r>
              <a:rPr lang="en-US" sz="2000" dirty="0" err="1">
                <a:solidFill>
                  <a:schemeClr val="tx1"/>
                </a:solidFill>
                <a:latin typeface="Georgia" panose="02040502050405020303" pitchFamily="18" charset="0"/>
                <a:ea typeface="SimSun" panose="02010600030101010101" pitchFamily="2" charset="-122"/>
              </a:rPr>
              <a:t>termasuk</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dalam</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kategori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masalah</a:t>
            </a:r>
            <a:r>
              <a:rPr lang="en-US" sz="2000" dirty="0">
                <a:solidFill>
                  <a:schemeClr val="tx1"/>
                </a:solidFill>
                <a:latin typeface="Georgia" panose="02040502050405020303" pitchFamily="18" charset="0"/>
                <a:ea typeface="SimSun" panose="02010600030101010101" pitchFamily="2" charset="-122"/>
              </a:rPr>
              <a:t> </a:t>
            </a:r>
            <a:r>
              <a:rPr lang="en-US" sz="2000" dirty="0" err="1" smtClean="0">
                <a:solidFill>
                  <a:schemeClr val="tx1"/>
                </a:solidFill>
                <a:latin typeface="Georgia" panose="02040502050405020303" pitchFamily="18" charset="0"/>
                <a:ea typeface="SimSun" panose="02010600030101010101" pitchFamily="2" charset="-122"/>
              </a:rPr>
              <a:t>sosial</a:t>
            </a:r>
            <a:r>
              <a:rPr lang="en-US" sz="2000" dirty="0" smtClean="0">
                <a:solidFill>
                  <a:schemeClr val="tx1"/>
                </a:solidFill>
                <a:latin typeface="Georgia" panose="02040502050405020303" pitchFamily="18" charset="0"/>
                <a:ea typeface="SimSun" panose="02010600030101010101" pitchFamily="2" charset="-122"/>
              </a:rPr>
              <a:t>: </a:t>
            </a:r>
          </a:p>
          <a:p>
            <a:pPr marL="341313" marR="0" lvl="0" indent="-295275" algn="just">
              <a:lnSpc>
                <a:spcPct val="100000"/>
              </a:lnSpc>
              <a:spcBef>
                <a:spcPts val="0"/>
              </a:spcBef>
              <a:spcAft>
                <a:spcPts val="600"/>
              </a:spcAft>
              <a:buFont typeface="Wingdings" panose="05000000000000000000" pitchFamily="2" charset="2"/>
              <a:buChar char="§"/>
            </a:pP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Kemiskinan</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masayarakat</a:t>
            </a:r>
            <a:r>
              <a:rPr lang="en-US" sz="20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mengalami</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ekonomi</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sangat</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miskin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miskin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rentan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miskin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terdaftar</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dalam</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Data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Terpadu</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Kesejahteraan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(DTKS)</a:t>
            </a:r>
          </a:p>
          <a:p>
            <a:pPr marL="341313" marR="0" lvl="0" indent="-295275" algn="just">
              <a:lnSpc>
                <a:spcPct val="100000"/>
              </a:lnSpc>
              <a:spcBef>
                <a:spcPts val="0"/>
              </a:spcBef>
              <a:spcAft>
                <a:spcPts val="600"/>
              </a:spcAft>
              <a:buFont typeface="Wingdings" panose="05000000000000000000" pitchFamily="2" charset="2"/>
              <a:buChar char="§"/>
            </a:pP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Ketelantaran</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meliputi</a:t>
            </a:r>
            <a:r>
              <a:rPr lang="en-US" sz="20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lansia</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anak</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atau</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masyarakat</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terlantar</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tidak</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memiliki</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hunian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atau</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tempat</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tinggal</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atau</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keluarga</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bisa</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mengampu</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341313" marR="0" lvl="0" indent="-295275" algn="just">
              <a:lnSpc>
                <a:spcPct val="100000"/>
              </a:lnSpc>
              <a:spcBef>
                <a:spcPts val="0"/>
              </a:spcBef>
              <a:spcAft>
                <a:spcPts val="600"/>
              </a:spcAft>
              <a:buFont typeface="Wingdings" panose="05000000000000000000" pitchFamily="2" charset="2"/>
              <a:buChar char="§"/>
            </a:pP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Kecacatan</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kelompok</a:t>
            </a:r>
            <a:r>
              <a:rPr lang="en-US" sz="20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penyandang</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disabilitas</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341313" marR="0" lvl="0" indent="-295275" algn="just">
              <a:lnSpc>
                <a:spcPct val="100000"/>
              </a:lnSpc>
              <a:spcBef>
                <a:spcPts val="0"/>
              </a:spcBef>
              <a:spcAft>
                <a:spcPts val="600"/>
              </a:spcAft>
              <a:buFont typeface="Wingdings" panose="05000000000000000000" pitchFamily="2" charset="2"/>
              <a:buChar char="§"/>
            </a:pP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Keterpencilan</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masyarakat</a:t>
            </a:r>
            <a:r>
              <a:rPr lang="en-US" sz="20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adat</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terpencil</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jauh</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dari</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jangkauan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layanan</a:t>
            </a:r>
            <a:endPar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endParaRPr>
          </a:p>
          <a:p>
            <a:pPr marL="341313" marR="0" lvl="0" indent="-295275" algn="just">
              <a:lnSpc>
                <a:spcPct val="100000"/>
              </a:lnSpc>
              <a:spcBef>
                <a:spcPts val="0"/>
              </a:spcBef>
              <a:spcAft>
                <a:spcPts val="600"/>
              </a:spcAft>
              <a:buFont typeface="Wingdings" panose="05000000000000000000" pitchFamily="2" charset="2"/>
              <a:buChar char="§"/>
            </a:pP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Ketunaan</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penyimpangan</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perilaku</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kelompok</a:t>
            </a:r>
            <a:r>
              <a:rPr lang="en-US" sz="20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masyarakat</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dianggap</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menyimpang</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seperti</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PSK,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pengguna</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Narkoba</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maupun</a:t>
            </a:r>
            <a:r>
              <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rPr>
              <a:t> LGBT</a:t>
            </a:r>
          </a:p>
          <a:p>
            <a:pPr marL="341313" marR="0" lvl="0" indent="-295275" algn="just">
              <a:lnSpc>
                <a:spcPct val="100000"/>
              </a:lnSpc>
              <a:spcBef>
                <a:spcPts val="0"/>
              </a:spcBef>
              <a:spcAft>
                <a:spcPts val="600"/>
              </a:spcAft>
              <a:buFont typeface="Wingdings" panose="05000000000000000000" pitchFamily="2" charset="2"/>
              <a:buChar char="§"/>
            </a:pP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Korban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tindak</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kekerasan</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eksploitasi</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2000" b="1"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b="1"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diskriminasi</a:t>
            </a:r>
            <a:r>
              <a:rPr lang="en-US" sz="2000" b="1"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2000" dirty="0" err="1" smtClean="0">
                <a:solidFill>
                  <a:schemeClr val="tx1"/>
                </a:solidFill>
                <a:latin typeface="Georgia" panose="02040502050405020303" pitchFamily="18" charset="0"/>
                <a:ea typeface="SimSun" panose="02010600030101010101" pitchFamily="2" charset="-122"/>
              </a:rPr>
              <a:t>masyarakat</a:t>
            </a:r>
            <a:r>
              <a:rPr lang="en-US" sz="2000" dirty="0" smtClean="0">
                <a:solidFill>
                  <a:schemeClr val="tx1"/>
                </a:solidFill>
                <a:latin typeface="Georgia" panose="02040502050405020303" pitchFamily="18" charset="0"/>
                <a:ea typeface="SimSun" panose="02010600030101010101" pitchFamily="2" charset="-122"/>
              </a:rPr>
              <a:t> </a:t>
            </a:r>
            <a:r>
              <a:rPr lang="en-US" sz="2000" dirty="0">
                <a:solidFill>
                  <a:schemeClr val="tx1"/>
                </a:solidFill>
                <a:latin typeface="Georgia" panose="02040502050405020303" pitchFamily="18" charset="0"/>
                <a:ea typeface="SimSun" panose="02010600030101010101" pitchFamily="2" charset="-122"/>
              </a:rPr>
              <a:t>yang </a:t>
            </a:r>
            <a:r>
              <a:rPr lang="en-US" sz="2000" dirty="0" err="1">
                <a:solidFill>
                  <a:schemeClr val="tx1"/>
                </a:solidFill>
                <a:latin typeface="Georgia" panose="02040502050405020303" pitchFamily="18" charset="0"/>
                <a:ea typeface="SimSun" panose="02010600030101010101" pitchFamily="2" charset="-122"/>
              </a:rPr>
              <a:t>mengalami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kekerasan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seperti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anak</a:t>
            </a:r>
            <a:r>
              <a:rPr lang="en-US" sz="2000" dirty="0">
                <a:solidFill>
                  <a:schemeClr val="tx1"/>
                </a:solidFill>
                <a:latin typeface="Georgia" panose="02040502050405020303" pitchFamily="18" charset="0"/>
                <a:ea typeface="SimSun" panose="02010600030101010101" pitchFamily="2" charset="-122"/>
              </a:rPr>
              <a:t> korban </a:t>
            </a:r>
            <a:r>
              <a:rPr lang="en-US" sz="2000" dirty="0" err="1">
                <a:solidFill>
                  <a:schemeClr val="tx1"/>
                </a:solidFill>
                <a:latin typeface="Georgia" panose="02040502050405020303" pitchFamily="18" charset="0"/>
                <a:ea typeface="SimSun" panose="02010600030101010101" pitchFamily="2" charset="-122"/>
              </a:rPr>
              <a:t>kekerasan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dalam</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rumah</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tangga</a:t>
            </a:r>
            <a:r>
              <a:rPr lang="en-US" sz="2000" dirty="0">
                <a:solidFill>
                  <a:schemeClr val="tx1"/>
                </a:solidFill>
                <a:latin typeface="Georgia" panose="02040502050405020303" pitchFamily="18" charset="0"/>
                <a:ea typeface="SimSun" panose="02010600030101010101" pitchFamily="2" charset="-122"/>
              </a:rPr>
              <a:t>, korban </a:t>
            </a:r>
            <a:r>
              <a:rPr lang="en-US" sz="2000" dirty="0" err="1">
                <a:solidFill>
                  <a:schemeClr val="tx1"/>
                </a:solidFill>
                <a:latin typeface="Georgia" panose="02040502050405020303" pitchFamily="18" charset="0"/>
                <a:ea typeface="SimSun" panose="02010600030101010101" pitchFamily="2" charset="-122"/>
              </a:rPr>
              <a:t>kekerasan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seksual</a:t>
            </a:r>
            <a:r>
              <a:rPr lang="en-US" sz="2000" dirty="0">
                <a:solidFill>
                  <a:schemeClr val="tx1"/>
                </a:solidFill>
                <a:latin typeface="Georgia" panose="02040502050405020303" pitchFamily="18" charset="0"/>
                <a:ea typeface="SimSun" panose="02010600030101010101" pitchFamily="2" charset="-122"/>
              </a:rPr>
              <a:t>, korban </a:t>
            </a:r>
            <a:r>
              <a:rPr lang="en-US" sz="2000" dirty="0" err="1" smtClean="0">
                <a:solidFill>
                  <a:schemeClr val="tx1"/>
                </a:solidFill>
                <a:latin typeface="Georgia" panose="02040502050405020303" pitchFamily="18" charset="0"/>
                <a:ea typeface="SimSun" panose="02010600030101010101" pitchFamily="2" charset="-122"/>
              </a:rPr>
              <a:t>perdagangan</a:t>
            </a:r>
            <a:r>
              <a:rPr lang="en-US" sz="2000" dirty="0" smtClean="0">
                <a:solidFill>
                  <a:schemeClr val="tx1"/>
                </a:solidFill>
                <a:latin typeface="Georgia" panose="02040502050405020303" pitchFamily="18" charset="0"/>
                <a:ea typeface="SimSun" panose="02010600030101010101" pitchFamily="2" charset="-122"/>
              </a:rPr>
              <a:t> </a:t>
            </a:r>
            <a:r>
              <a:rPr lang="en-US" sz="2000" dirty="0" err="1" smtClean="0">
                <a:solidFill>
                  <a:schemeClr val="tx1"/>
                </a:solidFill>
                <a:latin typeface="Georgia" panose="02040502050405020303" pitchFamily="18" charset="0"/>
                <a:ea typeface="SimSun" panose="02010600030101010101" pitchFamily="2" charset="-122"/>
              </a:rPr>
              <a:t>manusia</a:t>
            </a:r>
            <a:r>
              <a:rPr lang="en-US" sz="2000" dirty="0" smtClean="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ataupun</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masyarakat</a:t>
            </a:r>
            <a:r>
              <a:rPr lang="en-US" sz="2000" dirty="0">
                <a:solidFill>
                  <a:schemeClr val="tx1"/>
                </a:solidFill>
                <a:latin typeface="Georgia" panose="02040502050405020303" pitchFamily="18" charset="0"/>
                <a:ea typeface="SimSun" panose="02010600030101010101" pitchFamily="2" charset="-122"/>
              </a:rPr>
              <a:t> yang </a:t>
            </a:r>
            <a:r>
              <a:rPr lang="en-US" sz="2000" dirty="0" err="1">
                <a:solidFill>
                  <a:schemeClr val="tx1"/>
                </a:solidFill>
                <a:latin typeface="Georgia" panose="02040502050405020303" pitchFamily="18" charset="0"/>
                <a:ea typeface="SimSun" panose="02010600030101010101" pitchFamily="2" charset="-122"/>
              </a:rPr>
              <a:t>mengalami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diskriminasi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seperti</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kelompok</a:t>
            </a:r>
            <a:r>
              <a:rPr lang="en-US" sz="2000" dirty="0">
                <a:solidFill>
                  <a:schemeClr val="tx1"/>
                </a:solidFill>
                <a:latin typeface="Georgia" panose="02040502050405020303" pitchFamily="18" charset="0"/>
                <a:ea typeface="SimSun" panose="02010600030101010101" pitchFamily="2" charset="-122"/>
              </a:rPr>
              <a:t> </a:t>
            </a:r>
            <a:r>
              <a:rPr lang="en-US" sz="2000" dirty="0" err="1">
                <a:solidFill>
                  <a:schemeClr val="tx1"/>
                </a:solidFill>
                <a:latin typeface="Georgia" panose="02040502050405020303" pitchFamily="18" charset="0"/>
                <a:ea typeface="SimSun" panose="02010600030101010101" pitchFamily="2" charset="-122"/>
              </a:rPr>
              <a:t>minoritas</a:t>
            </a:r>
            <a:r>
              <a:rPr lang="en-US" sz="2000" dirty="0" smtClean="0">
                <a:solidFill>
                  <a:schemeClr val="tx1"/>
                </a:solidFill>
                <a:latin typeface="Georgia" panose="02040502050405020303" pitchFamily="18" charset="0"/>
                <a:ea typeface="SimSun" panose="02010600030101010101" pitchFamily="2" charset="-122"/>
              </a:rPr>
              <a:t>  </a:t>
            </a:r>
            <a:endParaRPr lang="en-US" sz="20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824728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922" y="500418"/>
            <a:ext cx="10754436" cy="495869"/>
          </a:xfrm>
        </p:spPr>
        <p:txBody>
          <a:bodyPr>
            <a:normAutofit/>
          </a:bodyPr>
          <a:lstStyle/>
          <a:p>
            <a:pPr algn="ctr"/>
            <a:r>
              <a:rPr lang="en-US" sz="2200" b="1" dirty="0" smtClean="0">
                <a:solidFill>
                  <a:schemeClr val="tx1"/>
                </a:solidFill>
                <a:latin typeface="Georgia" panose="02040502050405020303" pitchFamily="18" charset="0"/>
              </a:rPr>
              <a:t>KATEGORI PELAYANAN SOSIAL</a:t>
            </a:r>
            <a:endParaRPr lang="en-US" sz="2200" b="1" dirty="0">
              <a:solidFill>
                <a:schemeClr val="tx1"/>
              </a:solidFill>
              <a:latin typeface="Georgia" panose="02040502050405020303" pitchFamily="18" charset="0"/>
            </a:endParaRPr>
          </a:p>
        </p:txBody>
      </p:sp>
      <p:sp>
        <p:nvSpPr>
          <p:cNvPr id="3" name="Content Placeholder 2"/>
          <p:cNvSpPr>
            <a:spLocks noGrp="1"/>
          </p:cNvSpPr>
          <p:nvPr>
            <p:ph idx="1"/>
          </p:nvPr>
        </p:nvSpPr>
        <p:spPr>
          <a:xfrm>
            <a:off x="559558" y="996287"/>
            <a:ext cx="10972800" cy="5336273"/>
          </a:xfrm>
        </p:spPr>
        <p:txBody>
          <a:bodyPr numCol="2">
            <a:normAutofit fontScale="40000" lnSpcReduction="20000"/>
          </a:bodyPr>
          <a:lstStyle/>
          <a:p>
            <a:pPr marL="45720" indent="0" algn="just">
              <a:lnSpc>
                <a:spcPct val="120000"/>
              </a:lnSpc>
              <a:spcBef>
                <a:spcPts val="0"/>
              </a:spcBef>
              <a:spcAft>
                <a:spcPts val="600"/>
              </a:spcAft>
              <a:buNone/>
            </a:pPr>
            <a:r>
              <a:rPr lang="en-US" sz="4900" dirty="0" err="1" smtClean="0">
                <a:solidFill>
                  <a:schemeClr val="tx1"/>
                </a:solidFill>
                <a:latin typeface="Georgia" panose="02040502050405020303" pitchFamily="18" charset="0"/>
                <a:ea typeface="SimSun" panose="02010600030101010101" pitchFamily="2" charset="-122"/>
              </a:rPr>
              <a:t>Menurut</a:t>
            </a:r>
            <a:r>
              <a:rPr lang="en-US" sz="4900" dirty="0" smtClean="0">
                <a:solidFill>
                  <a:schemeClr val="tx1"/>
                </a:solidFill>
                <a:latin typeface="Georgia" panose="02040502050405020303" pitchFamily="18" charset="0"/>
                <a:ea typeface="SimSun" panose="02010600030101010101" pitchFamily="2" charset="-122"/>
              </a:rPr>
              <a:t> UU </a:t>
            </a:r>
            <a:r>
              <a:rPr lang="en-US" sz="4900">
                <a:solidFill>
                  <a:schemeClr val="tx1"/>
                </a:solidFill>
                <a:latin typeface="Georgia" panose="02040502050405020303" pitchFamily="18" charset="0"/>
                <a:ea typeface="SimSun" panose="02010600030101010101" pitchFamily="2" charset="-122"/>
              </a:rPr>
              <a:t>no </a:t>
            </a:r>
            <a:r>
              <a:rPr lang="en-US" sz="4900" smtClean="0">
                <a:solidFill>
                  <a:schemeClr val="tx1"/>
                </a:solidFill>
                <a:latin typeface="Georgia" panose="02040502050405020303" pitchFamily="18" charset="0"/>
                <a:ea typeface="SimSun" panose="02010600030101010101" pitchFamily="2" charset="-122"/>
              </a:rPr>
              <a:t>11 </a:t>
            </a:r>
            <a:r>
              <a:rPr lang="en-US" sz="4900" err="1">
                <a:solidFill>
                  <a:schemeClr val="tx1"/>
                </a:solidFill>
                <a:latin typeface="Georgia" panose="02040502050405020303" pitchFamily="18" charset="0"/>
                <a:ea typeface="SimSun" panose="02010600030101010101" pitchFamily="2" charset="-122"/>
              </a:rPr>
              <a:t>tahun</a:t>
            </a:r>
            <a:r>
              <a:rPr lang="en-US" sz="4900">
                <a:solidFill>
                  <a:schemeClr val="tx1"/>
                </a:solidFill>
                <a:latin typeface="Georgia" panose="02040502050405020303" pitchFamily="18" charset="0"/>
                <a:ea typeface="SimSun" panose="02010600030101010101" pitchFamily="2" charset="-122"/>
              </a:rPr>
              <a:t> </a:t>
            </a:r>
            <a:r>
              <a:rPr lang="en-US" sz="4900" smtClean="0">
                <a:solidFill>
                  <a:schemeClr val="tx1"/>
                </a:solidFill>
                <a:latin typeface="Georgia" panose="02040502050405020303" pitchFamily="18" charset="0"/>
                <a:ea typeface="SimSun" panose="02010600030101010101" pitchFamily="2" charset="-122"/>
              </a:rPr>
              <a:t>2009 </a:t>
            </a:r>
            <a:r>
              <a:rPr lang="en-US" sz="4900" dirty="0" err="1">
                <a:solidFill>
                  <a:schemeClr val="tx1"/>
                </a:solidFill>
                <a:latin typeface="Georgia" panose="02040502050405020303" pitchFamily="18" charset="0"/>
                <a:ea typeface="SimSun" panose="02010600030101010101" pitchFamily="2" charset="-122"/>
              </a:rPr>
              <a:t>dalam</a:t>
            </a:r>
            <a:r>
              <a:rPr lang="en-US" sz="4900" dirty="0">
                <a:solidFill>
                  <a:schemeClr val="tx1"/>
                </a:solidFill>
                <a:latin typeface="Georgia" panose="02040502050405020303" pitchFamily="18" charset="0"/>
                <a:ea typeface="SimSun" panose="02010600030101010101" pitchFamily="2" charset="-122"/>
              </a:rPr>
              <a:t> </a:t>
            </a:r>
            <a:r>
              <a:rPr lang="en-US" sz="4900" dirty="0" err="1">
                <a:solidFill>
                  <a:schemeClr val="tx1"/>
                </a:solidFill>
                <a:latin typeface="Georgia" panose="02040502050405020303" pitchFamily="18" charset="0"/>
                <a:ea typeface="SimSun" panose="02010600030101010101" pitchFamily="2" charset="-122"/>
              </a:rPr>
              <a:t>pasal</a:t>
            </a:r>
            <a:r>
              <a:rPr lang="en-US" sz="4900" dirty="0">
                <a:solidFill>
                  <a:schemeClr val="tx1"/>
                </a:solidFill>
                <a:latin typeface="Georgia" panose="02040502050405020303" pitchFamily="18" charset="0"/>
                <a:ea typeface="SimSun" panose="02010600030101010101" pitchFamily="2" charset="-122"/>
              </a:rPr>
              <a:t> 6, </a:t>
            </a:r>
            <a:r>
              <a:rPr lang="en-US" sz="4900" dirty="0" err="1">
                <a:solidFill>
                  <a:schemeClr val="tx1"/>
                </a:solidFill>
                <a:latin typeface="Georgia" panose="02040502050405020303" pitchFamily="18" charset="0"/>
                <a:ea typeface="SimSun" panose="02010600030101010101" pitchFamily="2" charset="-122"/>
              </a:rPr>
              <a:t>Layanan</a:t>
            </a:r>
            <a:r>
              <a:rPr lang="en-US" sz="4900" dirty="0">
                <a:solidFill>
                  <a:schemeClr val="tx1"/>
                </a:solidFill>
                <a:latin typeface="Georgia" panose="02040502050405020303" pitchFamily="18" charset="0"/>
                <a:ea typeface="SimSun" panose="02010600030101010101" pitchFamily="2" charset="-122"/>
              </a:rPr>
              <a:t> </a:t>
            </a:r>
            <a:r>
              <a:rPr lang="en-US" sz="4900" dirty="0" err="1">
                <a:solidFill>
                  <a:schemeClr val="tx1"/>
                </a:solidFill>
                <a:latin typeface="Georgia" panose="02040502050405020303" pitchFamily="18" charset="0"/>
                <a:ea typeface="SimSun" panose="02010600030101010101" pitchFamily="2" charset="-122"/>
              </a:rPr>
              <a:t>Sosial</a:t>
            </a:r>
            <a:r>
              <a:rPr lang="en-US" sz="4900" dirty="0">
                <a:solidFill>
                  <a:schemeClr val="tx1"/>
                </a:solidFill>
                <a:latin typeface="Georgia" panose="02040502050405020303" pitchFamily="18" charset="0"/>
                <a:ea typeface="SimSun" panose="02010600030101010101" pitchFamily="2" charset="-122"/>
              </a:rPr>
              <a:t> di Indonesia </a:t>
            </a:r>
            <a:r>
              <a:rPr lang="en-US" sz="4900" dirty="0" err="1">
                <a:solidFill>
                  <a:schemeClr val="tx1"/>
                </a:solidFill>
                <a:latin typeface="Georgia" panose="02040502050405020303" pitchFamily="18" charset="0"/>
                <a:ea typeface="SimSun" panose="02010600030101010101" pitchFamily="2" charset="-122"/>
              </a:rPr>
              <a:t>terdiri</a:t>
            </a:r>
            <a:r>
              <a:rPr lang="en-US" sz="4900" dirty="0">
                <a:solidFill>
                  <a:schemeClr val="tx1"/>
                </a:solidFill>
                <a:latin typeface="Georgia" panose="02040502050405020303" pitchFamily="18" charset="0"/>
                <a:ea typeface="SimSun" panose="02010600030101010101" pitchFamily="2" charset="-122"/>
              </a:rPr>
              <a:t> </a:t>
            </a:r>
            <a:r>
              <a:rPr lang="en-US" sz="4900" dirty="0" err="1">
                <a:solidFill>
                  <a:schemeClr val="tx1"/>
                </a:solidFill>
                <a:latin typeface="Georgia" panose="02040502050405020303" pitchFamily="18" charset="0"/>
                <a:ea typeface="SimSun" panose="02010600030101010101" pitchFamily="2" charset="-122"/>
              </a:rPr>
              <a:t>dari</a:t>
            </a:r>
            <a:r>
              <a:rPr lang="en-US" sz="4900" dirty="0">
                <a:solidFill>
                  <a:schemeClr val="tx1"/>
                </a:solidFill>
                <a:latin typeface="Georgia" panose="02040502050405020303" pitchFamily="18" charset="0"/>
                <a:ea typeface="SimSun" panose="02010600030101010101" pitchFamily="2" charset="-122"/>
              </a:rPr>
              <a:t> 4 </a:t>
            </a:r>
            <a:r>
              <a:rPr lang="en-US" sz="4900" dirty="0" err="1" smtClean="0">
                <a:solidFill>
                  <a:schemeClr val="tx1"/>
                </a:solidFill>
                <a:latin typeface="Georgia" panose="02040502050405020303" pitchFamily="18" charset="0"/>
                <a:ea typeface="SimSun" panose="02010600030101010101" pitchFamily="2" charset="-122"/>
              </a:rPr>
              <a:t>kategori</a:t>
            </a:r>
            <a:r>
              <a:rPr lang="en-US" sz="4900" dirty="0">
                <a:solidFill>
                  <a:schemeClr val="tx1"/>
                </a:solidFill>
                <a:latin typeface="Georgia" panose="02040502050405020303" pitchFamily="18" charset="0"/>
                <a:ea typeface="SimSun" panose="02010600030101010101" pitchFamily="2" charset="-122"/>
              </a:rPr>
              <a:t>, </a:t>
            </a:r>
            <a:r>
              <a:rPr lang="en-US" sz="4900" dirty="0" err="1">
                <a:solidFill>
                  <a:schemeClr val="tx1"/>
                </a:solidFill>
                <a:latin typeface="Georgia" panose="02040502050405020303" pitchFamily="18" charset="0"/>
                <a:ea typeface="SimSun" panose="02010600030101010101" pitchFamily="2" charset="-122"/>
              </a:rPr>
              <a:t>yaitu</a:t>
            </a:r>
            <a:r>
              <a:rPr lang="en-US" sz="4900" dirty="0" smtClean="0">
                <a:solidFill>
                  <a:schemeClr val="tx1"/>
                </a:solidFill>
                <a:latin typeface="Georgia" panose="02040502050405020303" pitchFamily="18" charset="0"/>
                <a:ea typeface="SimSun" panose="02010600030101010101" pitchFamily="2" charset="-122"/>
              </a:rPr>
              <a:t>:</a:t>
            </a:r>
          </a:p>
          <a:p>
            <a:pPr marL="341313" marR="0" indent="-287338" algn="just">
              <a:lnSpc>
                <a:spcPct val="120000"/>
              </a:lnSpc>
              <a:spcBef>
                <a:spcPts val="0"/>
              </a:spcBef>
              <a:spcAft>
                <a:spcPts val="600"/>
              </a:spcAft>
              <a:buFont typeface="Wingdings" panose="05000000000000000000" pitchFamily="2" charset="2"/>
              <a:buChar char="§"/>
            </a:pPr>
            <a:r>
              <a:rPr lang="en-US" sz="4900" b="1" dirty="0" err="1" smtClean="0">
                <a:solidFill>
                  <a:schemeClr val="tx1"/>
                </a:solidFill>
                <a:latin typeface="Georgia" panose="02040502050405020303" pitchFamily="18" charset="0"/>
                <a:ea typeface="SimSun" panose="02010600030101010101" pitchFamily="2" charset="-122"/>
              </a:rPr>
              <a:t>Rehabilitasi</a:t>
            </a:r>
            <a:r>
              <a:rPr lang="en-US" sz="4900" b="1" dirty="0" smtClean="0">
                <a:solidFill>
                  <a:schemeClr val="tx1"/>
                </a:solidFill>
                <a:latin typeface="Georgia" panose="02040502050405020303" pitchFamily="18" charset="0"/>
                <a:ea typeface="SimSun" panose="02010600030101010101" pitchFamily="2" charset="-122"/>
              </a:rPr>
              <a:t> </a:t>
            </a:r>
            <a:r>
              <a:rPr lang="en-US" sz="4900" b="1" dirty="0" err="1" smtClean="0">
                <a:solidFill>
                  <a:schemeClr val="tx1"/>
                </a:solidFill>
                <a:latin typeface="Georgia" panose="02040502050405020303" pitchFamily="18" charset="0"/>
                <a:ea typeface="SimSun" panose="02010600030101010101" pitchFamily="2" charset="-122"/>
              </a:rPr>
              <a:t>Sosial</a:t>
            </a:r>
            <a:r>
              <a:rPr lang="en-US" sz="4900" dirty="0" smtClean="0">
                <a:solidFill>
                  <a:schemeClr val="tx1"/>
                </a:solidFill>
                <a:latin typeface="Georgia" panose="02040502050405020303" pitchFamily="18" charset="0"/>
                <a:ea typeface="SimSun" panose="02010600030101010101" pitchFamily="2" charset="-122"/>
              </a:rPr>
              <a:t>, </a:t>
            </a: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dijelaskan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sebagai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upaya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untuk</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memulihkan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mengembalikan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kemampuan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seseorang</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yang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mengalami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disfungsi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agar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dapat</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melaksanakan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fungsi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sosialnya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secara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wajar</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Rehabilitasi</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dalam</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pelaksanaannya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bisa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dilakukan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dengan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cara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persuasif</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motivatif</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koersif</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baik</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dalam</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lingkup</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keluarga</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masyarakat</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maupun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panti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Rehabilitasi</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dijelaskan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dalam</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UU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ini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diberikan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dalam</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bentuk</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kegiatan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berikut</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ini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Motivasi</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Diagnosis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Psikososial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Perawatan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Pengasuhan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Pelatihan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Vokasional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Pembinaan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Kewirausahaan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Bimbingan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Mental Spiritual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Bimbingan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Fisik</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Bimbingan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Konseling</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Psikososial</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Pelayanan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Aksesibilitas</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Bantuan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Asistensi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Sosial</a:t>
            </a:r>
            <a:endPar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endParaRP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Bimbingan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Resosialisasi</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Bimbingan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lanjut</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dan</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a:t>
            </a:r>
            <a:r>
              <a:rPr lang="en-US" sz="4900" dirty="0" err="1">
                <a:solidFill>
                  <a:schemeClr val="tx1"/>
                </a:solidFill>
                <a:latin typeface="Georgia" panose="02040502050405020303" pitchFamily="18" charset="0"/>
                <a:ea typeface="SimSun" panose="02010600030101010101" pitchFamily="2" charset="-122"/>
                <a:cs typeface="Times New Roman" panose="02020603050405020304" pitchFamily="18" charset="0"/>
              </a:rPr>
              <a:t>atau</a:t>
            </a:r>
            <a:r>
              <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rPr>
              <a:t> </a:t>
            </a:r>
          </a:p>
          <a:p>
            <a:pPr marL="682625" marR="0" indent="-341313" algn="just">
              <a:lnSpc>
                <a:spcPct val="120000"/>
              </a:lnSpc>
              <a:spcBef>
                <a:spcPts val="0"/>
              </a:spcBef>
              <a:spcAft>
                <a:spcPts val="600"/>
              </a:spcAft>
              <a:buFont typeface="+mj-lt"/>
              <a:buAutoNum type="alphaLcPeriod"/>
            </a:pPr>
            <a:r>
              <a:rPr lang="en-US" sz="4900" dirty="0" err="1" smtClean="0">
                <a:solidFill>
                  <a:schemeClr val="tx1"/>
                </a:solidFill>
                <a:latin typeface="Georgia" panose="02040502050405020303" pitchFamily="18" charset="0"/>
                <a:ea typeface="SimSun" panose="02010600030101010101" pitchFamily="2" charset="-122"/>
                <a:cs typeface="Times New Roman" panose="02020603050405020304" pitchFamily="18" charset="0"/>
              </a:rPr>
              <a:t>Rujukan</a:t>
            </a:r>
            <a:r>
              <a:rPr lang="en-US" sz="4900" dirty="0" smtClean="0">
                <a:solidFill>
                  <a:schemeClr val="tx1"/>
                </a:solidFill>
                <a:latin typeface="Georgia" panose="02040502050405020303" pitchFamily="18" charset="0"/>
                <a:ea typeface="SimSun" panose="02010600030101010101" pitchFamily="2" charset="-122"/>
                <a:cs typeface="Times New Roman" panose="02020603050405020304" pitchFamily="18" charset="0"/>
              </a:rPr>
              <a:t> </a:t>
            </a:r>
            <a:endParaRPr lang="en-US" sz="4900" dirty="0">
              <a:solidFill>
                <a:schemeClr val="tx1"/>
              </a:solidFill>
              <a:latin typeface="Georgia" panose="02040502050405020303" pitchFamily="18" charset="0"/>
              <a:ea typeface="SimSun" panose="02010600030101010101" pitchFamily="2" charset="-122"/>
              <a:cs typeface="Times New Roman" panose="02020603050405020304" pitchFamily="18" charset="0"/>
            </a:endParaRPr>
          </a:p>
          <a:p>
            <a:pPr marL="341313" marR="0" indent="0" algn="just">
              <a:lnSpc>
                <a:spcPct val="100000"/>
              </a:lnSpc>
              <a:spcBef>
                <a:spcPts val="0"/>
              </a:spcBef>
              <a:spcAft>
                <a:spcPts val="600"/>
              </a:spcAft>
              <a:buNone/>
            </a:pPr>
            <a:endParaRPr lang="en-US" sz="2000" dirty="0">
              <a:solidFill>
                <a:schemeClr val="tx1"/>
              </a:solidFill>
              <a:latin typeface="Georgia" panose="02040502050405020303"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421253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570" y="832513"/>
            <a:ext cx="10617958" cy="5263487"/>
          </a:xfrm>
        </p:spPr>
        <p:txBody>
          <a:bodyPr>
            <a:normAutofit fontScale="92500"/>
          </a:bodyPr>
          <a:lstStyle/>
          <a:p>
            <a:pPr marL="341313" lvl="0" indent="-287338" algn="just">
              <a:lnSpc>
                <a:spcPct val="100000"/>
              </a:lnSpc>
              <a:spcBef>
                <a:spcPts val="0"/>
              </a:spcBef>
              <a:spcAft>
                <a:spcPts val="600"/>
              </a:spcAft>
              <a:buClr>
                <a:srgbClr val="A6B727"/>
              </a:buClr>
              <a:buFont typeface="Wingdings" panose="05000000000000000000" pitchFamily="2" charset="2"/>
              <a:buChar char="§"/>
            </a:pPr>
            <a:r>
              <a:rPr lang="en-US" sz="2000" b="1" dirty="0" err="1">
                <a:solidFill>
                  <a:srgbClr val="000000"/>
                </a:solidFill>
                <a:latin typeface="Georgia" panose="02040502050405020303" pitchFamily="18" charset="0"/>
                <a:ea typeface="SimSun" panose="02010600030101010101" pitchFamily="2" charset="-122"/>
              </a:rPr>
              <a:t>Jaminan</a:t>
            </a:r>
            <a:r>
              <a:rPr lang="en-US" sz="2000" b="1" dirty="0">
                <a:solidFill>
                  <a:srgbClr val="000000"/>
                </a:solidFill>
                <a:latin typeface="Georgia" panose="02040502050405020303" pitchFamily="18" charset="0"/>
                <a:ea typeface="SimSun" panose="02010600030101010101" pitchFamily="2" charset="-122"/>
              </a:rPr>
              <a:t> </a:t>
            </a:r>
            <a:r>
              <a:rPr lang="en-US" sz="2000" b="1" dirty="0" err="1">
                <a:solidFill>
                  <a:srgbClr val="000000"/>
                </a:solidFill>
                <a:latin typeface="Georgia" panose="02040502050405020303" pitchFamily="18" charset="0"/>
                <a:ea typeface="SimSun" panose="02010600030101010101" pitchFamily="2" charset="-122"/>
              </a:rPr>
              <a:t>Sosial</a:t>
            </a:r>
            <a:r>
              <a:rPr lang="en-US" sz="2000" dirty="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dimaksudkan</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untuk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menjamin</a:t>
            </a:r>
            <a:r>
              <a:rPr lang="en-US" sz="2000" dirty="0">
                <a:solidFill>
                  <a:srgbClr val="000000"/>
                </a:solidFill>
                <a:latin typeface="Georgia" panose="02040502050405020303" pitchFamily="18" charset="0"/>
                <a:ea typeface="SimSun" panose="02010600030101010101" pitchFamily="2" charset="-122"/>
              </a:rPr>
              <a:t> fakir </a:t>
            </a:r>
            <a:r>
              <a:rPr lang="en-US" sz="2000" dirty="0" err="1">
                <a:solidFill>
                  <a:srgbClr val="000000"/>
                </a:solidFill>
                <a:latin typeface="Georgia" panose="02040502050405020303" pitchFamily="18" charset="0"/>
                <a:ea typeface="SimSun" panose="02010600030101010101" pitchFamily="2" charset="-122"/>
              </a:rPr>
              <a:t>miskin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anak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yatim</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piatu</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terlantar</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lanjut</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usia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terlantar</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penyandang</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cacat</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fisik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cacat</a:t>
            </a:r>
            <a:r>
              <a:rPr lang="en-US" sz="2000" dirty="0">
                <a:solidFill>
                  <a:srgbClr val="000000"/>
                </a:solidFill>
                <a:latin typeface="Georgia" panose="02040502050405020303" pitchFamily="18" charset="0"/>
                <a:ea typeface="SimSun" panose="02010600030101010101" pitchFamily="2" charset="-122"/>
              </a:rPr>
              <a:t> mental, </a:t>
            </a:r>
            <a:r>
              <a:rPr lang="en-US" sz="2000" dirty="0" err="1">
                <a:solidFill>
                  <a:srgbClr val="000000"/>
                </a:solidFill>
                <a:latin typeface="Georgia" panose="02040502050405020303" pitchFamily="18" charset="0"/>
                <a:ea typeface="SimSun" panose="02010600030101010101" pitchFamily="2" charset="-122"/>
              </a:rPr>
              <a:t>cacat</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fisik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mental, </a:t>
            </a:r>
            <a:r>
              <a:rPr lang="en-US" sz="2000" dirty="0" err="1">
                <a:solidFill>
                  <a:srgbClr val="000000"/>
                </a:solidFill>
                <a:latin typeface="Georgia" panose="02040502050405020303" pitchFamily="18" charset="0"/>
                <a:ea typeface="SimSun" panose="02010600030101010101" pitchFamily="2" charset="-122"/>
              </a:rPr>
              <a:t>eks</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penderita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penyakit</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kronis</a:t>
            </a:r>
            <a:r>
              <a:rPr lang="en-US" sz="2000" dirty="0">
                <a:solidFill>
                  <a:srgbClr val="000000"/>
                </a:solidFill>
                <a:latin typeface="Georgia" panose="02040502050405020303" pitchFamily="18" charset="0"/>
                <a:ea typeface="SimSun" panose="02010600030101010101" pitchFamily="2" charset="-122"/>
              </a:rPr>
              <a:t> yang </a:t>
            </a:r>
            <a:r>
              <a:rPr lang="en-US" sz="2000" dirty="0" err="1">
                <a:solidFill>
                  <a:srgbClr val="000000"/>
                </a:solidFill>
                <a:latin typeface="Georgia" panose="02040502050405020303" pitchFamily="18" charset="0"/>
                <a:ea typeface="SimSun" panose="02010600030101010101" pitchFamily="2" charset="-122"/>
              </a:rPr>
              <a:t>mengalami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masalah</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ketidakmampuan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sosial-ekonomi</a:t>
            </a:r>
            <a:r>
              <a:rPr lang="en-US" sz="2000" dirty="0">
                <a:solidFill>
                  <a:srgbClr val="000000"/>
                </a:solidFill>
                <a:latin typeface="Georgia" panose="02040502050405020303" pitchFamily="18" charset="0"/>
                <a:ea typeface="SimSun" panose="02010600030101010101" pitchFamily="2" charset="-122"/>
              </a:rPr>
              <a:t> agar </a:t>
            </a:r>
            <a:r>
              <a:rPr lang="en-US" sz="2000" dirty="0" err="1">
                <a:solidFill>
                  <a:srgbClr val="000000"/>
                </a:solidFill>
                <a:latin typeface="Georgia" panose="02040502050405020303" pitchFamily="18" charset="0"/>
                <a:ea typeface="SimSun" panose="02010600030101010101" pitchFamily="2" charset="-122"/>
              </a:rPr>
              <a:t>kebutuhan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dasarnya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terpenuhi</a:t>
            </a:r>
            <a:r>
              <a:rPr lang="en-US" sz="2000" dirty="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Selain</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itu</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jaminan</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sosial</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juga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ditujukan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untuk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menghargai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pejuang</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perintis</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kemerdekaan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keluarga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pahlawan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atas</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jasa-jasanya</a:t>
            </a:r>
            <a:r>
              <a:rPr lang="en-US" sz="2000" dirty="0">
                <a:solidFill>
                  <a:srgbClr val="000000"/>
                </a:solidFill>
                <a:latin typeface="Georgia" panose="02040502050405020303" pitchFamily="18" charset="0"/>
                <a:ea typeface="SimSun" panose="02010600030101010101" pitchFamily="2" charset="-122"/>
              </a:rPr>
              <a:t>.</a:t>
            </a:r>
          </a:p>
          <a:p>
            <a:pPr marL="341313" lvl="0" indent="-287338" algn="just">
              <a:lnSpc>
                <a:spcPct val="100000"/>
              </a:lnSpc>
              <a:spcBef>
                <a:spcPts val="0"/>
              </a:spcBef>
              <a:spcAft>
                <a:spcPts val="600"/>
              </a:spcAft>
              <a:buClr>
                <a:srgbClr val="A6B727"/>
              </a:buClr>
              <a:buFont typeface="Wingdings" panose="05000000000000000000" pitchFamily="2" charset="2"/>
              <a:buChar char="§"/>
            </a:pPr>
            <a:r>
              <a:rPr lang="en-US" sz="2000" b="1" dirty="0" err="1">
                <a:solidFill>
                  <a:srgbClr val="000000"/>
                </a:solidFill>
                <a:latin typeface="Georgia" panose="02040502050405020303" pitchFamily="18" charset="0"/>
                <a:ea typeface="SimSun" panose="02010600030101010101" pitchFamily="2" charset="-122"/>
              </a:rPr>
              <a:t>Pemberdayaan</a:t>
            </a:r>
            <a:r>
              <a:rPr lang="en-US" sz="2000" b="1" dirty="0">
                <a:solidFill>
                  <a:srgbClr val="000000"/>
                </a:solidFill>
                <a:latin typeface="Georgia" panose="02040502050405020303" pitchFamily="18" charset="0"/>
                <a:ea typeface="SimSun" panose="02010600030101010101" pitchFamily="2" charset="-122"/>
              </a:rPr>
              <a:t> </a:t>
            </a:r>
            <a:r>
              <a:rPr lang="en-US" sz="2000" b="1" dirty="0" err="1" smtClean="0">
                <a:solidFill>
                  <a:srgbClr val="000000"/>
                </a:solidFill>
                <a:latin typeface="Georgia" panose="02040502050405020303" pitchFamily="18" charset="0"/>
                <a:ea typeface="SimSun" panose="02010600030101010101" pitchFamily="2" charset="-122"/>
              </a:rPr>
              <a:t>Sosial</a:t>
            </a:r>
            <a:r>
              <a:rPr lang="en-US" sz="2000" dirty="0" smtClean="0">
                <a:solidFill>
                  <a:srgbClr val="000000"/>
                </a:solidFill>
                <a:latin typeface="Georgia" panose="02040502050405020303" pitchFamily="18" charset="0"/>
                <a:ea typeface="SimSun" panose="02010600030101010101" pitchFamily="2" charset="-122"/>
              </a:rPr>
              <a:t>,</a:t>
            </a:r>
            <a:r>
              <a:rPr lang="en-US" sz="2000" b="1"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dimaksudkan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untuk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memberdayakan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seseorang</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keluarga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kelompok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masyarakat</a:t>
            </a:r>
            <a:r>
              <a:rPr lang="en-US" sz="2000" dirty="0">
                <a:solidFill>
                  <a:srgbClr val="000000"/>
                </a:solidFill>
                <a:latin typeface="Georgia" panose="02040502050405020303" pitchFamily="18" charset="0"/>
                <a:ea typeface="SimSun" panose="02010600030101010101" pitchFamily="2" charset="-122"/>
              </a:rPr>
              <a:t> yang </a:t>
            </a:r>
            <a:r>
              <a:rPr lang="en-US" sz="2000" dirty="0" err="1">
                <a:solidFill>
                  <a:srgbClr val="000000"/>
                </a:solidFill>
                <a:latin typeface="Georgia" panose="02040502050405020303" pitchFamily="18" charset="0"/>
                <a:ea typeface="SimSun" panose="02010600030101010101" pitchFamily="2" charset="-122"/>
              </a:rPr>
              <a:t>mengalami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masalah</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kesejahteraan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sosial</a:t>
            </a:r>
            <a:r>
              <a:rPr lang="en-US" sz="2000" dirty="0">
                <a:solidFill>
                  <a:srgbClr val="000000"/>
                </a:solidFill>
                <a:latin typeface="Georgia" panose="02040502050405020303" pitchFamily="18" charset="0"/>
                <a:ea typeface="SimSun" panose="02010600030101010101" pitchFamily="2" charset="-122"/>
              </a:rPr>
              <a:t> agar </a:t>
            </a:r>
            <a:r>
              <a:rPr lang="en-US" sz="2000" dirty="0" err="1">
                <a:solidFill>
                  <a:srgbClr val="000000"/>
                </a:solidFill>
                <a:latin typeface="Georgia" panose="02040502050405020303" pitchFamily="18" charset="0"/>
                <a:ea typeface="SimSun" panose="02010600030101010101" pitchFamily="2" charset="-122"/>
              </a:rPr>
              <a:t>mampu</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memenuhi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kebutuhannya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secara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mandiri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Selain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itu</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dimaksudkan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untuk</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meningkatkan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peran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serta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lembaga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a:t>
            </a:r>
            <a:r>
              <a:rPr lang="en-US" sz="2000" dirty="0" err="1">
                <a:solidFill>
                  <a:srgbClr val="000000"/>
                </a:solidFill>
                <a:latin typeface="Georgia" panose="02040502050405020303" pitchFamily="18" charset="0"/>
                <a:ea typeface="SimSun" panose="02010600030101010101" pitchFamily="2" charset="-122"/>
              </a:rPr>
              <a:t>atau</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perseorangan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sebagai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potensi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sumber</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daya</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dalam</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penyelenggaraan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kesejahteraan</a:t>
            </a:r>
            <a:r>
              <a:rPr lang="en-US" sz="2000" dirty="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sosial</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smtClean="0">
                <a:solidFill>
                  <a:srgbClr val="000000"/>
                </a:solidFill>
                <a:latin typeface="Georgia" panose="02040502050405020303" pitchFamily="18" charset="0"/>
                <a:ea typeface="SimSun" panose="02010600030101010101" pitchFamily="2" charset="-122"/>
              </a:rPr>
              <a:t>Pemberdayaan</a:t>
            </a:r>
            <a:r>
              <a:rPr lang="en-US" sz="2000" dirty="0" smtClean="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sosial</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dalam</a:t>
            </a:r>
            <a:r>
              <a:rPr lang="en-US" sz="2000" dirty="0">
                <a:solidFill>
                  <a:srgbClr val="000000"/>
                </a:solidFill>
                <a:latin typeface="Georgia" panose="02040502050405020303" pitchFamily="18" charset="0"/>
                <a:ea typeface="SimSun" panose="02010600030101010101" pitchFamily="2" charset="-122"/>
              </a:rPr>
              <a:t> UU no 9 </a:t>
            </a:r>
            <a:r>
              <a:rPr lang="en-US" sz="2000" dirty="0" err="1">
                <a:solidFill>
                  <a:srgbClr val="000000"/>
                </a:solidFill>
                <a:latin typeface="Georgia" panose="02040502050405020303" pitchFamily="18" charset="0"/>
                <a:ea typeface="SimSun" panose="02010600030101010101" pitchFamily="2" charset="-122"/>
              </a:rPr>
              <a:t>tahun</a:t>
            </a:r>
            <a:r>
              <a:rPr lang="en-US" sz="2000" dirty="0">
                <a:solidFill>
                  <a:srgbClr val="000000"/>
                </a:solidFill>
                <a:latin typeface="Georgia" panose="02040502050405020303" pitchFamily="18" charset="0"/>
                <a:ea typeface="SimSun" panose="02010600030101010101" pitchFamily="2" charset="-122"/>
              </a:rPr>
              <a:t> 2011 </a:t>
            </a:r>
            <a:r>
              <a:rPr lang="en-US" sz="2000" dirty="0" err="1">
                <a:solidFill>
                  <a:srgbClr val="000000"/>
                </a:solidFill>
                <a:latin typeface="Georgia" panose="02040502050405020303" pitchFamily="18" charset="0"/>
                <a:ea typeface="SimSun" panose="02010600030101010101" pitchFamily="2" charset="-122"/>
              </a:rPr>
              <a:t>dilakukan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melalui</a:t>
            </a:r>
            <a:r>
              <a:rPr lang="en-US" sz="2000" dirty="0">
                <a:solidFill>
                  <a:srgbClr val="000000"/>
                </a:solidFill>
                <a:latin typeface="Georgia" panose="02040502050405020303" pitchFamily="18" charset="0"/>
                <a:ea typeface="SimSun" panose="02010600030101010101" pitchFamily="2" charset="-122"/>
              </a:rPr>
              <a:t>: </a:t>
            </a:r>
          </a:p>
          <a:p>
            <a:pPr marL="341313" lvl="0" indent="0" algn="just">
              <a:lnSpc>
                <a:spcPct val="100000"/>
              </a:lnSpc>
              <a:spcBef>
                <a:spcPts val="0"/>
              </a:spcBef>
              <a:spcAft>
                <a:spcPts val="600"/>
              </a:spcAft>
              <a:buClr>
                <a:srgbClr val="A6B727"/>
              </a:buClr>
              <a:buNone/>
            </a:pPr>
            <a:r>
              <a:rPr lang="en-US" sz="2000" dirty="0">
                <a:solidFill>
                  <a:srgbClr val="000000"/>
                </a:solidFill>
                <a:latin typeface="Georgia" panose="02040502050405020303" pitchFamily="18" charset="0"/>
                <a:ea typeface="SimSun" panose="02010600030101010101" pitchFamily="2" charset="-122"/>
              </a:rPr>
              <a:t>1. </a:t>
            </a:r>
            <a:r>
              <a:rPr lang="en-US" sz="2000" dirty="0" err="1">
                <a:solidFill>
                  <a:srgbClr val="000000"/>
                </a:solidFill>
                <a:latin typeface="Georgia" panose="02040502050405020303" pitchFamily="18" charset="0"/>
                <a:ea typeface="SimSun" panose="02010600030101010101" pitchFamily="2" charset="-122"/>
              </a:rPr>
              <a:t>Peningkatan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Kemauan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Kemampuan</a:t>
            </a:r>
            <a:r>
              <a:rPr lang="en-US" sz="2000" dirty="0">
                <a:solidFill>
                  <a:srgbClr val="000000"/>
                </a:solidFill>
                <a:latin typeface="Georgia" panose="02040502050405020303" pitchFamily="18" charset="0"/>
                <a:ea typeface="SimSun" panose="02010600030101010101" pitchFamily="2" charset="-122"/>
              </a:rPr>
              <a:t> </a:t>
            </a:r>
          </a:p>
          <a:p>
            <a:pPr marL="341313" lvl="0" indent="0" algn="just">
              <a:lnSpc>
                <a:spcPct val="100000"/>
              </a:lnSpc>
              <a:spcBef>
                <a:spcPts val="0"/>
              </a:spcBef>
              <a:spcAft>
                <a:spcPts val="600"/>
              </a:spcAft>
              <a:buClr>
                <a:srgbClr val="A6B727"/>
              </a:buClr>
              <a:buNone/>
            </a:pPr>
            <a:r>
              <a:rPr lang="en-US" sz="2000" dirty="0">
                <a:solidFill>
                  <a:srgbClr val="000000"/>
                </a:solidFill>
                <a:latin typeface="Georgia" panose="02040502050405020303" pitchFamily="18" charset="0"/>
                <a:ea typeface="SimSun" panose="02010600030101010101" pitchFamily="2" charset="-122"/>
              </a:rPr>
              <a:t>2. </a:t>
            </a:r>
            <a:r>
              <a:rPr lang="en-US" sz="2000" dirty="0" err="1">
                <a:solidFill>
                  <a:srgbClr val="000000"/>
                </a:solidFill>
                <a:latin typeface="Georgia" panose="02040502050405020303" pitchFamily="18" charset="0"/>
                <a:ea typeface="SimSun" panose="02010600030101010101" pitchFamily="2" charset="-122"/>
              </a:rPr>
              <a:t>Penggalian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Potensi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Sumber</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Daya</a:t>
            </a:r>
            <a:endParaRPr lang="en-US" sz="2000" dirty="0">
              <a:solidFill>
                <a:srgbClr val="000000"/>
              </a:solidFill>
              <a:latin typeface="Georgia" panose="02040502050405020303" pitchFamily="18" charset="0"/>
              <a:ea typeface="SimSun" panose="02010600030101010101" pitchFamily="2" charset="-122"/>
            </a:endParaRPr>
          </a:p>
          <a:p>
            <a:pPr marL="341313" lvl="0" indent="0" algn="just">
              <a:lnSpc>
                <a:spcPct val="100000"/>
              </a:lnSpc>
              <a:spcBef>
                <a:spcPts val="0"/>
              </a:spcBef>
              <a:spcAft>
                <a:spcPts val="600"/>
              </a:spcAft>
              <a:buClr>
                <a:srgbClr val="A6B727"/>
              </a:buClr>
              <a:buNone/>
            </a:pPr>
            <a:r>
              <a:rPr lang="en-US" sz="2000" dirty="0">
                <a:solidFill>
                  <a:srgbClr val="000000"/>
                </a:solidFill>
                <a:latin typeface="Georgia" panose="02040502050405020303" pitchFamily="18" charset="0"/>
                <a:ea typeface="SimSun" panose="02010600030101010101" pitchFamily="2" charset="-122"/>
              </a:rPr>
              <a:t>3. </a:t>
            </a:r>
            <a:r>
              <a:rPr lang="en-US" sz="2000" dirty="0" err="1">
                <a:solidFill>
                  <a:srgbClr val="000000"/>
                </a:solidFill>
                <a:latin typeface="Georgia" panose="02040502050405020303" pitchFamily="18" charset="0"/>
                <a:ea typeface="SimSun" panose="02010600030101010101" pitchFamily="2" charset="-122"/>
              </a:rPr>
              <a:t>Penggalian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Nilai-Nilai</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Dasar</a:t>
            </a:r>
            <a:endParaRPr lang="en-US" sz="2000" dirty="0">
              <a:solidFill>
                <a:srgbClr val="000000"/>
              </a:solidFill>
              <a:latin typeface="Georgia" panose="02040502050405020303" pitchFamily="18" charset="0"/>
              <a:ea typeface="SimSun" panose="02010600030101010101" pitchFamily="2" charset="-122"/>
            </a:endParaRPr>
          </a:p>
          <a:p>
            <a:pPr marL="341313" lvl="0" indent="0" algn="just">
              <a:lnSpc>
                <a:spcPct val="100000"/>
              </a:lnSpc>
              <a:spcBef>
                <a:spcPts val="0"/>
              </a:spcBef>
              <a:spcAft>
                <a:spcPts val="600"/>
              </a:spcAft>
              <a:buClr>
                <a:srgbClr val="A6B727"/>
              </a:buClr>
              <a:buNone/>
            </a:pPr>
            <a:r>
              <a:rPr lang="en-US" sz="2000" dirty="0">
                <a:solidFill>
                  <a:srgbClr val="000000"/>
                </a:solidFill>
                <a:latin typeface="Georgia" panose="02040502050405020303" pitchFamily="18" charset="0"/>
                <a:ea typeface="SimSun" panose="02010600030101010101" pitchFamily="2" charset="-122"/>
              </a:rPr>
              <a:t>4. </a:t>
            </a:r>
            <a:r>
              <a:rPr lang="en-US" sz="2000" dirty="0" err="1">
                <a:solidFill>
                  <a:srgbClr val="000000"/>
                </a:solidFill>
                <a:latin typeface="Georgia" panose="02040502050405020303" pitchFamily="18" charset="0"/>
                <a:ea typeface="SimSun" panose="02010600030101010101" pitchFamily="2" charset="-122"/>
              </a:rPr>
              <a:t>Pemberian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Akses</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dan</a:t>
            </a:r>
            <a:r>
              <a:rPr lang="en-US" sz="2000" dirty="0">
                <a:solidFill>
                  <a:srgbClr val="000000"/>
                </a:solidFill>
                <a:latin typeface="Georgia" panose="02040502050405020303" pitchFamily="18" charset="0"/>
                <a:ea typeface="SimSun" panose="02010600030101010101" pitchFamily="2" charset="-122"/>
              </a:rPr>
              <a:t> / </a:t>
            </a:r>
            <a:r>
              <a:rPr lang="en-US" sz="2000" dirty="0" err="1">
                <a:solidFill>
                  <a:srgbClr val="000000"/>
                </a:solidFill>
                <a:latin typeface="Georgia" panose="02040502050405020303" pitchFamily="18" charset="0"/>
                <a:ea typeface="SimSun" panose="02010600030101010101" pitchFamily="2" charset="-122"/>
              </a:rPr>
              <a:t>atau</a:t>
            </a:r>
            <a:r>
              <a:rPr lang="en-US" sz="2000" dirty="0">
                <a:solidFill>
                  <a:srgbClr val="000000"/>
                </a:solidFill>
                <a:latin typeface="Georgia" panose="02040502050405020303" pitchFamily="18" charset="0"/>
                <a:ea typeface="SimSun" panose="02010600030101010101" pitchFamily="2" charset="-122"/>
              </a:rPr>
              <a:t> </a:t>
            </a:r>
          </a:p>
          <a:p>
            <a:pPr marL="341313" lvl="0" indent="0" algn="just">
              <a:lnSpc>
                <a:spcPct val="100000"/>
              </a:lnSpc>
              <a:spcBef>
                <a:spcPts val="0"/>
              </a:spcBef>
              <a:spcAft>
                <a:spcPts val="600"/>
              </a:spcAft>
              <a:buClr>
                <a:srgbClr val="A6B727"/>
              </a:buClr>
              <a:buNone/>
            </a:pPr>
            <a:r>
              <a:rPr lang="en-US" sz="2000" dirty="0">
                <a:solidFill>
                  <a:srgbClr val="000000"/>
                </a:solidFill>
                <a:latin typeface="Georgia" panose="02040502050405020303" pitchFamily="18" charset="0"/>
                <a:ea typeface="SimSun" panose="02010600030101010101" pitchFamily="2" charset="-122"/>
              </a:rPr>
              <a:t>5. </a:t>
            </a:r>
            <a:r>
              <a:rPr lang="en-US" sz="2000" dirty="0" err="1">
                <a:solidFill>
                  <a:srgbClr val="000000"/>
                </a:solidFill>
                <a:latin typeface="Georgia" panose="02040502050405020303" pitchFamily="18" charset="0"/>
                <a:ea typeface="SimSun" panose="02010600030101010101" pitchFamily="2" charset="-122"/>
              </a:rPr>
              <a:t>Pemberian</a:t>
            </a:r>
            <a:r>
              <a:rPr lang="en-US" sz="2000" dirty="0">
                <a:solidFill>
                  <a:srgbClr val="000000"/>
                </a:solidFill>
                <a:latin typeface="Georgia" panose="02040502050405020303" pitchFamily="18" charset="0"/>
                <a:ea typeface="SimSun" panose="02010600030101010101" pitchFamily="2" charset="-122"/>
              </a:rPr>
              <a:t> </a:t>
            </a:r>
            <a:r>
              <a:rPr lang="en-US" sz="2000" dirty="0" err="1">
                <a:solidFill>
                  <a:srgbClr val="000000"/>
                </a:solidFill>
                <a:latin typeface="Georgia" panose="02040502050405020303" pitchFamily="18" charset="0"/>
                <a:ea typeface="SimSun" panose="02010600030101010101" pitchFamily="2" charset="-122"/>
              </a:rPr>
              <a:t>Bantuan</a:t>
            </a:r>
            <a:r>
              <a:rPr lang="en-US" sz="2000" dirty="0">
                <a:solidFill>
                  <a:srgbClr val="000000"/>
                </a:solidFill>
                <a:latin typeface="Georgia" panose="02040502050405020303" pitchFamily="18" charset="0"/>
                <a:ea typeface="SimSun" panose="02010600030101010101" pitchFamily="2" charset="-122"/>
              </a:rPr>
              <a:t> Usaha</a:t>
            </a:r>
          </a:p>
          <a:p>
            <a:pPr marL="341313" lvl="0" indent="0" algn="just">
              <a:lnSpc>
                <a:spcPct val="100000"/>
              </a:lnSpc>
              <a:spcBef>
                <a:spcPts val="0"/>
              </a:spcBef>
              <a:spcAft>
                <a:spcPts val="600"/>
              </a:spcAft>
              <a:buClr>
                <a:srgbClr val="A6B727"/>
              </a:buClr>
              <a:buNone/>
            </a:pPr>
            <a:endParaRPr lang="en-US" sz="2000" dirty="0">
              <a:solidFill>
                <a:srgbClr val="000000"/>
              </a:solidFill>
              <a:latin typeface="Georgia" panose="02040502050405020303" pitchFamily="18" charset="0"/>
              <a:ea typeface="SimSun" panose="02010600030101010101" pitchFamily="2" charset="-122"/>
            </a:endParaRPr>
          </a:p>
          <a:p>
            <a:endParaRPr lang="en-US" dirty="0"/>
          </a:p>
        </p:txBody>
      </p:sp>
    </p:spTree>
    <p:extLst>
      <p:ext uri="{BB962C8B-B14F-4D97-AF65-F5344CB8AC3E}">
        <p14:creationId xmlns:p14="http://schemas.microsoft.com/office/powerpoint/2010/main" val="1479252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615" y="791570"/>
            <a:ext cx="11027391" cy="5304430"/>
          </a:xfrm>
        </p:spPr>
        <p:txBody>
          <a:bodyPr>
            <a:normAutofit lnSpcReduction="10000"/>
          </a:bodyPr>
          <a:lstStyle/>
          <a:p>
            <a:pPr marL="341313" indent="-341313" algn="just">
              <a:lnSpc>
                <a:spcPct val="100000"/>
              </a:lnSpc>
              <a:spcBef>
                <a:spcPts val="0"/>
              </a:spcBef>
              <a:spcAft>
                <a:spcPts val="600"/>
              </a:spcAft>
              <a:buFont typeface="Wingdings" panose="05000000000000000000" pitchFamily="2" charset="2"/>
              <a:buChar char="§"/>
            </a:pPr>
            <a:r>
              <a:rPr lang="en-US" b="1" dirty="0" err="1">
                <a:solidFill>
                  <a:schemeClr val="tx1"/>
                </a:solidFill>
                <a:latin typeface="Georgia" panose="02040502050405020303" pitchFamily="18" charset="0"/>
              </a:rPr>
              <a:t>Perlindungan</a:t>
            </a:r>
            <a:r>
              <a:rPr lang="en-US" b="1" dirty="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dalam</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pasal</a:t>
            </a:r>
            <a:r>
              <a:rPr lang="en-US" dirty="0">
                <a:solidFill>
                  <a:schemeClr val="tx1"/>
                </a:solidFill>
                <a:latin typeface="Georgia" panose="02040502050405020303" pitchFamily="18" charset="0"/>
              </a:rPr>
              <a:t> 14 UU </a:t>
            </a:r>
            <a:r>
              <a:rPr lang="en-US">
                <a:solidFill>
                  <a:schemeClr val="tx1"/>
                </a:solidFill>
                <a:latin typeface="Georgia" panose="02040502050405020303" pitchFamily="18" charset="0"/>
              </a:rPr>
              <a:t>no </a:t>
            </a:r>
            <a:r>
              <a:rPr lang="en-US" smtClean="0">
                <a:solidFill>
                  <a:schemeClr val="tx1"/>
                </a:solidFill>
                <a:latin typeface="Georgia" panose="02040502050405020303" pitchFamily="18" charset="0"/>
              </a:rPr>
              <a:t>11 </a:t>
            </a:r>
            <a:r>
              <a:rPr lang="en-US" err="1">
                <a:solidFill>
                  <a:schemeClr val="tx1"/>
                </a:solidFill>
                <a:latin typeface="Georgia" panose="02040502050405020303" pitchFamily="18" charset="0"/>
              </a:rPr>
              <a:t>tahun</a:t>
            </a:r>
            <a:r>
              <a:rPr lang="en-US">
                <a:solidFill>
                  <a:schemeClr val="tx1"/>
                </a:solidFill>
                <a:latin typeface="Georgia" panose="02040502050405020303" pitchFamily="18" charset="0"/>
              </a:rPr>
              <a:t> </a:t>
            </a:r>
            <a:r>
              <a:rPr lang="en-US" smtClean="0">
                <a:solidFill>
                  <a:schemeClr val="tx1"/>
                </a:solidFill>
                <a:latin typeface="Georgia" panose="02040502050405020303" pitchFamily="18" charset="0"/>
              </a:rPr>
              <a:t>2009 </a:t>
            </a:r>
            <a:r>
              <a:rPr lang="en-US" dirty="0" err="1">
                <a:solidFill>
                  <a:schemeClr val="tx1"/>
                </a:solidFill>
                <a:latin typeface="Georgia" panose="02040502050405020303" pitchFamily="18" charset="0"/>
              </a:rPr>
              <a:t>merupakan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upaya</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dimaksudkan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mencegah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menangani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risiko</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dari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guncangan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kerentanan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seseorang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keluarga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a:t>
            </a:r>
            <a:r>
              <a:rPr lang="en-US" dirty="0" err="1">
                <a:solidFill>
                  <a:schemeClr val="tx1"/>
                </a:solidFill>
                <a:latin typeface="Georgia" panose="02040502050405020303" pitchFamily="18" charset="0"/>
              </a:rPr>
              <a:t>atau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masyarakat</a:t>
            </a:r>
            <a:r>
              <a:rPr lang="en-US" dirty="0">
                <a:solidFill>
                  <a:schemeClr val="tx1"/>
                </a:solidFill>
                <a:latin typeface="Georgia" panose="02040502050405020303" pitchFamily="18" charset="0"/>
              </a:rPr>
              <a:t> agar </a:t>
            </a:r>
            <a:r>
              <a:rPr lang="en-US" dirty="0" err="1">
                <a:solidFill>
                  <a:schemeClr val="tx1"/>
                </a:solidFill>
                <a:latin typeface="Georgia" panose="02040502050405020303" pitchFamily="18" charset="0"/>
              </a:rPr>
              <a:t>kelangsungan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hidupnya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dapat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dipenuhi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sesuai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kebutuhan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dasar</a:t>
            </a:r>
            <a:r>
              <a:rPr lang="en-US" dirty="0">
                <a:solidFill>
                  <a:schemeClr val="tx1"/>
                </a:solidFill>
                <a:latin typeface="Georgia" panose="02040502050405020303" pitchFamily="18" charset="0"/>
              </a:rPr>
              <a:t> minimal. </a:t>
            </a:r>
            <a:r>
              <a:rPr lang="en-US" dirty="0" err="1" smtClean="0">
                <a:solidFill>
                  <a:schemeClr val="tx1"/>
                </a:solidFill>
                <a:latin typeface="Georgia" panose="02040502050405020303" pitchFamily="18" charset="0"/>
              </a:rPr>
              <a:t>Dilaksanakan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dalam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bentuk</a:t>
            </a:r>
            <a:r>
              <a:rPr lang="en-US" dirty="0" smtClean="0">
                <a:solidFill>
                  <a:schemeClr val="tx1"/>
                </a:solidFill>
                <a:latin typeface="Georgia" panose="02040502050405020303" pitchFamily="18" charset="0"/>
              </a:rPr>
              <a:t>:</a:t>
            </a:r>
          </a:p>
          <a:p>
            <a:pPr marL="682625" indent="-342900" algn="just">
              <a:lnSpc>
                <a:spcPct val="100000"/>
              </a:lnSpc>
              <a:spcBef>
                <a:spcPts val="0"/>
              </a:spcBef>
              <a:spcAft>
                <a:spcPts val="600"/>
              </a:spcAft>
              <a:buAutoNum type="arabicPeriod"/>
            </a:pPr>
            <a:r>
              <a:rPr lang="en-US" b="1" dirty="0" err="1" smtClean="0">
                <a:solidFill>
                  <a:schemeClr val="tx1"/>
                </a:solidFill>
                <a:latin typeface="Georgia" panose="02040502050405020303" pitchFamily="18" charset="0"/>
              </a:rPr>
              <a:t>Bantuan</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merupakan</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dimaksudkan</a:t>
            </a:r>
            <a:r>
              <a:rPr lang="en-US" dirty="0">
                <a:solidFill>
                  <a:schemeClr val="tx1"/>
                </a:solidFill>
                <a:latin typeface="Georgia" panose="02040502050405020303" pitchFamily="18" charset="0"/>
              </a:rPr>
              <a:t> agar </a:t>
            </a:r>
            <a:r>
              <a:rPr lang="en-US" dirty="0" err="1">
                <a:solidFill>
                  <a:schemeClr val="tx1"/>
                </a:solidFill>
                <a:latin typeface="Georgia" panose="02040502050405020303" pitchFamily="18" charset="0"/>
              </a:rPr>
              <a:t>seseorang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keluarga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a:t>
            </a:r>
            <a:r>
              <a:rPr lang="en-US" dirty="0" err="1">
                <a:solidFill>
                  <a:schemeClr val="tx1"/>
                </a:solidFill>
                <a:latin typeface="Georgia" panose="02040502050405020303" pitchFamily="18" charset="0"/>
              </a:rPr>
              <a:t>atau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masyarakat</a:t>
            </a:r>
            <a:r>
              <a:rPr lang="en-US" dirty="0">
                <a:solidFill>
                  <a:schemeClr val="tx1"/>
                </a:solidFill>
                <a:latin typeface="Georgia" panose="02040502050405020303" pitchFamily="18" charset="0"/>
              </a:rPr>
              <a:t> yang </a:t>
            </a:r>
            <a:r>
              <a:rPr lang="en-US" dirty="0" err="1">
                <a:solidFill>
                  <a:schemeClr val="tx1"/>
                </a:solidFill>
                <a:latin typeface="Georgia" panose="02040502050405020303" pitchFamily="18" charset="0"/>
              </a:rPr>
              <a:t>mengalami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guncangan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kerentanan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sosial</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dapat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tetap</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hidup</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secara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wajar</a:t>
            </a:r>
            <a:r>
              <a:rPr lang="en-US" dirty="0" smtClean="0">
                <a:solidFill>
                  <a:schemeClr val="tx1"/>
                </a:solidFill>
                <a:latin typeface="Georgia" panose="02040502050405020303" pitchFamily="18" charset="0"/>
              </a:rPr>
              <a:t>.</a:t>
            </a:r>
          </a:p>
          <a:p>
            <a:pPr marL="914400" indent="-231775" algn="just">
              <a:lnSpc>
                <a:spcPct val="100000"/>
              </a:lnSpc>
              <a:spcBef>
                <a:spcPts val="0"/>
              </a:spcBef>
              <a:spcAft>
                <a:spcPts val="600"/>
              </a:spcAft>
              <a:buFontTx/>
              <a:buChar char="-"/>
            </a:pPr>
            <a:r>
              <a:rPr lang="en-US" b="1" dirty="0" err="1" smtClean="0">
                <a:solidFill>
                  <a:schemeClr val="tx1"/>
                </a:solidFill>
                <a:latin typeface="Georgia" panose="02040502050405020303" pitchFamily="18" charset="0"/>
              </a:rPr>
              <a:t>Bantuan</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langsung</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misalnya</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melalui</a:t>
            </a:r>
            <a:r>
              <a:rPr lang="en-US" dirty="0">
                <a:solidFill>
                  <a:schemeClr val="tx1"/>
                </a:solidFill>
                <a:latin typeface="Georgia" panose="02040502050405020303" pitchFamily="18" charset="0"/>
              </a:rPr>
              <a:t> </a:t>
            </a:r>
            <a:r>
              <a:rPr lang="en-US" dirty="0" smtClean="0">
                <a:solidFill>
                  <a:schemeClr val="tx1"/>
                </a:solidFill>
                <a:latin typeface="Georgia" panose="02040502050405020303" pitchFamily="18" charset="0"/>
              </a:rPr>
              <a:t>PKH, </a:t>
            </a:r>
            <a:r>
              <a:rPr lang="en-US" dirty="0" err="1">
                <a:solidFill>
                  <a:schemeClr val="tx1"/>
                </a:solidFill>
                <a:latin typeface="Georgia" panose="02040502050405020303" pitchFamily="18" charset="0"/>
              </a:rPr>
              <a:t>diberikan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pada</a:t>
            </a:r>
            <a:r>
              <a:rPr lang="en-US" dirty="0">
                <a:solidFill>
                  <a:schemeClr val="tx1"/>
                </a:solidFill>
                <a:latin typeface="Georgia" panose="02040502050405020303" pitchFamily="18" charset="0"/>
              </a:rPr>
              <a:t> 10 </a:t>
            </a:r>
            <a:r>
              <a:rPr lang="en-US" dirty="0" err="1">
                <a:solidFill>
                  <a:schemeClr val="tx1"/>
                </a:solidFill>
                <a:latin typeface="Georgia" panose="02040502050405020303" pitchFamily="18" charset="0"/>
              </a:rPr>
              <a:t>Juta</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masyarakat</a:t>
            </a:r>
            <a:r>
              <a:rPr lang="en-US" dirty="0" smtClean="0">
                <a:solidFill>
                  <a:schemeClr val="tx1"/>
                </a:solidFill>
                <a:latin typeface="Georgia" panose="02040502050405020303" pitchFamily="18" charset="0"/>
              </a:rPr>
              <a:t> </a:t>
            </a:r>
            <a:r>
              <a:rPr lang="en-US" dirty="0">
                <a:solidFill>
                  <a:schemeClr val="tx1"/>
                </a:solidFill>
                <a:latin typeface="Georgia" panose="02040502050405020303" pitchFamily="18" charset="0"/>
              </a:rPr>
              <a:t>Indonesia,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Pangan</a:t>
            </a:r>
            <a:r>
              <a:rPr lang="en-US" dirty="0">
                <a:solidFill>
                  <a:schemeClr val="tx1"/>
                </a:solidFill>
                <a:latin typeface="Georgia" panose="02040502050405020303" pitchFamily="18" charset="0"/>
              </a:rPr>
              <a:t> Non </a:t>
            </a:r>
            <a:r>
              <a:rPr lang="en-US" dirty="0" err="1">
                <a:solidFill>
                  <a:schemeClr val="tx1"/>
                </a:solidFill>
                <a:latin typeface="Georgia" panose="02040502050405020303" pitchFamily="18" charset="0"/>
              </a:rPr>
              <a:t>Tunai</a:t>
            </a:r>
            <a:r>
              <a:rPr lang="en-US" dirty="0">
                <a:solidFill>
                  <a:schemeClr val="tx1"/>
                </a:solidFill>
                <a:latin typeface="Georgia" panose="02040502050405020303" pitchFamily="18" charset="0"/>
              </a:rPr>
              <a:t> (BPNT), </a:t>
            </a:r>
            <a:r>
              <a:rPr lang="en-US" dirty="0" err="1">
                <a:solidFill>
                  <a:schemeClr val="tx1"/>
                </a:solidFill>
                <a:latin typeface="Georgia" panose="02040502050405020303" pitchFamily="18" charset="0"/>
              </a:rPr>
              <a:t>Bantuan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Langsung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Tunai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sebagai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respon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Covid</a:t>
            </a:r>
            <a:r>
              <a:rPr lang="en-US" dirty="0">
                <a:solidFill>
                  <a:schemeClr val="tx1"/>
                </a:solidFill>
                <a:latin typeface="Georgia" panose="02040502050405020303" pitchFamily="18" charset="0"/>
              </a:rPr>
              <a:t> 19, BSU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juga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Banpres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pelaku</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usaha</a:t>
            </a:r>
            <a:r>
              <a:rPr lang="en-US" dirty="0">
                <a:solidFill>
                  <a:schemeClr val="tx1"/>
                </a:solidFill>
                <a:latin typeface="Georgia" panose="02040502050405020303" pitchFamily="18" charset="0"/>
              </a:rPr>
              <a:t>.</a:t>
            </a:r>
            <a:endParaRPr lang="en-US" dirty="0" smtClean="0">
              <a:solidFill>
                <a:schemeClr val="tx1"/>
              </a:solidFill>
              <a:latin typeface="Georgia" panose="02040502050405020303" pitchFamily="18" charset="0"/>
            </a:endParaRPr>
          </a:p>
          <a:p>
            <a:pPr marL="914400" indent="-231775" algn="just">
              <a:lnSpc>
                <a:spcPct val="100000"/>
              </a:lnSpc>
              <a:spcBef>
                <a:spcPts val="0"/>
              </a:spcBef>
              <a:spcAft>
                <a:spcPts val="600"/>
              </a:spcAft>
              <a:buFontTx/>
              <a:buChar char="-"/>
            </a:pPr>
            <a:r>
              <a:rPr lang="en-US" b="1" dirty="0" err="1" smtClean="0">
                <a:solidFill>
                  <a:schemeClr val="tx1"/>
                </a:solidFill>
                <a:latin typeface="Georgia" panose="02040502050405020303" pitchFamily="18" charset="0"/>
              </a:rPr>
              <a:t>Penyediaan</a:t>
            </a:r>
            <a:r>
              <a:rPr lang="en-US" b="1" dirty="0" smtClean="0">
                <a:solidFill>
                  <a:schemeClr val="tx1"/>
                </a:solidFill>
                <a:latin typeface="Georgia" panose="02040502050405020303" pitchFamily="18" charset="0"/>
              </a:rPr>
              <a:t> </a:t>
            </a:r>
            <a:r>
              <a:rPr lang="en-US" b="1" dirty="0" err="1" smtClean="0">
                <a:solidFill>
                  <a:schemeClr val="tx1"/>
                </a:solidFill>
                <a:latin typeface="Georgia" panose="02040502050405020303" pitchFamily="18" charset="0"/>
              </a:rPr>
              <a:t>akses</a:t>
            </a:r>
            <a:r>
              <a:rPr lang="en-US" dirty="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pemerintah</a:t>
            </a:r>
            <a:r>
              <a:rPr lang="en-US" dirty="0" smtClean="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telah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memberlakukan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aturan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bahwa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setiap</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gedung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publik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harus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memiliki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aksesibilitas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untuk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rentan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seperti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penyandang</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disabilitas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perempuan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lansia</a:t>
            </a:r>
            <a:r>
              <a:rPr lang="en-US" dirty="0">
                <a:solidFill>
                  <a:schemeClr val="tx1"/>
                </a:solidFill>
                <a:latin typeface="Georgia" panose="02040502050405020303" pitchFamily="18" charset="0"/>
              </a:rPr>
              <a:t>. Hal </a:t>
            </a:r>
            <a:r>
              <a:rPr lang="en-US" dirty="0" err="1">
                <a:solidFill>
                  <a:schemeClr val="tx1"/>
                </a:solidFill>
                <a:latin typeface="Georgia" panose="02040502050405020303" pitchFamily="18" charset="0"/>
              </a:rPr>
              <a:t>ini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dimaksudkan</a:t>
            </a:r>
            <a:r>
              <a:rPr lang="en-US" dirty="0">
                <a:solidFill>
                  <a:schemeClr val="tx1"/>
                </a:solidFill>
                <a:latin typeface="Georgia" panose="02040502050405020303" pitchFamily="18" charset="0"/>
              </a:rPr>
              <a:t> agar </a:t>
            </a:r>
            <a:r>
              <a:rPr lang="en-US" dirty="0" err="1">
                <a:solidFill>
                  <a:schemeClr val="tx1"/>
                </a:solidFill>
                <a:latin typeface="Georgia" panose="02040502050405020303" pitchFamily="18" charset="0"/>
              </a:rPr>
              <a:t>kelompok</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rentan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tersebut</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bisa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mengakses</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layanan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mudah</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mendapatkan</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haknya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sebagai</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warga</a:t>
            </a:r>
            <a:r>
              <a:rPr lang="en-US" dirty="0">
                <a:solidFill>
                  <a:schemeClr val="tx1"/>
                </a:solidFill>
                <a:latin typeface="Georgia" panose="02040502050405020303" pitchFamily="18" charset="0"/>
              </a:rPr>
              <a:t> </a:t>
            </a:r>
            <a:r>
              <a:rPr lang="en-US" dirty="0" err="1">
                <a:solidFill>
                  <a:schemeClr val="tx1"/>
                </a:solidFill>
                <a:latin typeface="Georgia" panose="02040502050405020303" pitchFamily="18" charset="0"/>
              </a:rPr>
              <a:t>negara</a:t>
            </a:r>
            <a:r>
              <a:rPr lang="en-US" dirty="0">
                <a:solidFill>
                  <a:schemeClr val="tx1"/>
                </a:solidFill>
                <a:latin typeface="Georgia" panose="02040502050405020303" pitchFamily="18" charset="0"/>
              </a:rPr>
              <a:t> Indonesia. 	</a:t>
            </a:r>
          </a:p>
          <a:p>
            <a:endParaRPr lang="en-US" dirty="0"/>
          </a:p>
        </p:txBody>
      </p:sp>
    </p:spTree>
    <p:extLst>
      <p:ext uri="{BB962C8B-B14F-4D97-AF65-F5344CB8AC3E}">
        <p14:creationId xmlns:p14="http://schemas.microsoft.com/office/powerpoint/2010/main" val="1716188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542</TotalTime>
  <Words>1969</Words>
  <Application>Microsoft Office PowerPoint</Application>
  <PresentationFormat>Widescreen</PresentationFormat>
  <Paragraphs>100</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SimSun</vt:lpstr>
      <vt:lpstr>Arial</vt:lpstr>
      <vt:lpstr>Calibri</vt:lpstr>
      <vt:lpstr>Corbel</vt:lpstr>
      <vt:lpstr>Georgia</vt:lpstr>
      <vt:lpstr>Times New Roman</vt:lpstr>
      <vt:lpstr>Wingdings</vt:lpstr>
      <vt:lpstr>Basis</vt:lpstr>
      <vt:lpstr>RUANG LINGKUP DAN URGENSI PELAYANAN SOSIAL</vt:lpstr>
      <vt:lpstr>PENGERTIAN PELAYANAN SOSIAL</vt:lpstr>
      <vt:lpstr> </vt:lpstr>
      <vt:lpstr>RUANG LINGKUP PELAYANAN SOSIAL</vt:lpstr>
      <vt:lpstr>PowerPoint Presentation</vt:lpstr>
      <vt:lpstr>PowerPoint Presentation</vt:lpstr>
      <vt:lpstr>KATEGORI PELAYANAN SOSIAL</vt:lpstr>
      <vt:lpstr>PowerPoint Presentation</vt:lpstr>
      <vt:lpstr>PowerPoint Presentation</vt:lpstr>
      <vt:lpstr>PowerPoint Presentation</vt:lpstr>
      <vt:lpstr>PERAN LEMBAGA PELAYANAN SOSIAL</vt:lpstr>
      <vt:lpstr>PowerPoint Presentation</vt:lpstr>
      <vt:lpstr>PELAYANAN SOSIAL DI INDONESIA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Praktek Kerja Sosial Anti-Opresi di Tingkat Pribadi dan Budaya</dc:title>
  <dc:creator>acer</dc:creator>
  <cp:lastModifiedBy>Widi</cp:lastModifiedBy>
  <cp:revision>71</cp:revision>
  <dcterms:created xsi:type="dcterms:W3CDTF">2020-04-20T04:37:06Z</dcterms:created>
  <dcterms:modified xsi:type="dcterms:W3CDTF">2021-03-30T06:02:50Z</dcterms:modified>
</cp:coreProperties>
</file>