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21"/>
  </p:notesMasterIdLst>
  <p:sldIdLst>
    <p:sldId id="384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064"/>
  </p:normalViewPr>
  <p:slideViewPr>
    <p:cSldViewPr snapToGrid="0" snapToObjects="1">
      <p:cViewPr varScale="1">
        <p:scale>
          <a:sx n="88" d="100"/>
          <a:sy n="88" d="100"/>
        </p:scale>
        <p:origin x="184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8702D-EF1B-4948-A684-04C7F9590BA8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FC7E0-BCC6-4847-B308-6112E74E584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354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19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FAB08-A326-444C-A841-EDC074A9BF8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11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FAB08-A326-444C-A841-EDC074A9BF8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22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FAB08-A326-444C-A841-EDC074A9BF8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39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FAB08-A326-444C-A841-EDC074A9BF8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512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FAB08-A326-444C-A841-EDC074A9BF8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2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795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3732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89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7227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935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035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594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01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182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123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186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23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804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3578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8865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0383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74619-6C28-3842-8EB9-4C206D4E47BF}" type="datetimeFigureOut">
              <a:rPr lang="id-ID" smtClean="0"/>
              <a:t>16/11/20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902B5CC-7D8D-FF42-A916-B94DB312303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489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3331582" y="157706"/>
            <a:ext cx="5949950" cy="83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STPMD </a:t>
            </a:r>
            <a:r>
              <a:rPr lang="ja-JP" altLang="en-US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2000" b="1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0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2196353" y="1354218"/>
            <a:ext cx="594995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METODE PENELITIAN SOSIAL (3 </a:t>
            </a:r>
            <a:r>
              <a:rPr lang="en-US" sz="2800" dirty="0" err="1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sks</a:t>
            </a:r>
            <a:r>
              <a:rPr lang="en-US" sz="2800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DB7658-7016-8044-A5A0-1C50F295936D}"/>
              </a:ext>
            </a:extLst>
          </p:cNvPr>
          <p:cNvSpPr txBox="1"/>
          <p:nvPr/>
        </p:nvSpPr>
        <p:spPr>
          <a:xfrm>
            <a:off x="1648684" y="3429000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Chalkboard SE" panose="03050602040202020205" pitchFamily="66" charset="77"/>
              </a:rPr>
              <a:t>BAGIAN IV : </a:t>
            </a:r>
          </a:p>
          <a:p>
            <a:r>
              <a:rPr lang="en-US" sz="3200" dirty="0">
                <a:solidFill>
                  <a:srgbClr val="002060"/>
                </a:solidFill>
                <a:latin typeface="Chalkboard SE" panose="03050602040202020205" pitchFamily="66" charset="77"/>
              </a:rPr>
              <a:t>POPULASI – SAMPEL - RESPONDEN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93E909-D831-AB4F-954C-806618CED48C}"/>
              </a:ext>
            </a:extLst>
          </p:cNvPr>
          <p:cNvSpPr txBox="1"/>
          <p:nvPr/>
        </p:nvSpPr>
        <p:spPr>
          <a:xfrm>
            <a:off x="5176842" y="6093296"/>
            <a:ext cx="4957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Dosen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Pengampu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: Drs.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Hastowiyono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, M.S</a:t>
            </a:r>
          </a:p>
        </p:txBody>
      </p:sp>
    </p:spTree>
    <p:extLst>
      <p:ext uri="{BB962C8B-B14F-4D97-AF65-F5344CB8AC3E}">
        <p14:creationId xmlns:p14="http://schemas.microsoft.com/office/powerpoint/2010/main" val="86617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658" y="405265"/>
            <a:ext cx="8233317" cy="1052357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Contoh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 </a:t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</a:br>
            <a:r>
              <a:rPr lang="en-US" sz="28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Penentuan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 </a:t>
            </a:r>
            <a:r>
              <a:rPr lang="en-US" sz="28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Strafied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 Random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17" y="1666649"/>
            <a:ext cx="8891858" cy="4852535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Font typeface="Wingdings" charset="2"/>
              <a:buChar char="u"/>
            </a:pPr>
            <a:r>
              <a:rPr lang="en-US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1.250 org</a:t>
            </a:r>
          </a:p>
          <a:p>
            <a:pPr marL="511175" indent="-511175">
              <a:buFont typeface="Wingdings" charset="2"/>
              <a:buChar char="u"/>
            </a:pPr>
            <a:r>
              <a:rPr lang="en-US" sz="2400" dirty="0"/>
              <a:t>Tingkat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r>
              <a:rPr lang="en-US" sz="2400" dirty="0"/>
              <a:t> </a:t>
            </a:r>
            <a:r>
              <a:rPr lang="en-US" sz="2400" dirty="0" err="1"/>
              <a:t>heterogin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marL="857250" lvl="1" indent="-400050">
              <a:buFont typeface="Wingdings" charset="2"/>
              <a:buChar char="Ø"/>
              <a:tabLst>
                <a:tab pos="4256088" algn="l"/>
              </a:tabLst>
            </a:pPr>
            <a:r>
              <a:rPr lang="en-US" sz="2400" dirty="0" err="1"/>
              <a:t>Tamat</a:t>
            </a:r>
            <a:r>
              <a:rPr lang="en-US" sz="2400" dirty="0"/>
              <a:t> SD dan SLTP	= 700 org</a:t>
            </a:r>
          </a:p>
          <a:p>
            <a:pPr marL="857250" lvl="1" indent="-400050">
              <a:buFont typeface="Wingdings" charset="0"/>
              <a:buChar char="Ø"/>
              <a:tabLst>
                <a:tab pos="4256088" algn="l"/>
              </a:tabLst>
            </a:pPr>
            <a:r>
              <a:rPr lang="en-US" sz="2400" dirty="0" err="1"/>
              <a:t>Tamat</a:t>
            </a:r>
            <a:r>
              <a:rPr lang="en-US" sz="2400" dirty="0"/>
              <a:t> SLTA            	= 475 org</a:t>
            </a:r>
          </a:p>
          <a:p>
            <a:pPr marL="857250" lvl="1" indent="-400050">
              <a:buFont typeface="Wingdings" charset="0"/>
              <a:buChar char="Ø"/>
              <a:tabLst>
                <a:tab pos="4256088" algn="l"/>
              </a:tabLst>
            </a:pPr>
            <a:r>
              <a:rPr lang="en-US" sz="2400" dirty="0" err="1"/>
              <a:t>Tamat</a:t>
            </a:r>
            <a:r>
              <a:rPr lang="en-US" sz="2400" dirty="0"/>
              <a:t> </a:t>
            </a:r>
            <a:r>
              <a:rPr lang="en-US" sz="2400" dirty="0" err="1"/>
              <a:t>Perguruan</a:t>
            </a:r>
            <a:r>
              <a:rPr lang="en-US" sz="2400" dirty="0"/>
              <a:t> Tinggi 	=   75 org  </a:t>
            </a:r>
          </a:p>
          <a:p>
            <a:pPr lvl="1">
              <a:buFont typeface="Wingdings" charset="0"/>
              <a:buChar char="Ø"/>
            </a:pPr>
            <a:endParaRPr lang="en-US" sz="2400" dirty="0"/>
          </a:p>
          <a:p>
            <a:pPr marL="508000" lvl="1" indent="-457200">
              <a:buFont typeface="Wingdings" charset="2"/>
              <a:buChar char="u"/>
            </a:pPr>
            <a:r>
              <a:rPr lang="en-US" sz="2400" dirty="0" err="1"/>
              <a:t>Misal</a:t>
            </a:r>
            <a:r>
              <a:rPr lang="en-US" sz="2400" dirty="0"/>
              <a:t>, </a:t>
            </a:r>
            <a:r>
              <a:rPr lang="en-US" sz="2400" dirty="0" err="1"/>
              <a:t>peneliti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10% (125 org),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rincian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sampelnya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15423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478" y="659338"/>
            <a:ext cx="8855149" cy="553932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err="1"/>
              <a:t>Perhitungan</a:t>
            </a:r>
            <a:r>
              <a:rPr lang="en-US" sz="3000" dirty="0"/>
              <a:t> </a:t>
            </a:r>
            <a:r>
              <a:rPr lang="en-US" sz="3000" dirty="0" err="1"/>
              <a:t>sampel</a:t>
            </a:r>
            <a:r>
              <a:rPr lang="en-US" sz="3000" dirty="0"/>
              <a:t>:</a:t>
            </a:r>
          </a:p>
          <a:p>
            <a:pPr marL="0" indent="0">
              <a:buNone/>
            </a:pPr>
            <a:endParaRPr lang="en-US" sz="3000" dirty="0"/>
          </a:p>
          <a:p>
            <a:pPr marL="511175" indent="-511175">
              <a:buFont typeface="Wingdings" charset="2"/>
              <a:buChar char="v"/>
            </a:pPr>
            <a:r>
              <a:rPr lang="en-US" sz="2700" dirty="0" err="1"/>
              <a:t>Tamat</a:t>
            </a:r>
            <a:r>
              <a:rPr lang="en-US" sz="2700" dirty="0"/>
              <a:t> SD </a:t>
            </a:r>
            <a:r>
              <a:rPr lang="en-US" sz="2700" dirty="0" err="1"/>
              <a:t>dan</a:t>
            </a:r>
            <a:r>
              <a:rPr lang="en-US" sz="2700" dirty="0"/>
              <a:t> SLTP = 700/1.250 X 125 org =    70 org</a:t>
            </a:r>
          </a:p>
          <a:p>
            <a:pPr marL="565150" indent="-565150">
              <a:buFont typeface="Wingdings" charset="2"/>
              <a:buChar char="v"/>
            </a:pPr>
            <a:r>
              <a:rPr lang="en-US" sz="2700" dirty="0" err="1"/>
              <a:t>Tamat</a:t>
            </a:r>
            <a:r>
              <a:rPr lang="en-US" sz="2700" dirty="0"/>
              <a:t> SLTA = 475/1.250 X 125 org              =   47 org</a:t>
            </a:r>
          </a:p>
          <a:p>
            <a:pPr marL="565150" indent="-565150">
              <a:buFont typeface="Wingdings" charset="2"/>
              <a:buChar char="v"/>
            </a:pPr>
            <a:r>
              <a:rPr lang="en-US" sz="2700" dirty="0" err="1"/>
              <a:t>Tamat</a:t>
            </a:r>
            <a:r>
              <a:rPr lang="en-US" sz="2700" dirty="0"/>
              <a:t> </a:t>
            </a:r>
            <a:r>
              <a:rPr lang="en-US" sz="2700" dirty="0" err="1"/>
              <a:t>Perg</a:t>
            </a:r>
            <a:r>
              <a:rPr lang="en-US" sz="2700" dirty="0"/>
              <a:t>. </a:t>
            </a:r>
            <a:r>
              <a:rPr lang="en-US" sz="2700" dirty="0" err="1"/>
              <a:t>Tinggi</a:t>
            </a:r>
            <a:r>
              <a:rPr lang="en-US" sz="2700" dirty="0"/>
              <a:t> = 75/1.250 X 125 org    =     8 org</a:t>
            </a:r>
          </a:p>
          <a:p>
            <a:pPr marL="7037388" indent="-4286250">
              <a:buNone/>
              <a:tabLst>
                <a:tab pos="565150" algn="l"/>
              </a:tabLst>
            </a:pPr>
            <a:r>
              <a:rPr lang="en-US" sz="2700" dirty="0" err="1"/>
              <a:t>Jumlah</a:t>
            </a:r>
            <a:r>
              <a:rPr lang="en-US" sz="2700" dirty="0"/>
              <a:t> 	=  125 org</a:t>
            </a:r>
          </a:p>
          <a:p>
            <a:pPr marL="565150" indent="-565150">
              <a:buFont typeface="Wingdings" charset="2"/>
              <a:buChar char="v"/>
            </a:pPr>
            <a:endParaRPr lang="en-US" sz="3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81290" y="3472228"/>
            <a:ext cx="78849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628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4797" y="589489"/>
            <a:ext cx="4192858" cy="753082"/>
          </a:xfrm>
        </p:spPr>
        <p:txBody>
          <a:bodyPr/>
          <a:lstStyle/>
          <a:p>
            <a:r>
              <a:rPr lang="en-US" dirty="0"/>
              <a:t>CLUSTER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42143"/>
            <a:ext cx="8229600" cy="503282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dirty="0"/>
              <a:t>Cluster Sampling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apabila</a:t>
            </a:r>
            <a:r>
              <a:rPr lang="en-US" sz="2800" dirty="0"/>
              <a:t> </a:t>
            </a:r>
            <a:r>
              <a:rPr lang="en-US" sz="2800" dirty="0" err="1"/>
              <a:t>persebar</a:t>
            </a:r>
            <a:r>
              <a:rPr lang="en-US" sz="2800" dirty="0"/>
              <a:t>-an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lokus</a:t>
            </a:r>
            <a:r>
              <a:rPr lang="en-US" sz="2800" dirty="0"/>
              <a:t> </a:t>
            </a:r>
            <a:r>
              <a:rPr lang="en-US" sz="2800" dirty="0" err="1"/>
              <a:t>peneli</a:t>
            </a:r>
            <a:r>
              <a:rPr lang="en-US" sz="2800" dirty="0"/>
              <a:t>-tian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diketahui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Misal</a:t>
            </a:r>
            <a:r>
              <a:rPr lang="en-US" sz="2800" dirty="0"/>
              <a:t>, unit </a:t>
            </a:r>
            <a:r>
              <a:rPr lang="en-US" sz="2800" dirty="0" err="1"/>
              <a:t>analisisnya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rumahtangga</a:t>
            </a:r>
            <a:r>
              <a:rPr lang="en-US" sz="2800" dirty="0"/>
              <a:t> </a:t>
            </a:r>
            <a:r>
              <a:rPr lang="en-US" sz="2800" dirty="0" err="1"/>
              <a:t>pekerja</a:t>
            </a:r>
            <a:r>
              <a:rPr lang="en-US" sz="2800" dirty="0"/>
              <a:t> </a:t>
            </a:r>
            <a:r>
              <a:rPr lang="en-US" sz="2800" dirty="0" err="1"/>
              <a:t>buruh</a:t>
            </a:r>
            <a:r>
              <a:rPr lang="en-US" sz="2800" dirty="0"/>
              <a:t> </a:t>
            </a:r>
            <a:r>
              <a:rPr lang="en-US" sz="2800" dirty="0" err="1"/>
              <a:t>bangunan</a:t>
            </a:r>
            <a:r>
              <a:rPr lang="en-US" sz="2800" dirty="0"/>
              <a:t> di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.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dibagi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gugus</a:t>
            </a:r>
            <a:r>
              <a:rPr lang="en-US" sz="2800" dirty="0"/>
              <a:t> (cluster),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dusun</a:t>
            </a:r>
            <a:r>
              <a:rPr lang="en-US" sz="2800" dirty="0"/>
              <a:t>. </a:t>
            </a:r>
            <a:r>
              <a:rPr lang="en-US" sz="2800" dirty="0" err="1"/>
              <a:t>Selanjutnya</a:t>
            </a:r>
            <a:r>
              <a:rPr lang="en-US" sz="2800" dirty="0"/>
              <a:t>,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dusun</a:t>
            </a:r>
            <a:r>
              <a:rPr lang="en-US" sz="2800" dirty="0"/>
              <a:t> </a:t>
            </a:r>
            <a:r>
              <a:rPr lang="en-US" sz="2800" dirty="0" err="1"/>
              <a:t>dijadikan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gugus</a:t>
            </a:r>
            <a:r>
              <a:rPr lang="en-US" sz="2800" dirty="0"/>
              <a:t>,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rumahtangga</a:t>
            </a:r>
            <a:r>
              <a:rPr lang="en-US" sz="2800" dirty="0"/>
              <a:t> </a:t>
            </a:r>
            <a:r>
              <a:rPr lang="en-US" sz="2800" dirty="0" err="1"/>
              <a:t>buruh</a:t>
            </a:r>
            <a:r>
              <a:rPr lang="en-US" sz="2800" dirty="0"/>
              <a:t> </a:t>
            </a:r>
            <a:r>
              <a:rPr lang="en-US" sz="2800" dirty="0" err="1"/>
              <a:t>bangunan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 di </a:t>
            </a:r>
            <a:r>
              <a:rPr lang="en-US" sz="2800" dirty="0" err="1"/>
              <a:t>dusun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diobservasi</a:t>
            </a:r>
            <a:r>
              <a:rPr lang="en-US" sz="28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913553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8374" y="413657"/>
            <a:ext cx="4954587" cy="875746"/>
          </a:xfrm>
        </p:spPr>
        <p:txBody>
          <a:bodyPr/>
          <a:lstStyle/>
          <a:p>
            <a:r>
              <a:rPr lang="en-US" dirty="0"/>
              <a:t>PURPOSIVE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2384"/>
            <a:ext cx="8596668" cy="475195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pertimbangan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.</a:t>
            </a:r>
          </a:p>
          <a:p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memilih</a:t>
            </a:r>
            <a:r>
              <a:rPr lang="en-US" sz="2800" dirty="0"/>
              <a:t> sub-group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sedemikian</a:t>
            </a:r>
            <a:r>
              <a:rPr lang="en-US" sz="2800" dirty="0"/>
              <a:t> </a:t>
            </a:r>
            <a:r>
              <a:rPr lang="en-US" sz="2800" dirty="0" err="1"/>
              <a:t>rupa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yang </a:t>
            </a:r>
            <a:r>
              <a:rPr lang="en-US" sz="2800" dirty="0" err="1"/>
              <a:t>dipilih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sifat-sifat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.</a:t>
            </a:r>
          </a:p>
          <a:p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cocok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meneliti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yang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orang-orang </a:t>
            </a:r>
            <a:r>
              <a:rPr lang="en-US" sz="2800" dirty="0" err="1"/>
              <a:t>tertentu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31114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733" y="818382"/>
            <a:ext cx="5434361" cy="710100"/>
          </a:xfrm>
        </p:spPr>
        <p:txBody>
          <a:bodyPr>
            <a:normAutofit/>
          </a:bodyPr>
          <a:lstStyle/>
          <a:p>
            <a:r>
              <a:rPr lang="en-US" sz="4000" b="1" dirty="0"/>
              <a:t>SNOW BALL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029" y="1741714"/>
            <a:ext cx="8229600" cy="484665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700" dirty="0" err="1"/>
              <a:t>Teknik</a:t>
            </a:r>
            <a:r>
              <a:rPr lang="en-US" sz="2700" dirty="0"/>
              <a:t> sampling </a:t>
            </a:r>
            <a:r>
              <a:rPr lang="en-US" sz="2700" dirty="0" err="1"/>
              <a:t>ini</a:t>
            </a:r>
            <a:r>
              <a:rPr lang="en-US" sz="2700" dirty="0"/>
              <a:t> </a:t>
            </a:r>
            <a:r>
              <a:rPr lang="en-US" sz="2700" dirty="0" err="1"/>
              <a:t>digunakan</a:t>
            </a:r>
            <a:r>
              <a:rPr lang="en-US" sz="2700" dirty="0"/>
              <a:t> </a:t>
            </a:r>
            <a:r>
              <a:rPr lang="en-US" sz="2700" dirty="0" err="1"/>
              <a:t>apabila</a:t>
            </a:r>
            <a:r>
              <a:rPr lang="en-US" sz="2700" dirty="0"/>
              <a:t> </a:t>
            </a:r>
            <a:r>
              <a:rPr lang="en-US" sz="2700" dirty="0" err="1"/>
              <a:t>keberadaan</a:t>
            </a:r>
            <a:r>
              <a:rPr lang="en-US" sz="2700" dirty="0"/>
              <a:t> </a:t>
            </a:r>
            <a:r>
              <a:rPr lang="en-US" sz="2700" dirty="0" err="1"/>
              <a:t>responden</a:t>
            </a:r>
            <a:r>
              <a:rPr lang="en-US" sz="2700" dirty="0"/>
              <a:t> </a:t>
            </a:r>
            <a:r>
              <a:rPr lang="en-US" sz="2700" dirty="0" err="1"/>
              <a:t>tidak</a:t>
            </a:r>
            <a:r>
              <a:rPr lang="en-US" sz="2700" dirty="0"/>
              <a:t> </a:t>
            </a:r>
            <a:r>
              <a:rPr lang="en-US" sz="2700" dirty="0" err="1"/>
              <a:t>diketahui</a:t>
            </a:r>
            <a:r>
              <a:rPr lang="en-US" sz="2700" dirty="0"/>
              <a:t>.</a:t>
            </a:r>
          </a:p>
          <a:p>
            <a:r>
              <a:rPr lang="en-US" sz="2700" dirty="0" err="1"/>
              <a:t>Peneliti</a:t>
            </a:r>
            <a:r>
              <a:rPr lang="en-US" sz="2700" dirty="0"/>
              <a:t> </a:t>
            </a:r>
            <a:r>
              <a:rPr lang="en-US" sz="2700" dirty="0" err="1"/>
              <a:t>terlebih</a:t>
            </a:r>
            <a:r>
              <a:rPr lang="en-US" sz="2700" dirty="0"/>
              <a:t> </a:t>
            </a:r>
            <a:r>
              <a:rPr lang="en-US" sz="2700" dirty="0" err="1"/>
              <a:t>dahulu</a:t>
            </a:r>
            <a:r>
              <a:rPr lang="en-US" sz="2700" dirty="0"/>
              <a:t> </a:t>
            </a:r>
            <a:r>
              <a:rPr lang="en-US" sz="2700" dirty="0" err="1"/>
              <a:t>menemukan</a:t>
            </a:r>
            <a:r>
              <a:rPr lang="en-US" sz="2700" dirty="0"/>
              <a:t> </a:t>
            </a:r>
            <a:r>
              <a:rPr lang="en-US" sz="2700" dirty="0" err="1"/>
              <a:t>seorang</a:t>
            </a:r>
            <a:r>
              <a:rPr lang="en-US" sz="2700" dirty="0"/>
              <a:t> </a:t>
            </a:r>
            <a:r>
              <a:rPr lang="en-US" sz="2700" dirty="0" err="1"/>
              <a:t>informan</a:t>
            </a:r>
            <a:r>
              <a:rPr lang="en-US" sz="2700" dirty="0"/>
              <a:t>, </a:t>
            </a:r>
            <a:r>
              <a:rPr lang="en-US" sz="2700" dirty="0" err="1"/>
              <a:t>kemudian</a:t>
            </a:r>
            <a:r>
              <a:rPr lang="en-US" sz="2700" dirty="0"/>
              <a:t> </a:t>
            </a:r>
            <a:r>
              <a:rPr lang="en-US" sz="2700" dirty="0" err="1"/>
              <a:t>berdasarkan</a:t>
            </a:r>
            <a:r>
              <a:rPr lang="en-US" sz="2700" dirty="0"/>
              <a:t> </a:t>
            </a:r>
            <a:r>
              <a:rPr lang="en-US" sz="2700" dirty="0" err="1"/>
              <a:t>hasil</a:t>
            </a:r>
            <a:r>
              <a:rPr lang="en-US" sz="2700" dirty="0"/>
              <a:t> </a:t>
            </a:r>
            <a:r>
              <a:rPr lang="en-US" sz="2700" dirty="0" err="1"/>
              <a:t>interaksinya</a:t>
            </a:r>
            <a:r>
              <a:rPr lang="en-US" sz="2700" dirty="0"/>
              <a:t> </a:t>
            </a:r>
            <a:r>
              <a:rPr lang="en-US" sz="2700" dirty="0" err="1"/>
              <a:t>dengan</a:t>
            </a:r>
            <a:r>
              <a:rPr lang="en-US" sz="2700" dirty="0"/>
              <a:t> </a:t>
            </a:r>
            <a:r>
              <a:rPr lang="en-US" sz="2700" dirty="0" err="1"/>
              <a:t>informan</a:t>
            </a:r>
            <a:r>
              <a:rPr lang="en-US" sz="2700" dirty="0"/>
              <a:t> </a:t>
            </a:r>
            <a:r>
              <a:rPr lang="en-US" sz="2700" dirty="0" err="1"/>
              <a:t>tersebut</a:t>
            </a:r>
            <a:r>
              <a:rPr lang="en-US" sz="2700" dirty="0"/>
              <a:t>  </a:t>
            </a:r>
            <a:r>
              <a:rPr lang="en-US" sz="2700" dirty="0" err="1"/>
              <a:t>akan</a:t>
            </a:r>
            <a:r>
              <a:rPr lang="en-US" sz="2700" dirty="0"/>
              <a:t> </a:t>
            </a:r>
            <a:r>
              <a:rPr lang="en-US" sz="2700" dirty="0" err="1"/>
              <a:t>dapat</a:t>
            </a:r>
            <a:r>
              <a:rPr lang="en-US" sz="2700" dirty="0"/>
              <a:t> </a:t>
            </a:r>
            <a:r>
              <a:rPr lang="en-US" sz="2700" dirty="0" err="1"/>
              <a:t>diketahui</a:t>
            </a:r>
            <a:r>
              <a:rPr lang="en-US" sz="2700" dirty="0"/>
              <a:t> </a:t>
            </a:r>
            <a:r>
              <a:rPr lang="en-US" sz="2700" dirty="0" err="1"/>
              <a:t>anggota</a:t>
            </a:r>
            <a:r>
              <a:rPr lang="en-US" sz="2700" dirty="0"/>
              <a:t> </a:t>
            </a:r>
            <a:r>
              <a:rPr lang="en-US" sz="2700" dirty="0" err="1"/>
              <a:t>kelompok</a:t>
            </a:r>
            <a:r>
              <a:rPr lang="en-US" sz="2700" dirty="0"/>
              <a:t> </a:t>
            </a:r>
            <a:r>
              <a:rPr lang="en-US" sz="2700" dirty="0" err="1"/>
              <a:t>dari</a:t>
            </a:r>
            <a:r>
              <a:rPr lang="en-US" sz="2700" dirty="0"/>
              <a:t> </a:t>
            </a:r>
            <a:r>
              <a:rPr lang="en-US" sz="2700" dirty="0" err="1"/>
              <a:t>informan</a:t>
            </a:r>
            <a:r>
              <a:rPr lang="en-US" sz="2700" dirty="0"/>
              <a:t> </a:t>
            </a:r>
            <a:r>
              <a:rPr lang="en-US" sz="2700" dirty="0" err="1"/>
              <a:t>tersebut</a:t>
            </a:r>
            <a:r>
              <a:rPr lang="en-US" sz="2700" dirty="0"/>
              <a:t> </a:t>
            </a:r>
            <a:r>
              <a:rPr lang="en-US" sz="2700" dirty="0" err="1"/>
              <a:t>dengan</a:t>
            </a:r>
            <a:r>
              <a:rPr lang="en-US" sz="2700" dirty="0"/>
              <a:t> </a:t>
            </a:r>
            <a:r>
              <a:rPr lang="en-US" sz="2700" dirty="0" err="1"/>
              <a:t>jumlah</a:t>
            </a:r>
            <a:r>
              <a:rPr lang="en-US" sz="2700" dirty="0"/>
              <a:t> </a:t>
            </a:r>
            <a:r>
              <a:rPr lang="en-US" sz="2700" dirty="0" err="1"/>
              <a:t>semakin</a:t>
            </a:r>
            <a:r>
              <a:rPr lang="en-US" sz="2700" dirty="0"/>
              <a:t> </a:t>
            </a:r>
            <a:r>
              <a:rPr lang="en-US" sz="2700" dirty="0" err="1"/>
              <a:t>banyak</a:t>
            </a:r>
            <a:r>
              <a:rPr lang="en-US" sz="2700" dirty="0"/>
              <a:t>. </a:t>
            </a:r>
          </a:p>
          <a:p>
            <a:r>
              <a:rPr lang="en-US" sz="2700" dirty="0" err="1"/>
              <a:t>Pengambilan</a:t>
            </a:r>
            <a:r>
              <a:rPr lang="en-US" sz="2700" dirty="0"/>
              <a:t> </a:t>
            </a:r>
            <a:r>
              <a:rPr lang="en-US" sz="2700" dirty="0" err="1"/>
              <a:t>sampel</a:t>
            </a:r>
            <a:r>
              <a:rPr lang="en-US" sz="2700" dirty="0"/>
              <a:t> </a:t>
            </a:r>
            <a:r>
              <a:rPr lang="en-US" sz="2700" dirty="0" err="1"/>
              <a:t>baru</a:t>
            </a:r>
            <a:r>
              <a:rPr lang="en-US" sz="2700" dirty="0"/>
              <a:t> </a:t>
            </a:r>
            <a:r>
              <a:rPr lang="en-US" sz="2700" dirty="0" err="1"/>
              <a:t>dihentikan</a:t>
            </a:r>
            <a:r>
              <a:rPr lang="en-US" sz="2700" dirty="0"/>
              <a:t> </a:t>
            </a:r>
            <a:r>
              <a:rPr lang="en-US" sz="2700" dirty="0" err="1"/>
              <a:t>apabila</a:t>
            </a:r>
            <a:r>
              <a:rPr lang="en-US" sz="2700" dirty="0"/>
              <a:t> data yang </a:t>
            </a:r>
            <a:r>
              <a:rPr lang="en-US" sz="2700" dirty="0" err="1"/>
              <a:t>diperoleh</a:t>
            </a:r>
            <a:r>
              <a:rPr lang="en-US" sz="2700" dirty="0"/>
              <a:t> </a:t>
            </a:r>
            <a:r>
              <a:rPr lang="en-US" sz="2700" dirty="0" err="1"/>
              <a:t>dari</a:t>
            </a:r>
            <a:r>
              <a:rPr lang="en-US" sz="2700" dirty="0"/>
              <a:t> para </a:t>
            </a:r>
            <a:r>
              <a:rPr lang="en-US" sz="2700" dirty="0" err="1"/>
              <a:t>informan</a:t>
            </a:r>
            <a:r>
              <a:rPr lang="en-US" sz="2700" dirty="0"/>
              <a:t> </a:t>
            </a:r>
            <a:r>
              <a:rPr lang="en-US" sz="2700" dirty="0" err="1"/>
              <a:t>sudah</a:t>
            </a:r>
            <a:r>
              <a:rPr lang="en-US" sz="2700" dirty="0"/>
              <a:t> </a:t>
            </a:r>
            <a:r>
              <a:rPr lang="en-US" sz="2700" dirty="0" err="1"/>
              <a:t>cukup</a:t>
            </a:r>
            <a:r>
              <a:rPr lang="en-US" sz="2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5066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9268" y="734633"/>
            <a:ext cx="5073806" cy="73078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ACCIDENTAL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057" y="1756229"/>
            <a:ext cx="8738807" cy="448325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800" dirty="0"/>
              <a:t>Accidental sampling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pengambilan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kebetulan</a:t>
            </a:r>
            <a:r>
              <a:rPr lang="en-US" sz="2800" dirty="0"/>
              <a:t>,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keberadaan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di </a:t>
            </a:r>
            <a:r>
              <a:rPr lang="en-US" sz="2800" dirty="0" err="1"/>
              <a:t>lokasi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diketahui</a:t>
            </a:r>
            <a:r>
              <a:rPr lang="en-US" sz="2800" dirty="0"/>
              <a:t> </a:t>
            </a:r>
            <a:r>
              <a:rPr lang="en-US" sz="2800" dirty="0" err="1"/>
              <a:t>waktunya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Yang </a:t>
            </a:r>
            <a:r>
              <a:rPr lang="en-US" sz="2800" dirty="0" err="1"/>
              <a:t>dijadikan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orang yang </a:t>
            </a:r>
            <a:r>
              <a:rPr lang="en-US" sz="2800" dirty="0" err="1"/>
              <a:t>kebetulan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ditemui</a:t>
            </a:r>
            <a:r>
              <a:rPr lang="en-US" sz="2800" dirty="0"/>
              <a:t> di </a:t>
            </a:r>
            <a:r>
              <a:rPr lang="en-US" sz="2800" dirty="0" err="1"/>
              <a:t>lokasi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. </a:t>
            </a:r>
            <a:r>
              <a:rPr lang="en-US" sz="2800" dirty="0" err="1"/>
              <a:t>Misalnya</a:t>
            </a:r>
            <a:r>
              <a:rPr lang="en-US" sz="2800" dirty="0"/>
              <a:t>: </a:t>
            </a:r>
            <a:r>
              <a:rPr lang="en-US" sz="2800" dirty="0" err="1"/>
              <a:t>perantau</a:t>
            </a:r>
            <a:r>
              <a:rPr lang="en-US" sz="2800" dirty="0"/>
              <a:t> yang </a:t>
            </a:r>
            <a:r>
              <a:rPr lang="en-US" sz="2800" dirty="0" err="1"/>
              <a:t>sedang</a:t>
            </a:r>
            <a:r>
              <a:rPr lang="en-US" sz="2800" dirty="0"/>
              <a:t> </a:t>
            </a:r>
            <a:r>
              <a:rPr lang="en-US" sz="2800" dirty="0" err="1"/>
              <a:t>pulang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 </a:t>
            </a:r>
            <a:r>
              <a:rPr lang="en-US" sz="2800" dirty="0" err="1"/>
              <a:t>asalnya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8510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311" y="497148"/>
            <a:ext cx="4125951" cy="819989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AREA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043" y="1527630"/>
            <a:ext cx="8839061" cy="4423227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apabila</a:t>
            </a:r>
            <a:r>
              <a:rPr lang="en-US" sz="2800" dirty="0"/>
              <a:t> </a:t>
            </a:r>
            <a:r>
              <a:rPr lang="en-US" sz="2800" dirty="0" err="1"/>
              <a:t>lokasi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 yang </a:t>
            </a:r>
            <a:r>
              <a:rPr lang="en-US" sz="2800" dirty="0" err="1"/>
              <a:t>luas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Misalnya</a:t>
            </a:r>
            <a:r>
              <a:rPr lang="en-US" sz="2800" dirty="0"/>
              <a:t>: </a:t>
            </a:r>
            <a:r>
              <a:rPr lang="en-US" sz="2800" dirty="0" err="1"/>
              <a:t>lokasi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</a:t>
            </a:r>
            <a:r>
              <a:rPr lang="en-US" sz="2800" dirty="0" err="1"/>
              <a:t>meliputi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kabupaten</a:t>
            </a:r>
            <a:r>
              <a:rPr lang="en-US" sz="2800" dirty="0"/>
              <a:t>. Dari </a:t>
            </a:r>
            <a:r>
              <a:rPr lang="en-US" sz="2800" dirty="0" err="1"/>
              <a:t>wilayah</a:t>
            </a:r>
            <a:r>
              <a:rPr lang="en-US" sz="2800" dirty="0"/>
              <a:t> </a:t>
            </a:r>
            <a:r>
              <a:rPr lang="en-US" sz="2800" dirty="0" err="1"/>
              <a:t>kabupaten</a:t>
            </a:r>
            <a:r>
              <a:rPr lang="en-US" sz="2800" dirty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kecamatan</a:t>
            </a:r>
            <a:r>
              <a:rPr lang="en-US" sz="2800" dirty="0"/>
              <a:t>, </a:t>
            </a:r>
            <a:r>
              <a:rPr lang="en-US" sz="2800" dirty="0" err="1"/>
              <a:t>selanjutnya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kecamatan</a:t>
            </a:r>
            <a:r>
              <a:rPr lang="en-US" sz="2800" dirty="0"/>
              <a:t> </a:t>
            </a:r>
            <a:r>
              <a:rPr lang="en-US" sz="2800" dirty="0" err="1"/>
              <a:t>terpilih</a:t>
            </a:r>
            <a:r>
              <a:rPr lang="en-US" sz="2800" dirty="0"/>
              <a:t>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desa</a:t>
            </a:r>
            <a:r>
              <a:rPr lang="en-US" sz="2800" dirty="0"/>
              <a:t>.  </a:t>
            </a:r>
            <a:r>
              <a:rPr lang="en-US" sz="2800" dirty="0" err="1"/>
              <a:t>Demikian</a:t>
            </a:r>
            <a:r>
              <a:rPr lang="en-US" sz="2800" dirty="0"/>
              <a:t> </a:t>
            </a:r>
            <a:r>
              <a:rPr lang="en-US" sz="2800" dirty="0" err="1"/>
              <a:t>seterusnya</a:t>
            </a:r>
            <a:r>
              <a:rPr lang="en-US" sz="2800" dirty="0"/>
              <a:t>, </a:t>
            </a:r>
            <a:r>
              <a:rPr lang="en-US" sz="2800" dirty="0" err="1"/>
              <a:t>sampai</a:t>
            </a:r>
            <a:r>
              <a:rPr lang="en-US" sz="2800" dirty="0"/>
              <a:t> </a:t>
            </a:r>
            <a:r>
              <a:rPr lang="en-US" sz="2800" dirty="0" err="1"/>
              <a:t>diperoleh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rumahtangga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022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0118" y="511594"/>
            <a:ext cx="3962400" cy="656283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RESPONDEN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263" y="1414701"/>
            <a:ext cx="8784590" cy="493170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orang yang </a:t>
            </a:r>
            <a:r>
              <a:rPr lang="en-US" dirty="0" err="1"/>
              <a:t>diminta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>.</a:t>
            </a:r>
          </a:p>
          <a:p>
            <a:r>
              <a:rPr lang="en-US" dirty="0" err="1"/>
              <a:t>Kaitan</a:t>
            </a:r>
            <a:r>
              <a:rPr lang="en-US" dirty="0"/>
              <a:t> Unit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Responden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474078"/>
              </p:ext>
            </p:extLst>
          </p:nvPr>
        </p:nvGraphicFramePr>
        <p:xfrm>
          <a:off x="822758" y="3019051"/>
          <a:ext cx="8229600" cy="3080532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61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Analisis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Responden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613">
                <a:tc>
                  <a:txBody>
                    <a:bodyPr/>
                    <a:lstStyle/>
                    <a:p>
                      <a:r>
                        <a:rPr lang="en-US" sz="2000" dirty="0" err="1"/>
                        <a:t>Petani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Padi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Desa</a:t>
                      </a:r>
                      <a:r>
                        <a:rPr lang="en-US" sz="2000" baseline="0" dirty="0"/>
                        <a:t> “X”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Agus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Fredy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Mamat</a:t>
                      </a:r>
                      <a:r>
                        <a:rPr lang="en-US" sz="2000" dirty="0"/>
                        <a:t> (</a:t>
                      </a:r>
                      <a:r>
                        <a:rPr lang="en-US" sz="2000" dirty="0" err="1"/>
                        <a:t>individu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petani</a:t>
                      </a:r>
                      <a:r>
                        <a:rPr lang="en-US" sz="2000" dirty="0"/>
                        <a:t>)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613">
                <a:tc>
                  <a:txBody>
                    <a:bodyPr/>
                    <a:lstStyle/>
                    <a:p>
                      <a:r>
                        <a:rPr lang="en-US" sz="2000" dirty="0" err="1"/>
                        <a:t>Keluarga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Penerima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Bantuan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Gempa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Kepala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Rumahtangga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613">
                <a:tc>
                  <a:txBody>
                    <a:bodyPr/>
                    <a:lstStyle/>
                    <a:p>
                      <a:r>
                        <a:rPr lang="en-US" sz="2000" dirty="0" err="1"/>
                        <a:t>Organisasi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Ekstra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Mahasiswa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Pengurus</a:t>
                      </a:r>
                      <a:r>
                        <a:rPr lang="en-US" sz="2000" dirty="0"/>
                        <a:t> UKM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613">
                <a:tc>
                  <a:txBody>
                    <a:bodyPr/>
                    <a:lstStyle/>
                    <a:p>
                      <a:r>
                        <a:rPr lang="en-US" sz="2000" dirty="0" err="1"/>
                        <a:t>Karang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Taruna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Pengurus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Karang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Taruna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13">
                <a:tc>
                  <a:txBody>
                    <a:bodyPr/>
                    <a:lstStyle/>
                    <a:p>
                      <a:r>
                        <a:rPr lang="en-US" sz="2000"/>
                        <a:t>Kantor</a:t>
                      </a:r>
                      <a:r>
                        <a:rPr lang="en-US" sz="2000" baseline="0"/>
                        <a:t> Dinas Pelayanan Sipil </a:t>
                      </a:r>
                      <a:endParaRPr lang="en-US" sz="2000" b="1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Kepala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dan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Staf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Dinas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terkait</a:t>
                      </a:r>
                      <a:endParaRPr lang="en-US" sz="2000" b="1" dirty="0">
                        <a:solidFill>
                          <a:srgbClr val="00009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33188" y="51159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30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742" y="743519"/>
            <a:ext cx="2490439" cy="744766"/>
          </a:xfrm>
        </p:spPr>
        <p:txBody>
          <a:bodyPr>
            <a:normAutofit/>
          </a:bodyPr>
          <a:lstStyle/>
          <a:p>
            <a:r>
              <a:rPr lang="en-US" dirty="0"/>
              <a:t>INFORMAN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421" y="1756229"/>
            <a:ext cx="8780293" cy="452845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orang yang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keadaan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dirinya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mewakili</a:t>
            </a:r>
            <a:r>
              <a:rPr lang="en-US" sz="2800" dirty="0"/>
              <a:t> orang/</a:t>
            </a:r>
            <a:r>
              <a:rPr lang="en-US" sz="2800" dirty="0" err="1"/>
              <a:t>pihak</a:t>
            </a:r>
            <a:r>
              <a:rPr lang="en-US" sz="2800" dirty="0"/>
              <a:t> lain,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sebatas</a:t>
            </a:r>
            <a:r>
              <a:rPr lang="en-US" sz="2800" dirty="0"/>
              <a:t>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orang/</a:t>
            </a:r>
            <a:r>
              <a:rPr lang="en-US" sz="2800" dirty="0" err="1"/>
              <a:t>pihak</a:t>
            </a:r>
            <a:r>
              <a:rPr lang="en-US" sz="2800" dirty="0"/>
              <a:t> lain.</a:t>
            </a:r>
          </a:p>
          <a:p>
            <a:r>
              <a:rPr lang="en-US" sz="2800" dirty="0" err="1"/>
              <a:t>Misalnya</a:t>
            </a:r>
            <a:r>
              <a:rPr lang="en-US" sz="2800" dirty="0"/>
              <a:t>: Joni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kepegawaian</a:t>
            </a:r>
            <a:r>
              <a:rPr lang="en-US" sz="2800" dirty="0"/>
              <a:t> yang </a:t>
            </a:r>
            <a:r>
              <a:rPr lang="en-US" sz="2800" dirty="0" err="1"/>
              <a:t>berlaku</a:t>
            </a:r>
            <a:r>
              <a:rPr lang="en-US" sz="2800" dirty="0"/>
              <a:t> di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tempat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bekerja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6403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920" y="598517"/>
            <a:ext cx="3144644" cy="697326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NARASUMBER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113" y="1614715"/>
            <a:ext cx="8494258" cy="505777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Orang yang </a:t>
            </a:r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/</a:t>
            </a:r>
            <a:r>
              <a:rPr lang="en-US" sz="2800" dirty="0" err="1"/>
              <a:t>keadaan</a:t>
            </a:r>
            <a:r>
              <a:rPr lang="en-US" sz="2800" dirty="0"/>
              <a:t> yang </a:t>
            </a:r>
            <a:r>
              <a:rPr lang="en-US" sz="2800" dirty="0" err="1"/>
              <a:t>dialami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,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kedudukannya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institusi</a:t>
            </a:r>
            <a:r>
              <a:rPr lang="en-US" sz="2800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err="1"/>
              <a:t>Narasumber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pelaku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tindakan</a:t>
            </a:r>
            <a:r>
              <a:rPr lang="en-US" sz="2800" dirty="0"/>
              <a:t> (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asli</a:t>
            </a:r>
            <a:r>
              <a:rPr lang="en-US" sz="2800" dirty="0"/>
              <a:t>/</a:t>
            </a:r>
            <a:r>
              <a:rPr lang="en-US" sz="2800" dirty="0" err="1"/>
              <a:t>langsung</a:t>
            </a:r>
            <a:r>
              <a:rPr lang="en-US" sz="2800" dirty="0"/>
              <a:t>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 err="1"/>
              <a:t>Contoh</a:t>
            </a:r>
            <a:r>
              <a:rPr lang="en-US" sz="2800" dirty="0"/>
              <a:t>: </a:t>
            </a:r>
            <a:r>
              <a:rPr lang="en-US" sz="2800" dirty="0" err="1"/>
              <a:t>seorang</a:t>
            </a:r>
            <a:r>
              <a:rPr lang="en-US" sz="2800" dirty="0"/>
              <a:t> </a:t>
            </a: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menceritakan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pengalaman</a:t>
            </a:r>
            <a:r>
              <a:rPr lang="en-US" sz="2800" dirty="0"/>
              <a:t> </a:t>
            </a:r>
            <a:r>
              <a:rPr lang="en-US" sz="2800" dirty="0" err="1"/>
              <a:t>pribadinya</a:t>
            </a:r>
            <a:r>
              <a:rPr lang="en-US" sz="2800" dirty="0"/>
              <a:t> </a:t>
            </a:r>
            <a:r>
              <a:rPr lang="en-US" sz="2800" dirty="0" err="1"/>
              <a:t>selama</a:t>
            </a:r>
            <a:r>
              <a:rPr lang="en-US" sz="2800" dirty="0"/>
              <a:t> </a:t>
            </a:r>
            <a:r>
              <a:rPr lang="en-US" sz="2800" dirty="0" err="1"/>
              <a:t>mengikuti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di STPMD “APMD”.</a:t>
            </a:r>
          </a:p>
        </p:txBody>
      </p:sp>
    </p:spTree>
    <p:extLst>
      <p:ext uri="{BB962C8B-B14F-4D97-AF65-F5344CB8AC3E}">
        <p14:creationId xmlns:p14="http://schemas.microsoft.com/office/powerpoint/2010/main" val="312038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099" y="267630"/>
            <a:ext cx="7886700" cy="568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49" y="1158398"/>
            <a:ext cx="8686800" cy="543197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err="1"/>
              <a:t>Populasi</a:t>
            </a:r>
            <a:r>
              <a:rPr lang="en-US" sz="2400" dirty="0"/>
              <a:t>, </a:t>
            </a:r>
            <a:r>
              <a:rPr lang="en-US" sz="2400" dirty="0" err="1"/>
              <a:t>sampel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 </a:t>
            </a:r>
            <a:r>
              <a:rPr lang="en-US" sz="2400" dirty="0" err="1"/>
              <a:t>lazimnya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kuantitatif</a:t>
            </a:r>
            <a:r>
              <a:rPr lang="en-US" sz="2400" dirty="0"/>
              <a:t> (</a:t>
            </a:r>
            <a:r>
              <a:rPr lang="en-US" sz="2400" dirty="0" err="1"/>
              <a:t>khususnya</a:t>
            </a:r>
            <a:r>
              <a:rPr lang="en-US" sz="2400" dirty="0"/>
              <a:t> </a:t>
            </a:r>
            <a:r>
              <a:rPr lang="en-US" sz="2400" dirty="0" err="1"/>
              <a:t>survai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eksperimen</a:t>
            </a:r>
            <a:r>
              <a:rPr lang="en-US" sz="2400" dirty="0"/>
              <a:t>),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unit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data.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lazim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populasi</a:t>
            </a:r>
            <a:r>
              <a:rPr lang="en-US" sz="2400" dirty="0"/>
              <a:t> dan </a:t>
            </a:r>
            <a:r>
              <a:rPr lang="en-US" sz="2400" dirty="0" err="1"/>
              <a:t>sampel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lazimnya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kualitatif</a:t>
            </a:r>
            <a:r>
              <a:rPr lang="en-US" sz="2400" dirty="0"/>
              <a:t>, orang-orang yang </a:t>
            </a:r>
            <a:r>
              <a:rPr lang="en-US" sz="2400" dirty="0" err="1"/>
              <a:t>diteliti</a:t>
            </a:r>
            <a:r>
              <a:rPr lang="en-US" sz="2400" dirty="0"/>
              <a:t> </a:t>
            </a:r>
            <a:r>
              <a:rPr lang="en-US" sz="2400" dirty="0" err="1"/>
              <a:t>dipandang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yang </a:t>
            </a:r>
            <a:r>
              <a:rPr lang="en-US" sz="2400" dirty="0" err="1"/>
              <a:t>diketahuinya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dialaminya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mewakili</a:t>
            </a:r>
            <a:r>
              <a:rPr lang="en-US" sz="2400" dirty="0"/>
              <a:t> orang lain).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kualitatif</a:t>
            </a:r>
            <a:r>
              <a:rPr lang="en-US" sz="2400" dirty="0"/>
              <a:t> 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narasumber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informan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6627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130" y="367991"/>
            <a:ext cx="7581901" cy="71128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POPULASI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307" y="1483111"/>
            <a:ext cx="8839061" cy="511685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unit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Unit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Unit </a:t>
            </a:r>
            <a:r>
              <a:rPr lang="en-US" dirty="0" err="1"/>
              <a:t>analisis</a:t>
            </a:r>
            <a:r>
              <a:rPr lang="en-US" dirty="0"/>
              <a:t> 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Individu</a:t>
            </a:r>
            <a:endParaRPr 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endParaRPr 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Organisasi</a:t>
            </a:r>
            <a:r>
              <a:rPr lang="en-US" sz="2400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Satuan</a:t>
            </a:r>
            <a:r>
              <a:rPr lang="en-US" sz="2400" dirty="0"/>
              <a:t> Wilayah</a:t>
            </a:r>
          </a:p>
          <a:p>
            <a:pPr marL="0" lvl="1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400" dirty="0"/>
              <a:t>CONTOH:</a:t>
            </a:r>
          </a:p>
          <a:p>
            <a:pPr marL="2452688" lvl="1" indent="-2452688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: </a:t>
            </a:r>
            <a:r>
              <a:rPr lang="en-US" sz="2400" b="1" dirty="0" err="1">
                <a:solidFill>
                  <a:srgbClr val="FF0000"/>
                </a:solidFill>
              </a:rPr>
              <a:t>Perilaku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Sosial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Petani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Tembakau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Pasca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Panen</a:t>
            </a:r>
            <a:r>
              <a:rPr lang="en-US" sz="2400" b="1" dirty="0">
                <a:solidFill>
                  <a:srgbClr val="FF0000"/>
                </a:solidFill>
              </a:rPr>
              <a:t> di </a:t>
            </a:r>
            <a:r>
              <a:rPr lang="en-US" sz="2400" b="1" dirty="0" err="1">
                <a:solidFill>
                  <a:srgbClr val="FF0000"/>
                </a:solidFill>
              </a:rPr>
              <a:t>Desa</a:t>
            </a:r>
            <a:r>
              <a:rPr lang="en-US" sz="2400" b="1" dirty="0">
                <a:solidFill>
                  <a:srgbClr val="FF0000"/>
                </a:solidFill>
              </a:rPr>
              <a:t> X.</a:t>
            </a:r>
          </a:p>
          <a:p>
            <a:pPr marL="9525" lvl="1" indent="-95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 err="1"/>
              <a:t>Populasi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</a:p>
          <a:p>
            <a:pPr marL="9525" lvl="1" indent="-9525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b="1" dirty="0" err="1">
                <a:solidFill>
                  <a:srgbClr val="FF0000"/>
                </a:solidFill>
              </a:rPr>
              <a:t>Seluruh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Petani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Tembakau</a:t>
            </a:r>
            <a:r>
              <a:rPr lang="en-US" sz="2400" b="1" dirty="0">
                <a:solidFill>
                  <a:srgbClr val="FF0000"/>
                </a:solidFill>
              </a:rPr>
              <a:t> yang </a:t>
            </a:r>
            <a:r>
              <a:rPr lang="en-US" sz="2400" b="1" dirty="0" err="1">
                <a:solidFill>
                  <a:srgbClr val="FF0000"/>
                </a:solidFill>
              </a:rPr>
              <a:t>ada</a:t>
            </a:r>
            <a:r>
              <a:rPr lang="en-US" sz="2400" b="1" dirty="0">
                <a:solidFill>
                  <a:srgbClr val="FF0000"/>
                </a:solidFill>
              </a:rPr>
              <a:t> di </a:t>
            </a:r>
            <a:r>
              <a:rPr lang="en-US" sz="2400" b="1" dirty="0" err="1">
                <a:solidFill>
                  <a:srgbClr val="FF0000"/>
                </a:solidFill>
              </a:rPr>
              <a:t>Desa</a:t>
            </a:r>
            <a:r>
              <a:rPr lang="en-US" sz="2400" b="1" dirty="0">
                <a:solidFill>
                  <a:srgbClr val="FF0000"/>
                </a:solidFill>
              </a:rPr>
              <a:t> X</a:t>
            </a:r>
          </a:p>
        </p:txBody>
      </p:sp>
    </p:spTree>
    <p:extLst>
      <p:ext uri="{BB962C8B-B14F-4D97-AF65-F5344CB8AC3E}">
        <p14:creationId xmlns:p14="http://schemas.microsoft.com/office/powerpoint/2010/main" val="1589795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231" y="185635"/>
            <a:ext cx="7581901" cy="1012096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SIFAT POPULASI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70" y="1442753"/>
            <a:ext cx="8886825" cy="514692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69875" indent="-269875">
              <a:tabLst>
                <a:tab pos="2690813" algn="l"/>
              </a:tabLst>
            </a:pPr>
            <a:r>
              <a:rPr lang="en-US" sz="3200" dirty="0"/>
              <a:t>HOMOGIN: </a:t>
            </a:r>
            <a:r>
              <a:rPr lang="en-US" sz="3200" dirty="0" err="1"/>
              <a:t>elemen-elemen</a:t>
            </a:r>
            <a:r>
              <a:rPr lang="en-US" sz="3200" dirty="0"/>
              <a:t> </a:t>
            </a:r>
            <a:r>
              <a:rPr lang="en-US" sz="3200" dirty="0" err="1"/>
              <a:t>populasi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	</a:t>
            </a:r>
            <a:r>
              <a:rPr lang="en-US" sz="3200" dirty="0" err="1"/>
              <a:t>karakteristik</a:t>
            </a:r>
            <a:r>
              <a:rPr lang="en-US" sz="3200" dirty="0"/>
              <a:t> yang </a:t>
            </a:r>
            <a:r>
              <a:rPr lang="en-US" sz="3200" dirty="0" err="1"/>
              <a:t>seragam</a:t>
            </a:r>
            <a:r>
              <a:rPr lang="en-US" sz="3200" dirty="0"/>
              <a:t>.</a:t>
            </a:r>
          </a:p>
          <a:p>
            <a:pPr marL="269875" indent="-269875">
              <a:tabLst>
                <a:tab pos="2690813" algn="l"/>
              </a:tabLst>
            </a:pPr>
            <a:r>
              <a:rPr lang="en-US" sz="3200" dirty="0"/>
              <a:t>HETEROGIN : </a:t>
            </a:r>
            <a:r>
              <a:rPr lang="en-US" sz="3200" dirty="0" err="1"/>
              <a:t>elemen-elemen</a:t>
            </a:r>
            <a:r>
              <a:rPr lang="en-US" sz="3200" dirty="0"/>
              <a:t> </a:t>
            </a:r>
            <a:r>
              <a:rPr lang="en-US" sz="3200" dirty="0" err="1"/>
              <a:t>populasi</a:t>
            </a:r>
            <a:r>
              <a:rPr lang="en-US" sz="3200" dirty="0"/>
              <a:t> </a:t>
            </a:r>
            <a:r>
              <a:rPr lang="en-US" sz="3200" dirty="0" err="1"/>
              <a:t>memiliki</a:t>
            </a:r>
            <a:r>
              <a:rPr lang="en-US" sz="3200" dirty="0"/>
              <a:t> 	</a:t>
            </a:r>
            <a:r>
              <a:rPr lang="en-US" sz="3200" dirty="0" err="1"/>
              <a:t>karakteristik</a:t>
            </a:r>
            <a:r>
              <a:rPr lang="en-US" sz="3200" dirty="0"/>
              <a:t> yang </a:t>
            </a:r>
            <a:r>
              <a:rPr lang="en-US" sz="3200" dirty="0" err="1"/>
              <a:t>beragam</a:t>
            </a:r>
            <a:r>
              <a:rPr lang="en-US" sz="3200" dirty="0"/>
              <a:t> 	(</a:t>
            </a:r>
            <a:r>
              <a:rPr lang="en-US" sz="3200" dirty="0" err="1"/>
              <a:t>bervariasi</a:t>
            </a:r>
            <a:r>
              <a:rPr lang="en-US" sz="3200" dirty="0"/>
              <a:t>). </a:t>
            </a:r>
          </a:p>
          <a:p>
            <a:pPr marL="269875" indent="-269875"/>
            <a:r>
              <a:rPr lang="en-US" sz="3200" dirty="0" err="1"/>
              <a:t>Karakteristik</a:t>
            </a:r>
            <a:r>
              <a:rPr lang="en-US" sz="3200" dirty="0"/>
              <a:t> </a:t>
            </a:r>
            <a:r>
              <a:rPr lang="en-US" sz="3200" dirty="0" err="1"/>
              <a:t>elemen</a:t>
            </a:r>
            <a:r>
              <a:rPr lang="en-US" sz="3200" dirty="0"/>
              <a:t> </a:t>
            </a:r>
            <a:r>
              <a:rPr lang="en-US" sz="3200" dirty="0" err="1"/>
              <a:t>populasi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ditentukan</a:t>
            </a:r>
            <a:r>
              <a:rPr lang="en-US" sz="3200" dirty="0"/>
              <a:t> </a:t>
            </a:r>
            <a:r>
              <a:rPr lang="en-US" sz="3200" dirty="0" err="1"/>
              <a:t>berdasarkan</a:t>
            </a:r>
            <a:r>
              <a:rPr lang="en-US" sz="3200" dirty="0"/>
              <a:t> </a:t>
            </a:r>
            <a:r>
              <a:rPr lang="en-US" sz="3200" dirty="0" err="1"/>
              <a:t>atribut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, </a:t>
            </a:r>
            <a:r>
              <a:rPr lang="en-US" sz="3200" dirty="0" err="1"/>
              <a:t>misalnya</a:t>
            </a:r>
            <a:r>
              <a:rPr lang="en-US" sz="3200" dirty="0"/>
              <a:t> : </a:t>
            </a:r>
            <a:r>
              <a:rPr lang="en-US" sz="3200" dirty="0" err="1"/>
              <a:t>tingkat</a:t>
            </a:r>
            <a:r>
              <a:rPr lang="en-US" sz="3200" dirty="0"/>
              <a:t> </a:t>
            </a:r>
            <a:r>
              <a:rPr lang="en-US" sz="3200" dirty="0" err="1"/>
              <a:t>pendidikan</a:t>
            </a:r>
            <a:r>
              <a:rPr lang="en-US" sz="3200" dirty="0"/>
              <a:t>, </a:t>
            </a:r>
            <a:r>
              <a:rPr lang="en-US" sz="3200" dirty="0" err="1"/>
              <a:t>jenis</a:t>
            </a:r>
            <a:r>
              <a:rPr lang="en-US" sz="3200" dirty="0"/>
              <a:t> </a:t>
            </a:r>
            <a:r>
              <a:rPr lang="en-US" sz="3200" dirty="0" err="1"/>
              <a:t>pekerjaan</a:t>
            </a:r>
            <a:r>
              <a:rPr lang="en-US" sz="3200" dirty="0"/>
              <a:t>,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/>
              <a:t>politik</a:t>
            </a:r>
            <a:r>
              <a:rPr lang="en-US" sz="3200" dirty="0"/>
              <a:t>, </a:t>
            </a:r>
            <a:r>
              <a:rPr lang="en-US" sz="3200" dirty="0" err="1"/>
              <a:t>daerah</a:t>
            </a:r>
            <a:r>
              <a:rPr lang="en-US" sz="3200" dirty="0"/>
              <a:t> </a:t>
            </a:r>
            <a:r>
              <a:rPr lang="en-US" sz="3200" dirty="0" err="1"/>
              <a:t>asal</a:t>
            </a:r>
            <a:r>
              <a:rPr lang="en-US" sz="3200" dirty="0"/>
              <a:t>, </a:t>
            </a:r>
            <a:r>
              <a:rPr lang="en-US" sz="3200" dirty="0" err="1"/>
              <a:t>dll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891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114" y="457199"/>
            <a:ext cx="6807083" cy="724829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800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Rounded MT Bold"/>
                <a:cs typeface="Arial Rounded MT Bold"/>
              </a:rPr>
              <a:t>SAMPEL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772" y="1431878"/>
            <a:ext cx="8855769" cy="5046981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SAMPEL PENELITIAN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yang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sifat-sifat</a:t>
            </a:r>
            <a:r>
              <a:rPr lang="en-US" sz="2800" dirty="0"/>
              <a:t> yang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tabLst>
                <a:tab pos="3208338" algn="l"/>
              </a:tabLst>
            </a:pPr>
            <a:r>
              <a:rPr lang="en-US" sz="2800" dirty="0" err="1"/>
              <a:t>Apabila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berukuran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(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jumlahnya</a:t>
            </a:r>
            <a:r>
              <a:rPr lang="en-US" sz="2800" dirty="0"/>
              <a:t>) </a:t>
            </a:r>
            <a:r>
              <a:rPr lang="en-US" sz="2800" dirty="0" err="1"/>
              <a:t>menyebabkan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mampu</a:t>
            </a:r>
            <a:r>
              <a:rPr lang="en-US" sz="2800" dirty="0"/>
              <a:t> </a:t>
            </a:r>
            <a:r>
              <a:rPr lang="en-US" sz="2800" dirty="0" err="1"/>
              <a:t>mengobservasi</a:t>
            </a:r>
            <a:r>
              <a:rPr lang="en-US" sz="2800" dirty="0"/>
              <a:t> </a:t>
            </a:r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.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karenanya</a:t>
            </a:r>
            <a:r>
              <a:rPr lang="en-US" sz="2800" dirty="0"/>
              <a:t>,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kemudian</a:t>
            </a:r>
            <a:r>
              <a:rPr lang="en-US" sz="2800" dirty="0"/>
              <a:t> </a:t>
            </a:r>
            <a:r>
              <a:rPr lang="en-US" sz="2800" dirty="0" err="1"/>
              <a:t>mengambil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(</a:t>
            </a:r>
            <a:r>
              <a:rPr lang="en-US" sz="2800" dirty="0" err="1"/>
              <a:t>perwakilan</a:t>
            </a:r>
            <a:r>
              <a:rPr lang="en-US" sz="2800" dirty="0"/>
              <a:t>).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tabLst>
                <a:tab pos="3208338" algn="l"/>
              </a:tabLst>
            </a:pP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penentuan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keterwakilan</a:t>
            </a:r>
            <a:r>
              <a:rPr lang="en-US" sz="2800" dirty="0"/>
              <a:t> </a:t>
            </a:r>
            <a:r>
              <a:rPr lang="en-US" sz="2800" i="1" dirty="0"/>
              <a:t>(representativeness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kecukupan</a:t>
            </a:r>
            <a:r>
              <a:rPr lang="en-US" sz="2800" dirty="0"/>
              <a:t> </a:t>
            </a:r>
            <a:r>
              <a:rPr lang="en-US" sz="2800" dirty="0" err="1"/>
              <a:t>kuantitas</a:t>
            </a:r>
            <a:r>
              <a:rPr lang="en-US" sz="2800" dirty="0"/>
              <a:t> (</a:t>
            </a:r>
            <a:r>
              <a:rPr lang="en-US" sz="2800" dirty="0" err="1"/>
              <a:t>jumlah</a:t>
            </a:r>
            <a:r>
              <a:rPr lang="en-US" sz="2800" dirty="0"/>
              <a:t>).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keterwakilannya</a:t>
            </a:r>
            <a:r>
              <a:rPr lang="en-US" sz="2800" dirty="0"/>
              <a:t>.</a:t>
            </a:r>
          </a:p>
          <a:p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78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5193" y="-39374"/>
            <a:ext cx="5421614" cy="835577"/>
          </a:xfrm>
        </p:spPr>
        <p:txBody>
          <a:bodyPr>
            <a:normAutofit/>
          </a:bodyPr>
          <a:lstStyle/>
          <a:p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Populasi</a:t>
            </a:r>
            <a:r>
              <a:rPr lang="en-US" dirty="0"/>
              <a:t> &amp; </a:t>
            </a:r>
            <a:r>
              <a:rPr lang="en-US" dirty="0" err="1"/>
              <a:t>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12" y="863447"/>
            <a:ext cx="8822352" cy="573666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i="1" dirty="0" err="1"/>
              <a:t>representatif</a:t>
            </a:r>
            <a:r>
              <a:rPr lang="en-US" dirty="0"/>
              <a:t> (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).</a:t>
            </a:r>
            <a:endParaRPr lang="en-US" i="1" dirty="0"/>
          </a:p>
        </p:txBody>
      </p:sp>
      <p:grpSp>
        <p:nvGrpSpPr>
          <p:cNvPr id="30" name="Group 29"/>
          <p:cNvGrpSpPr/>
          <p:nvPr/>
        </p:nvGrpSpPr>
        <p:grpSpPr>
          <a:xfrm>
            <a:off x="5358190" y="2132232"/>
            <a:ext cx="2602147" cy="2415191"/>
            <a:chOff x="4631567" y="3292669"/>
            <a:chExt cx="2740780" cy="2885399"/>
          </a:xfrm>
        </p:grpSpPr>
        <p:sp>
          <p:nvSpPr>
            <p:cNvPr id="13" name="Oval 12"/>
            <p:cNvSpPr/>
            <p:nvPr/>
          </p:nvSpPr>
          <p:spPr>
            <a:xfrm>
              <a:off x="4631567" y="3292669"/>
              <a:ext cx="2740780" cy="288539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/>
            <p:cNvSpPr/>
            <p:nvPr/>
          </p:nvSpPr>
          <p:spPr>
            <a:xfrm>
              <a:off x="5453469" y="3789675"/>
              <a:ext cx="358927" cy="303727"/>
            </a:xfrm>
            <a:prstGeom prst="triangl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>
              <a:off x="6378941" y="3941538"/>
              <a:ext cx="358927" cy="303727"/>
            </a:xfrm>
            <a:prstGeom prst="triangl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5094542" y="4798030"/>
              <a:ext cx="358927" cy="303727"/>
            </a:xfrm>
            <a:prstGeom prst="triangl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/>
            <p:cNvSpPr/>
            <p:nvPr/>
          </p:nvSpPr>
          <p:spPr>
            <a:xfrm>
              <a:off x="6365136" y="5101757"/>
              <a:ext cx="358927" cy="303727"/>
            </a:xfrm>
            <a:prstGeom prst="triangl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ross 18"/>
            <p:cNvSpPr/>
            <p:nvPr/>
          </p:nvSpPr>
          <p:spPr>
            <a:xfrm>
              <a:off x="6724063" y="4480498"/>
              <a:ext cx="346213" cy="317532"/>
            </a:xfrm>
            <a:prstGeom prst="plus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Cross 19"/>
            <p:cNvSpPr/>
            <p:nvPr/>
          </p:nvSpPr>
          <p:spPr>
            <a:xfrm>
              <a:off x="5639289" y="5364066"/>
              <a:ext cx="346213" cy="317532"/>
            </a:xfrm>
            <a:prstGeom prst="plus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ross 20"/>
            <p:cNvSpPr/>
            <p:nvPr/>
          </p:nvSpPr>
          <p:spPr>
            <a:xfrm>
              <a:off x="5923927" y="3603297"/>
              <a:ext cx="346213" cy="317532"/>
            </a:xfrm>
            <a:prstGeom prst="plus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Smiley Face 21"/>
            <p:cNvSpPr/>
            <p:nvPr/>
          </p:nvSpPr>
          <p:spPr>
            <a:xfrm>
              <a:off x="5094542" y="4342441"/>
              <a:ext cx="261745" cy="276114"/>
            </a:xfrm>
            <a:prstGeom prst="smileyFac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miley Face 22"/>
            <p:cNvSpPr/>
            <p:nvPr/>
          </p:nvSpPr>
          <p:spPr>
            <a:xfrm>
              <a:off x="6737868" y="4929184"/>
              <a:ext cx="261745" cy="276114"/>
            </a:xfrm>
            <a:prstGeom prst="smileyFac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miley Face 23"/>
            <p:cNvSpPr/>
            <p:nvPr/>
          </p:nvSpPr>
          <p:spPr>
            <a:xfrm>
              <a:off x="5160114" y="5232915"/>
              <a:ext cx="293356" cy="356074"/>
            </a:xfrm>
            <a:prstGeom prst="smileyFac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10172" y="4962139"/>
            <a:ext cx="1413651" cy="1307541"/>
            <a:chOff x="4015433" y="2335002"/>
            <a:chExt cx="1159609" cy="1118265"/>
          </a:xfrm>
        </p:grpSpPr>
        <p:sp>
          <p:nvSpPr>
            <p:cNvPr id="26" name="Oval 25"/>
            <p:cNvSpPr/>
            <p:nvPr/>
          </p:nvSpPr>
          <p:spPr>
            <a:xfrm>
              <a:off x="4015433" y="2335002"/>
              <a:ext cx="1159609" cy="111826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4236311" y="2533889"/>
              <a:ext cx="282954" cy="282483"/>
            </a:xfrm>
            <a:prstGeom prst="triangl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ross 27"/>
            <p:cNvSpPr/>
            <p:nvPr/>
          </p:nvSpPr>
          <p:spPr>
            <a:xfrm>
              <a:off x="4508988" y="3010852"/>
              <a:ext cx="304378" cy="207347"/>
            </a:xfrm>
            <a:prstGeom prst="plus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Smiley Face 28"/>
            <p:cNvSpPr/>
            <p:nvPr/>
          </p:nvSpPr>
          <p:spPr>
            <a:xfrm>
              <a:off x="4700561" y="2484876"/>
              <a:ext cx="261745" cy="276114"/>
            </a:xfrm>
            <a:prstGeom prst="smileyFac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603903" y="1587872"/>
            <a:ext cx="1864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Populasi</a:t>
            </a:r>
            <a:r>
              <a:rPr lang="en-US" dirty="0"/>
              <a:t> </a:t>
            </a:r>
            <a:r>
              <a:rPr lang="en-US" dirty="0" err="1"/>
              <a:t>Homogen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572659" y="1659866"/>
            <a:ext cx="2025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Populasi</a:t>
            </a:r>
            <a:r>
              <a:rPr lang="en-US" dirty="0"/>
              <a:t>  </a:t>
            </a:r>
            <a:r>
              <a:rPr lang="en-US" dirty="0" err="1"/>
              <a:t>Heterogen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414874" y="6179227"/>
            <a:ext cx="1843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Homogen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818062" y="6230777"/>
            <a:ext cx="186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Heterogin</a:t>
            </a:r>
            <a:endParaRPr lang="en-US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D0F7D60B-90A3-5A47-8C22-97EAD246C61D}"/>
              </a:ext>
            </a:extLst>
          </p:cNvPr>
          <p:cNvGrpSpPr/>
          <p:nvPr/>
        </p:nvGrpSpPr>
        <p:grpSpPr>
          <a:xfrm>
            <a:off x="1224512" y="2111499"/>
            <a:ext cx="2632208" cy="4014928"/>
            <a:chOff x="2792073" y="2288832"/>
            <a:chExt cx="2632208" cy="4014928"/>
          </a:xfrm>
        </p:grpSpPr>
        <p:sp>
          <p:nvSpPr>
            <p:cNvPr id="10" name="Oval 9"/>
            <p:cNvSpPr/>
            <p:nvPr/>
          </p:nvSpPr>
          <p:spPr>
            <a:xfrm>
              <a:off x="3523935" y="5185495"/>
              <a:ext cx="1159609" cy="111826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25C0B715-E4C1-0345-B0CC-08B53ECCF969}"/>
                </a:ext>
              </a:extLst>
            </p:cNvPr>
            <p:cNvGrpSpPr/>
            <p:nvPr/>
          </p:nvGrpSpPr>
          <p:grpSpPr>
            <a:xfrm>
              <a:off x="2792073" y="2288832"/>
              <a:ext cx="2632208" cy="3567615"/>
              <a:chOff x="2792073" y="2288832"/>
              <a:chExt cx="2632208" cy="356761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A6380ACC-F07C-724C-AE3A-91DFCA667A18}"/>
                  </a:ext>
                </a:extLst>
              </p:cNvPr>
              <p:cNvGrpSpPr/>
              <p:nvPr/>
            </p:nvGrpSpPr>
            <p:grpSpPr>
              <a:xfrm>
                <a:off x="2792073" y="2288832"/>
                <a:ext cx="2632208" cy="2399869"/>
                <a:chOff x="2792073" y="2288832"/>
                <a:chExt cx="2632208" cy="2399869"/>
              </a:xfrm>
            </p:grpSpPr>
            <p:grpSp>
              <p:nvGrpSpPr>
                <p:cNvPr id="31" name="Group 30"/>
                <p:cNvGrpSpPr/>
                <p:nvPr/>
              </p:nvGrpSpPr>
              <p:grpSpPr>
                <a:xfrm>
                  <a:off x="2792073" y="2288832"/>
                  <a:ext cx="2632208" cy="2399869"/>
                  <a:chOff x="779462" y="3423823"/>
                  <a:chExt cx="2740780" cy="2885399"/>
                </a:xfrm>
              </p:grpSpPr>
              <p:sp>
                <p:nvSpPr>
                  <p:cNvPr id="4" name="Oval 3"/>
                  <p:cNvSpPr/>
                  <p:nvPr/>
                </p:nvSpPr>
                <p:spPr>
                  <a:xfrm>
                    <a:off x="779462" y="3423823"/>
                    <a:ext cx="2740780" cy="2885399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" name="Isosceles Triangle 4"/>
                  <p:cNvSpPr/>
                  <p:nvPr/>
                </p:nvSpPr>
                <p:spPr>
                  <a:xfrm>
                    <a:off x="1601364" y="3920829"/>
                    <a:ext cx="358927" cy="303727"/>
                  </a:xfrm>
                  <a:prstGeom prst="triangle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" name="Isosceles Triangle 5"/>
                  <p:cNvSpPr/>
                  <p:nvPr/>
                </p:nvSpPr>
                <p:spPr>
                  <a:xfrm>
                    <a:off x="2526836" y="4072692"/>
                    <a:ext cx="358927" cy="303727"/>
                  </a:xfrm>
                  <a:prstGeom prst="triangle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" name="Isosceles Triangle 6"/>
                  <p:cNvSpPr/>
                  <p:nvPr/>
                </p:nvSpPr>
                <p:spPr>
                  <a:xfrm>
                    <a:off x="1242437" y="4929184"/>
                    <a:ext cx="358927" cy="303727"/>
                  </a:xfrm>
                  <a:prstGeom prst="triangle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" name="Isosceles Triangle 7"/>
                  <p:cNvSpPr/>
                  <p:nvPr/>
                </p:nvSpPr>
                <p:spPr>
                  <a:xfrm>
                    <a:off x="2513031" y="5232911"/>
                    <a:ext cx="358927" cy="303727"/>
                  </a:xfrm>
                  <a:prstGeom prst="triangle">
                    <a:avLst/>
                  </a:prstGeom>
                </p:spPr>
                <p:style>
                  <a:lnRef idx="2">
                    <a:schemeClr val="accent2">
                      <a:shade val="50000"/>
                    </a:schemeClr>
                  </a:lnRef>
                  <a:fillRef idx="1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5" name="Isosceles Triangle 34"/>
                <p:cNvSpPr/>
                <p:nvPr/>
              </p:nvSpPr>
              <p:spPr>
                <a:xfrm>
                  <a:off x="3901036" y="3253819"/>
                  <a:ext cx="344709" cy="252618"/>
                </a:xfrm>
                <a:prstGeom prst="triangl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Isosceles Triangle 35"/>
                <p:cNvSpPr/>
                <p:nvPr/>
              </p:nvSpPr>
              <p:spPr>
                <a:xfrm>
                  <a:off x="3759031" y="3915881"/>
                  <a:ext cx="344709" cy="252618"/>
                </a:xfrm>
                <a:prstGeom prst="triangl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Isosceles Triangle 36"/>
                <p:cNvSpPr/>
                <p:nvPr/>
              </p:nvSpPr>
              <p:spPr>
                <a:xfrm>
                  <a:off x="4648087" y="3253819"/>
                  <a:ext cx="344709" cy="252618"/>
                </a:xfrm>
                <a:prstGeom prst="triangl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Isosceles Triangle 37"/>
                <p:cNvSpPr/>
                <p:nvPr/>
              </p:nvSpPr>
              <p:spPr>
                <a:xfrm>
                  <a:off x="3185790" y="3043751"/>
                  <a:ext cx="344709" cy="252618"/>
                </a:xfrm>
                <a:prstGeom prst="triangl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Isosceles Triangle 38"/>
                <p:cNvSpPr/>
                <p:nvPr/>
              </p:nvSpPr>
              <p:spPr>
                <a:xfrm>
                  <a:off x="4073390" y="2419544"/>
                  <a:ext cx="344709" cy="252618"/>
                </a:xfrm>
                <a:prstGeom prst="triangle">
                  <a:avLst/>
                </a:prstGeom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0" name="Isosceles Triangle 39"/>
              <p:cNvSpPr/>
              <p:nvPr/>
            </p:nvSpPr>
            <p:spPr>
              <a:xfrm>
                <a:off x="4193795" y="5603829"/>
                <a:ext cx="344709" cy="252618"/>
              </a:xfrm>
              <a:prstGeom prst="triangl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>
                <a:off x="3707996" y="5603829"/>
                <a:ext cx="344709" cy="252618"/>
              </a:xfrm>
              <a:prstGeom prst="triangl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Arrow Connector 50"/>
            <p:cNvCxnSpPr>
              <a:stCxn id="4" idx="4"/>
              <a:endCxn id="10" idx="0"/>
            </p:cNvCxnSpPr>
            <p:nvPr/>
          </p:nvCxnSpPr>
          <p:spPr>
            <a:xfrm flipH="1">
              <a:off x="4103740" y="4688701"/>
              <a:ext cx="4437" cy="496794"/>
            </a:xfrm>
            <a:prstGeom prst="straightConnector1">
              <a:avLst/>
            </a:prstGeom>
            <a:ln w="31750">
              <a:solidFill>
                <a:schemeClr val="tx1"/>
              </a:solidFill>
              <a:prstDash val="solid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Arrow Connector 54"/>
          <p:cNvCxnSpPr>
            <a:cxnSpLocks/>
          </p:cNvCxnSpPr>
          <p:nvPr/>
        </p:nvCxnSpPr>
        <p:spPr>
          <a:xfrm>
            <a:off x="6716997" y="4598857"/>
            <a:ext cx="0" cy="363282"/>
          </a:xfrm>
          <a:prstGeom prst="straightConnector1">
            <a:avLst/>
          </a:prstGeom>
          <a:ln w="31750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36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0" y="258990"/>
            <a:ext cx="8229600" cy="815608"/>
          </a:xfrm>
          <a:ln w="2540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b="1" dirty="0">
                <a:latin typeface="Lucida Handwriting" charset="0"/>
                <a:ea typeface="Lucida Handwriting" charset="0"/>
                <a:cs typeface="Lucida Handwriting" charset="0"/>
              </a:rPr>
              <a:t>TEKNIK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143" y="1167300"/>
            <a:ext cx="8229600" cy="5416062"/>
          </a:xfrm>
          <a:noFill/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1000" dirty="0">
              <a:latin typeface="Arial" charset="0"/>
              <a:ea typeface="Arial" charset="0"/>
              <a:cs typeface="Arial" charset="0"/>
            </a:endParaRP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Simple Random Sampling</a:t>
            </a: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Stratified Random Sampling</a:t>
            </a: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Cluster Sampling</a:t>
            </a: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Purposive Sampling</a:t>
            </a: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Snow Ball Sampling</a:t>
            </a: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Accidental Sampling</a:t>
            </a:r>
          </a:p>
          <a:p>
            <a:pPr marL="635000" indent="-635000"/>
            <a:r>
              <a:rPr lang="en-US" sz="3600" dirty="0">
                <a:latin typeface="Arial" charset="0"/>
                <a:ea typeface="Arial" charset="0"/>
                <a:cs typeface="Arial" charset="0"/>
              </a:rPr>
              <a:t>Area Sampling</a:t>
            </a:r>
          </a:p>
        </p:txBody>
      </p:sp>
    </p:spTree>
    <p:extLst>
      <p:ext uri="{BB962C8B-B14F-4D97-AF65-F5344CB8AC3E}">
        <p14:creationId xmlns:p14="http://schemas.microsoft.com/office/powerpoint/2010/main" val="2885971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887" y="228600"/>
            <a:ext cx="8719457" cy="745270"/>
          </a:xfrm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/>
              <a:t>SIMPLE RANDOM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887" y="973870"/>
            <a:ext cx="8719457" cy="5609492"/>
          </a:xfrm>
          <a:ln w="254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2700" dirty="0"/>
              <a:t>Simple Random Sampling </a:t>
            </a:r>
            <a:r>
              <a:rPr lang="en-US" sz="2700" dirty="0" err="1"/>
              <a:t>adalah</a:t>
            </a:r>
            <a:r>
              <a:rPr lang="en-US" sz="2700" dirty="0"/>
              <a:t> sample yang </a:t>
            </a:r>
            <a:r>
              <a:rPr lang="en-US" sz="2700" dirty="0" err="1"/>
              <a:t>diambil</a:t>
            </a:r>
            <a:r>
              <a:rPr lang="en-US" sz="2700" dirty="0"/>
              <a:t> </a:t>
            </a:r>
            <a:r>
              <a:rPr lang="en-US" sz="2700" dirty="0" err="1"/>
              <a:t>sedemikian</a:t>
            </a:r>
            <a:r>
              <a:rPr lang="en-US" sz="2700" dirty="0"/>
              <a:t> </a:t>
            </a:r>
            <a:r>
              <a:rPr lang="en-US" sz="2700" dirty="0" err="1"/>
              <a:t>rupa</a:t>
            </a:r>
            <a:r>
              <a:rPr lang="en-US" sz="2700" dirty="0"/>
              <a:t> </a:t>
            </a:r>
            <a:r>
              <a:rPr lang="en-US" sz="2700" dirty="0" err="1"/>
              <a:t>sehingga</a:t>
            </a:r>
            <a:r>
              <a:rPr lang="en-US" sz="2700" dirty="0"/>
              <a:t>  </a:t>
            </a:r>
            <a:r>
              <a:rPr lang="en-US" sz="2700" dirty="0" err="1"/>
              <a:t>setiap</a:t>
            </a:r>
            <a:r>
              <a:rPr lang="en-US" sz="2700" dirty="0"/>
              <a:t> </a:t>
            </a:r>
            <a:r>
              <a:rPr lang="en-US" sz="2700" dirty="0" err="1"/>
              <a:t>elemen</a:t>
            </a:r>
            <a:r>
              <a:rPr lang="en-US" sz="2700" dirty="0"/>
              <a:t> </a:t>
            </a:r>
            <a:r>
              <a:rPr lang="en-US" sz="2700" dirty="0" err="1"/>
              <a:t>populasi</a:t>
            </a:r>
            <a:r>
              <a:rPr lang="en-US" sz="2700" dirty="0"/>
              <a:t> </a:t>
            </a:r>
            <a:r>
              <a:rPr lang="en-US" sz="2700" dirty="0" err="1"/>
              <a:t>memiliki</a:t>
            </a:r>
            <a:r>
              <a:rPr lang="en-US" sz="2700" dirty="0"/>
              <a:t> </a:t>
            </a:r>
            <a:r>
              <a:rPr lang="en-US" sz="2700" dirty="0" err="1"/>
              <a:t>kesempatan</a:t>
            </a:r>
            <a:r>
              <a:rPr lang="en-US" sz="2700" dirty="0"/>
              <a:t> yang </a:t>
            </a:r>
            <a:r>
              <a:rPr lang="en-US" sz="2700" dirty="0" err="1"/>
              <a:t>sama</a:t>
            </a:r>
            <a:r>
              <a:rPr lang="en-US" sz="2700" dirty="0"/>
              <a:t> </a:t>
            </a:r>
            <a:r>
              <a:rPr lang="en-US" sz="2700" dirty="0" err="1"/>
              <a:t>untuk</a:t>
            </a:r>
            <a:r>
              <a:rPr lang="en-US" sz="2700" dirty="0"/>
              <a:t> </a:t>
            </a:r>
            <a:r>
              <a:rPr lang="en-US" sz="2700" dirty="0" err="1"/>
              <a:t>dipilih</a:t>
            </a:r>
            <a:r>
              <a:rPr lang="en-US" sz="2700" dirty="0"/>
              <a:t> </a:t>
            </a:r>
            <a:r>
              <a:rPr lang="en-US" sz="2700" dirty="0" err="1"/>
              <a:t>sebagai</a:t>
            </a:r>
            <a:r>
              <a:rPr lang="en-US" sz="2700" dirty="0"/>
              <a:t> </a:t>
            </a:r>
            <a:r>
              <a:rPr lang="en-US" sz="2700" dirty="0" err="1"/>
              <a:t>sampel</a:t>
            </a:r>
            <a:r>
              <a:rPr lang="en-US" sz="2700" dirty="0"/>
              <a:t>.</a:t>
            </a:r>
          </a:p>
          <a:p>
            <a:r>
              <a:rPr lang="en-US" sz="2700" dirty="0" err="1"/>
              <a:t>Untuk</a:t>
            </a:r>
            <a:r>
              <a:rPr lang="en-US" sz="2700" dirty="0"/>
              <a:t> </a:t>
            </a:r>
            <a:r>
              <a:rPr lang="en-US" sz="2700" dirty="0" err="1"/>
              <a:t>menghindari</a:t>
            </a:r>
            <a:r>
              <a:rPr lang="en-US" sz="2700" dirty="0"/>
              <a:t> </a:t>
            </a:r>
            <a:r>
              <a:rPr lang="en-US" sz="2700" dirty="0" err="1"/>
              <a:t>subyektifitas</a:t>
            </a:r>
            <a:r>
              <a:rPr lang="en-US" sz="2700" dirty="0"/>
              <a:t> </a:t>
            </a:r>
            <a:r>
              <a:rPr lang="en-US" sz="2700" dirty="0" err="1"/>
              <a:t>peneliti</a:t>
            </a:r>
            <a:r>
              <a:rPr lang="en-US" sz="2700" dirty="0"/>
              <a:t> </a:t>
            </a:r>
            <a:r>
              <a:rPr lang="en-US" sz="2700" dirty="0" err="1"/>
              <a:t>dalam</a:t>
            </a:r>
            <a:r>
              <a:rPr lang="en-US" sz="2700" dirty="0"/>
              <a:t> </a:t>
            </a:r>
            <a:r>
              <a:rPr lang="en-US" sz="2700" dirty="0" err="1"/>
              <a:t>menentukan</a:t>
            </a:r>
            <a:r>
              <a:rPr lang="en-US" sz="2700" dirty="0"/>
              <a:t> </a:t>
            </a:r>
            <a:r>
              <a:rPr lang="en-US" sz="2700" dirty="0" err="1"/>
              <a:t>sampel</a:t>
            </a:r>
            <a:r>
              <a:rPr lang="en-US" sz="2700" dirty="0"/>
              <a:t> </a:t>
            </a:r>
            <a:r>
              <a:rPr lang="en-US" sz="2700" dirty="0" err="1"/>
              <a:t>dapat</a:t>
            </a:r>
            <a:r>
              <a:rPr lang="en-US" sz="2700" dirty="0"/>
              <a:t> </a:t>
            </a:r>
            <a:r>
              <a:rPr lang="en-US" sz="2700" dirty="0" err="1"/>
              <a:t>menggunakan</a:t>
            </a:r>
            <a:r>
              <a:rPr lang="en-US" sz="2700" dirty="0"/>
              <a:t> </a:t>
            </a:r>
            <a:r>
              <a:rPr lang="en-US" sz="2700" dirty="0" err="1"/>
              <a:t>cara</a:t>
            </a:r>
            <a:r>
              <a:rPr lang="en-US" sz="2700" dirty="0"/>
              <a:t> </a:t>
            </a:r>
            <a:r>
              <a:rPr lang="en-US" sz="2700" dirty="0" err="1"/>
              <a:t>undian</a:t>
            </a:r>
            <a:r>
              <a:rPr lang="en-US" sz="2700" dirty="0"/>
              <a:t>.</a:t>
            </a:r>
          </a:p>
          <a:p>
            <a:r>
              <a:rPr lang="en-US" sz="2700" dirty="0"/>
              <a:t>Simple Random Sampling </a:t>
            </a:r>
            <a:r>
              <a:rPr lang="en-US" sz="2700" dirty="0" err="1"/>
              <a:t>hanya</a:t>
            </a:r>
            <a:r>
              <a:rPr lang="en-US" sz="2700" dirty="0"/>
              <a:t> </a:t>
            </a:r>
            <a:r>
              <a:rPr lang="en-US" sz="2700" dirty="0" err="1"/>
              <a:t>cocok</a:t>
            </a:r>
            <a:r>
              <a:rPr lang="en-US" sz="2700" dirty="0"/>
              <a:t> </a:t>
            </a:r>
            <a:r>
              <a:rPr lang="en-US" sz="2700" dirty="0" err="1"/>
              <a:t>digunakan</a:t>
            </a:r>
            <a:r>
              <a:rPr lang="en-US" sz="2700" dirty="0"/>
              <a:t> </a:t>
            </a:r>
            <a:r>
              <a:rPr lang="en-US" sz="2700" dirty="0" err="1"/>
              <a:t>untuk</a:t>
            </a:r>
            <a:r>
              <a:rPr lang="en-US" sz="2700" dirty="0"/>
              <a:t> </a:t>
            </a:r>
            <a:r>
              <a:rPr lang="en-US" sz="2700" dirty="0" err="1"/>
              <a:t>populasi</a:t>
            </a:r>
            <a:r>
              <a:rPr lang="en-US" sz="2700" dirty="0"/>
              <a:t> yang </a:t>
            </a:r>
            <a:r>
              <a:rPr lang="en-US" sz="2700" dirty="0" err="1"/>
              <a:t>memiliki</a:t>
            </a:r>
            <a:r>
              <a:rPr lang="en-US" sz="2700" dirty="0"/>
              <a:t> </a:t>
            </a:r>
            <a:r>
              <a:rPr lang="en-US" sz="2700" dirty="0" err="1"/>
              <a:t>sifat</a:t>
            </a:r>
            <a:r>
              <a:rPr lang="en-US" sz="2700" dirty="0"/>
              <a:t> </a:t>
            </a:r>
            <a:r>
              <a:rPr lang="en-US" sz="2700" dirty="0" err="1"/>
              <a:t>homogen</a:t>
            </a:r>
            <a:r>
              <a:rPr lang="en-US" sz="2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6169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275" y="401377"/>
            <a:ext cx="7341220" cy="60459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Comic Sans MS" charset="0"/>
                <a:ea typeface="Comic Sans MS" charset="0"/>
                <a:cs typeface="Comic Sans MS" charset="0"/>
              </a:rPr>
              <a:t>STRATIFIED RANDOM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5" y="1181239"/>
            <a:ext cx="8229600" cy="527538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800" dirty="0"/>
              <a:t>Stratified Random Sampling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teknik</a:t>
            </a:r>
            <a:r>
              <a:rPr lang="en-US" sz="2800" dirty="0"/>
              <a:t> </a:t>
            </a:r>
            <a:r>
              <a:rPr lang="en-US" sz="2800" dirty="0" err="1"/>
              <a:t>pengambilan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berlapis</a:t>
            </a:r>
            <a:r>
              <a:rPr lang="en-US" sz="2800" dirty="0"/>
              <a:t>-lapis (</a:t>
            </a:r>
            <a:r>
              <a:rPr lang="en-US" sz="2800" dirty="0" err="1"/>
              <a:t>heterogen</a:t>
            </a:r>
            <a:r>
              <a:rPr lang="en-US" sz="2800" dirty="0"/>
              <a:t>),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lapisan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acak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Teknik</a:t>
            </a:r>
            <a:r>
              <a:rPr lang="en-US" sz="2800" dirty="0"/>
              <a:t> sampling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cocok</a:t>
            </a:r>
            <a:r>
              <a:rPr lang="en-US" sz="2800" dirty="0"/>
              <a:t>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yang </a:t>
            </a:r>
            <a:r>
              <a:rPr lang="en-US" sz="2800" dirty="0" err="1"/>
              <a:t>heterogen</a:t>
            </a:r>
            <a:r>
              <a:rPr lang="en-US" sz="2800" dirty="0"/>
              <a:t> (</a:t>
            </a:r>
            <a:r>
              <a:rPr lang="en-US" sz="2800" dirty="0" err="1"/>
              <a:t>berlapis</a:t>
            </a:r>
            <a:r>
              <a:rPr lang="en-US" sz="2800" dirty="0"/>
              <a:t>-lapis)</a:t>
            </a:r>
          </a:p>
          <a:p>
            <a:r>
              <a:rPr lang="en-US" sz="2800" dirty="0" err="1"/>
              <a:t>Sampel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lapisan</a:t>
            </a:r>
            <a:r>
              <a:rPr lang="en-US" sz="2800" dirty="0"/>
              <a:t> </a:t>
            </a:r>
            <a:r>
              <a:rPr lang="en-US" sz="2800" dirty="0" err="1"/>
              <a:t>populasi</a:t>
            </a:r>
            <a:r>
              <a:rPr lang="en-US" sz="2800" dirty="0"/>
              <a:t> </a:t>
            </a:r>
            <a:r>
              <a:rPr lang="en-US" sz="2800" dirty="0" err="1"/>
              <a:t>diambil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proporsional</a:t>
            </a:r>
            <a:r>
              <a:rPr lang="en-US" sz="2800" dirty="0"/>
              <a:t> (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proporsi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lapisan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509633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982</Words>
  <Application>Microsoft Macintosh PowerPoint</Application>
  <PresentationFormat>Widescreen</PresentationFormat>
  <Paragraphs>117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Arial Narrow</vt:lpstr>
      <vt:lpstr>Arial Rounded MT Bold</vt:lpstr>
      <vt:lpstr>Calibri</vt:lpstr>
      <vt:lpstr>Chalkboard SE</vt:lpstr>
      <vt:lpstr>Comic Sans MS</vt:lpstr>
      <vt:lpstr>Lucida Handwriting</vt:lpstr>
      <vt:lpstr>Trebuchet MS</vt:lpstr>
      <vt:lpstr>Wingdings</vt:lpstr>
      <vt:lpstr>Wingdings 3</vt:lpstr>
      <vt:lpstr>Facet</vt:lpstr>
      <vt:lpstr>MATA KULIAH  METODE PENELITIAN SOSIAL (3 sks)</vt:lpstr>
      <vt:lpstr>PENGANTAR</vt:lpstr>
      <vt:lpstr>POPULASI</vt:lpstr>
      <vt:lpstr>SIFAT POPULASI</vt:lpstr>
      <vt:lpstr>SAMPEL PENELITIAN</vt:lpstr>
      <vt:lpstr>Sifat Populasi &amp; Sampel</vt:lpstr>
      <vt:lpstr>TEKNIK SAMPLING</vt:lpstr>
      <vt:lpstr>SIMPLE RANDOM SAMPLING</vt:lpstr>
      <vt:lpstr>STRATIFIED RANDOM SAMPLING</vt:lpstr>
      <vt:lpstr>Contoh  Penentuan Strafied Random Sampling</vt:lpstr>
      <vt:lpstr>PowerPoint Presentation</vt:lpstr>
      <vt:lpstr>CLUSTER SAMPLING</vt:lpstr>
      <vt:lpstr>PURPOSIVE SAMPLING</vt:lpstr>
      <vt:lpstr>SNOW BALL SAMPLING</vt:lpstr>
      <vt:lpstr>ACCIDENTAL SAMPLING</vt:lpstr>
      <vt:lpstr>AREA SAMPLING</vt:lpstr>
      <vt:lpstr>RESPONDEN</vt:lpstr>
      <vt:lpstr>INFORMAN</vt:lpstr>
      <vt:lpstr>NARASUMBER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Hasto Wiyono</dc:creator>
  <cp:lastModifiedBy>Hasto Wiyono</cp:lastModifiedBy>
  <cp:revision>6</cp:revision>
  <dcterms:created xsi:type="dcterms:W3CDTF">2020-11-15T17:02:52Z</dcterms:created>
  <dcterms:modified xsi:type="dcterms:W3CDTF">2020-11-15T17:53:37Z</dcterms:modified>
</cp:coreProperties>
</file>