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BBFD5A2-2005-4DE8-A4CF-41A6704C0A76}" type="datetimeFigureOut">
              <a:rPr lang="id-ID" smtClean="0"/>
              <a:t>10/08/2020</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AA2A452D-3073-4DEE-A574-04FE946C14FE}"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BFD5A2-2005-4DE8-A4CF-41A6704C0A76}"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A2A452D-3073-4DEE-A574-04FE946C14FE}"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BFD5A2-2005-4DE8-A4CF-41A6704C0A76}"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A2A452D-3073-4DEE-A574-04FE946C14FE}"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BBFD5A2-2005-4DE8-A4CF-41A6704C0A76}"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A2A452D-3073-4DEE-A574-04FE946C14FE}"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BBFD5A2-2005-4DE8-A4CF-41A6704C0A76}" type="datetimeFigureOut">
              <a:rPr lang="id-ID" smtClean="0"/>
              <a:t>10/08/2020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A2A452D-3073-4DEE-A574-04FE946C14FE}"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BBFD5A2-2005-4DE8-A4CF-41A6704C0A76}" type="datetimeFigureOut">
              <a:rPr lang="id-ID" smtClean="0"/>
              <a:t>10/08/2020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A2A452D-3073-4DEE-A574-04FE946C14FE}"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BBFD5A2-2005-4DE8-A4CF-41A6704C0A76}" type="datetimeFigureOut">
              <a:rPr lang="id-ID" smtClean="0"/>
              <a:t>10/08/2020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A2A452D-3073-4DEE-A574-04FE946C14FE}"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BBFD5A2-2005-4DE8-A4CF-41A6704C0A76}" type="datetimeFigureOut">
              <a:rPr lang="id-ID" smtClean="0"/>
              <a:t>10/08/2020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A2A452D-3073-4DEE-A574-04FE946C14FE}"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BFD5A2-2005-4DE8-A4CF-41A6704C0A76}" type="datetimeFigureOut">
              <a:rPr lang="id-ID" smtClean="0"/>
              <a:t>10/08/2020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A2A452D-3073-4DEE-A574-04FE946C14FE}"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BBFD5A2-2005-4DE8-A4CF-41A6704C0A76}" type="datetimeFigureOut">
              <a:rPr lang="id-ID" smtClean="0"/>
              <a:t>10/08/2020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A2A452D-3073-4DEE-A574-04FE946C14FE}"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BBFD5A2-2005-4DE8-A4CF-41A6704C0A76}" type="datetimeFigureOut">
              <a:rPr lang="id-ID" smtClean="0"/>
              <a:t>10/08/2020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AA2A452D-3073-4DEE-A574-04FE946C14FE}" type="slidenum">
              <a:rPr lang="id-ID" smtClean="0"/>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BFD5A2-2005-4DE8-A4CF-41A6704C0A76}" type="datetimeFigureOut">
              <a:rPr lang="id-ID" smtClean="0"/>
              <a:t>10/08/2020</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A2A452D-3073-4DEE-A574-04FE946C14FE}" type="slidenum">
              <a:rPr lang="id-ID" smtClean="0"/>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sz="3200" b="1" dirty="0" smtClean="0">
                <a:solidFill>
                  <a:srgbClr val="FF0000"/>
                </a:solidFill>
              </a:rPr>
              <a:t>MATERI KE </a:t>
            </a:r>
            <a:r>
              <a:rPr lang="id-ID" sz="3200" b="1" dirty="0" smtClean="0">
                <a:solidFill>
                  <a:srgbClr val="FF0000"/>
                </a:solidFill>
              </a:rPr>
              <a:t>TIGA</a:t>
            </a:r>
            <a:r>
              <a:rPr lang="id-ID" sz="3200" b="1" dirty="0" smtClean="0">
                <a:solidFill>
                  <a:srgbClr val="FF0000"/>
                </a:solidFill>
              </a:rPr>
              <a:t> </a:t>
            </a:r>
            <a:r>
              <a:rPr lang="id-ID" sz="3200" b="1" dirty="0" smtClean="0">
                <a:solidFill>
                  <a:srgbClr val="FF0000"/>
                </a:solidFill>
              </a:rPr>
              <a:t/>
            </a:r>
            <a:br>
              <a:rPr lang="id-ID" sz="3200" b="1" dirty="0" smtClean="0">
                <a:solidFill>
                  <a:srgbClr val="FF0000"/>
                </a:solidFill>
              </a:rPr>
            </a:br>
            <a:r>
              <a:rPr lang="id-ID" sz="3200" b="1" dirty="0" smtClean="0">
                <a:solidFill>
                  <a:srgbClr val="FF0000"/>
                </a:solidFill>
              </a:rPr>
              <a:t>MATA KULIAH PENGORNISASIAN MASYARAKAT</a:t>
            </a:r>
            <a:endParaRPr lang="id-ID" sz="3200" b="1" dirty="0">
              <a:solidFill>
                <a:srgbClr val="FF0000"/>
              </a:solidFill>
            </a:endParaRPr>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21004944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ChangeArrowheads="1"/>
          </p:cNvSpPr>
          <p:nvPr/>
        </p:nvSpPr>
        <p:spPr bwMode="auto">
          <a:xfrm>
            <a:off x="457200" y="1295400"/>
            <a:ext cx="8458200" cy="646331"/>
          </a:xfrm>
          <a:prstGeom prst="rect">
            <a:avLst/>
          </a:prstGeom>
          <a:noFill/>
          <a:ln w="9525">
            <a:noFill/>
            <a:miter lim="800000"/>
            <a:headEnd/>
            <a:tailEnd/>
          </a:ln>
        </p:spPr>
        <p:txBody>
          <a:bodyPr wrap="square">
            <a:spAutoFit/>
          </a:bodyPr>
          <a:lstStyle/>
          <a:p>
            <a:endParaRPr lang="en-US" dirty="0">
              <a:latin typeface="Calibri" pitchFamily="34" charset="0"/>
            </a:endParaRPr>
          </a:p>
          <a:p>
            <a:endParaRPr lang="en-US" dirty="0">
              <a:latin typeface="Calibri" pitchFamily="34" charset="0"/>
            </a:endParaRPr>
          </a:p>
        </p:txBody>
      </p:sp>
      <p:sp>
        <p:nvSpPr>
          <p:cNvPr id="7" name="Title 6"/>
          <p:cNvSpPr>
            <a:spLocks noGrp="1"/>
          </p:cNvSpPr>
          <p:nvPr>
            <p:ph type="title"/>
          </p:nvPr>
        </p:nvSpPr>
        <p:spPr>
          <a:xfrm>
            <a:off x="457200" y="0"/>
            <a:ext cx="8229600" cy="1371600"/>
          </a:xfrm>
        </p:spPr>
        <p:txBody>
          <a:bodyPr>
            <a:normAutofit fontScale="90000"/>
          </a:bodyPr>
          <a:lstStyle/>
          <a:p>
            <a:pPr algn="ctr"/>
            <a:r>
              <a:rPr lang="en-US" sz="3200" b="1" dirty="0" smtClean="0">
                <a:latin typeface="Calibri" pitchFamily="34" charset="0"/>
              </a:rPr>
              <a:t>2. </a:t>
            </a:r>
            <a:r>
              <a:rPr lang="en-US" sz="3200" b="1" dirty="0" err="1" smtClean="0">
                <a:latin typeface="Calibri" pitchFamily="34" charset="0"/>
              </a:rPr>
              <a:t>Kriteria</a:t>
            </a:r>
            <a:r>
              <a:rPr lang="en-US" sz="3200" b="1" dirty="0" smtClean="0">
                <a:latin typeface="Calibri" pitchFamily="34" charset="0"/>
              </a:rPr>
              <a:t> </a:t>
            </a:r>
            <a:r>
              <a:rPr lang="en-US" sz="3200" b="1" dirty="0" err="1" smtClean="0">
                <a:latin typeface="Calibri" pitchFamily="34" charset="0"/>
              </a:rPr>
              <a:t>Proses</a:t>
            </a:r>
            <a:r>
              <a:rPr lang="en-US" sz="3200" b="1" dirty="0" smtClean="0">
                <a:latin typeface="Calibri" pitchFamily="34" charset="0"/>
              </a:rPr>
              <a:t> </a:t>
            </a:r>
            <a:r>
              <a:rPr lang="id-ID" sz="3200" b="1" dirty="0" smtClean="0">
                <a:latin typeface="Calibri" pitchFamily="34" charset="0"/>
              </a:rPr>
              <a:t> Pengembangan dan </a:t>
            </a:r>
            <a:r>
              <a:rPr lang="en-US" sz="3200" b="1" dirty="0" err="1" smtClean="0">
                <a:latin typeface="Calibri" pitchFamily="34" charset="0"/>
              </a:rPr>
              <a:t>Pengorganisasian</a:t>
            </a:r>
            <a:r>
              <a:rPr lang="en-US" sz="3200" b="1" dirty="0" smtClean="0">
                <a:latin typeface="Calibri" pitchFamily="34" charset="0"/>
              </a:rPr>
              <a:t/>
            </a:r>
            <a:br>
              <a:rPr lang="en-US" sz="3200" b="1" dirty="0" smtClean="0">
                <a:latin typeface="Calibri" pitchFamily="34" charset="0"/>
              </a:rPr>
            </a:br>
            <a:endParaRPr lang="id-ID" sz="3200" dirty="0"/>
          </a:p>
        </p:txBody>
      </p:sp>
      <p:sp>
        <p:nvSpPr>
          <p:cNvPr id="8" name="Content Placeholder 7"/>
          <p:cNvSpPr>
            <a:spLocks noGrp="1"/>
          </p:cNvSpPr>
          <p:nvPr>
            <p:ph idx="1"/>
          </p:nvPr>
        </p:nvSpPr>
        <p:spPr>
          <a:xfrm>
            <a:off x="0" y="1219201"/>
            <a:ext cx="9144000" cy="5105400"/>
          </a:xfrm>
        </p:spPr>
        <p:txBody>
          <a:bodyPr/>
          <a:lstStyle/>
          <a:p>
            <a:r>
              <a:rPr lang="en-US" dirty="0" smtClean="0">
                <a:latin typeface="Calibri" pitchFamily="34" charset="0"/>
              </a:rPr>
              <a:t>• </a:t>
            </a:r>
            <a:r>
              <a:rPr lang="en-US" dirty="0" err="1" smtClean="0">
                <a:latin typeface="Calibri" pitchFamily="34" charset="0"/>
              </a:rPr>
              <a:t>Berakar</a:t>
            </a:r>
            <a:r>
              <a:rPr lang="en-US" dirty="0" smtClean="0">
                <a:latin typeface="Calibri" pitchFamily="34" charset="0"/>
              </a:rPr>
              <a:t> </a:t>
            </a:r>
            <a:r>
              <a:rPr lang="en-US" dirty="0" err="1" smtClean="0">
                <a:latin typeface="Calibri" pitchFamily="34" charset="0"/>
              </a:rPr>
              <a:t>pada</a:t>
            </a:r>
            <a:r>
              <a:rPr lang="en-US" dirty="0" smtClean="0">
                <a:latin typeface="Calibri" pitchFamily="34" charset="0"/>
              </a:rPr>
              <a:t> </a:t>
            </a:r>
            <a:r>
              <a:rPr lang="en-US" dirty="0" err="1" smtClean="0">
                <a:latin typeface="Calibri" pitchFamily="34" charset="0"/>
              </a:rPr>
              <a:t>sosio</a:t>
            </a:r>
            <a:r>
              <a:rPr lang="en-US" dirty="0" smtClean="0">
                <a:latin typeface="Calibri" pitchFamily="34" charset="0"/>
              </a:rPr>
              <a:t> </a:t>
            </a:r>
            <a:r>
              <a:rPr lang="en-US" dirty="0" err="1" smtClean="0">
                <a:latin typeface="Calibri" pitchFamily="34" charset="0"/>
              </a:rPr>
              <a:t>kultural</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Perencanaan</a:t>
            </a:r>
            <a:r>
              <a:rPr lang="en-US" dirty="0" smtClean="0">
                <a:latin typeface="Calibri" pitchFamily="34" charset="0"/>
              </a:rPr>
              <a:t>, </a:t>
            </a:r>
            <a:r>
              <a:rPr lang="en-US" dirty="0" err="1" smtClean="0">
                <a:latin typeface="Calibri" pitchFamily="34" charset="0"/>
              </a:rPr>
              <a:t>pelaksanaan</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monitoring </a:t>
            </a:r>
            <a:r>
              <a:rPr lang="en-US" dirty="0" err="1" smtClean="0">
                <a:latin typeface="Calibri" pitchFamily="34" charset="0"/>
              </a:rPr>
              <a:t>bersama</a:t>
            </a:r>
            <a:r>
              <a:rPr lang="en-US" dirty="0" smtClean="0">
                <a:latin typeface="Calibri" pitchFamily="34" charset="0"/>
              </a:rPr>
              <a:t> </a:t>
            </a:r>
            <a:r>
              <a:rPr lang="en-US" dirty="0" err="1" smtClean="0">
                <a:latin typeface="Calibri" pitchFamily="34" charset="0"/>
              </a:rPr>
              <a:t>dengan</a:t>
            </a:r>
            <a:r>
              <a:rPr lang="en-US" dirty="0" smtClean="0">
                <a:latin typeface="Calibri" pitchFamily="34" charset="0"/>
              </a:rPr>
              <a:t> </a:t>
            </a:r>
            <a:r>
              <a:rPr lang="id-ID" dirty="0" smtClean="0">
                <a:latin typeface="Calibri" pitchFamily="34" charset="0"/>
              </a:rPr>
              <a:t> 	</a:t>
            </a:r>
            <a:r>
              <a:rPr lang="en-US" dirty="0" err="1" smtClean="0">
                <a:latin typeface="Calibri" pitchFamily="34" charset="0"/>
              </a:rPr>
              <a:t>masyarakat</a:t>
            </a:r>
            <a:r>
              <a:rPr lang="en-US" dirty="0" smtClean="0">
                <a:latin typeface="Calibri" pitchFamily="34" charset="0"/>
              </a:rPr>
              <a:t> </a:t>
            </a:r>
            <a:r>
              <a:rPr lang="en-US" dirty="0" err="1" smtClean="0">
                <a:latin typeface="Calibri" pitchFamily="34" charset="0"/>
              </a:rPr>
              <a:t>secara</a:t>
            </a:r>
            <a:r>
              <a:rPr lang="en-US" dirty="0" smtClean="0">
                <a:latin typeface="Calibri" pitchFamily="34" charset="0"/>
              </a:rPr>
              <a:t> </a:t>
            </a:r>
            <a:r>
              <a:rPr lang="en-US" dirty="0" err="1" smtClean="0">
                <a:latin typeface="Calibri" pitchFamily="34" charset="0"/>
              </a:rPr>
              <a:t>partisipatif</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Adanya</a:t>
            </a:r>
            <a:r>
              <a:rPr lang="en-US" dirty="0" smtClean="0">
                <a:latin typeface="Calibri" pitchFamily="34" charset="0"/>
              </a:rPr>
              <a:t> </a:t>
            </a:r>
            <a:r>
              <a:rPr lang="en-US" dirty="0" err="1" smtClean="0">
                <a:latin typeface="Calibri" pitchFamily="34" charset="0"/>
              </a:rPr>
              <a:t>penghormatan</a:t>
            </a:r>
            <a:r>
              <a:rPr lang="en-US" dirty="0" smtClean="0">
                <a:latin typeface="Calibri" pitchFamily="34" charset="0"/>
              </a:rPr>
              <a:t>/</a:t>
            </a:r>
            <a:r>
              <a:rPr lang="en-US" dirty="0" err="1" smtClean="0">
                <a:latin typeface="Calibri" pitchFamily="34" charset="0"/>
              </a:rPr>
              <a:t>pengakuan</a:t>
            </a:r>
            <a:r>
              <a:rPr lang="en-US" dirty="0" smtClean="0">
                <a:latin typeface="Calibri" pitchFamily="34" charset="0"/>
              </a:rPr>
              <a:t> </a:t>
            </a:r>
            <a:r>
              <a:rPr lang="en-US" dirty="0" err="1" smtClean="0">
                <a:latin typeface="Calibri" pitchFamily="34" charset="0"/>
              </a:rPr>
              <a:t>hak-hak</a:t>
            </a:r>
            <a:r>
              <a:rPr lang="en-US" dirty="0" smtClean="0">
                <a:latin typeface="Calibri" pitchFamily="34" charset="0"/>
              </a:rPr>
              <a:t> </a:t>
            </a:r>
            <a:r>
              <a:rPr lang="en-US" dirty="0" err="1" smtClean="0">
                <a:latin typeface="Calibri" pitchFamily="34" charset="0"/>
              </a:rPr>
              <a:t>martabat</a:t>
            </a:r>
            <a:r>
              <a:rPr lang="en-US" dirty="0" smtClean="0">
                <a:latin typeface="Calibri" pitchFamily="34" charset="0"/>
              </a:rPr>
              <a:t> </a:t>
            </a:r>
            <a:r>
              <a:rPr lang="en-US" dirty="0" err="1" smtClean="0">
                <a:latin typeface="Calibri" pitchFamily="34" charset="0"/>
              </a:rPr>
              <a:t>orang</a:t>
            </a:r>
            <a:r>
              <a:rPr lang="en-US" dirty="0" smtClean="0">
                <a:latin typeface="Calibri" pitchFamily="34" charset="0"/>
              </a:rPr>
              <a:t> </a:t>
            </a:r>
            <a:r>
              <a:rPr lang="en-US" dirty="0" err="1" smtClean="0">
                <a:latin typeface="Calibri" pitchFamily="34" charset="0"/>
              </a:rPr>
              <a:t>kampung</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Fungsi</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manfaat</a:t>
            </a:r>
            <a:r>
              <a:rPr lang="en-US" dirty="0" smtClean="0">
                <a:latin typeface="Calibri" pitchFamily="34" charset="0"/>
              </a:rPr>
              <a:t> SDA yang </a:t>
            </a:r>
            <a:r>
              <a:rPr lang="en-US" dirty="0" err="1" smtClean="0">
                <a:latin typeface="Calibri" pitchFamily="34" charset="0"/>
              </a:rPr>
              <a:t>berkelanjutan</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Mengutamakan</a:t>
            </a:r>
            <a:r>
              <a:rPr lang="en-US" dirty="0" smtClean="0">
                <a:latin typeface="Calibri" pitchFamily="34" charset="0"/>
              </a:rPr>
              <a:t> </a:t>
            </a:r>
            <a:r>
              <a:rPr lang="en-US" dirty="0" err="1" smtClean="0">
                <a:latin typeface="Calibri" pitchFamily="34" charset="0"/>
              </a:rPr>
              <a:t>prakarsa</a:t>
            </a:r>
            <a:r>
              <a:rPr lang="en-US" dirty="0" smtClean="0">
                <a:latin typeface="Calibri" pitchFamily="34" charset="0"/>
              </a:rPr>
              <a:t> </a:t>
            </a:r>
            <a:r>
              <a:rPr lang="en-US" dirty="0" err="1" smtClean="0">
                <a:latin typeface="Calibri" pitchFamily="34" charset="0"/>
              </a:rPr>
              <a:t>masyarakat</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transformasi</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Upaya</a:t>
            </a:r>
            <a:r>
              <a:rPr lang="en-US" dirty="0" smtClean="0">
                <a:latin typeface="Calibri" pitchFamily="34" charset="0"/>
              </a:rPr>
              <a:t> </a:t>
            </a:r>
            <a:r>
              <a:rPr lang="en-US" dirty="0" err="1" smtClean="0">
                <a:latin typeface="Calibri" pitchFamily="34" charset="0"/>
              </a:rPr>
              <a:t>bertahap</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konsisten</a:t>
            </a:r>
            <a:r>
              <a:rPr lang="en-US" dirty="0" smtClean="0">
                <a:latin typeface="Calibri" pitchFamily="34" charset="0"/>
              </a:rPr>
              <a:t>.</a:t>
            </a:r>
          </a:p>
          <a:p>
            <a:endParaRPr lang="id-ID" dirty="0"/>
          </a:p>
        </p:txBody>
      </p:sp>
    </p:spTree>
    <p:extLst>
      <p:ext uri="{BB962C8B-B14F-4D97-AF65-F5344CB8AC3E}">
        <p14:creationId xmlns:p14="http://schemas.microsoft.com/office/powerpoint/2010/main" val="27004125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742950"/>
          </a:xfrm>
        </p:spPr>
        <p:txBody>
          <a:bodyPr>
            <a:normAutofit fontScale="90000"/>
          </a:bodyPr>
          <a:lstStyle/>
          <a:p>
            <a:r>
              <a:rPr lang="en-US" sz="2800" b="1" dirty="0" smtClean="0">
                <a:latin typeface="Calibri" pitchFamily="34" charset="0"/>
              </a:rPr>
              <a:t>3. </a:t>
            </a:r>
            <a:r>
              <a:rPr lang="en-US" sz="2800" b="1" dirty="0" err="1" smtClean="0">
                <a:latin typeface="Calibri" pitchFamily="34" charset="0"/>
              </a:rPr>
              <a:t>Prinsip</a:t>
            </a:r>
            <a:r>
              <a:rPr lang="en-US" sz="2800" b="1" dirty="0" smtClean="0">
                <a:latin typeface="Calibri" pitchFamily="34" charset="0"/>
              </a:rPr>
              <a:t> </a:t>
            </a:r>
            <a:r>
              <a:rPr lang="en-US" sz="2800" b="1" dirty="0" err="1" smtClean="0">
                <a:latin typeface="Calibri" pitchFamily="34" charset="0"/>
              </a:rPr>
              <a:t>Dasar</a:t>
            </a:r>
            <a:r>
              <a:rPr lang="en-US" sz="2800" b="1" dirty="0" smtClean="0">
                <a:latin typeface="Calibri" pitchFamily="34" charset="0"/>
              </a:rPr>
              <a:t> </a:t>
            </a:r>
            <a:r>
              <a:rPr lang="id-ID" sz="2800" b="1" dirty="0" smtClean="0">
                <a:latin typeface="Calibri" pitchFamily="34" charset="0"/>
              </a:rPr>
              <a:t> Pengembangan dan </a:t>
            </a:r>
            <a:r>
              <a:rPr lang="en-US" sz="2800" b="1" dirty="0" err="1" smtClean="0">
                <a:latin typeface="Calibri" pitchFamily="34" charset="0"/>
              </a:rPr>
              <a:t>Pengorganisasian</a:t>
            </a:r>
            <a:r>
              <a:rPr lang="en-US" sz="2800" b="1" dirty="0" smtClean="0">
                <a:latin typeface="Calibri" pitchFamily="34" charset="0"/>
              </a:rPr>
              <a:t/>
            </a:r>
            <a:br>
              <a:rPr lang="en-US" sz="2800" b="1" dirty="0" smtClean="0">
                <a:latin typeface="Calibri" pitchFamily="34" charset="0"/>
              </a:rPr>
            </a:br>
            <a:endParaRPr lang="id-ID" sz="2800" dirty="0"/>
          </a:p>
        </p:txBody>
      </p:sp>
      <p:sp>
        <p:nvSpPr>
          <p:cNvPr id="3" name="Content Placeholder 2"/>
          <p:cNvSpPr>
            <a:spLocks noGrp="1"/>
          </p:cNvSpPr>
          <p:nvPr>
            <p:ph idx="1"/>
          </p:nvPr>
        </p:nvSpPr>
        <p:spPr>
          <a:xfrm>
            <a:off x="457200" y="1524000"/>
            <a:ext cx="8534400" cy="5638799"/>
          </a:xfrm>
        </p:spPr>
        <p:txBody>
          <a:bodyPr>
            <a:normAutofit/>
          </a:bodyPr>
          <a:lstStyle/>
          <a:p>
            <a:r>
              <a:rPr lang="en-US" dirty="0" smtClean="0">
                <a:latin typeface="Calibri" pitchFamily="34" charset="0"/>
              </a:rPr>
              <a:t>• </a:t>
            </a:r>
            <a:r>
              <a:rPr lang="en-US" dirty="0" err="1" smtClean="0">
                <a:latin typeface="Calibri" pitchFamily="34" charset="0"/>
              </a:rPr>
              <a:t>Berpihak</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mementingkan</a:t>
            </a:r>
            <a:r>
              <a:rPr lang="en-US" dirty="0" smtClean="0">
                <a:latin typeface="Calibri" pitchFamily="34" charset="0"/>
              </a:rPr>
              <a:t> </a:t>
            </a:r>
            <a:r>
              <a:rPr lang="en-US" dirty="0" err="1" smtClean="0">
                <a:latin typeface="Calibri" pitchFamily="34" charset="0"/>
              </a:rPr>
              <a:t>komunitas</a:t>
            </a:r>
            <a:r>
              <a:rPr lang="en-US" dirty="0" smtClean="0">
                <a:latin typeface="Calibri" pitchFamily="34" charset="0"/>
              </a:rPr>
              <a:t>;</a:t>
            </a:r>
          </a:p>
          <a:p>
            <a:r>
              <a:rPr lang="en-US" dirty="0" smtClean="0">
                <a:latin typeface="Calibri" pitchFamily="34" charset="0"/>
              </a:rPr>
              <a:t>• </a:t>
            </a:r>
            <a:r>
              <a:rPr lang="en-US" dirty="0" err="1" smtClean="0">
                <a:latin typeface="Calibri" pitchFamily="34" charset="0"/>
              </a:rPr>
              <a:t>Bersikap</a:t>
            </a:r>
            <a:r>
              <a:rPr lang="en-US" dirty="0" smtClean="0">
                <a:latin typeface="Calibri" pitchFamily="34" charset="0"/>
              </a:rPr>
              <a:t> independent &amp; </a:t>
            </a:r>
            <a:r>
              <a:rPr lang="en-US" dirty="0" err="1" smtClean="0">
                <a:latin typeface="Calibri" pitchFamily="34" charset="0"/>
              </a:rPr>
              <a:t>mengembangkan</a:t>
            </a:r>
            <a:r>
              <a:rPr lang="en-US" dirty="0" smtClean="0">
                <a:latin typeface="Calibri" pitchFamily="34" charset="0"/>
              </a:rPr>
              <a:t> rasa </a:t>
            </a:r>
            <a:r>
              <a:rPr lang="en-US" dirty="0" err="1" smtClean="0">
                <a:latin typeface="Calibri" pitchFamily="34" charset="0"/>
              </a:rPr>
              <a:t>empati</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Adanya</a:t>
            </a:r>
            <a:r>
              <a:rPr lang="en-US" dirty="0" smtClean="0">
                <a:latin typeface="Calibri" pitchFamily="34" charset="0"/>
              </a:rPr>
              <a:t> </a:t>
            </a:r>
            <a:r>
              <a:rPr lang="en-US" dirty="0" err="1" smtClean="0">
                <a:latin typeface="Calibri" pitchFamily="34" charset="0"/>
              </a:rPr>
              <a:t>pertanggung</a:t>
            </a:r>
            <a:r>
              <a:rPr lang="en-US" dirty="0" smtClean="0">
                <a:latin typeface="Calibri" pitchFamily="34" charset="0"/>
              </a:rPr>
              <a:t> </a:t>
            </a:r>
            <a:r>
              <a:rPr lang="en-US" dirty="0" err="1" smtClean="0">
                <a:latin typeface="Calibri" pitchFamily="34" charset="0"/>
              </a:rPr>
              <a:t>jawaban</a:t>
            </a:r>
            <a:r>
              <a:rPr lang="en-US" dirty="0" smtClean="0">
                <a:latin typeface="Calibri" pitchFamily="34" charset="0"/>
              </a:rPr>
              <a:t> </a:t>
            </a:r>
            <a:r>
              <a:rPr lang="en-US" dirty="0" err="1" smtClean="0">
                <a:latin typeface="Calibri" pitchFamily="34" charset="0"/>
              </a:rPr>
              <a:t>pada</a:t>
            </a:r>
            <a:r>
              <a:rPr lang="en-US" dirty="0" smtClean="0">
                <a:latin typeface="Calibri" pitchFamily="34" charset="0"/>
              </a:rPr>
              <a:t> </a:t>
            </a:r>
            <a:r>
              <a:rPr lang="en-US" dirty="0" err="1" smtClean="0">
                <a:latin typeface="Calibri" pitchFamily="34" charset="0"/>
              </a:rPr>
              <a:t>rakyat</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Ada</a:t>
            </a:r>
            <a:r>
              <a:rPr lang="en-US" dirty="0" smtClean="0">
                <a:latin typeface="Calibri" pitchFamily="34" charset="0"/>
              </a:rPr>
              <a:t> </a:t>
            </a:r>
            <a:r>
              <a:rPr lang="en-US" dirty="0" err="1" smtClean="0">
                <a:latin typeface="Calibri" pitchFamily="34" charset="0"/>
              </a:rPr>
              <a:t>proses</a:t>
            </a:r>
            <a:r>
              <a:rPr lang="en-US" dirty="0" smtClean="0">
                <a:latin typeface="Calibri" pitchFamily="34" charset="0"/>
              </a:rPr>
              <a:t> </a:t>
            </a:r>
            <a:r>
              <a:rPr lang="en-US" dirty="0" err="1" smtClean="0">
                <a:latin typeface="Calibri" pitchFamily="34" charset="0"/>
              </a:rPr>
              <a:t>saling</a:t>
            </a:r>
            <a:r>
              <a:rPr lang="en-US" dirty="0" smtClean="0">
                <a:latin typeface="Calibri" pitchFamily="34" charset="0"/>
              </a:rPr>
              <a:t> </a:t>
            </a:r>
            <a:r>
              <a:rPr lang="en-US" dirty="0" err="1" smtClean="0">
                <a:latin typeface="Calibri" pitchFamily="34" charset="0"/>
              </a:rPr>
              <a:t>belajar</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Kesetaraan</a:t>
            </a:r>
            <a:r>
              <a:rPr lang="en-US" dirty="0" smtClean="0">
                <a:latin typeface="Calibri" pitchFamily="34" charset="0"/>
              </a:rPr>
              <a:t> ;</a:t>
            </a:r>
          </a:p>
          <a:p>
            <a:r>
              <a:rPr lang="en-US" dirty="0" smtClean="0">
                <a:latin typeface="Calibri" pitchFamily="34" charset="0"/>
              </a:rPr>
              <a:t>• Anti </a:t>
            </a:r>
            <a:r>
              <a:rPr lang="en-US" dirty="0" err="1" smtClean="0">
                <a:latin typeface="Calibri" pitchFamily="34" charset="0"/>
              </a:rPr>
              <a:t>kekerasan</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Mendorong</a:t>
            </a:r>
            <a:r>
              <a:rPr lang="en-US" dirty="0" smtClean="0">
                <a:latin typeface="Calibri" pitchFamily="34" charset="0"/>
              </a:rPr>
              <a:t> </a:t>
            </a:r>
            <a:r>
              <a:rPr lang="en-US" dirty="0" err="1" smtClean="0">
                <a:latin typeface="Calibri" pitchFamily="34" charset="0"/>
              </a:rPr>
              <a:t>komunitas</a:t>
            </a:r>
            <a:r>
              <a:rPr lang="en-US" dirty="0" smtClean="0">
                <a:latin typeface="Calibri" pitchFamily="34" charset="0"/>
              </a:rPr>
              <a:t> </a:t>
            </a:r>
            <a:r>
              <a:rPr lang="en-US" dirty="0" err="1" smtClean="0">
                <a:latin typeface="Calibri" pitchFamily="34" charset="0"/>
              </a:rPr>
              <a:t>untuk</a:t>
            </a:r>
            <a:r>
              <a:rPr lang="en-US" dirty="0" smtClean="0">
                <a:latin typeface="Calibri" pitchFamily="34" charset="0"/>
              </a:rPr>
              <a:t> </a:t>
            </a:r>
            <a:r>
              <a:rPr lang="en-US" dirty="0" err="1" smtClean="0">
                <a:latin typeface="Calibri" pitchFamily="34" charset="0"/>
              </a:rPr>
              <a:t>berinisiatif</a:t>
            </a:r>
            <a:r>
              <a:rPr lang="en-US" dirty="0" smtClean="0">
                <a:latin typeface="Calibri" pitchFamily="34" charset="0"/>
              </a:rPr>
              <a:t> ;</a:t>
            </a:r>
          </a:p>
          <a:p>
            <a:r>
              <a:rPr lang="en-US" dirty="0" smtClean="0">
                <a:latin typeface="Calibri" pitchFamily="34" charset="0"/>
              </a:rPr>
              <a:t>• </a:t>
            </a:r>
            <a:r>
              <a:rPr lang="en-US" dirty="0" err="1" smtClean="0">
                <a:latin typeface="Calibri" pitchFamily="34" charset="0"/>
              </a:rPr>
              <a:t>Musyawarah</a:t>
            </a:r>
            <a:r>
              <a:rPr lang="en-US" dirty="0" smtClean="0">
                <a:latin typeface="Calibri" pitchFamily="34" charset="0"/>
              </a:rPr>
              <a:t> </a:t>
            </a:r>
            <a:r>
              <a:rPr lang="en-US" dirty="0" err="1" smtClean="0">
                <a:latin typeface="Calibri" pitchFamily="34" charset="0"/>
              </a:rPr>
              <a:t>sebagai</a:t>
            </a:r>
            <a:r>
              <a:rPr lang="en-US" dirty="0" smtClean="0">
                <a:latin typeface="Calibri" pitchFamily="34" charset="0"/>
              </a:rPr>
              <a:t> media </a:t>
            </a:r>
            <a:r>
              <a:rPr lang="en-US" dirty="0" err="1" smtClean="0">
                <a:latin typeface="Calibri" pitchFamily="34" charset="0"/>
              </a:rPr>
              <a:t>komunikasi</a:t>
            </a:r>
            <a:endParaRPr lang="en-US" dirty="0" smtClean="0">
              <a:latin typeface="Calibri" pitchFamily="34" charset="0"/>
            </a:endParaRPr>
          </a:p>
          <a:p>
            <a:r>
              <a:rPr lang="en-US" dirty="0" err="1" smtClean="0">
                <a:latin typeface="Calibri" pitchFamily="34" charset="0"/>
              </a:rPr>
              <a:t>pengambilan</a:t>
            </a:r>
            <a:r>
              <a:rPr lang="en-US" dirty="0" smtClean="0">
                <a:latin typeface="Calibri" pitchFamily="34" charset="0"/>
              </a:rPr>
              <a:t> </a:t>
            </a:r>
            <a:r>
              <a:rPr lang="en-US" dirty="0" err="1" smtClean="0">
                <a:latin typeface="Calibri" pitchFamily="34" charset="0"/>
              </a:rPr>
              <a:t>keputusan</a:t>
            </a:r>
            <a:r>
              <a:rPr lang="en-US" dirty="0" smtClean="0">
                <a:latin typeface="Calibri" pitchFamily="34" charset="0"/>
              </a:rPr>
              <a:t> </a:t>
            </a:r>
            <a:r>
              <a:rPr lang="en-US" dirty="0" err="1" smtClean="0">
                <a:latin typeface="Calibri" pitchFamily="34" charset="0"/>
              </a:rPr>
              <a:t>dan</a:t>
            </a:r>
            <a:r>
              <a:rPr lang="en-US" dirty="0" smtClean="0">
                <a:latin typeface="Calibri" pitchFamily="34" charset="0"/>
              </a:rPr>
              <a:t> </a:t>
            </a:r>
            <a:r>
              <a:rPr lang="en-US" dirty="0" err="1" smtClean="0">
                <a:latin typeface="Calibri" pitchFamily="34" charset="0"/>
              </a:rPr>
              <a:t>menghindari</a:t>
            </a:r>
            <a:r>
              <a:rPr lang="en-US" dirty="0" smtClean="0">
                <a:latin typeface="Calibri" pitchFamily="34" charset="0"/>
              </a:rPr>
              <a:t> </a:t>
            </a:r>
            <a:r>
              <a:rPr lang="en-US" dirty="0" err="1" smtClean="0">
                <a:latin typeface="Calibri" pitchFamily="34" charset="0"/>
              </a:rPr>
              <a:t>intervensi</a:t>
            </a:r>
            <a:endParaRPr lang="en-US" dirty="0" smtClean="0">
              <a:latin typeface="Calibri" pitchFamily="34" charset="0"/>
            </a:endParaRPr>
          </a:p>
          <a:p>
            <a:r>
              <a:rPr lang="en-US" dirty="0" smtClean="0">
                <a:latin typeface="Calibri" pitchFamily="34" charset="0"/>
              </a:rPr>
              <a:t>• </a:t>
            </a:r>
            <a:r>
              <a:rPr lang="en-US" dirty="0" err="1" smtClean="0">
                <a:latin typeface="Calibri" pitchFamily="34" charset="0"/>
              </a:rPr>
              <a:t>Berwawasan</a:t>
            </a:r>
            <a:r>
              <a:rPr lang="en-US" dirty="0" smtClean="0">
                <a:latin typeface="Calibri" pitchFamily="34" charset="0"/>
              </a:rPr>
              <a:t> </a:t>
            </a:r>
            <a:r>
              <a:rPr lang="en-US" dirty="0" err="1" smtClean="0">
                <a:latin typeface="Calibri" pitchFamily="34" charset="0"/>
              </a:rPr>
              <a:t>ekosistem</a:t>
            </a:r>
            <a:r>
              <a:rPr lang="en-US" dirty="0" smtClean="0">
                <a:latin typeface="Calibri" pitchFamily="34" charset="0"/>
              </a:rPr>
              <a:t> ;</a:t>
            </a:r>
          </a:p>
          <a:p>
            <a:r>
              <a:rPr lang="en-US" dirty="0" smtClean="0">
                <a:latin typeface="Calibri" pitchFamily="34" charset="0"/>
              </a:rPr>
              <a:t>• Praxis.</a:t>
            </a:r>
          </a:p>
          <a:p>
            <a:endParaRPr lang="id-ID" dirty="0"/>
          </a:p>
        </p:txBody>
      </p:sp>
    </p:spTree>
    <p:extLst>
      <p:ext uri="{BB962C8B-B14F-4D97-AF65-F5344CB8AC3E}">
        <p14:creationId xmlns:p14="http://schemas.microsoft.com/office/powerpoint/2010/main" val="6291089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ChangeArrowheads="1"/>
          </p:cNvSpPr>
          <p:nvPr/>
        </p:nvSpPr>
        <p:spPr bwMode="auto">
          <a:xfrm>
            <a:off x="228600" y="0"/>
            <a:ext cx="8229600" cy="1384300"/>
          </a:xfrm>
          <a:prstGeom prst="rect">
            <a:avLst/>
          </a:prstGeom>
          <a:noFill/>
          <a:ln w="9525">
            <a:noFill/>
            <a:miter lim="800000"/>
            <a:headEnd/>
            <a:tailEnd/>
          </a:ln>
        </p:spPr>
        <p:txBody>
          <a:bodyPr>
            <a:spAutoFit/>
          </a:bodyPr>
          <a:lstStyle/>
          <a:p>
            <a:endParaRPr lang="en-US" sz="1400"/>
          </a:p>
          <a:p>
            <a:endParaRPr lang="en-US" sz="1400"/>
          </a:p>
          <a:p>
            <a:endParaRPr lang="en-US" sz="1400"/>
          </a:p>
          <a:p>
            <a:endParaRPr lang="en-US" sz="1400"/>
          </a:p>
          <a:p>
            <a:endParaRPr lang="en-US" sz="1400"/>
          </a:p>
          <a:p>
            <a:endParaRPr lang="en-US" sz="1400"/>
          </a:p>
        </p:txBody>
      </p:sp>
      <p:sp>
        <p:nvSpPr>
          <p:cNvPr id="4" name="Title 3"/>
          <p:cNvSpPr>
            <a:spLocks noGrp="1"/>
          </p:cNvSpPr>
          <p:nvPr>
            <p:ph type="title"/>
          </p:nvPr>
        </p:nvSpPr>
        <p:spPr>
          <a:xfrm>
            <a:off x="457200" y="274638"/>
            <a:ext cx="7620000" cy="792162"/>
          </a:xfrm>
        </p:spPr>
        <p:txBody>
          <a:bodyPr>
            <a:normAutofit fontScale="90000"/>
          </a:bodyPr>
          <a:lstStyle/>
          <a:p>
            <a:pPr eaLnBrk="1" fontAlgn="auto" hangingPunct="1">
              <a:spcAft>
                <a:spcPts val="0"/>
              </a:spcAft>
              <a:defRPr/>
            </a:pPr>
            <a:r>
              <a:rPr lang="fi-FI" sz="2400" b="1" dirty="0" smtClean="0"/>
              <a:t>Tahapan Kegiatan dalam proses </a:t>
            </a:r>
            <a:r>
              <a:rPr lang="en-US" sz="2400" b="1" dirty="0" err="1" smtClean="0"/>
              <a:t>pengorganisasian</a:t>
            </a:r>
            <a:r>
              <a:rPr lang="en-US" sz="2400" b="1" dirty="0" smtClean="0"/>
              <a:t> </a:t>
            </a:r>
            <a:r>
              <a:rPr lang="en-US" sz="2400" b="1" dirty="0" err="1" smtClean="0"/>
              <a:t>masyarakat</a:t>
            </a:r>
            <a:r>
              <a:rPr lang="en-US" sz="2400" b="1" dirty="0" smtClean="0"/>
              <a:t/>
            </a:r>
            <a:br>
              <a:rPr lang="en-US" sz="2400" b="1" dirty="0" smtClean="0"/>
            </a:br>
            <a:endParaRPr lang="en-US" sz="2400" dirty="0"/>
          </a:p>
        </p:txBody>
      </p:sp>
      <p:sp>
        <p:nvSpPr>
          <p:cNvPr id="5" name="Content Placeholder 4"/>
          <p:cNvSpPr>
            <a:spLocks noGrp="1"/>
          </p:cNvSpPr>
          <p:nvPr>
            <p:ph idx="1"/>
          </p:nvPr>
        </p:nvSpPr>
        <p:spPr>
          <a:xfrm>
            <a:off x="457200" y="914400"/>
            <a:ext cx="7620000" cy="5791200"/>
          </a:xfrm>
        </p:spPr>
        <p:txBody>
          <a:bodyPr>
            <a:normAutofit fontScale="92500" lnSpcReduction="10000"/>
          </a:bodyPr>
          <a:lstStyle/>
          <a:p>
            <a:pPr marL="114300" indent="0" eaLnBrk="1" fontAlgn="auto" hangingPunct="1">
              <a:spcAft>
                <a:spcPts val="0"/>
              </a:spcAft>
              <a:buClr>
                <a:schemeClr val="accent3"/>
              </a:buClr>
              <a:buFont typeface="Arial" charset="0"/>
              <a:buNone/>
              <a:defRPr/>
            </a:pPr>
            <a:r>
              <a:rPr lang="en-US" sz="2000" dirty="0" smtClean="0"/>
              <a:t>a.  </a:t>
            </a:r>
            <a:r>
              <a:rPr lang="en-US" sz="2000" dirty="0" err="1" smtClean="0"/>
              <a:t>Melebur</a:t>
            </a:r>
            <a:r>
              <a:rPr lang="en-US" sz="2000" dirty="0" smtClean="0"/>
              <a:t> </a:t>
            </a:r>
            <a:r>
              <a:rPr lang="en-US" sz="2000" dirty="0" err="1" smtClean="0"/>
              <a:t>dengan</a:t>
            </a:r>
            <a:r>
              <a:rPr lang="en-US" sz="2000" dirty="0" smtClean="0"/>
              <a:t> </a:t>
            </a:r>
            <a:r>
              <a:rPr lang="en-US" sz="2000" dirty="0" err="1" smtClean="0"/>
              <a:t>masyarakat</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 </a:t>
            </a:r>
            <a:r>
              <a:rPr lang="en-US" sz="1800" i="1" dirty="0" err="1" smtClean="0">
                <a:solidFill>
                  <a:srgbClr val="FF0000"/>
                </a:solidFill>
              </a:rPr>
              <a:t>Informasi</a:t>
            </a:r>
            <a:r>
              <a:rPr lang="en-US" sz="1800" i="1" dirty="0" smtClean="0">
                <a:solidFill>
                  <a:srgbClr val="FF0000"/>
                </a:solidFill>
              </a:rPr>
              <a:t> </a:t>
            </a:r>
            <a:r>
              <a:rPr lang="en-US" sz="1800" i="1" dirty="0" err="1" smtClean="0">
                <a:solidFill>
                  <a:srgbClr val="FF0000"/>
                </a:solidFill>
              </a:rPr>
              <a:t>awal,Membangun</a:t>
            </a:r>
            <a:r>
              <a:rPr lang="en-US" sz="1800" i="1" dirty="0" smtClean="0">
                <a:solidFill>
                  <a:srgbClr val="FF0000"/>
                </a:solidFill>
              </a:rPr>
              <a:t> </a:t>
            </a:r>
            <a:r>
              <a:rPr lang="en-US" sz="1800" i="1" dirty="0" err="1" smtClean="0">
                <a:solidFill>
                  <a:srgbClr val="FF0000"/>
                </a:solidFill>
              </a:rPr>
              <a:t>kontak</a:t>
            </a:r>
            <a:r>
              <a:rPr lang="en-US" sz="1800" i="1" dirty="0" smtClean="0">
                <a:solidFill>
                  <a:srgbClr val="FF0000"/>
                </a:solidFill>
              </a:rPr>
              <a:t> </a:t>
            </a:r>
            <a:r>
              <a:rPr lang="en-US" sz="1800" i="1" dirty="0" err="1" smtClean="0">
                <a:solidFill>
                  <a:srgbClr val="FF0000"/>
                </a:solidFill>
              </a:rPr>
              <a:t>person,Menjalin</a:t>
            </a:r>
            <a:r>
              <a:rPr lang="en-US" sz="1800" i="1" dirty="0" smtClean="0">
                <a:solidFill>
                  <a:srgbClr val="FF0000"/>
                </a:solidFill>
              </a:rPr>
              <a:t> </a:t>
            </a:r>
            <a:r>
              <a:rPr lang="en-US" sz="1800" i="1" dirty="0" err="1" smtClean="0">
                <a:solidFill>
                  <a:srgbClr val="FF0000"/>
                </a:solidFill>
              </a:rPr>
              <a:t>pertemanan,Memberitahukan</a:t>
            </a:r>
            <a:r>
              <a:rPr lang="en-US" sz="1800" i="1" dirty="0" smtClean="0">
                <a:solidFill>
                  <a:srgbClr val="FF0000"/>
                </a:solidFill>
              </a:rPr>
              <a:t> </a:t>
            </a:r>
            <a:r>
              <a:rPr lang="en-US" sz="1800" i="1" dirty="0" err="1" smtClean="0">
                <a:solidFill>
                  <a:srgbClr val="FF0000"/>
                </a:solidFill>
              </a:rPr>
              <a:t>kedatangan,Terlibat</a:t>
            </a:r>
            <a:r>
              <a:rPr lang="en-US" sz="1800" i="1" dirty="0" smtClean="0">
                <a:solidFill>
                  <a:srgbClr val="FF0000"/>
                </a:solidFill>
              </a:rPr>
              <a:t> </a:t>
            </a:r>
            <a:r>
              <a:rPr lang="en-US" sz="1800" i="1" dirty="0" err="1" smtClean="0">
                <a:solidFill>
                  <a:srgbClr val="FF0000"/>
                </a:solidFill>
              </a:rPr>
              <a:t>sebagai</a:t>
            </a:r>
            <a:r>
              <a:rPr lang="en-US" sz="1800" i="1" dirty="0" smtClean="0">
                <a:solidFill>
                  <a:srgbClr val="FF0000"/>
                </a:solidFill>
              </a:rPr>
              <a:t> </a:t>
            </a:r>
            <a:r>
              <a:rPr lang="en-US" sz="1800" i="1" dirty="0" err="1" smtClean="0">
                <a:solidFill>
                  <a:srgbClr val="FF0000"/>
                </a:solidFill>
              </a:rPr>
              <a:t>pendengar,Terlibat</a:t>
            </a:r>
            <a:r>
              <a:rPr lang="en-US" sz="1800" i="1" dirty="0" smtClean="0">
                <a:solidFill>
                  <a:srgbClr val="FF0000"/>
                </a:solidFill>
              </a:rPr>
              <a:t> </a:t>
            </a:r>
            <a:r>
              <a:rPr lang="en-US" sz="1800" i="1" dirty="0" err="1" smtClean="0">
                <a:solidFill>
                  <a:srgbClr val="FF0000"/>
                </a:solidFill>
              </a:rPr>
              <a:t>aktif</a:t>
            </a:r>
            <a:r>
              <a:rPr lang="en-US" sz="1800" i="1" dirty="0" smtClean="0">
                <a:solidFill>
                  <a:srgbClr val="FF0000"/>
                </a:solidFill>
              </a:rPr>
              <a:t> </a:t>
            </a:r>
            <a:r>
              <a:rPr lang="en-US" sz="1800" i="1" dirty="0" err="1" smtClean="0">
                <a:solidFill>
                  <a:srgbClr val="FF0000"/>
                </a:solidFill>
              </a:rPr>
              <a:t>dalam</a:t>
            </a:r>
            <a:r>
              <a:rPr lang="en-US" sz="1800" i="1" dirty="0" smtClean="0">
                <a:solidFill>
                  <a:srgbClr val="FF0000"/>
                </a:solidFill>
              </a:rPr>
              <a:t> </a:t>
            </a:r>
            <a:r>
              <a:rPr lang="en-US" sz="1800" i="1" dirty="0" err="1" smtClean="0">
                <a:solidFill>
                  <a:srgbClr val="FF0000"/>
                </a:solidFill>
              </a:rPr>
              <a:t>diskusi,Ikut</a:t>
            </a:r>
            <a:r>
              <a:rPr lang="en-US" sz="1800" i="1" dirty="0" smtClean="0">
                <a:solidFill>
                  <a:srgbClr val="FF0000"/>
                </a:solidFill>
              </a:rPr>
              <a:t> </a:t>
            </a:r>
            <a:r>
              <a:rPr lang="en-US" sz="1800" i="1" dirty="0" err="1" smtClean="0">
                <a:solidFill>
                  <a:srgbClr val="FF0000"/>
                </a:solidFill>
              </a:rPr>
              <a:t>bekerja</a:t>
            </a:r>
            <a:r>
              <a:rPr lang="en-US" sz="1800" i="1" dirty="0" smtClean="0">
                <a:solidFill>
                  <a:srgbClr val="FF0000"/>
                </a:solidFill>
              </a:rPr>
              <a:t> </a:t>
            </a:r>
            <a:r>
              <a:rPr lang="en-US" sz="1800" i="1" dirty="0" err="1" smtClean="0">
                <a:solidFill>
                  <a:srgbClr val="FF0000"/>
                </a:solidFill>
              </a:rPr>
              <a:t>bersama-sama,Monitoring</a:t>
            </a:r>
            <a:r>
              <a:rPr lang="en-US" sz="1800" i="1" dirty="0" smtClean="0">
                <a:solidFill>
                  <a:srgbClr val="FF0000"/>
                </a:solidFill>
              </a:rPr>
              <a:t> &amp; </a:t>
            </a:r>
            <a:r>
              <a:rPr lang="en-US" sz="1800" i="1" dirty="0" err="1" smtClean="0">
                <a:solidFill>
                  <a:srgbClr val="FF0000"/>
                </a:solidFill>
              </a:rPr>
              <a:t>Evaluasi</a:t>
            </a:r>
            <a:r>
              <a:rPr lang="en-US" sz="2000" dirty="0" smtClean="0"/>
              <a:t>)</a:t>
            </a:r>
          </a:p>
          <a:p>
            <a:pPr marL="114300" indent="0" eaLnBrk="1" fontAlgn="auto" hangingPunct="1">
              <a:spcAft>
                <a:spcPts val="0"/>
              </a:spcAft>
              <a:buClr>
                <a:schemeClr val="accent3"/>
              </a:buClr>
              <a:buFont typeface="Arial" charset="0"/>
              <a:buNone/>
              <a:defRPr/>
            </a:pPr>
            <a:r>
              <a:rPr lang="en-US" sz="2000" dirty="0" smtClean="0"/>
              <a:t>b. </a:t>
            </a:r>
            <a:r>
              <a:rPr lang="en-US" sz="2000" dirty="0" err="1" smtClean="0"/>
              <a:t>Penyidikan</a:t>
            </a:r>
            <a:r>
              <a:rPr lang="en-US" sz="2000" dirty="0" smtClean="0"/>
              <a:t> </a:t>
            </a:r>
            <a:r>
              <a:rPr lang="en-US" sz="2000" dirty="0" err="1" smtClean="0"/>
              <a:t>Sosial</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 </a:t>
            </a:r>
            <a:r>
              <a:rPr lang="en-US" sz="1800" i="1" dirty="0" smtClean="0">
                <a:solidFill>
                  <a:srgbClr val="FF0000"/>
                </a:solidFill>
              </a:rPr>
              <a:t>Survey : Data primer &amp; </a:t>
            </a:r>
            <a:r>
              <a:rPr lang="en-US" sz="1800" i="1" dirty="0" err="1" smtClean="0">
                <a:solidFill>
                  <a:srgbClr val="FF0000"/>
                </a:solidFill>
              </a:rPr>
              <a:t>sekunder,Analisis</a:t>
            </a:r>
            <a:r>
              <a:rPr lang="en-US" sz="1800" i="1" dirty="0">
                <a:solidFill>
                  <a:srgbClr val="FF0000"/>
                </a:solidFill>
              </a:rPr>
              <a:t> </a:t>
            </a:r>
            <a:r>
              <a:rPr lang="en-US" sz="1800" i="1" dirty="0" err="1" smtClean="0">
                <a:solidFill>
                  <a:srgbClr val="FF0000"/>
                </a:solidFill>
              </a:rPr>
              <a:t>sosial</a:t>
            </a:r>
            <a:r>
              <a:rPr lang="en-US" sz="1800" i="1" dirty="0" smtClean="0">
                <a:solidFill>
                  <a:srgbClr val="FF0000"/>
                </a:solidFill>
              </a:rPr>
              <a:t>,,</a:t>
            </a:r>
            <a:r>
              <a:rPr lang="en-US" sz="1800" i="1" dirty="0" err="1" smtClean="0">
                <a:solidFill>
                  <a:srgbClr val="FF0000"/>
                </a:solidFill>
              </a:rPr>
              <a:t>Dokumentasi</a:t>
            </a:r>
            <a:r>
              <a:rPr lang="en-US" sz="1800" i="1" dirty="0" smtClean="0">
                <a:solidFill>
                  <a:srgbClr val="FF0000"/>
                </a:solidFill>
              </a:rPr>
              <a:t>,,</a:t>
            </a:r>
            <a:r>
              <a:rPr lang="en-US" sz="1800" i="1" dirty="0" err="1" smtClean="0">
                <a:solidFill>
                  <a:srgbClr val="FF0000"/>
                </a:solidFill>
              </a:rPr>
              <a:t>Publikasi</a:t>
            </a:r>
            <a:r>
              <a:rPr lang="en-US" sz="1800" i="1" dirty="0" smtClean="0">
                <a:solidFill>
                  <a:srgbClr val="FF0000"/>
                </a:solidFill>
              </a:rPr>
              <a:t> ,Monitoring &amp; </a:t>
            </a:r>
            <a:r>
              <a:rPr lang="en-US" sz="1800" i="1" dirty="0" err="1" smtClean="0">
                <a:solidFill>
                  <a:srgbClr val="FF0000"/>
                </a:solidFill>
              </a:rPr>
              <a:t>Evaluasi</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 c. </a:t>
            </a:r>
            <a:r>
              <a:rPr lang="en-US" sz="2000" dirty="0" err="1" smtClean="0"/>
              <a:t>Merancang</a:t>
            </a:r>
            <a:r>
              <a:rPr lang="en-US" sz="2000" dirty="0" smtClean="0"/>
              <a:t> </a:t>
            </a:r>
            <a:r>
              <a:rPr lang="en-US" sz="2000" dirty="0" err="1" smtClean="0"/>
              <a:t>Kegiatan</a:t>
            </a:r>
            <a:r>
              <a:rPr lang="en-US" sz="2000" dirty="0" smtClean="0"/>
              <a:t> </a:t>
            </a:r>
            <a:r>
              <a:rPr lang="en-US" sz="2000" dirty="0" err="1" smtClean="0"/>
              <a:t>Awal</a:t>
            </a:r>
            <a:r>
              <a:rPr lang="en-US" sz="2000" dirty="0" smtClean="0"/>
              <a:t> </a:t>
            </a:r>
          </a:p>
          <a:p>
            <a:pPr marL="114300" indent="0" eaLnBrk="1" fontAlgn="auto" hangingPunct="1">
              <a:spcAft>
                <a:spcPts val="0"/>
              </a:spcAft>
              <a:buClr>
                <a:schemeClr val="accent3"/>
              </a:buClr>
              <a:buFont typeface="Arial" charset="0"/>
              <a:buNone/>
              <a:defRPr/>
            </a:pPr>
            <a:r>
              <a:rPr lang="en-US" sz="1800" i="1" dirty="0" smtClean="0">
                <a:solidFill>
                  <a:srgbClr val="FF0000"/>
                </a:solidFill>
              </a:rPr>
              <a:t>( </a:t>
            </a:r>
            <a:r>
              <a:rPr lang="en-US" sz="1800" i="1" dirty="0" err="1" smtClean="0">
                <a:solidFill>
                  <a:srgbClr val="FF0000"/>
                </a:solidFill>
              </a:rPr>
              <a:t>Mengumpulkan</a:t>
            </a:r>
            <a:r>
              <a:rPr lang="en-US" sz="1800" i="1" dirty="0" smtClean="0">
                <a:solidFill>
                  <a:srgbClr val="FF0000"/>
                </a:solidFill>
              </a:rPr>
              <a:t> </a:t>
            </a:r>
            <a:r>
              <a:rPr lang="en-US" sz="1800" i="1" dirty="0" err="1" smtClean="0">
                <a:solidFill>
                  <a:srgbClr val="FF0000"/>
                </a:solidFill>
              </a:rPr>
              <a:t>Isu</a:t>
            </a:r>
            <a:r>
              <a:rPr lang="en-US" sz="1800" i="1" dirty="0" smtClean="0">
                <a:solidFill>
                  <a:srgbClr val="FF0000"/>
                </a:solidFill>
              </a:rPr>
              <a:t>, </a:t>
            </a:r>
            <a:r>
              <a:rPr lang="en-US" sz="1800" i="1" dirty="0" err="1" smtClean="0">
                <a:solidFill>
                  <a:srgbClr val="FF0000"/>
                </a:solidFill>
              </a:rPr>
              <a:t>Musyawarah</a:t>
            </a:r>
            <a:r>
              <a:rPr lang="en-US" sz="1800" i="1" dirty="0" smtClean="0">
                <a:solidFill>
                  <a:srgbClr val="FF0000"/>
                </a:solidFill>
              </a:rPr>
              <a:t> </a:t>
            </a:r>
            <a:r>
              <a:rPr lang="en-US" sz="1800" i="1" dirty="0" err="1" smtClean="0">
                <a:solidFill>
                  <a:srgbClr val="FF0000"/>
                </a:solidFill>
              </a:rPr>
              <a:t>bersama</a:t>
            </a:r>
            <a:r>
              <a:rPr lang="en-US" sz="1800" i="1" dirty="0" smtClean="0">
                <a:solidFill>
                  <a:srgbClr val="FF0000"/>
                </a:solidFill>
              </a:rPr>
              <a:t>, </a:t>
            </a:r>
            <a:r>
              <a:rPr lang="en-US" sz="1800" i="1" dirty="0" err="1" smtClean="0">
                <a:solidFill>
                  <a:srgbClr val="FF0000"/>
                </a:solidFill>
              </a:rPr>
              <a:t>Indentifikasi</a:t>
            </a:r>
            <a:r>
              <a:rPr lang="en-US" sz="1800" i="1" dirty="0" smtClean="0">
                <a:solidFill>
                  <a:srgbClr val="FF0000"/>
                </a:solidFill>
              </a:rPr>
              <a:t>  </a:t>
            </a:r>
            <a:r>
              <a:rPr lang="en-US" sz="1800" i="1" dirty="0" err="1" smtClean="0">
                <a:solidFill>
                  <a:srgbClr val="FF0000"/>
                </a:solidFill>
              </a:rPr>
              <a:t>masalah</a:t>
            </a:r>
            <a:r>
              <a:rPr lang="en-US" sz="1800" i="1" dirty="0" smtClean="0">
                <a:solidFill>
                  <a:srgbClr val="FF0000"/>
                </a:solidFill>
              </a:rPr>
              <a:t> </a:t>
            </a:r>
            <a:r>
              <a:rPr lang="en-US" sz="1800" i="1" dirty="0" err="1" smtClean="0">
                <a:solidFill>
                  <a:srgbClr val="FF0000"/>
                </a:solidFill>
              </a:rPr>
              <a:t>dan</a:t>
            </a:r>
            <a:r>
              <a:rPr lang="en-US" sz="1800" i="1" dirty="0" smtClean="0">
                <a:solidFill>
                  <a:srgbClr val="FF0000"/>
                </a:solidFill>
              </a:rPr>
              <a:t> </a:t>
            </a:r>
            <a:r>
              <a:rPr lang="en-US" sz="1800" i="1" dirty="0" err="1" smtClean="0">
                <a:solidFill>
                  <a:srgbClr val="FF0000"/>
                </a:solidFill>
              </a:rPr>
              <a:t>potensi</a:t>
            </a:r>
            <a:r>
              <a:rPr lang="en-US" sz="1800" i="1" dirty="0" smtClean="0">
                <a:solidFill>
                  <a:srgbClr val="FF0000"/>
                </a:solidFill>
              </a:rPr>
              <a:t> , </a:t>
            </a:r>
            <a:r>
              <a:rPr lang="en-US" sz="1800" i="1" dirty="0" err="1" smtClean="0">
                <a:solidFill>
                  <a:srgbClr val="FF0000"/>
                </a:solidFill>
              </a:rPr>
              <a:t>Menentukan</a:t>
            </a:r>
            <a:r>
              <a:rPr lang="en-US" sz="1800" i="1" dirty="0" smtClean="0">
                <a:solidFill>
                  <a:srgbClr val="FF0000"/>
                </a:solidFill>
              </a:rPr>
              <a:t> agenda </a:t>
            </a:r>
            <a:r>
              <a:rPr lang="en-US" sz="1800" i="1" dirty="0" err="1" smtClean="0">
                <a:solidFill>
                  <a:srgbClr val="FF0000"/>
                </a:solidFill>
              </a:rPr>
              <a:t>bersama</a:t>
            </a:r>
            <a:r>
              <a:rPr lang="en-US" sz="1800" i="1" dirty="0" smtClean="0">
                <a:solidFill>
                  <a:srgbClr val="FF0000"/>
                </a:solidFill>
              </a:rPr>
              <a:t>, </a:t>
            </a:r>
            <a:r>
              <a:rPr lang="en-US" sz="1800" i="1" dirty="0" err="1" smtClean="0">
                <a:solidFill>
                  <a:srgbClr val="FF0000"/>
                </a:solidFill>
              </a:rPr>
              <a:t>Dokumentasi</a:t>
            </a:r>
            <a:r>
              <a:rPr lang="en-US" sz="1800" i="1" dirty="0" smtClean="0">
                <a:solidFill>
                  <a:srgbClr val="FF0000"/>
                </a:solidFill>
              </a:rPr>
              <a:t> proses Monitoring &amp; </a:t>
            </a:r>
            <a:r>
              <a:rPr lang="en-US" sz="1800" i="1" dirty="0" err="1" smtClean="0">
                <a:solidFill>
                  <a:srgbClr val="FF0000"/>
                </a:solidFill>
              </a:rPr>
              <a:t>Evaluasi</a:t>
            </a:r>
            <a:r>
              <a:rPr lang="en-US" sz="1800" i="1" dirty="0" smtClean="0">
                <a:solidFill>
                  <a:srgbClr val="FF0000"/>
                </a:solidFill>
              </a:rPr>
              <a:t>)</a:t>
            </a:r>
          </a:p>
          <a:p>
            <a:pPr marL="114300" indent="0" eaLnBrk="1" fontAlgn="auto" hangingPunct="1">
              <a:spcAft>
                <a:spcPts val="0"/>
              </a:spcAft>
              <a:buClr>
                <a:schemeClr val="accent3"/>
              </a:buClr>
              <a:buFont typeface="Arial" charset="0"/>
              <a:buNone/>
              <a:defRPr/>
            </a:pPr>
            <a:r>
              <a:rPr lang="en-US" sz="2000" dirty="0" smtClean="0"/>
              <a:t>D. </a:t>
            </a:r>
            <a:r>
              <a:rPr lang="en-US" sz="2000" dirty="0" err="1" smtClean="0"/>
              <a:t>Implementasi</a:t>
            </a:r>
            <a:r>
              <a:rPr lang="en-US" sz="2000" dirty="0" smtClean="0"/>
              <a:t> </a:t>
            </a:r>
            <a:r>
              <a:rPr lang="en-US" sz="2000" dirty="0" err="1" smtClean="0"/>
              <a:t>Kegiatan</a:t>
            </a:r>
            <a:r>
              <a:rPr lang="en-US" sz="2000" dirty="0" smtClean="0"/>
              <a:t> </a:t>
            </a:r>
          </a:p>
          <a:p>
            <a:pPr marL="114300" indent="0" eaLnBrk="1" fontAlgn="auto" hangingPunct="1">
              <a:spcAft>
                <a:spcPts val="0"/>
              </a:spcAft>
              <a:buClr>
                <a:schemeClr val="accent3"/>
              </a:buClr>
              <a:buFont typeface="Arial" charset="0"/>
              <a:buNone/>
              <a:defRPr/>
            </a:pPr>
            <a:r>
              <a:rPr lang="en-US" sz="2000" dirty="0" smtClean="0"/>
              <a:t>(</a:t>
            </a:r>
            <a:r>
              <a:rPr lang="en-US" sz="1800" i="1" dirty="0" err="1" smtClean="0">
                <a:solidFill>
                  <a:srgbClr val="FF0000"/>
                </a:solidFill>
              </a:rPr>
              <a:t>sesuai</a:t>
            </a:r>
            <a:r>
              <a:rPr lang="en-US" sz="1800" i="1" dirty="0" smtClean="0">
                <a:solidFill>
                  <a:srgbClr val="FF0000"/>
                </a:solidFill>
              </a:rPr>
              <a:t> </a:t>
            </a:r>
            <a:r>
              <a:rPr lang="en-US" sz="1800" i="1" dirty="0" err="1" smtClean="0">
                <a:solidFill>
                  <a:srgbClr val="FF0000"/>
                </a:solidFill>
              </a:rPr>
              <a:t>dengan</a:t>
            </a:r>
            <a:r>
              <a:rPr lang="en-US" sz="1800" i="1" dirty="0" smtClean="0">
                <a:solidFill>
                  <a:srgbClr val="FF0000"/>
                </a:solidFill>
              </a:rPr>
              <a:t> </a:t>
            </a:r>
            <a:r>
              <a:rPr lang="en-US" sz="1800" i="1" dirty="0" err="1" smtClean="0">
                <a:solidFill>
                  <a:srgbClr val="FF0000"/>
                </a:solidFill>
              </a:rPr>
              <a:t>kesepakatan</a:t>
            </a:r>
            <a:r>
              <a:rPr lang="en-US" sz="1800" i="1" dirty="0" smtClean="0">
                <a:solidFill>
                  <a:srgbClr val="FF0000"/>
                </a:solidFill>
              </a:rPr>
              <a:t> </a:t>
            </a:r>
            <a:r>
              <a:rPr lang="en-US" sz="1800" i="1" dirty="0" err="1" smtClean="0">
                <a:solidFill>
                  <a:srgbClr val="FF0000"/>
                </a:solidFill>
              </a:rPr>
              <a:t>hasil</a:t>
            </a:r>
            <a:r>
              <a:rPr lang="en-US" sz="1800" i="1" dirty="0" smtClean="0">
                <a:solidFill>
                  <a:srgbClr val="FF0000"/>
                </a:solidFill>
              </a:rPr>
              <a:t> </a:t>
            </a:r>
            <a:r>
              <a:rPr lang="en-US" sz="1800" i="1" dirty="0" err="1" smtClean="0">
                <a:solidFill>
                  <a:srgbClr val="FF0000"/>
                </a:solidFill>
              </a:rPr>
              <a:t>musyawarah</a:t>
            </a:r>
            <a:r>
              <a:rPr lang="en-US" sz="1800" i="1" dirty="0" smtClean="0">
                <a:solidFill>
                  <a:srgbClr val="FF0000"/>
                </a:solidFill>
              </a:rPr>
              <a:t> </a:t>
            </a:r>
            <a:r>
              <a:rPr lang="en-US" sz="1800" i="1" dirty="0" err="1" smtClean="0">
                <a:solidFill>
                  <a:srgbClr val="FF0000"/>
                </a:solidFill>
              </a:rPr>
              <a:t>pada</a:t>
            </a:r>
            <a:r>
              <a:rPr lang="en-US" sz="1800" i="1" dirty="0" smtClean="0">
                <a:solidFill>
                  <a:srgbClr val="FF0000"/>
                </a:solidFill>
              </a:rPr>
              <a:t> </a:t>
            </a:r>
            <a:r>
              <a:rPr lang="en-US" sz="1800" i="1" dirty="0" err="1" smtClean="0">
                <a:solidFill>
                  <a:srgbClr val="FF0000"/>
                </a:solidFill>
              </a:rPr>
              <a:t>tahap</a:t>
            </a:r>
            <a:r>
              <a:rPr lang="en-US" sz="1800" i="1" dirty="0" smtClean="0">
                <a:solidFill>
                  <a:srgbClr val="FF0000"/>
                </a:solidFill>
              </a:rPr>
              <a:t> </a:t>
            </a:r>
            <a:r>
              <a:rPr lang="en-US" sz="1800" i="1" dirty="0" err="1" smtClean="0">
                <a:solidFill>
                  <a:srgbClr val="FF0000"/>
                </a:solidFill>
              </a:rPr>
              <a:t>sebelumnya</a:t>
            </a:r>
            <a:r>
              <a:rPr lang="en-US" sz="1800" i="1" dirty="0" smtClean="0">
                <a:solidFill>
                  <a:srgbClr val="FF0000"/>
                </a:solidFill>
              </a:rPr>
              <a:t>) </a:t>
            </a:r>
            <a:r>
              <a:rPr lang="en-US" sz="1800" i="1" dirty="0" err="1" smtClean="0">
                <a:solidFill>
                  <a:srgbClr val="FF0000"/>
                </a:solidFill>
              </a:rPr>
              <a:t>contoh</a:t>
            </a:r>
            <a:r>
              <a:rPr lang="en-US" sz="1800" i="1" dirty="0" smtClean="0">
                <a:solidFill>
                  <a:srgbClr val="FF0000"/>
                </a:solidFill>
              </a:rPr>
              <a:t> </a:t>
            </a:r>
            <a:r>
              <a:rPr lang="en-US" sz="1800" i="1" dirty="0" err="1" smtClean="0">
                <a:solidFill>
                  <a:srgbClr val="FF0000"/>
                </a:solidFill>
              </a:rPr>
              <a:t>kegiatan</a:t>
            </a:r>
            <a:r>
              <a:rPr lang="en-US" sz="1800" i="1" dirty="0" smtClean="0">
                <a:solidFill>
                  <a:srgbClr val="FF0000"/>
                </a:solidFill>
              </a:rPr>
              <a:t> : Dialog; </a:t>
            </a:r>
            <a:r>
              <a:rPr lang="en-US" sz="1800" i="1" dirty="0" err="1" smtClean="0">
                <a:solidFill>
                  <a:srgbClr val="FF0000"/>
                </a:solidFill>
              </a:rPr>
              <a:t>Pelatihan</a:t>
            </a:r>
            <a:r>
              <a:rPr lang="en-US" sz="1800" i="1" dirty="0" smtClean="0">
                <a:solidFill>
                  <a:srgbClr val="FF0000"/>
                </a:solidFill>
              </a:rPr>
              <a:t>; </a:t>
            </a:r>
            <a:r>
              <a:rPr lang="en-US" sz="1800" i="1" dirty="0" err="1" smtClean="0">
                <a:solidFill>
                  <a:srgbClr val="FF0000"/>
                </a:solidFill>
              </a:rPr>
              <a:t>Unjuk</a:t>
            </a:r>
            <a:r>
              <a:rPr lang="en-US" sz="1800" i="1" dirty="0" smtClean="0">
                <a:solidFill>
                  <a:srgbClr val="FF0000"/>
                </a:solidFill>
              </a:rPr>
              <a:t> Rasa;  </a:t>
            </a:r>
            <a:r>
              <a:rPr lang="en-US" sz="1800" i="1" dirty="0" err="1" smtClean="0">
                <a:solidFill>
                  <a:srgbClr val="FF0000"/>
                </a:solidFill>
              </a:rPr>
              <a:t>Negosiasi</a:t>
            </a:r>
            <a:r>
              <a:rPr lang="en-US" sz="1800" i="1" dirty="0" smtClean="0">
                <a:solidFill>
                  <a:srgbClr val="FF0000"/>
                </a:solidFill>
              </a:rPr>
              <a:t>; </a:t>
            </a:r>
            <a:r>
              <a:rPr lang="en-US" sz="1800" i="1" dirty="0" err="1" smtClean="0">
                <a:solidFill>
                  <a:srgbClr val="FF0000"/>
                </a:solidFill>
              </a:rPr>
              <a:t>dll</a:t>
            </a:r>
            <a:r>
              <a:rPr lang="en-US" sz="1800" i="1" dirty="0" smtClean="0">
                <a:solidFill>
                  <a:srgbClr val="FF0000"/>
                </a:solidFill>
              </a:rPr>
              <a:t>.</a:t>
            </a:r>
          </a:p>
          <a:p>
            <a:pPr marL="114300" indent="0" eaLnBrk="1" fontAlgn="auto" hangingPunct="1">
              <a:spcAft>
                <a:spcPts val="0"/>
              </a:spcAft>
              <a:buClr>
                <a:schemeClr val="accent3"/>
              </a:buClr>
              <a:buFont typeface="Arial" charset="0"/>
              <a:buNone/>
              <a:defRPr/>
            </a:pPr>
            <a:r>
              <a:rPr lang="en-US" sz="2000" dirty="0" smtClean="0"/>
              <a:t>E. </a:t>
            </a:r>
            <a:r>
              <a:rPr lang="en-US" sz="2000" dirty="0" err="1" smtClean="0"/>
              <a:t>Pembentukan</a:t>
            </a:r>
            <a:r>
              <a:rPr lang="en-US" sz="2000" dirty="0" smtClean="0"/>
              <a:t> </a:t>
            </a:r>
            <a:r>
              <a:rPr lang="en-US" sz="2000" dirty="0" err="1" smtClean="0"/>
              <a:t>Organisasi</a:t>
            </a:r>
            <a:r>
              <a:rPr lang="en-US" sz="2000" dirty="0" smtClean="0"/>
              <a:t> Rakyat</a:t>
            </a:r>
          </a:p>
          <a:p>
            <a:pPr marL="114300" indent="0" eaLnBrk="1" fontAlgn="auto" hangingPunct="1">
              <a:spcAft>
                <a:spcPts val="0"/>
              </a:spcAft>
              <a:buClr>
                <a:schemeClr val="accent3"/>
              </a:buClr>
              <a:buFont typeface="Arial" charset="0"/>
              <a:buNone/>
              <a:defRPr/>
            </a:pPr>
            <a:r>
              <a:rPr lang="en-US" sz="2000" dirty="0" smtClean="0"/>
              <a:t>F. Monitoring &amp; </a:t>
            </a:r>
            <a:r>
              <a:rPr lang="en-US" sz="2000" dirty="0" err="1" smtClean="0"/>
              <a:t>Evaluasi</a:t>
            </a:r>
            <a:endParaRPr lang="en-US" sz="2000" dirty="0" smtClean="0"/>
          </a:p>
          <a:p>
            <a:pPr marL="114300" indent="0" eaLnBrk="1" fontAlgn="auto" hangingPunct="1">
              <a:spcAft>
                <a:spcPts val="0"/>
              </a:spcAft>
              <a:buClr>
                <a:schemeClr val="accent3"/>
              </a:buClr>
              <a:buFont typeface="Arial" charset="0"/>
              <a:buNone/>
              <a:defRPr/>
            </a:pPr>
            <a:r>
              <a:rPr lang="id-ID" sz="2000" dirty="0" smtClean="0"/>
              <a:t>G</a:t>
            </a:r>
            <a:r>
              <a:rPr lang="en-US" sz="2000" dirty="0" smtClean="0"/>
              <a:t>. </a:t>
            </a:r>
            <a:r>
              <a:rPr lang="en-US" sz="2000" dirty="0" err="1" smtClean="0"/>
              <a:t>Refleksi</a:t>
            </a:r>
            <a:r>
              <a:rPr lang="en-US" sz="2000" dirty="0" smtClean="0"/>
              <a:t> –</a:t>
            </a:r>
            <a:r>
              <a:rPr lang="en-US" sz="2000" dirty="0" err="1" smtClean="0"/>
              <a:t>aks</a:t>
            </a:r>
            <a:endParaRPr lang="id-ID" sz="2000" dirty="0" smtClean="0"/>
          </a:p>
          <a:p>
            <a:pPr marL="114300" indent="0" eaLnBrk="1" fontAlgn="auto" hangingPunct="1">
              <a:spcAft>
                <a:spcPts val="0"/>
              </a:spcAft>
              <a:buClr>
                <a:schemeClr val="accent3"/>
              </a:buClr>
              <a:buFont typeface="Arial" charset="0"/>
              <a:buNone/>
              <a:defRPr/>
            </a:pPr>
            <a:r>
              <a:rPr lang="id-ID" sz="2000" dirty="0" smtClean="0"/>
              <a:t>H. Pengembangan Organisasi</a:t>
            </a:r>
            <a:endParaRPr lang="en-US" sz="2000" dirty="0" smtClean="0"/>
          </a:p>
          <a:p>
            <a:pPr marL="274320" indent="-274320" eaLnBrk="1" fontAlgn="auto" hangingPunct="1">
              <a:spcAft>
                <a:spcPts val="0"/>
              </a:spcAft>
              <a:buClr>
                <a:schemeClr val="accent3"/>
              </a:buClr>
              <a:buFont typeface="Wingdings 2"/>
              <a:buChar char=""/>
              <a:defRPr/>
            </a:pPr>
            <a:r>
              <a:rPr lang="en-US" dirty="0" smtClean="0"/>
              <a:t> </a:t>
            </a:r>
            <a:endParaRPr lang="en-US" dirty="0"/>
          </a:p>
        </p:txBody>
      </p:sp>
      <p:pic>
        <p:nvPicPr>
          <p:cNvPr id="32773" name="Picture 5"/>
          <p:cNvPicPr>
            <a:picLocks noChangeAspect="1" noChangeArrowheads="1"/>
          </p:cNvPicPr>
          <p:nvPr/>
        </p:nvPicPr>
        <p:blipFill>
          <a:blip r:embed="rId2"/>
          <a:srcRect/>
          <a:stretch>
            <a:fillRect/>
          </a:stretch>
        </p:blipFill>
        <p:spPr bwMode="auto">
          <a:xfrm rot="5596021">
            <a:off x="7027069" y="5449094"/>
            <a:ext cx="1331913" cy="1584325"/>
          </a:xfrm>
          <a:prstGeom prst="rect">
            <a:avLst/>
          </a:prstGeom>
          <a:noFill/>
          <a:ln w="9525">
            <a:noFill/>
            <a:miter lim="800000"/>
            <a:headEnd/>
            <a:tailEnd/>
          </a:ln>
        </p:spPr>
      </p:pic>
    </p:spTree>
    <p:extLst>
      <p:ext uri="{BB962C8B-B14F-4D97-AF65-F5344CB8AC3E}">
        <p14:creationId xmlns:p14="http://schemas.microsoft.com/office/powerpoint/2010/main" val="41000556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620000" cy="639762"/>
          </a:xfrm>
        </p:spPr>
        <p:txBody>
          <a:bodyPr>
            <a:normAutofit fontScale="90000"/>
          </a:bodyPr>
          <a:lstStyle/>
          <a:p>
            <a:pPr eaLnBrk="1" fontAlgn="auto" hangingPunct="1">
              <a:spcAft>
                <a:spcPts val="0"/>
              </a:spcAft>
              <a:defRPr/>
            </a:pPr>
            <a:r>
              <a:rPr lang="en-US" b="1" dirty="0" smtClean="0"/>
              <a:t> </a:t>
            </a:r>
            <a:r>
              <a:rPr lang="en-US" sz="2400" b="1" dirty="0" smtClean="0"/>
              <a:t/>
            </a:r>
            <a:br>
              <a:rPr lang="en-US" sz="2400" b="1" dirty="0" smtClean="0"/>
            </a:br>
            <a:r>
              <a:rPr lang="en-US" sz="2400" dirty="0" err="1" smtClean="0"/>
              <a:t>Langkah</a:t>
            </a:r>
            <a:r>
              <a:rPr lang="en-US" sz="2400" dirty="0" smtClean="0"/>
              <a:t> –</a:t>
            </a:r>
            <a:r>
              <a:rPr lang="en-US" sz="2400" dirty="0" err="1" smtClean="0"/>
              <a:t>Langkah</a:t>
            </a:r>
            <a:r>
              <a:rPr lang="en-US" sz="2400" dirty="0" smtClean="0"/>
              <a:t> </a:t>
            </a:r>
            <a:r>
              <a:rPr lang="en-US" sz="2400" dirty="0" err="1" smtClean="0"/>
              <a:t>Umum</a:t>
            </a:r>
            <a:r>
              <a:rPr lang="en-US" sz="2400" dirty="0" smtClean="0"/>
              <a:t> </a:t>
            </a:r>
            <a:r>
              <a:rPr lang="en-US" sz="2400" dirty="0" err="1" smtClean="0"/>
              <a:t>Pengorganisasian</a:t>
            </a:r>
            <a:r>
              <a:rPr lang="en-US" sz="2400" dirty="0" smtClean="0"/>
              <a:t> </a:t>
            </a:r>
            <a:r>
              <a:rPr lang="en-US" sz="2400" b="1" dirty="0" smtClean="0"/>
              <a:t/>
            </a:r>
            <a:br>
              <a:rPr lang="en-US" sz="2400" b="1" dirty="0" smtClean="0"/>
            </a:br>
            <a:endParaRPr lang="en-US" sz="2400" dirty="0"/>
          </a:p>
        </p:txBody>
      </p:sp>
      <p:sp>
        <p:nvSpPr>
          <p:cNvPr id="30723" name="Content Placeholder 2"/>
          <p:cNvSpPr>
            <a:spLocks noGrp="1"/>
          </p:cNvSpPr>
          <p:nvPr>
            <p:ph idx="1"/>
          </p:nvPr>
        </p:nvSpPr>
        <p:spPr>
          <a:xfrm>
            <a:off x="457200" y="1066800"/>
            <a:ext cx="7620000" cy="5334000"/>
          </a:xfrm>
        </p:spPr>
        <p:txBody>
          <a:bodyPr>
            <a:normAutofit/>
          </a:bodyPr>
          <a:lstStyle/>
          <a:p>
            <a:pPr marL="274320" indent="-274320" eaLnBrk="1" fontAlgn="auto" hangingPunct="1">
              <a:spcAft>
                <a:spcPts val="0"/>
              </a:spcAft>
              <a:buClr>
                <a:schemeClr val="accent3"/>
              </a:buClr>
              <a:buFont typeface="Wingdings 2"/>
              <a:buChar char=""/>
              <a:defRPr/>
            </a:pPr>
            <a:r>
              <a:rPr lang="en-US" sz="1800" b="1" dirty="0" err="1" smtClean="0"/>
              <a:t>Integrasi</a:t>
            </a:r>
            <a:r>
              <a:rPr lang="en-US" sz="1800" b="1" dirty="0" smtClean="0"/>
              <a:t>, </a:t>
            </a:r>
            <a:r>
              <a:rPr lang="en-US" sz="1800" dirty="0" err="1" smtClean="0"/>
              <a:t>Langkah</a:t>
            </a:r>
            <a:r>
              <a:rPr lang="en-US" sz="1800" dirty="0" smtClean="0"/>
              <a:t> paling </a:t>
            </a:r>
            <a:r>
              <a:rPr lang="en-US" sz="1800" dirty="0" err="1" smtClean="0"/>
              <a:t>pertama</a:t>
            </a:r>
            <a:r>
              <a:rPr lang="en-US" sz="1800" dirty="0" smtClean="0"/>
              <a:t> </a:t>
            </a:r>
            <a:r>
              <a:rPr lang="en-US" sz="1800" dirty="0" err="1" smtClean="0"/>
              <a:t>dan</a:t>
            </a:r>
            <a:r>
              <a:rPr lang="en-US" sz="1800" dirty="0" smtClean="0"/>
              <a:t> </a:t>
            </a:r>
            <a:r>
              <a:rPr lang="en-US" sz="1800" dirty="0" err="1" smtClean="0"/>
              <a:t>utama</a:t>
            </a:r>
            <a:r>
              <a:rPr lang="en-US" sz="1800" dirty="0" smtClean="0"/>
              <a:t> </a:t>
            </a:r>
            <a:r>
              <a:rPr lang="en-US" sz="1800" dirty="0" err="1" smtClean="0"/>
              <a:t>dari</a:t>
            </a:r>
            <a:r>
              <a:rPr lang="en-US" sz="1800" dirty="0" smtClean="0"/>
              <a:t> proses </a:t>
            </a:r>
            <a:r>
              <a:rPr lang="en-US" sz="1800" dirty="0" err="1" smtClean="0"/>
              <a:t>pengorganisasian</a:t>
            </a:r>
            <a:r>
              <a:rPr lang="en-US" sz="1800" dirty="0" smtClean="0"/>
              <a:t> </a:t>
            </a:r>
            <a:r>
              <a:rPr lang="en-US" sz="1800" dirty="0" err="1" smtClean="0"/>
              <a:t>masyarakat</a:t>
            </a:r>
            <a:r>
              <a:rPr lang="en-US" sz="1800" dirty="0" smtClean="0"/>
              <a:t> </a:t>
            </a:r>
            <a:r>
              <a:rPr lang="en-US" sz="1800" dirty="0" err="1" smtClean="0"/>
              <a:t>adalah</a:t>
            </a:r>
            <a:r>
              <a:rPr lang="en-US" sz="1800" dirty="0" smtClean="0"/>
              <a:t> </a:t>
            </a:r>
            <a:r>
              <a:rPr lang="en-US" sz="1800" dirty="0" err="1" smtClean="0"/>
              <a:t>menyatunya</a:t>
            </a:r>
            <a:r>
              <a:rPr lang="en-US" sz="1800" dirty="0" smtClean="0"/>
              <a:t> sang </a:t>
            </a:r>
            <a:r>
              <a:rPr lang="en-US" sz="1800" dirty="0" err="1" smtClean="0"/>
              <a:t>organiser</a:t>
            </a:r>
            <a:r>
              <a:rPr lang="en-US" sz="1800" dirty="0" smtClean="0"/>
              <a:t> </a:t>
            </a:r>
            <a:r>
              <a:rPr lang="en-US" sz="1800" dirty="0" err="1" smtClean="0"/>
              <a:t>dengan</a:t>
            </a:r>
            <a:r>
              <a:rPr lang="en-US" sz="1800" dirty="0" smtClean="0"/>
              <a:t> </a:t>
            </a:r>
            <a:r>
              <a:rPr lang="en-US" sz="1800" dirty="0" err="1" smtClean="0"/>
              <a:t>rakyat</a:t>
            </a:r>
            <a:r>
              <a:rPr lang="en-US" sz="1800" dirty="0" smtClean="0"/>
              <a:t> yang </a:t>
            </a:r>
            <a:r>
              <a:rPr lang="en-US" sz="1800" dirty="0" err="1" smtClean="0"/>
              <a:t>hendak</a:t>
            </a:r>
            <a:r>
              <a:rPr lang="en-US" sz="1800" dirty="0" smtClean="0"/>
              <a:t> </a:t>
            </a:r>
            <a:r>
              <a:rPr lang="en-US" sz="1800" dirty="0" err="1" smtClean="0"/>
              <a:t>diorganisasikan</a:t>
            </a:r>
            <a:r>
              <a:rPr lang="en-US" sz="1800" dirty="0" smtClean="0"/>
              <a:t>.</a:t>
            </a:r>
          </a:p>
          <a:p>
            <a:pPr marL="274320" indent="-274320" eaLnBrk="1" fontAlgn="auto" hangingPunct="1">
              <a:spcAft>
                <a:spcPts val="0"/>
              </a:spcAft>
              <a:buClr>
                <a:schemeClr val="accent3"/>
              </a:buClr>
              <a:buFont typeface="Wingdings 2"/>
              <a:buChar char=""/>
              <a:defRPr/>
            </a:pPr>
            <a:r>
              <a:rPr lang="en-US" sz="1800" b="1" dirty="0" err="1" smtClean="0"/>
              <a:t>Penyidikan</a:t>
            </a:r>
            <a:r>
              <a:rPr lang="en-US" sz="1800" b="1" dirty="0" smtClean="0"/>
              <a:t> </a:t>
            </a:r>
            <a:r>
              <a:rPr lang="en-US" sz="1800" b="1" dirty="0" err="1" smtClean="0"/>
              <a:t>Sosial</a:t>
            </a:r>
            <a:r>
              <a:rPr lang="en-US" sz="1800" b="1" dirty="0" smtClean="0"/>
              <a:t>, </a:t>
            </a:r>
            <a:r>
              <a:rPr lang="en-US" sz="1800" dirty="0" err="1" smtClean="0"/>
              <a:t>Suatu</a:t>
            </a:r>
            <a:r>
              <a:rPr lang="en-US" sz="1800" dirty="0" smtClean="0"/>
              <a:t> proses yang </a:t>
            </a:r>
            <a:r>
              <a:rPr lang="en-US" sz="1800" dirty="0" err="1" smtClean="0"/>
              <a:t>sistematis</a:t>
            </a:r>
            <a:r>
              <a:rPr lang="en-US" sz="1800" dirty="0" smtClean="0"/>
              <a:t> </a:t>
            </a:r>
            <a:r>
              <a:rPr lang="en-US" sz="1800" dirty="0" err="1" smtClean="0"/>
              <a:t>mencari</a:t>
            </a:r>
            <a:r>
              <a:rPr lang="en-US" sz="1800" dirty="0" smtClean="0"/>
              <a:t> </a:t>
            </a:r>
            <a:r>
              <a:rPr lang="en-US" sz="1800" dirty="0" err="1" smtClean="0"/>
              <a:t>tahu</a:t>
            </a:r>
            <a:r>
              <a:rPr lang="en-US" sz="1800" dirty="0" smtClean="0"/>
              <a:t> </a:t>
            </a:r>
            <a:r>
              <a:rPr lang="en-US" sz="1800" dirty="0" err="1" smtClean="0"/>
              <a:t>tentang</a:t>
            </a:r>
            <a:r>
              <a:rPr lang="en-US" sz="1800" dirty="0" smtClean="0"/>
              <a:t> </a:t>
            </a:r>
            <a:r>
              <a:rPr lang="en-US" sz="1800" dirty="0" err="1" smtClean="0"/>
              <a:t>masalah-masalah</a:t>
            </a:r>
            <a:r>
              <a:rPr lang="en-US" sz="1800" dirty="0" smtClean="0"/>
              <a:t> yang </a:t>
            </a:r>
            <a:r>
              <a:rPr lang="en-US" sz="1800" dirty="0" err="1" smtClean="0"/>
              <a:t>mengitari</a:t>
            </a:r>
            <a:r>
              <a:rPr lang="en-US" sz="1800" dirty="0" smtClean="0"/>
              <a:t> </a:t>
            </a:r>
            <a:r>
              <a:rPr lang="en-US" sz="1800" dirty="0" err="1" smtClean="0"/>
              <a:t>masalah</a:t>
            </a:r>
            <a:r>
              <a:rPr lang="en-US" sz="1800" dirty="0" smtClean="0"/>
              <a:t> yang </a:t>
            </a:r>
            <a:r>
              <a:rPr lang="en-US" sz="1800" dirty="0" err="1" smtClean="0"/>
              <a:t>dimaksud</a:t>
            </a:r>
            <a:r>
              <a:rPr lang="en-US" sz="1800" dirty="0" smtClean="0"/>
              <a:t> </a:t>
            </a:r>
            <a:r>
              <a:rPr lang="en-US" sz="1800" dirty="0" err="1" smtClean="0"/>
              <a:t>dan</a:t>
            </a:r>
            <a:r>
              <a:rPr lang="en-US" sz="1800" dirty="0" smtClean="0"/>
              <a:t> </a:t>
            </a:r>
            <a:r>
              <a:rPr lang="en-US" sz="1800" dirty="0" err="1" smtClean="0"/>
              <a:t>kebutuhan</a:t>
            </a:r>
            <a:r>
              <a:rPr lang="en-US" sz="1800" dirty="0" smtClean="0"/>
              <a:t>.</a:t>
            </a:r>
          </a:p>
          <a:p>
            <a:pPr marL="114300" indent="0" eaLnBrk="1" fontAlgn="auto" hangingPunct="1">
              <a:spcAft>
                <a:spcPts val="0"/>
              </a:spcAft>
              <a:buClr>
                <a:schemeClr val="accent3"/>
              </a:buClr>
              <a:buFont typeface="Arial" charset="0"/>
              <a:buNone/>
              <a:defRPr/>
            </a:pPr>
            <a:r>
              <a:rPr lang="en-US" sz="1800" dirty="0"/>
              <a:t> </a:t>
            </a:r>
            <a:r>
              <a:rPr lang="en-US" sz="1800" dirty="0" smtClean="0"/>
              <a:t>   ( </a:t>
            </a:r>
            <a:r>
              <a:rPr lang="en-US" sz="1800" dirty="0" err="1" smtClean="0"/>
              <a:t>Analisis</a:t>
            </a:r>
            <a:r>
              <a:rPr lang="en-US" sz="1800" dirty="0" smtClean="0"/>
              <a:t> </a:t>
            </a:r>
            <a:r>
              <a:rPr lang="en-US" sz="1800" dirty="0" err="1" smtClean="0"/>
              <a:t>Sosial</a:t>
            </a:r>
            <a:r>
              <a:rPr lang="en-US" sz="1800" dirty="0" smtClean="0"/>
              <a:t>, PRA -</a:t>
            </a:r>
            <a:r>
              <a:rPr lang="en-US" sz="1800" dirty="0" smtClean="0">
                <a:sym typeface="Wingdings" pitchFamily="2" charset="2"/>
              </a:rPr>
              <a:t></a:t>
            </a:r>
            <a:r>
              <a:rPr lang="en-US" sz="1800" dirty="0" err="1" smtClean="0"/>
              <a:t>Pemetaan</a:t>
            </a:r>
            <a:r>
              <a:rPr lang="en-US" sz="1800" dirty="0" smtClean="0"/>
              <a:t>, </a:t>
            </a:r>
            <a:r>
              <a:rPr lang="en-US" sz="1800" dirty="0" err="1" smtClean="0"/>
              <a:t>Transek</a:t>
            </a:r>
            <a:r>
              <a:rPr lang="en-US" sz="1800" dirty="0" smtClean="0"/>
              <a:t>, AMP, BKP, </a:t>
            </a:r>
            <a:r>
              <a:rPr lang="en-US" sz="1800" dirty="0" err="1" smtClean="0"/>
              <a:t>Analisis</a:t>
            </a:r>
            <a:r>
              <a:rPr lang="en-US" sz="1800" dirty="0" smtClean="0"/>
              <a:t> </a:t>
            </a:r>
            <a:r>
              <a:rPr lang="en-US" sz="1800" dirty="0" err="1" smtClean="0"/>
              <a:t>Steakholders</a:t>
            </a:r>
            <a:r>
              <a:rPr lang="en-US" sz="1800" dirty="0" smtClean="0"/>
              <a:t>     	</a:t>
            </a:r>
            <a:r>
              <a:rPr lang="en-US" sz="1800" dirty="0" err="1" smtClean="0"/>
              <a:t>dll</a:t>
            </a:r>
            <a:endParaRPr lang="en-US" sz="1800" dirty="0" smtClean="0"/>
          </a:p>
          <a:p>
            <a:pPr marL="274320" indent="-274320" eaLnBrk="1" fontAlgn="auto" hangingPunct="1">
              <a:spcAft>
                <a:spcPts val="0"/>
              </a:spcAft>
              <a:buClr>
                <a:schemeClr val="accent3"/>
              </a:buClr>
              <a:buFont typeface="Wingdings 2"/>
              <a:buChar char=""/>
              <a:defRPr/>
            </a:pPr>
            <a:r>
              <a:rPr lang="en-US" sz="1800" b="1" dirty="0" smtClean="0"/>
              <a:t>Program </a:t>
            </a:r>
            <a:r>
              <a:rPr lang="en-US" sz="1800" b="1" dirty="0" err="1" smtClean="0"/>
              <a:t>Percobaan</a:t>
            </a:r>
            <a:r>
              <a:rPr lang="en-US" sz="1800" b="1" dirty="0" smtClean="0"/>
              <a:t>,  </a:t>
            </a:r>
            <a:r>
              <a:rPr lang="en-US" sz="1800" dirty="0" err="1" smtClean="0"/>
              <a:t>Seorang</a:t>
            </a:r>
            <a:r>
              <a:rPr lang="en-US" sz="1800" dirty="0" smtClean="0"/>
              <a:t> “</a:t>
            </a:r>
            <a:r>
              <a:rPr lang="en-US" sz="1800" dirty="0" err="1" smtClean="0"/>
              <a:t>organiser</a:t>
            </a:r>
            <a:r>
              <a:rPr lang="en-US" sz="1800" dirty="0" smtClean="0"/>
              <a:t>” </a:t>
            </a:r>
            <a:r>
              <a:rPr lang="en-US" sz="1800" dirty="0" err="1" smtClean="0"/>
              <a:t>memilih</a:t>
            </a:r>
            <a:r>
              <a:rPr lang="en-US" sz="1800" dirty="0" smtClean="0"/>
              <a:t> </a:t>
            </a:r>
            <a:r>
              <a:rPr lang="en-US" sz="1800" dirty="0" err="1" smtClean="0"/>
              <a:t>suatu</a:t>
            </a:r>
            <a:r>
              <a:rPr lang="en-US" sz="1800" dirty="0" smtClean="0"/>
              <a:t> </a:t>
            </a:r>
            <a:r>
              <a:rPr lang="en-US" sz="1800" dirty="0" err="1" smtClean="0"/>
              <a:t>bentuk</a:t>
            </a:r>
            <a:r>
              <a:rPr lang="en-US" sz="1800" dirty="0" smtClean="0"/>
              <a:t> </a:t>
            </a:r>
            <a:r>
              <a:rPr lang="en-US" sz="1800" dirty="0" err="1" smtClean="0"/>
              <a:t>kegiatan</a:t>
            </a:r>
            <a:r>
              <a:rPr lang="en-US" sz="1800" dirty="0" smtClean="0"/>
              <a:t> yang </a:t>
            </a:r>
            <a:r>
              <a:rPr lang="en-US" sz="1800" dirty="0" err="1" smtClean="0"/>
              <a:t>merupakan</a:t>
            </a:r>
            <a:r>
              <a:rPr lang="en-US" sz="1800" dirty="0" smtClean="0"/>
              <a:t> </a:t>
            </a:r>
            <a:r>
              <a:rPr lang="en-US" sz="1800" dirty="0" err="1" smtClean="0"/>
              <a:t>kesepakatan</a:t>
            </a:r>
            <a:r>
              <a:rPr lang="en-US" sz="1800" dirty="0" smtClean="0"/>
              <a:t> </a:t>
            </a:r>
            <a:r>
              <a:rPr lang="en-US" sz="1800" dirty="0" err="1" smtClean="0"/>
              <a:t>kelompok</a:t>
            </a:r>
            <a:r>
              <a:rPr lang="en-US" sz="1800" dirty="0" smtClean="0"/>
              <a:t> yang </a:t>
            </a:r>
            <a:r>
              <a:rPr lang="en-US" sz="1800" dirty="0" err="1" smtClean="0"/>
              <a:t>jika</a:t>
            </a:r>
            <a:r>
              <a:rPr lang="en-US" sz="1800" dirty="0" smtClean="0"/>
              <a:t> </a:t>
            </a:r>
            <a:r>
              <a:rPr lang="en-US" sz="1800" dirty="0" err="1" smtClean="0"/>
              <a:t>dilakukan</a:t>
            </a:r>
            <a:r>
              <a:rPr lang="en-US" sz="1800" dirty="0" smtClean="0"/>
              <a:t> </a:t>
            </a:r>
            <a:r>
              <a:rPr lang="en-US" sz="1800" dirty="0" err="1" smtClean="0"/>
              <a:t>berdampak</a:t>
            </a:r>
            <a:r>
              <a:rPr lang="en-US" sz="1800" dirty="0" smtClean="0"/>
              <a:t> </a:t>
            </a:r>
            <a:r>
              <a:rPr lang="en-US" sz="1800" dirty="0" err="1" smtClean="0"/>
              <a:t>positif</a:t>
            </a:r>
            <a:r>
              <a:rPr lang="en-US" sz="1800" dirty="0" smtClean="0"/>
              <a:t> </a:t>
            </a:r>
            <a:r>
              <a:rPr lang="en-US" sz="1800" dirty="0" err="1" smtClean="0"/>
              <a:t>bagi</a:t>
            </a:r>
            <a:r>
              <a:rPr lang="en-US" sz="1800" dirty="0" smtClean="0"/>
              <a:t> </a:t>
            </a:r>
            <a:r>
              <a:rPr lang="en-US" sz="1800" dirty="0" err="1" smtClean="0"/>
              <a:t>banyak</a:t>
            </a:r>
            <a:r>
              <a:rPr lang="en-US" sz="1800" dirty="0" smtClean="0"/>
              <a:t> orang.</a:t>
            </a:r>
          </a:p>
          <a:p>
            <a:pPr marL="274320" indent="-274320" eaLnBrk="1" fontAlgn="auto" hangingPunct="1">
              <a:spcAft>
                <a:spcPts val="0"/>
              </a:spcAft>
              <a:buClr>
                <a:schemeClr val="accent3"/>
              </a:buClr>
              <a:buFont typeface="Wingdings 2"/>
              <a:buChar char=""/>
              <a:defRPr/>
            </a:pPr>
            <a:r>
              <a:rPr lang="en-US" sz="1800" b="1" dirty="0" err="1" smtClean="0"/>
              <a:t>Landasan</a:t>
            </a:r>
            <a:r>
              <a:rPr lang="en-US" sz="1800" b="1" dirty="0" smtClean="0"/>
              <a:t> </a:t>
            </a:r>
            <a:r>
              <a:rPr lang="en-US" sz="1800" b="1" dirty="0" err="1" smtClean="0"/>
              <a:t>Kerja</a:t>
            </a:r>
            <a:r>
              <a:rPr lang="en-US" sz="1800" b="1" dirty="0" smtClean="0"/>
              <a:t>, </a:t>
            </a:r>
            <a:r>
              <a:rPr lang="en-US" sz="1800" dirty="0" err="1" smtClean="0"/>
              <a:t>Dimaksudkan</a:t>
            </a:r>
            <a:r>
              <a:rPr lang="en-US" sz="1800" dirty="0" smtClean="0"/>
              <a:t> </a:t>
            </a:r>
            <a:r>
              <a:rPr lang="en-US" sz="1800" dirty="0" err="1" smtClean="0"/>
              <a:t>sebagai</a:t>
            </a:r>
            <a:r>
              <a:rPr lang="en-US" sz="1800" dirty="0" smtClean="0"/>
              <a:t> </a:t>
            </a:r>
            <a:r>
              <a:rPr lang="en-US" sz="1800" dirty="0" err="1" smtClean="0"/>
              <a:t>bagian</a:t>
            </a:r>
            <a:r>
              <a:rPr lang="en-US" sz="1800" dirty="0" smtClean="0"/>
              <a:t> </a:t>
            </a:r>
            <a:r>
              <a:rPr lang="en-US" sz="1800" dirty="0" err="1" smtClean="0"/>
              <a:t>awal</a:t>
            </a:r>
            <a:r>
              <a:rPr lang="en-US" sz="1800" dirty="0" smtClean="0"/>
              <a:t> </a:t>
            </a:r>
            <a:r>
              <a:rPr lang="en-US" sz="1800" dirty="0" err="1" smtClean="0"/>
              <a:t>dari</a:t>
            </a:r>
            <a:r>
              <a:rPr lang="en-US" sz="1800" dirty="0" smtClean="0"/>
              <a:t> </a:t>
            </a:r>
            <a:r>
              <a:rPr lang="en-US" sz="1800" dirty="0" err="1" smtClean="0"/>
              <a:t>pergerakan</a:t>
            </a:r>
            <a:r>
              <a:rPr lang="en-US" sz="1800" dirty="0" smtClean="0"/>
              <a:t> </a:t>
            </a:r>
            <a:r>
              <a:rPr lang="en-US" sz="1800" dirty="0" err="1" smtClean="0"/>
              <a:t>masyarakat</a:t>
            </a:r>
            <a:r>
              <a:rPr lang="en-US" sz="1800" dirty="0" smtClean="0"/>
              <a:t> </a:t>
            </a:r>
            <a:r>
              <a:rPr lang="en-US" sz="1800" dirty="0" err="1" smtClean="0"/>
              <a:t>berdasarkan</a:t>
            </a:r>
            <a:r>
              <a:rPr lang="en-US" sz="1800" dirty="0" smtClean="0"/>
              <a:t> </a:t>
            </a:r>
            <a:r>
              <a:rPr lang="en-US" sz="1800" dirty="0" err="1" smtClean="0"/>
              <a:t>hubungan</a:t>
            </a:r>
            <a:r>
              <a:rPr lang="en-US" sz="1800" dirty="0" smtClean="0"/>
              <a:t> orang per orang </a:t>
            </a:r>
            <a:r>
              <a:rPr lang="en-US" sz="1800" dirty="0" err="1" smtClean="0"/>
              <a:t>dalam</a:t>
            </a:r>
            <a:r>
              <a:rPr lang="en-US" sz="1800" dirty="0" smtClean="0"/>
              <a:t> </a:t>
            </a:r>
            <a:r>
              <a:rPr lang="en-US" sz="1800" dirty="0" err="1" smtClean="0"/>
              <a:t>kelompok</a:t>
            </a:r>
            <a:r>
              <a:rPr lang="en-US" sz="1800" dirty="0" smtClean="0"/>
              <a:t> </a:t>
            </a:r>
            <a:r>
              <a:rPr lang="en-US" sz="1800" dirty="0" err="1" smtClean="0"/>
              <a:t>dimulai</a:t>
            </a:r>
            <a:r>
              <a:rPr lang="en-US" sz="1800" dirty="0" smtClean="0"/>
              <a:t> </a:t>
            </a:r>
            <a:r>
              <a:rPr lang="en-US" sz="1800" dirty="0" err="1" smtClean="0"/>
              <a:t>kebersamaan</a:t>
            </a:r>
            <a:r>
              <a:rPr lang="en-US" sz="1800" dirty="0" smtClean="0"/>
              <a:t> </a:t>
            </a:r>
            <a:r>
              <a:rPr lang="en-US" sz="1800" dirty="0" err="1" smtClean="0"/>
              <a:t>menyuarakan</a:t>
            </a:r>
            <a:r>
              <a:rPr lang="en-US" sz="1800" dirty="0" smtClean="0"/>
              <a:t> </a:t>
            </a:r>
            <a:r>
              <a:rPr lang="en-US" sz="1800" dirty="0" err="1" smtClean="0"/>
              <a:t>kepentingan</a:t>
            </a:r>
            <a:r>
              <a:rPr lang="en-US" sz="1800" dirty="0" smtClean="0"/>
              <a:t>.</a:t>
            </a:r>
          </a:p>
          <a:p>
            <a:pPr marL="274320" indent="-274320" eaLnBrk="1" fontAlgn="auto" hangingPunct="1">
              <a:spcAft>
                <a:spcPts val="0"/>
              </a:spcAft>
              <a:buClr>
                <a:schemeClr val="accent3"/>
              </a:buClr>
              <a:buFont typeface="Wingdings 2"/>
              <a:buChar char=""/>
              <a:defRPr/>
            </a:pPr>
            <a:r>
              <a:rPr lang="en-US" sz="1800" b="1" dirty="0" err="1" smtClean="0"/>
              <a:t>Pertemuan</a:t>
            </a:r>
            <a:r>
              <a:rPr lang="en-US" sz="1800" b="1" dirty="0" smtClean="0"/>
              <a:t> </a:t>
            </a:r>
            <a:r>
              <a:rPr lang="en-US" sz="1800" b="1" dirty="0" err="1" smtClean="0"/>
              <a:t>Teratur</a:t>
            </a:r>
            <a:r>
              <a:rPr lang="en-US" sz="1800" b="1" dirty="0" smtClean="0"/>
              <a:t>, </a:t>
            </a:r>
            <a:r>
              <a:rPr lang="en-US" sz="1800" dirty="0" err="1" smtClean="0"/>
              <a:t>Pertemuan</a:t>
            </a:r>
            <a:r>
              <a:rPr lang="en-US" sz="1800" dirty="0" smtClean="0"/>
              <a:t> </a:t>
            </a:r>
            <a:r>
              <a:rPr lang="en-US" sz="1800" dirty="0" err="1" smtClean="0"/>
              <a:t>atau</a:t>
            </a:r>
            <a:r>
              <a:rPr lang="en-US" sz="1800" dirty="0" smtClean="0"/>
              <a:t> </a:t>
            </a:r>
            <a:r>
              <a:rPr lang="en-US" sz="1800" dirty="0" err="1" smtClean="0"/>
              <a:t>rapat</a:t>
            </a:r>
            <a:r>
              <a:rPr lang="en-US" sz="1800" dirty="0" smtClean="0"/>
              <a:t> </a:t>
            </a:r>
            <a:r>
              <a:rPr lang="en-US" sz="1800" dirty="0" err="1" smtClean="0"/>
              <a:t>dimaksudkan</a:t>
            </a:r>
            <a:r>
              <a:rPr lang="en-US" sz="1800" dirty="0" smtClean="0"/>
              <a:t> </a:t>
            </a:r>
            <a:r>
              <a:rPr lang="en-US" sz="1800" dirty="0" err="1" smtClean="0"/>
              <a:t>untuk</a:t>
            </a:r>
            <a:r>
              <a:rPr lang="en-US" sz="1800" dirty="0" smtClean="0"/>
              <a:t> </a:t>
            </a:r>
            <a:r>
              <a:rPr lang="en-US" sz="1800" dirty="0" err="1" smtClean="0"/>
              <a:t>mempertemukan</a:t>
            </a:r>
            <a:r>
              <a:rPr lang="en-US" sz="1800" dirty="0" smtClean="0"/>
              <a:t> </a:t>
            </a:r>
            <a:r>
              <a:rPr lang="en-US" sz="1800" dirty="0" err="1" smtClean="0"/>
              <a:t>kepentingan</a:t>
            </a:r>
            <a:r>
              <a:rPr lang="en-US" sz="1800" dirty="0" smtClean="0"/>
              <a:t> </a:t>
            </a:r>
            <a:r>
              <a:rPr lang="en-US" sz="1800" dirty="0" err="1" smtClean="0"/>
              <a:t>pribadi-pribadi</a:t>
            </a:r>
            <a:r>
              <a:rPr lang="en-US" sz="1800" dirty="0" smtClean="0"/>
              <a:t> </a:t>
            </a:r>
            <a:r>
              <a:rPr lang="en-US" sz="1800" dirty="0" err="1" smtClean="0"/>
              <a:t>sampai</a:t>
            </a:r>
            <a:r>
              <a:rPr lang="en-US" sz="1800" dirty="0" smtClean="0"/>
              <a:t> </a:t>
            </a:r>
            <a:r>
              <a:rPr lang="en-US" sz="1800" dirty="0" err="1" smtClean="0"/>
              <a:t>menjadi</a:t>
            </a:r>
            <a:r>
              <a:rPr lang="en-US" sz="1800" dirty="0" smtClean="0"/>
              <a:t> </a:t>
            </a:r>
            <a:r>
              <a:rPr lang="en-US" sz="1800" dirty="0" err="1" smtClean="0"/>
              <a:t>pengesahan</a:t>
            </a:r>
            <a:r>
              <a:rPr lang="en-US" sz="1800" dirty="0" smtClean="0"/>
              <a:t> </a:t>
            </a:r>
            <a:r>
              <a:rPr lang="en-US" sz="1800" dirty="0" err="1" smtClean="0"/>
              <a:t>umum</a:t>
            </a:r>
            <a:r>
              <a:rPr lang="en-US" sz="1800" dirty="0" smtClean="0"/>
              <a:t>. </a:t>
            </a:r>
            <a:r>
              <a:rPr lang="en-US" sz="1800" dirty="0" err="1" smtClean="0"/>
              <a:t>Meminimalisasi</a:t>
            </a:r>
            <a:r>
              <a:rPr lang="en-US" sz="1800" dirty="0" smtClean="0"/>
              <a:t> </a:t>
            </a:r>
            <a:r>
              <a:rPr lang="en-US" sz="1800" dirty="0" err="1" smtClean="0"/>
              <a:t>puncak-puncak</a:t>
            </a:r>
            <a:r>
              <a:rPr lang="en-US" sz="1800" dirty="0" smtClean="0"/>
              <a:t> </a:t>
            </a:r>
            <a:r>
              <a:rPr lang="en-US" sz="1800" dirty="0" err="1" smtClean="0"/>
              <a:t>perbedaan</a:t>
            </a:r>
            <a:r>
              <a:rPr lang="en-US" sz="1800" dirty="0" smtClean="0"/>
              <a:t>.</a:t>
            </a:r>
          </a:p>
          <a:p>
            <a:pPr marL="274320" indent="-274320" eaLnBrk="1" fontAlgn="auto" hangingPunct="1">
              <a:spcAft>
                <a:spcPts val="0"/>
              </a:spcAft>
              <a:buClr>
                <a:schemeClr val="accent3"/>
              </a:buClr>
              <a:buFont typeface="Wingdings 2"/>
              <a:buChar char=""/>
              <a:defRPr/>
            </a:pPr>
            <a:endParaRPr lang="en-US" dirty="0" smtClean="0"/>
          </a:p>
        </p:txBody>
      </p:sp>
    </p:spTree>
    <p:extLst>
      <p:ext uri="{BB962C8B-B14F-4D97-AF65-F5344CB8AC3E}">
        <p14:creationId xmlns:p14="http://schemas.microsoft.com/office/powerpoint/2010/main" val="36796915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274638"/>
            <a:ext cx="7620000" cy="563562"/>
          </a:xfrm>
        </p:spPr>
        <p:txBody>
          <a:bodyPr/>
          <a:lstStyle/>
          <a:p>
            <a:pPr eaLnBrk="1" hangingPunct="1"/>
            <a:r>
              <a:rPr lang="en-US" sz="2400" smtClean="0"/>
              <a:t>lanjutan</a:t>
            </a:r>
          </a:p>
        </p:txBody>
      </p:sp>
      <p:sp>
        <p:nvSpPr>
          <p:cNvPr id="3" name="Content Placeholder 2"/>
          <p:cNvSpPr>
            <a:spLocks noGrp="1"/>
          </p:cNvSpPr>
          <p:nvPr>
            <p:ph idx="1"/>
          </p:nvPr>
        </p:nvSpPr>
        <p:spPr>
          <a:xfrm>
            <a:off x="457200" y="914400"/>
            <a:ext cx="7620000" cy="5486400"/>
          </a:xfrm>
        </p:spPr>
        <p:txBody>
          <a:bodyPr>
            <a:normAutofit lnSpcReduction="10000"/>
          </a:bodyPr>
          <a:lstStyle/>
          <a:p>
            <a:pPr marL="274320" indent="-274320" eaLnBrk="1" fontAlgn="auto" hangingPunct="1">
              <a:spcAft>
                <a:spcPts val="0"/>
              </a:spcAft>
              <a:buClr>
                <a:schemeClr val="accent3"/>
              </a:buClr>
              <a:buFont typeface="Wingdings 2"/>
              <a:buChar char=""/>
              <a:defRPr/>
            </a:pPr>
            <a:r>
              <a:rPr lang="en-US" sz="2000" b="1" dirty="0" err="1" smtClean="0"/>
              <a:t>Permainan</a:t>
            </a:r>
            <a:r>
              <a:rPr lang="en-US" sz="2000" b="1" dirty="0" smtClean="0"/>
              <a:t> </a:t>
            </a:r>
            <a:r>
              <a:rPr lang="en-US" sz="2000" b="1" dirty="0" err="1" smtClean="0"/>
              <a:t>Peran</a:t>
            </a:r>
            <a:r>
              <a:rPr lang="en-US" sz="2000" b="1" dirty="0" smtClean="0"/>
              <a:t>, </a:t>
            </a:r>
          </a:p>
          <a:p>
            <a:pPr marL="114300" indent="0" eaLnBrk="1" fontAlgn="auto" hangingPunct="1">
              <a:spcAft>
                <a:spcPts val="0"/>
              </a:spcAft>
              <a:buClr>
                <a:schemeClr val="accent3"/>
              </a:buClr>
              <a:buFont typeface="Arial" charset="0"/>
              <a:buNone/>
              <a:defRPr/>
            </a:pPr>
            <a:r>
              <a:rPr lang="en-US" sz="1800" b="1" dirty="0" smtClean="0"/>
              <a:t>    </a:t>
            </a:r>
            <a:r>
              <a:rPr lang="en-US" sz="1800" i="1" dirty="0" err="1" smtClean="0"/>
              <a:t>Merupakan</a:t>
            </a:r>
            <a:r>
              <a:rPr lang="en-US" sz="1800" i="1" dirty="0" smtClean="0"/>
              <a:t> proses </a:t>
            </a:r>
            <a:r>
              <a:rPr lang="en-US" sz="1800" i="1" dirty="0" err="1" smtClean="0"/>
              <a:t>pelatihan</a:t>
            </a:r>
            <a:r>
              <a:rPr lang="en-US" sz="1800" i="1" dirty="0" smtClean="0"/>
              <a:t> </a:t>
            </a:r>
            <a:r>
              <a:rPr lang="en-US" sz="1800" i="1" dirty="0" err="1" smtClean="0"/>
              <a:t>setiap</a:t>
            </a:r>
            <a:r>
              <a:rPr lang="en-US" sz="1800" i="1" dirty="0" smtClean="0"/>
              <a:t> orang (</a:t>
            </a:r>
            <a:r>
              <a:rPr lang="en-US" sz="1800" i="1" dirty="0" err="1" smtClean="0"/>
              <a:t>semua</a:t>
            </a:r>
            <a:r>
              <a:rPr lang="en-US" sz="1800" i="1" dirty="0" smtClean="0"/>
              <a:t>) </a:t>
            </a:r>
            <a:r>
              <a:rPr lang="en-US" sz="1800" i="1" dirty="0" err="1" smtClean="0"/>
              <a:t>dalam</a:t>
            </a:r>
            <a:r>
              <a:rPr lang="en-US" sz="1800" i="1" dirty="0" smtClean="0"/>
              <a:t> </a:t>
            </a:r>
            <a:r>
              <a:rPr lang="en-US" sz="1800" i="1" dirty="0" err="1" smtClean="0"/>
              <a:t>kelompok</a:t>
            </a:r>
            <a:r>
              <a:rPr lang="en-US" sz="1800" i="1" dirty="0" smtClean="0"/>
              <a:t>  </a:t>
            </a:r>
          </a:p>
          <a:p>
            <a:pPr marL="114300" indent="0" eaLnBrk="1" fontAlgn="auto" hangingPunct="1">
              <a:spcAft>
                <a:spcPts val="0"/>
              </a:spcAft>
              <a:buClr>
                <a:schemeClr val="accent3"/>
              </a:buClr>
              <a:buFont typeface="Arial" charset="0"/>
              <a:buNone/>
              <a:defRPr/>
            </a:pPr>
            <a:r>
              <a:rPr lang="en-US" sz="1800" i="1" dirty="0" smtClean="0"/>
              <a:t>    </a:t>
            </a:r>
            <a:r>
              <a:rPr lang="en-US" sz="1800" i="1" dirty="0" err="1" smtClean="0"/>
              <a:t>berhadapan</a:t>
            </a:r>
            <a:r>
              <a:rPr lang="en-US" sz="1800" i="1" dirty="0" smtClean="0"/>
              <a:t> </a:t>
            </a:r>
            <a:r>
              <a:rPr lang="en-US" sz="1800" i="1" dirty="0" err="1" smtClean="0"/>
              <a:t>dengan</a:t>
            </a:r>
            <a:r>
              <a:rPr lang="en-US" sz="1800" i="1" dirty="0" smtClean="0"/>
              <a:t> </a:t>
            </a:r>
            <a:r>
              <a:rPr lang="en-US" sz="1800" i="1" dirty="0" err="1" smtClean="0"/>
              <a:t>pihak</a:t>
            </a:r>
            <a:r>
              <a:rPr lang="en-US" sz="1800" i="1" dirty="0" smtClean="0"/>
              <a:t> </a:t>
            </a:r>
            <a:r>
              <a:rPr lang="en-US" sz="1800" i="1" dirty="0" err="1" smtClean="0"/>
              <a:t>luar</a:t>
            </a:r>
            <a:r>
              <a:rPr lang="en-US" sz="1800" i="1" dirty="0" smtClean="0"/>
              <a:t> </a:t>
            </a:r>
            <a:r>
              <a:rPr lang="en-US" sz="1800" i="1" dirty="0" err="1" smtClean="0"/>
              <a:t>masyarakat</a:t>
            </a:r>
            <a:r>
              <a:rPr lang="en-US" sz="1800" i="1" dirty="0" smtClean="0"/>
              <a:t>.</a:t>
            </a:r>
          </a:p>
          <a:p>
            <a:pPr marL="274320" indent="-274320" eaLnBrk="1" fontAlgn="auto" hangingPunct="1">
              <a:spcAft>
                <a:spcPts val="0"/>
              </a:spcAft>
              <a:buClr>
                <a:schemeClr val="accent3"/>
              </a:buClr>
              <a:buFont typeface="Wingdings 2"/>
              <a:buChar char=""/>
              <a:defRPr/>
            </a:pPr>
            <a:r>
              <a:rPr lang="en-US" sz="2000" b="1" dirty="0" err="1" smtClean="0"/>
              <a:t>Mobilisasi</a:t>
            </a:r>
            <a:r>
              <a:rPr lang="en-US" sz="2000" b="1" dirty="0" smtClean="0"/>
              <a:t> </a:t>
            </a:r>
            <a:r>
              <a:rPr lang="en-US" sz="2000" b="1" dirty="0" err="1" smtClean="0"/>
              <a:t>atau</a:t>
            </a:r>
            <a:r>
              <a:rPr lang="en-US" sz="2000" b="1" dirty="0" smtClean="0"/>
              <a:t> </a:t>
            </a:r>
            <a:r>
              <a:rPr lang="en-US" sz="2000" b="1" dirty="0" err="1" smtClean="0"/>
              <a:t>Aksi</a:t>
            </a:r>
            <a:r>
              <a:rPr lang="en-US" sz="2000" b="1" dirty="0" smtClean="0"/>
              <a:t>, </a:t>
            </a:r>
          </a:p>
          <a:p>
            <a:pPr marL="114300" indent="0" eaLnBrk="1" fontAlgn="auto" hangingPunct="1">
              <a:spcAft>
                <a:spcPts val="0"/>
              </a:spcAft>
              <a:buClr>
                <a:schemeClr val="accent3"/>
              </a:buClr>
              <a:buFont typeface="Arial" charset="0"/>
              <a:buNone/>
              <a:defRPr/>
            </a:pPr>
            <a:r>
              <a:rPr lang="en-US" sz="2000" b="1" i="1" dirty="0"/>
              <a:t> </a:t>
            </a:r>
            <a:r>
              <a:rPr lang="en-US" sz="2000" b="1" i="1" dirty="0" smtClean="0"/>
              <a:t>   </a:t>
            </a:r>
            <a:r>
              <a:rPr lang="en-US" sz="1800" i="1" dirty="0" err="1" smtClean="0"/>
              <a:t>Kegiatan</a:t>
            </a:r>
            <a:r>
              <a:rPr lang="en-US" sz="1800" i="1" dirty="0" smtClean="0"/>
              <a:t> </a:t>
            </a:r>
            <a:r>
              <a:rPr lang="en-US" sz="1800" i="1" dirty="0" err="1" smtClean="0"/>
              <a:t>mengungkapkan</a:t>
            </a:r>
            <a:r>
              <a:rPr lang="en-US" sz="1800" i="1" dirty="0" smtClean="0"/>
              <a:t> </a:t>
            </a:r>
            <a:r>
              <a:rPr lang="en-US" sz="1800" i="1" dirty="0" err="1" smtClean="0"/>
              <a:t>perasaan</a:t>
            </a:r>
            <a:r>
              <a:rPr lang="en-US" sz="1800" i="1" dirty="0" smtClean="0"/>
              <a:t> </a:t>
            </a:r>
            <a:r>
              <a:rPr lang="en-US" sz="1800" i="1" dirty="0" err="1" smtClean="0"/>
              <a:t>dan</a:t>
            </a:r>
            <a:r>
              <a:rPr lang="en-US" sz="1800" i="1" dirty="0" smtClean="0"/>
              <a:t> </a:t>
            </a:r>
            <a:r>
              <a:rPr lang="en-US" sz="1800" i="1" dirty="0" err="1" smtClean="0"/>
              <a:t>kebutuhan</a:t>
            </a:r>
            <a:r>
              <a:rPr lang="en-US" sz="1800" i="1" dirty="0" smtClean="0"/>
              <a:t> </a:t>
            </a:r>
            <a:r>
              <a:rPr lang="en-US" sz="1800" i="1" dirty="0" err="1" smtClean="0"/>
              <a:t>masyarakat</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secara</a:t>
            </a:r>
            <a:r>
              <a:rPr lang="en-US" sz="1800" i="1" dirty="0" smtClean="0"/>
              <a:t> </a:t>
            </a:r>
            <a:r>
              <a:rPr lang="en-US" sz="1800" i="1" dirty="0" err="1" smtClean="0"/>
              <a:t>terprogram</a:t>
            </a:r>
            <a:endParaRPr lang="en-US" sz="1800" i="1" dirty="0" smtClean="0"/>
          </a:p>
          <a:p>
            <a:pPr marL="274320" indent="-274320" eaLnBrk="1" fontAlgn="auto" hangingPunct="1">
              <a:spcAft>
                <a:spcPts val="0"/>
              </a:spcAft>
              <a:buClr>
                <a:schemeClr val="accent3"/>
              </a:buClr>
              <a:buFont typeface="Wingdings 2"/>
              <a:buChar char=""/>
              <a:defRPr/>
            </a:pPr>
            <a:r>
              <a:rPr lang="en-US" sz="2000" b="1" dirty="0" err="1" smtClean="0"/>
              <a:t>Evaluasi</a:t>
            </a:r>
            <a:r>
              <a:rPr lang="en-US" sz="2000" b="1" dirty="0" smtClean="0"/>
              <a:t>, </a:t>
            </a:r>
          </a:p>
          <a:p>
            <a:pPr marL="114300" indent="0" eaLnBrk="1" fontAlgn="auto" hangingPunct="1">
              <a:spcAft>
                <a:spcPts val="0"/>
              </a:spcAft>
              <a:buClr>
                <a:schemeClr val="accent3"/>
              </a:buClr>
              <a:buFont typeface="Arial" charset="0"/>
              <a:buNone/>
              <a:defRPr/>
            </a:pPr>
            <a:r>
              <a:rPr lang="en-US" sz="2000" b="1" dirty="0"/>
              <a:t> </a:t>
            </a:r>
            <a:r>
              <a:rPr lang="en-US" sz="2000" b="1" dirty="0" smtClean="0"/>
              <a:t>   </a:t>
            </a:r>
            <a:r>
              <a:rPr lang="en-US" sz="1800" i="1" dirty="0" err="1" smtClean="0"/>
              <a:t>Merupakan</a:t>
            </a:r>
            <a:r>
              <a:rPr lang="en-US" sz="1800" i="1" dirty="0" smtClean="0"/>
              <a:t> proses </a:t>
            </a:r>
            <a:r>
              <a:rPr lang="en-US" sz="1800" i="1" dirty="0" err="1" smtClean="0"/>
              <a:t>peninjauan</a:t>
            </a:r>
            <a:r>
              <a:rPr lang="en-US" sz="1800" i="1" dirty="0" smtClean="0"/>
              <a:t> </a:t>
            </a:r>
            <a:r>
              <a:rPr lang="en-US" sz="1800" i="1" dirty="0" err="1" smtClean="0"/>
              <a:t>ulang</a:t>
            </a:r>
            <a:r>
              <a:rPr lang="en-US" sz="1800" i="1" dirty="0" smtClean="0"/>
              <a:t> </a:t>
            </a:r>
            <a:r>
              <a:rPr lang="en-US" sz="1800" i="1" dirty="0" err="1" smtClean="0"/>
              <a:t>apakah</a:t>
            </a:r>
            <a:r>
              <a:rPr lang="en-US" sz="1800" i="1" dirty="0" smtClean="0"/>
              <a:t> </a:t>
            </a:r>
            <a:r>
              <a:rPr lang="en-US" sz="1800" i="1" dirty="0" err="1" smtClean="0"/>
              <a:t>langkah-langkah</a:t>
            </a:r>
            <a:r>
              <a:rPr lang="en-US" sz="1800" i="1" dirty="0" smtClean="0"/>
              <a:t> yang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sudah</a:t>
            </a:r>
            <a:r>
              <a:rPr lang="en-US" sz="1800" i="1" dirty="0" smtClean="0"/>
              <a:t> </a:t>
            </a:r>
            <a:r>
              <a:rPr lang="en-US" sz="1800" i="1" dirty="0" err="1" smtClean="0"/>
              <a:t>ditempuh</a:t>
            </a:r>
            <a:r>
              <a:rPr lang="en-US" sz="1800" i="1" dirty="0" smtClean="0"/>
              <a:t> </a:t>
            </a:r>
            <a:r>
              <a:rPr lang="en-US" sz="1800" i="1" dirty="0" err="1" smtClean="0"/>
              <a:t>sebelumnya</a:t>
            </a:r>
            <a:r>
              <a:rPr lang="en-US" sz="1800" i="1" dirty="0" smtClean="0"/>
              <a:t> </a:t>
            </a:r>
            <a:r>
              <a:rPr lang="en-US" sz="1800" i="1" dirty="0" err="1" smtClean="0"/>
              <a:t>sudah</a:t>
            </a:r>
            <a:r>
              <a:rPr lang="en-US" sz="1800" i="1" dirty="0" smtClean="0"/>
              <a:t> </a:t>
            </a:r>
            <a:r>
              <a:rPr lang="en-US" sz="1800" i="1" dirty="0" err="1" smtClean="0"/>
              <a:t>tepat</a:t>
            </a:r>
            <a:r>
              <a:rPr lang="en-US" sz="1800" i="1" dirty="0" smtClean="0"/>
              <a:t> </a:t>
            </a:r>
            <a:r>
              <a:rPr lang="en-US" sz="1800" i="1" dirty="0" err="1" smtClean="0"/>
              <a:t>atau</a:t>
            </a:r>
            <a:r>
              <a:rPr lang="en-US" sz="1800" i="1" dirty="0" smtClean="0"/>
              <a:t> </a:t>
            </a:r>
            <a:r>
              <a:rPr lang="en-US" sz="1800" i="1" dirty="0" err="1" smtClean="0"/>
              <a:t>tidak</a:t>
            </a:r>
            <a:r>
              <a:rPr lang="en-US" sz="1800" i="1" dirty="0" smtClean="0"/>
              <a:t>.</a:t>
            </a:r>
          </a:p>
          <a:p>
            <a:pPr marL="274320" indent="-274320" eaLnBrk="1" fontAlgn="auto" hangingPunct="1">
              <a:spcAft>
                <a:spcPts val="0"/>
              </a:spcAft>
              <a:buClr>
                <a:schemeClr val="accent3"/>
              </a:buClr>
              <a:buFont typeface="Wingdings 2"/>
              <a:buChar char=""/>
              <a:defRPr/>
            </a:pPr>
            <a:r>
              <a:rPr lang="en-US" sz="2000" b="1" dirty="0" err="1" smtClean="0"/>
              <a:t>Refleksi</a:t>
            </a:r>
            <a:r>
              <a:rPr lang="en-US" sz="2000" b="1" dirty="0" smtClean="0"/>
              <a:t>, </a:t>
            </a:r>
          </a:p>
          <a:p>
            <a:pPr marL="114300" indent="0" eaLnBrk="1" fontAlgn="auto" hangingPunct="1">
              <a:spcAft>
                <a:spcPts val="0"/>
              </a:spcAft>
              <a:buClr>
                <a:schemeClr val="accent3"/>
              </a:buClr>
              <a:buFont typeface="Arial" charset="0"/>
              <a:buNone/>
              <a:defRPr/>
            </a:pPr>
            <a:r>
              <a:rPr lang="en-US" sz="2000" b="1" dirty="0"/>
              <a:t> </a:t>
            </a:r>
            <a:r>
              <a:rPr lang="en-US" sz="2000" b="1" dirty="0" smtClean="0"/>
              <a:t>   </a:t>
            </a:r>
            <a:r>
              <a:rPr lang="en-US" sz="1800" i="1" dirty="0" smtClean="0"/>
              <a:t>Proses </a:t>
            </a:r>
            <a:r>
              <a:rPr lang="en-US" sz="1800" i="1" dirty="0" err="1" smtClean="0"/>
              <a:t>perenungan</a:t>
            </a:r>
            <a:r>
              <a:rPr lang="en-US" sz="1800" i="1" dirty="0" smtClean="0"/>
              <a:t> </a:t>
            </a:r>
            <a:r>
              <a:rPr lang="en-US" sz="1800" i="1" dirty="0" err="1" smtClean="0"/>
              <a:t>ulang</a:t>
            </a:r>
            <a:r>
              <a:rPr lang="en-US" sz="1800" i="1" dirty="0" smtClean="0"/>
              <a:t> </a:t>
            </a:r>
            <a:r>
              <a:rPr lang="en-US" sz="1800" i="1" dirty="0" err="1" smtClean="0"/>
              <a:t>secara</a:t>
            </a:r>
            <a:r>
              <a:rPr lang="en-US" sz="1800" i="1" dirty="0" smtClean="0"/>
              <a:t> </a:t>
            </a:r>
            <a:r>
              <a:rPr lang="en-US" sz="1800" i="1" dirty="0" err="1" smtClean="0"/>
              <a:t>keseluruhan</a:t>
            </a:r>
            <a:r>
              <a:rPr lang="en-US" sz="1800" i="1" dirty="0" smtClean="0"/>
              <a:t> </a:t>
            </a:r>
            <a:r>
              <a:rPr lang="en-US" sz="1800" i="1" dirty="0" err="1" smtClean="0"/>
              <a:t>usaha</a:t>
            </a:r>
            <a:r>
              <a:rPr lang="en-US" sz="1800" i="1" dirty="0" smtClean="0"/>
              <a:t> </a:t>
            </a:r>
            <a:r>
              <a:rPr lang="en-US" sz="1800" i="1" dirty="0" err="1" smtClean="0"/>
              <a:t>pembetukan</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organisasi</a:t>
            </a:r>
            <a:r>
              <a:rPr lang="en-US" sz="1800" i="1" dirty="0" smtClean="0"/>
              <a:t> </a:t>
            </a:r>
            <a:r>
              <a:rPr lang="en-US" sz="1800" i="1" dirty="0" err="1" smtClean="0"/>
              <a:t>rakyat</a:t>
            </a:r>
            <a:r>
              <a:rPr lang="en-US" sz="1800" i="1" dirty="0" smtClean="0"/>
              <a:t> yang </a:t>
            </a:r>
            <a:r>
              <a:rPr lang="en-US" sz="1800" i="1" dirty="0" err="1" smtClean="0"/>
              <a:t>tangguh</a:t>
            </a:r>
            <a:r>
              <a:rPr lang="en-US" sz="1800" i="1" dirty="0" smtClean="0"/>
              <a:t> </a:t>
            </a:r>
            <a:r>
              <a:rPr lang="en-US" sz="1800" i="1" dirty="0" err="1" smtClean="0"/>
              <a:t>dengan</a:t>
            </a:r>
            <a:r>
              <a:rPr lang="en-US" sz="1800" i="1" dirty="0" smtClean="0"/>
              <a:t> </a:t>
            </a:r>
            <a:r>
              <a:rPr lang="en-US" sz="1800" i="1" dirty="0" err="1" smtClean="0"/>
              <a:t>melipatkan</a:t>
            </a:r>
            <a:r>
              <a:rPr lang="en-US" sz="1800" i="1" dirty="0" smtClean="0"/>
              <a:t> </a:t>
            </a:r>
            <a:r>
              <a:rPr lang="en-US" sz="1800" i="1" dirty="0" err="1" smtClean="0"/>
              <a:t>sebanyak</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mungkin</a:t>
            </a:r>
            <a:r>
              <a:rPr lang="en-US" sz="1800" i="1" dirty="0" smtClean="0"/>
              <a:t> orang.</a:t>
            </a:r>
          </a:p>
          <a:p>
            <a:pPr marL="274320" indent="-274320" eaLnBrk="1" fontAlgn="auto" hangingPunct="1">
              <a:spcAft>
                <a:spcPts val="0"/>
              </a:spcAft>
              <a:buClr>
                <a:schemeClr val="accent3"/>
              </a:buClr>
              <a:buFont typeface="Wingdings 2"/>
              <a:buChar char=""/>
              <a:defRPr/>
            </a:pPr>
            <a:r>
              <a:rPr lang="en-US" sz="2000" b="1" dirty="0" err="1" smtClean="0"/>
              <a:t>Terbentuknya</a:t>
            </a:r>
            <a:r>
              <a:rPr lang="en-US" sz="2000" b="1" dirty="0" smtClean="0"/>
              <a:t> </a:t>
            </a:r>
            <a:r>
              <a:rPr lang="en-US" sz="2000" b="1" dirty="0" err="1" smtClean="0"/>
              <a:t>Organisasi</a:t>
            </a:r>
            <a:r>
              <a:rPr lang="en-US" sz="2000" b="1" dirty="0" smtClean="0"/>
              <a:t> Rakyat (formal/informal),</a:t>
            </a:r>
            <a:r>
              <a:rPr lang="en-US" sz="2000" dirty="0" smtClean="0"/>
              <a:t> </a:t>
            </a:r>
          </a:p>
          <a:p>
            <a:pPr marL="114300" indent="0" eaLnBrk="1" fontAlgn="auto" hangingPunct="1">
              <a:spcAft>
                <a:spcPts val="0"/>
              </a:spcAft>
              <a:buClr>
                <a:schemeClr val="accent3"/>
              </a:buClr>
              <a:buFont typeface="Arial" charset="0"/>
              <a:buNone/>
              <a:defRPr/>
            </a:pPr>
            <a:r>
              <a:rPr lang="en-US" sz="2000" i="1" dirty="0"/>
              <a:t> </a:t>
            </a:r>
            <a:r>
              <a:rPr lang="en-US" sz="2000" i="1" dirty="0" smtClean="0"/>
              <a:t>   </a:t>
            </a:r>
            <a:r>
              <a:rPr lang="en-US" sz="1800" i="1" dirty="0" smtClean="0"/>
              <a:t>Proses </a:t>
            </a:r>
            <a:r>
              <a:rPr lang="en-US" sz="1800" i="1" dirty="0" err="1" smtClean="0"/>
              <a:t>berlangsungnya</a:t>
            </a:r>
            <a:r>
              <a:rPr lang="en-US" sz="1800" i="1" dirty="0" smtClean="0"/>
              <a:t>  </a:t>
            </a:r>
            <a:r>
              <a:rPr lang="en-US" sz="1800" i="1" dirty="0" err="1" smtClean="0"/>
              <a:t>gagasan</a:t>
            </a:r>
            <a:r>
              <a:rPr lang="en-US" sz="1800" i="1" dirty="0" smtClean="0"/>
              <a:t> di </a:t>
            </a:r>
            <a:r>
              <a:rPr lang="en-US" sz="1800" i="1" dirty="0" err="1" smtClean="0"/>
              <a:t>antara</a:t>
            </a:r>
            <a:r>
              <a:rPr lang="en-US" sz="1800" i="1" dirty="0" smtClean="0"/>
              <a:t> </a:t>
            </a:r>
            <a:r>
              <a:rPr lang="en-US" sz="1800" i="1" dirty="0" err="1" smtClean="0"/>
              <a:t>anggota</a:t>
            </a:r>
            <a:r>
              <a:rPr lang="en-US" sz="1800" i="1" dirty="0" smtClean="0"/>
              <a:t> </a:t>
            </a:r>
            <a:r>
              <a:rPr lang="en-US" sz="1800" i="1" dirty="0" err="1" smtClean="0"/>
              <a:t>bukan</a:t>
            </a:r>
            <a:r>
              <a:rPr lang="en-US" sz="1800" i="1" dirty="0" smtClean="0"/>
              <a:t> </a:t>
            </a:r>
            <a:r>
              <a:rPr lang="en-US" sz="1800" i="1" dirty="0" err="1" smtClean="0"/>
              <a:t>lagi</a:t>
            </a:r>
            <a:r>
              <a:rPr lang="en-US" sz="1800" i="1" dirty="0" smtClean="0"/>
              <a:t> </a:t>
            </a:r>
            <a:r>
              <a:rPr lang="en-US" sz="1800" i="1" dirty="0" err="1" smtClean="0"/>
              <a:t>oleh</a:t>
            </a:r>
            <a:endParaRPr lang="en-US" sz="1800" i="1" dirty="0" smtClean="0"/>
          </a:p>
          <a:p>
            <a:pPr marL="114300" indent="0" eaLnBrk="1" fontAlgn="auto" hangingPunct="1">
              <a:spcAft>
                <a:spcPts val="0"/>
              </a:spcAft>
              <a:buClr>
                <a:schemeClr val="accent3"/>
              </a:buClr>
              <a:buFont typeface="Arial" charset="0"/>
              <a:buNone/>
              <a:defRPr/>
            </a:pPr>
            <a:r>
              <a:rPr lang="en-US" sz="1800" i="1" dirty="0"/>
              <a:t> </a:t>
            </a:r>
            <a:r>
              <a:rPr lang="en-US" sz="1800" i="1" dirty="0" smtClean="0"/>
              <a:t>   orang per orang, </a:t>
            </a:r>
            <a:r>
              <a:rPr lang="en-US" sz="1800" i="1" dirty="0" err="1" smtClean="0"/>
              <a:t>melainkan</a:t>
            </a:r>
            <a:r>
              <a:rPr lang="en-US" sz="1800" i="1" dirty="0" smtClean="0"/>
              <a:t> </a:t>
            </a:r>
            <a:r>
              <a:rPr lang="en-US" sz="1800" i="1" dirty="0" err="1" smtClean="0"/>
              <a:t>sudah</a:t>
            </a:r>
            <a:r>
              <a:rPr lang="en-US" sz="1800" i="1" dirty="0" smtClean="0"/>
              <a:t> </a:t>
            </a:r>
            <a:r>
              <a:rPr lang="en-US" sz="1800" i="1" dirty="0" err="1" smtClean="0"/>
              <a:t>kolektif</a:t>
            </a:r>
            <a:r>
              <a:rPr lang="en-US" sz="1800" i="1" dirty="0" smtClean="0"/>
              <a:t> </a:t>
            </a:r>
            <a:r>
              <a:rPr lang="en-US" sz="1800" i="1" dirty="0" err="1" smtClean="0"/>
              <a:t>menghadapi</a:t>
            </a:r>
            <a:r>
              <a:rPr lang="en-US" sz="1800" i="1" dirty="0" smtClean="0"/>
              <a:t> </a:t>
            </a:r>
            <a:r>
              <a:rPr lang="en-US" sz="1800" i="1" dirty="0" err="1" smtClean="0"/>
              <a:t>dan</a:t>
            </a:r>
            <a:r>
              <a:rPr lang="en-US" sz="1800" i="1" dirty="0" smtClean="0"/>
              <a:t> </a:t>
            </a:r>
          </a:p>
          <a:p>
            <a:pPr marL="114300" indent="0" eaLnBrk="1" fontAlgn="auto" hangingPunct="1">
              <a:spcAft>
                <a:spcPts val="0"/>
              </a:spcAft>
              <a:buClr>
                <a:schemeClr val="accent3"/>
              </a:buClr>
              <a:buFont typeface="Arial" charset="0"/>
              <a:buNone/>
              <a:defRPr/>
            </a:pPr>
            <a:r>
              <a:rPr lang="en-US" sz="1800" i="1" dirty="0"/>
              <a:t> </a:t>
            </a:r>
            <a:r>
              <a:rPr lang="en-US" sz="1800" i="1" dirty="0" smtClean="0"/>
              <a:t>   </a:t>
            </a:r>
            <a:r>
              <a:rPr lang="en-US" sz="1800" i="1" dirty="0" err="1" smtClean="0"/>
              <a:t>menyelesaikan</a:t>
            </a:r>
            <a:r>
              <a:rPr lang="en-US" sz="1800" i="1" dirty="0" smtClean="0"/>
              <a:t> </a:t>
            </a:r>
            <a:r>
              <a:rPr lang="en-US" sz="1800" i="1" dirty="0" err="1" smtClean="0"/>
              <a:t>persoalan</a:t>
            </a:r>
            <a:r>
              <a:rPr lang="en-US" sz="1800" i="1" dirty="0" smtClean="0"/>
              <a:t> </a:t>
            </a:r>
            <a:r>
              <a:rPr lang="en-US" sz="1800" i="1" dirty="0" err="1" smtClean="0"/>
              <a:t>bersama</a:t>
            </a:r>
            <a:r>
              <a:rPr lang="en-US" sz="1800" i="1" dirty="0" smtClean="0"/>
              <a:t>.</a:t>
            </a:r>
            <a:endParaRPr lang="en-US" sz="1800" i="1" dirty="0"/>
          </a:p>
        </p:txBody>
      </p:sp>
    </p:spTree>
    <p:extLst>
      <p:ext uri="{BB962C8B-B14F-4D97-AF65-F5344CB8AC3E}">
        <p14:creationId xmlns:p14="http://schemas.microsoft.com/office/powerpoint/2010/main" val="2578881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95350"/>
          </a:xfrm>
        </p:spPr>
        <p:txBody>
          <a:bodyPr/>
          <a:lstStyle/>
          <a:p>
            <a:r>
              <a:rPr lang="id-ID" sz="2400" dirty="0" smtClean="0"/>
              <a:t>Twelvetress membagi perspektif teoritis PPM kedalam dua bingkai, yakni pendekatan profesional dan pendekatan radikal.</a:t>
            </a:r>
            <a:endParaRPr lang="id-ID" sz="2400" dirty="0"/>
          </a:p>
        </p:txBody>
      </p:sp>
      <p:sp>
        <p:nvSpPr>
          <p:cNvPr id="3" name="Content Placeholder 2"/>
          <p:cNvSpPr>
            <a:spLocks noGrp="1"/>
          </p:cNvSpPr>
          <p:nvPr>
            <p:ph idx="1"/>
          </p:nvPr>
        </p:nvSpPr>
        <p:spPr/>
        <p:txBody>
          <a:bodyPr/>
          <a:lstStyle/>
          <a:p>
            <a:r>
              <a:rPr lang="id-ID" sz="2000" i="1" dirty="0" smtClean="0"/>
              <a:t>Pendekatan profesional </a:t>
            </a:r>
            <a:r>
              <a:rPr lang="id-ID" sz="2000" dirty="0" smtClean="0"/>
              <a:t>menunjuk upaya untuk meningkatkan kemandirian dan memperbaiki sistem pemberian pelayanan dalam kerangka relasi-relasi sosial.Sementara berpijak pada teori Marxis, feminisme, dan analisis anti-rasis, </a:t>
            </a:r>
          </a:p>
          <a:p>
            <a:r>
              <a:rPr lang="id-ID" sz="2000" dirty="0" smtClean="0"/>
              <a:t>Pendekatan ini diberi label sebagai </a:t>
            </a:r>
            <a:r>
              <a:rPr lang="id-ID" sz="2000" i="1" dirty="0" smtClean="0"/>
              <a:t>matra tradisional, netral dan teknikal</a:t>
            </a:r>
          </a:p>
          <a:p>
            <a:pPr>
              <a:buNone/>
            </a:pPr>
            <a:endParaRPr lang="id-ID" sz="2000" i="1" dirty="0" smtClean="0"/>
          </a:p>
          <a:p>
            <a:r>
              <a:rPr lang="id-ID" sz="2000" i="1" dirty="0" smtClean="0"/>
              <a:t>Pendekatan radikal </a:t>
            </a:r>
            <a:r>
              <a:rPr lang="id-ID" sz="2000" dirty="0" smtClean="0"/>
              <a:t>lebih terfokus pada upaya pemberdayaan kelompok-kelompok lemah, mencari sebab-sebab kelemahan mereka,serta menganalisis sumber-sumber ketertindasannya.</a:t>
            </a:r>
          </a:p>
          <a:p>
            <a:r>
              <a:rPr lang="id-ID" sz="2000" dirty="0" smtClean="0"/>
              <a:t>Sedangkan pendekatan radikal diberi label sebagai pendekatan yanng bermatra transformasional.</a:t>
            </a:r>
          </a:p>
          <a:p>
            <a:endParaRPr lang="id-ID" dirty="0"/>
          </a:p>
        </p:txBody>
      </p:sp>
    </p:spTree>
    <p:extLst>
      <p:ext uri="{BB962C8B-B14F-4D97-AF65-F5344CB8AC3E}">
        <p14:creationId xmlns:p14="http://schemas.microsoft.com/office/powerpoint/2010/main" val="1625890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066800"/>
          </a:xfrm>
        </p:spPr>
        <p:txBody>
          <a:bodyPr>
            <a:normAutofit fontScale="90000"/>
          </a:bodyPr>
          <a:lstStyle/>
          <a:p>
            <a:pPr algn="ctr"/>
            <a:r>
              <a:rPr lang="id-ID" sz="2800" b="1" dirty="0" smtClean="0"/>
              <a:t>Dua perspektif Pengorganisasian dan Pengembangan Masyarakat</a:t>
            </a:r>
            <a:r>
              <a:rPr lang="id-ID" sz="2800" dirty="0" smtClean="0"/>
              <a:t/>
            </a:r>
            <a:br>
              <a:rPr lang="id-ID" sz="2800" dirty="0" smtClean="0"/>
            </a:br>
            <a:endParaRPr lang="id-ID" sz="2800" dirty="0"/>
          </a:p>
        </p:txBody>
      </p:sp>
      <p:graphicFrame>
        <p:nvGraphicFramePr>
          <p:cNvPr id="4" name="Content Placeholder 3"/>
          <p:cNvGraphicFramePr>
            <a:graphicFrameLocks noGrp="1"/>
          </p:cNvGraphicFramePr>
          <p:nvPr>
            <p:ph idx="1"/>
          </p:nvPr>
        </p:nvGraphicFramePr>
        <p:xfrm>
          <a:off x="0" y="1295400"/>
          <a:ext cx="9144000" cy="6658030"/>
        </p:xfrm>
        <a:graphic>
          <a:graphicData uri="http://schemas.openxmlformats.org/drawingml/2006/table">
            <a:tbl>
              <a:tblPr firstRow="1" bandRow="1">
                <a:tableStyleId>{5C22544A-7EE6-4342-B048-85BDC9FD1C3A}</a:tableStyleId>
              </a:tblPr>
              <a:tblGrid>
                <a:gridCol w="2590800"/>
                <a:gridCol w="3048000"/>
                <a:gridCol w="3505200"/>
              </a:tblGrid>
              <a:tr h="525109">
                <a:tc>
                  <a:txBody>
                    <a:bodyPr/>
                    <a:lstStyle/>
                    <a:p>
                      <a:pPr>
                        <a:lnSpc>
                          <a:spcPct val="150000"/>
                        </a:lnSpc>
                        <a:spcAft>
                          <a:spcPts val="0"/>
                        </a:spcAft>
                      </a:pPr>
                      <a:r>
                        <a:rPr lang="id-ID" sz="1600" b="1" dirty="0">
                          <a:latin typeface="Times New Roman"/>
                          <a:ea typeface="Times New Roman"/>
                          <a:cs typeface="Times New Roman"/>
                        </a:rPr>
                        <a:t>Pendekatan</a:t>
                      </a:r>
                      <a:endParaRPr lang="id-ID" sz="1600" dirty="0">
                        <a:latin typeface="Calibri"/>
                        <a:ea typeface="Calibri"/>
                        <a:cs typeface="Times New Roman"/>
                      </a:endParaRPr>
                    </a:p>
                  </a:txBody>
                  <a:tcPr marL="68580" marR="68580" marT="0" marB="0"/>
                </a:tc>
                <a:tc>
                  <a:txBody>
                    <a:bodyPr/>
                    <a:lstStyle/>
                    <a:p>
                      <a:pPr>
                        <a:lnSpc>
                          <a:spcPct val="150000"/>
                        </a:lnSpc>
                        <a:spcAft>
                          <a:spcPts val="0"/>
                        </a:spcAft>
                      </a:pPr>
                      <a:r>
                        <a:rPr lang="id-ID" sz="1600" b="1" dirty="0">
                          <a:latin typeface="Times New Roman"/>
                          <a:ea typeface="Times New Roman"/>
                          <a:cs typeface="Times New Roman"/>
                        </a:rPr>
                        <a:t>Perspektif</a:t>
                      </a:r>
                      <a:endParaRPr lang="id-ID" sz="1600" dirty="0">
                        <a:latin typeface="Calibri"/>
                        <a:ea typeface="Calibri"/>
                        <a:cs typeface="Times New Roman"/>
                      </a:endParaRPr>
                    </a:p>
                  </a:txBody>
                  <a:tcPr marL="68580" marR="68580" marT="0" marB="0"/>
                </a:tc>
                <a:tc>
                  <a:txBody>
                    <a:bodyPr/>
                    <a:lstStyle/>
                    <a:p>
                      <a:pPr>
                        <a:lnSpc>
                          <a:spcPct val="150000"/>
                        </a:lnSpc>
                        <a:spcAft>
                          <a:spcPts val="0"/>
                        </a:spcAft>
                      </a:pPr>
                      <a:r>
                        <a:rPr lang="id-ID" sz="1600" b="1">
                          <a:latin typeface="Times New Roman"/>
                          <a:ea typeface="Times New Roman"/>
                          <a:cs typeface="Times New Roman"/>
                        </a:rPr>
                        <a:t>Tujuan/asumsi</a:t>
                      </a:r>
                      <a:endParaRPr lang="id-ID" sz="1600">
                        <a:latin typeface="Calibri"/>
                        <a:ea typeface="Calibri"/>
                        <a:cs typeface="Times New Roman"/>
                      </a:endParaRPr>
                    </a:p>
                  </a:txBody>
                  <a:tcPr marL="68580" marR="68580" marT="0" marB="0"/>
                </a:tc>
              </a:tr>
              <a:tr h="1916538">
                <a:tc>
                  <a:txBody>
                    <a:bodyPr/>
                    <a:lstStyle/>
                    <a:p>
                      <a:pPr>
                        <a:lnSpc>
                          <a:spcPct val="150000"/>
                        </a:lnSpc>
                        <a:spcAft>
                          <a:spcPts val="0"/>
                        </a:spcAft>
                      </a:pPr>
                      <a:r>
                        <a:rPr lang="id-ID" sz="1600">
                          <a:latin typeface="Times New Roman"/>
                          <a:ea typeface="Times New Roman"/>
                          <a:cs typeface="Times New Roman"/>
                        </a:rPr>
                        <a:t>Profesional (tradisional, netral, teknikal)</a:t>
                      </a:r>
                      <a:endParaRPr lang="id-ID" sz="1600">
                        <a:latin typeface="Calibri"/>
                        <a:ea typeface="Calibri"/>
                        <a:cs typeface="Times New Roman"/>
                      </a:endParaRPr>
                    </a:p>
                  </a:txBody>
                  <a:tcPr marL="68580" marR="68580" marT="0" marB="0"/>
                </a:tc>
                <a:tc>
                  <a:txBody>
                    <a:bodyPr/>
                    <a:lstStyle/>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Perawatan </a:t>
                      </a:r>
                      <a:r>
                        <a:rPr lang="id-ID" sz="1600" dirty="0">
                          <a:latin typeface="Times New Roman"/>
                          <a:ea typeface="Times New Roman"/>
                          <a:cs typeface="Times New Roman"/>
                        </a:rPr>
                        <a:t>masyarakat</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Pengorganisasian </a:t>
                      </a:r>
                      <a:r>
                        <a:rPr lang="id-ID" sz="1600" dirty="0">
                          <a:latin typeface="Times New Roman"/>
                          <a:ea typeface="Times New Roman"/>
                          <a:cs typeface="Times New Roman"/>
                        </a:rPr>
                        <a:t>masyarakat</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Pembangunan </a:t>
                      </a:r>
                      <a:r>
                        <a:rPr lang="id-ID" sz="1600" dirty="0">
                          <a:latin typeface="Times New Roman"/>
                          <a:ea typeface="Times New Roman"/>
                          <a:cs typeface="Times New Roman"/>
                        </a:rPr>
                        <a:t>masyarakat</a:t>
                      </a:r>
                      <a:endParaRPr lang="id-ID" sz="1600" dirty="0">
                        <a:latin typeface="Calibri"/>
                        <a:ea typeface="Calibri"/>
                        <a:cs typeface="Times New Roman"/>
                      </a:endParaRPr>
                    </a:p>
                  </a:txBody>
                  <a:tcPr marL="68580" marR="68580" marT="0" marB="0"/>
                </a:tc>
                <a:tc>
                  <a:txBody>
                    <a:bodyPr/>
                    <a:lstStyle/>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Meningkatkan </a:t>
                      </a:r>
                      <a:r>
                        <a:rPr lang="id-ID" sz="1600" dirty="0">
                          <a:latin typeface="Times New Roman"/>
                          <a:ea typeface="Times New Roman"/>
                          <a:cs typeface="Times New Roman"/>
                        </a:rPr>
                        <a:t>inisiatif dan kemandirian masyarakat</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Memperbaiki </a:t>
                      </a:r>
                      <a:r>
                        <a:rPr lang="id-ID" sz="1600" dirty="0">
                          <a:latin typeface="Times New Roman"/>
                          <a:ea typeface="Times New Roman"/>
                          <a:cs typeface="Times New Roman"/>
                        </a:rPr>
                        <a:t>pemberian pelayanan sosial dalam kerangka relasi sosial yang ada</a:t>
                      </a:r>
                      <a:endParaRPr lang="id-ID" sz="1600" dirty="0">
                        <a:latin typeface="Calibri"/>
                        <a:ea typeface="Calibri"/>
                        <a:cs typeface="Times New Roman"/>
                      </a:endParaRPr>
                    </a:p>
                  </a:txBody>
                  <a:tcPr marL="68580" marR="68580" marT="0" marB="0"/>
                </a:tc>
              </a:tr>
              <a:tr h="4216383">
                <a:tc>
                  <a:txBody>
                    <a:bodyPr/>
                    <a:lstStyle/>
                    <a:p>
                      <a:pPr>
                        <a:lnSpc>
                          <a:spcPct val="150000"/>
                        </a:lnSpc>
                        <a:spcAft>
                          <a:spcPts val="0"/>
                        </a:spcAft>
                      </a:pPr>
                      <a:r>
                        <a:rPr lang="id-ID" sz="1600">
                          <a:latin typeface="Times New Roman"/>
                          <a:ea typeface="Times New Roman"/>
                          <a:cs typeface="Times New Roman"/>
                        </a:rPr>
                        <a:t>Radikal (transformasional)</a:t>
                      </a:r>
                      <a:endParaRPr lang="id-ID" sz="1600">
                        <a:latin typeface="Calibri"/>
                        <a:ea typeface="Calibri"/>
                        <a:cs typeface="Times New Roman"/>
                      </a:endParaRPr>
                    </a:p>
                  </a:txBody>
                  <a:tcPr marL="68580" marR="68580" marT="0" marB="0"/>
                </a:tc>
                <a:tc>
                  <a:txBody>
                    <a:bodyPr/>
                    <a:lstStyle/>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Aksi </a:t>
                      </a:r>
                      <a:r>
                        <a:rPr lang="id-ID" sz="1600" dirty="0">
                          <a:latin typeface="Times New Roman"/>
                          <a:ea typeface="Times New Roman"/>
                          <a:cs typeface="Times New Roman"/>
                        </a:rPr>
                        <a:t>masyarakat berdasarkan kelas</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Aksi </a:t>
                      </a:r>
                      <a:r>
                        <a:rPr lang="id-ID" sz="1600" dirty="0">
                          <a:latin typeface="Times New Roman"/>
                          <a:ea typeface="Times New Roman"/>
                          <a:cs typeface="Times New Roman"/>
                        </a:rPr>
                        <a:t>masyarakat berdasarkan jender</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Aksi </a:t>
                      </a:r>
                      <a:r>
                        <a:rPr lang="id-ID" sz="1600" dirty="0">
                          <a:latin typeface="Times New Roman"/>
                          <a:ea typeface="Times New Roman"/>
                          <a:cs typeface="Times New Roman"/>
                        </a:rPr>
                        <a:t>masyarakat berdasarkan ras</a:t>
                      </a:r>
                      <a:endParaRPr lang="id-ID" sz="1600" dirty="0">
                        <a:latin typeface="Calibri"/>
                        <a:ea typeface="Calibri"/>
                        <a:cs typeface="Times New Roman"/>
                      </a:endParaRPr>
                    </a:p>
                  </a:txBody>
                  <a:tcPr marL="68580" marR="68580" marT="0" marB="0"/>
                </a:tc>
                <a:tc>
                  <a:txBody>
                    <a:bodyPr/>
                    <a:lstStyle/>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Meningkatkan </a:t>
                      </a:r>
                      <a:r>
                        <a:rPr lang="id-ID" sz="1600" dirty="0">
                          <a:latin typeface="Times New Roman"/>
                          <a:ea typeface="Times New Roman"/>
                          <a:cs typeface="Times New Roman"/>
                        </a:rPr>
                        <a:t>kesadaran dan inisiatif masyarakat</a:t>
                      </a:r>
                      <a:endParaRPr lang="id-ID" sz="1600" dirty="0">
                        <a:latin typeface="Calibri"/>
                        <a:ea typeface="Calibri"/>
                        <a:cs typeface="Times New Roman"/>
                      </a:endParaRPr>
                    </a:p>
                    <a:p>
                      <a:pPr indent="-228600">
                        <a:lnSpc>
                          <a:spcPct val="15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Memberdayakan </a:t>
                      </a:r>
                      <a:r>
                        <a:rPr lang="id-ID" sz="1600" dirty="0">
                          <a:latin typeface="Times New Roman"/>
                          <a:ea typeface="Times New Roman"/>
                          <a:cs typeface="Times New Roman"/>
                        </a:rPr>
                        <a:t>masyarakat guna mencari akar penyebab ketertindasan dan diskriminasi</a:t>
                      </a:r>
                      <a:endParaRPr lang="id-ID" sz="1600" dirty="0">
                        <a:latin typeface="Calibri"/>
                        <a:ea typeface="Calibri"/>
                        <a:cs typeface="Times New Roman"/>
                      </a:endParaRPr>
                    </a:p>
                    <a:p>
                      <a:pPr indent="-228600">
                        <a:lnSpc>
                          <a:spcPct val="100000"/>
                        </a:lnSpc>
                        <a:spcAft>
                          <a:spcPts val="0"/>
                        </a:spcAft>
                      </a:pPr>
                      <a:r>
                        <a:rPr lang="id-ID" sz="1600" dirty="0">
                          <a:latin typeface="Symbol"/>
                          <a:ea typeface="Times New Roman"/>
                          <a:cs typeface="Times New Roman"/>
                        </a:rPr>
                        <a:t>·</a:t>
                      </a:r>
                      <a:r>
                        <a:rPr lang="id-ID" sz="1600" dirty="0">
                          <a:latin typeface="Times New Roman"/>
                          <a:ea typeface="Times New Roman"/>
                          <a:cs typeface="Times New Roman"/>
                        </a:rPr>
                        <a:t>  </a:t>
                      </a:r>
                      <a:r>
                        <a:rPr lang="id-ID" sz="1600" dirty="0" smtClean="0">
                          <a:latin typeface="Times New Roman"/>
                          <a:ea typeface="Times New Roman"/>
                          <a:cs typeface="Times New Roman"/>
                        </a:rPr>
                        <a:t>Mengembangkan </a:t>
                      </a:r>
                      <a:r>
                        <a:rPr lang="id-ID" sz="1600" dirty="0">
                          <a:latin typeface="Times New Roman"/>
                          <a:ea typeface="Times New Roman"/>
                          <a:cs typeface="Times New Roman"/>
                        </a:rPr>
                        <a:t>strategi dan membangun  kerjasama dalam melakukan perubahan sosial sebagai bagian dari upaya mengubah relasi sosial yang menindas, deskriminatif, dan eksporatif.</a:t>
                      </a:r>
                      <a:endParaRPr lang="id-ID" sz="1600" dirty="0">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5100237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47800"/>
          </a:xfrm>
        </p:spPr>
        <p:txBody>
          <a:bodyPr>
            <a:normAutofit fontScale="90000"/>
          </a:bodyPr>
          <a:lstStyle/>
          <a:p>
            <a:r>
              <a:rPr lang="id-ID" sz="3200" i="1" u="sng" dirty="0" smtClean="0"/>
              <a:t/>
            </a:r>
            <a:br>
              <a:rPr lang="id-ID" sz="3200" i="1" u="sng" dirty="0" smtClean="0"/>
            </a:br>
            <a:r>
              <a:rPr lang="id-ID" sz="3200" i="1" u="sng" dirty="0" smtClean="0"/>
              <a:t/>
            </a:r>
            <a:br>
              <a:rPr lang="id-ID" sz="3200" i="1" u="sng" dirty="0" smtClean="0"/>
            </a:br>
            <a:r>
              <a:rPr lang="id-ID" sz="3200" i="1" u="sng" dirty="0" smtClean="0"/>
              <a:t/>
            </a:r>
            <a:br>
              <a:rPr lang="id-ID" sz="3200" i="1" u="sng" dirty="0" smtClean="0"/>
            </a:br>
            <a:r>
              <a:rPr lang="id-ID" sz="3200" i="1" u="sng" dirty="0" smtClean="0"/>
              <a:t/>
            </a:r>
            <a:br>
              <a:rPr lang="id-ID" sz="3200" i="1" u="sng" dirty="0" smtClean="0"/>
            </a:br>
            <a:r>
              <a:rPr lang="id-ID" sz="3200" i="1" u="sng" dirty="0" smtClean="0"/>
              <a:t>Unsur-unsur program pengembangan dan pengorganisasaian  masyarakat</a:t>
            </a:r>
            <a:r>
              <a:rPr lang="id-ID" dirty="0" smtClean="0"/>
              <a:t/>
            </a:r>
            <a:br>
              <a:rPr lang="id-ID" dirty="0" smtClean="0"/>
            </a:br>
            <a:endParaRPr lang="id-ID" dirty="0"/>
          </a:p>
        </p:txBody>
      </p:sp>
      <p:sp>
        <p:nvSpPr>
          <p:cNvPr id="3" name="Content Placeholder 2"/>
          <p:cNvSpPr>
            <a:spLocks noGrp="1"/>
          </p:cNvSpPr>
          <p:nvPr>
            <p:ph idx="1"/>
          </p:nvPr>
        </p:nvSpPr>
        <p:spPr>
          <a:xfrm>
            <a:off x="0" y="1143000"/>
            <a:ext cx="9144000" cy="5486399"/>
          </a:xfrm>
        </p:spPr>
        <p:txBody>
          <a:bodyPr>
            <a:normAutofit/>
          </a:bodyPr>
          <a:lstStyle/>
          <a:p>
            <a:r>
              <a:rPr lang="id-ID" dirty="0" smtClean="0"/>
              <a:t>a. Program terencana yang berfokus pada kebutuhan-kebutuhan menyeluruh (</a:t>
            </a:r>
            <a:r>
              <a:rPr lang="id-ID" i="1" dirty="0" smtClean="0"/>
              <a:t>total needs</a:t>
            </a:r>
            <a:r>
              <a:rPr lang="id-ID" dirty="0" smtClean="0"/>
              <a:t>) dari masyarakat yang bersangkutan.</a:t>
            </a:r>
          </a:p>
          <a:p>
            <a:r>
              <a:rPr lang="id-ID" dirty="0" smtClean="0"/>
              <a:t>b. Mendorong kemandirian atau swadaya masyarakat.</a:t>
            </a:r>
          </a:p>
          <a:p>
            <a:r>
              <a:rPr lang="id-ID" dirty="0" smtClean="0"/>
              <a:t>c. Adanya bantuan teknis dari pemerintah, badan-badan swasta, atau organisai-organisai sukarela, yang meliputi tenaga, peralatan, bahan, ataupun dana.</a:t>
            </a:r>
          </a:p>
          <a:p>
            <a:r>
              <a:rPr lang="id-ID" dirty="0" smtClean="0"/>
              <a:t>d. Mempersatukan berbagai disiplin ilmu seperti pertanian, peternakan, kesehatan masyarakat, pendidikan kesejahteraan keluarga, kewanitaan, kepemudaan, dan lainnya untuk membantu msayarakat.</a:t>
            </a:r>
          </a:p>
          <a:p>
            <a:r>
              <a:rPr lang="id-ID" dirty="0" smtClean="0"/>
              <a:t> </a:t>
            </a:r>
          </a:p>
          <a:p>
            <a:endParaRPr lang="id-ID" dirty="0"/>
          </a:p>
        </p:txBody>
      </p:sp>
    </p:spTree>
    <p:extLst>
      <p:ext uri="{BB962C8B-B14F-4D97-AF65-F5344CB8AC3E}">
        <p14:creationId xmlns:p14="http://schemas.microsoft.com/office/powerpoint/2010/main" val="3186117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3200" i="1" u="sng" dirty="0" smtClean="0"/>
              <a:t>Bentuk-bentuk program pengembangan dan pengorganisasian masyarakat.</a:t>
            </a:r>
            <a:r>
              <a:rPr lang="id-ID" sz="3200" dirty="0" smtClean="0"/>
              <a:t/>
            </a:r>
            <a:br>
              <a:rPr lang="id-ID" sz="3200" dirty="0" smtClean="0"/>
            </a:br>
            <a:endParaRPr lang="id-ID" sz="3200" dirty="0"/>
          </a:p>
        </p:txBody>
      </p:sp>
      <p:sp>
        <p:nvSpPr>
          <p:cNvPr id="3" name="Content Placeholder 2"/>
          <p:cNvSpPr>
            <a:spLocks noGrp="1"/>
          </p:cNvSpPr>
          <p:nvPr>
            <p:ph idx="1"/>
          </p:nvPr>
        </p:nvSpPr>
        <p:spPr>
          <a:xfrm>
            <a:off x="228600" y="1524001"/>
            <a:ext cx="8915400" cy="4800600"/>
          </a:xfrm>
        </p:spPr>
        <p:txBody>
          <a:bodyPr>
            <a:normAutofit/>
          </a:bodyPr>
          <a:lstStyle/>
          <a:p>
            <a:pPr>
              <a:buNone/>
            </a:pPr>
            <a:r>
              <a:rPr lang="id-ID" dirty="0" smtClean="0"/>
              <a:t>Menurut Mezirow (1997), terdapat tiga jenis program dalam usaha pengembangan  dan pengorganisasian masyarakat, yaitu sebagai berikut:</a:t>
            </a:r>
          </a:p>
          <a:p>
            <a:pPr>
              <a:tabLst>
                <a:tab pos="623888" algn="l"/>
              </a:tabLst>
            </a:pPr>
            <a:r>
              <a:rPr lang="id-ID" dirty="0" smtClean="0"/>
              <a:t>a. Program integratif, memerlukan pengembangan melalui koordinasi dinas-dinas teknis.</a:t>
            </a:r>
          </a:p>
          <a:p>
            <a:r>
              <a:rPr lang="id-ID" dirty="0" smtClean="0"/>
              <a:t>b. Program adaptif, fungsi pengembangan masyarakat cukup ditugaskan pada salah satu kementrian.</a:t>
            </a:r>
          </a:p>
          <a:p>
            <a:r>
              <a:rPr lang="id-ID" dirty="0" smtClean="0"/>
              <a:t>c. Program proyek, dalam bentuk usaha-usaha terbatas pada wilayah tertentu dan program di sesuaikan khusus kepada daera daerah yang bersngkutan.</a:t>
            </a:r>
          </a:p>
          <a:p>
            <a:r>
              <a:rPr lang="id-ID" dirty="0" smtClean="0"/>
              <a:t> </a:t>
            </a:r>
          </a:p>
          <a:p>
            <a:endParaRPr lang="id-ID" dirty="0"/>
          </a:p>
        </p:txBody>
      </p:sp>
    </p:spTree>
    <p:extLst>
      <p:ext uri="{BB962C8B-B14F-4D97-AF65-F5344CB8AC3E}">
        <p14:creationId xmlns:p14="http://schemas.microsoft.com/office/powerpoint/2010/main" val="8219383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819150"/>
          </a:xfrm>
        </p:spPr>
        <p:txBody>
          <a:bodyPr>
            <a:normAutofit fontScale="90000"/>
          </a:bodyPr>
          <a:lstStyle/>
          <a:p>
            <a:r>
              <a:rPr lang="id-ID" sz="3200" i="1" u="sng" dirty="0" smtClean="0">
                <a:solidFill>
                  <a:srgbClr val="FF0000"/>
                </a:solidFill>
              </a:rPr>
              <a:t>Strategi operasional pengembangan dan pengorganisasian masyarakat </a:t>
            </a:r>
            <a:r>
              <a:rPr lang="id-ID" sz="3200" dirty="0" smtClean="0">
                <a:solidFill>
                  <a:srgbClr val="FF0000"/>
                </a:solidFill>
              </a:rPr>
              <a:t/>
            </a:r>
            <a:br>
              <a:rPr lang="id-ID" sz="3200" dirty="0" smtClean="0">
                <a:solidFill>
                  <a:srgbClr val="FF0000"/>
                </a:solidFill>
              </a:rPr>
            </a:br>
            <a:endParaRPr lang="id-ID" sz="3200" dirty="0">
              <a:solidFill>
                <a:srgbClr val="FF0000"/>
              </a:solidFill>
            </a:endParaRPr>
          </a:p>
        </p:txBody>
      </p:sp>
      <p:sp>
        <p:nvSpPr>
          <p:cNvPr id="3" name="Content Placeholder 2"/>
          <p:cNvSpPr>
            <a:spLocks noGrp="1"/>
          </p:cNvSpPr>
          <p:nvPr>
            <p:ph idx="1"/>
          </p:nvPr>
        </p:nvSpPr>
        <p:spPr>
          <a:xfrm>
            <a:off x="0" y="1066800"/>
            <a:ext cx="9144000" cy="5791200"/>
          </a:xfrm>
        </p:spPr>
        <p:txBody>
          <a:bodyPr>
            <a:normAutofit/>
          </a:bodyPr>
          <a:lstStyle/>
          <a:p>
            <a:r>
              <a:rPr lang="id-ID" dirty="0" smtClean="0"/>
              <a:t>a. Biarkan masyarakat sendiri yang menentukan masalah, baik yang di hadapi secara perorangan atau kelompok. Perawat hanya sebagai fasilitator atau memberikan arahan selama jalannya proses lokakarya.</a:t>
            </a:r>
          </a:p>
          <a:p>
            <a:r>
              <a:rPr lang="id-ID" dirty="0" smtClean="0"/>
              <a:t>b. Biarkan masyarakat sendiri yang membuat analisis untuk selanjutnya menyusun rencana usaha perbaikan atau solusi yang akan dilakukan.</a:t>
            </a:r>
          </a:p>
          <a:p>
            <a:r>
              <a:rPr lang="id-ID" dirty="0" smtClean="0"/>
              <a:t>c. Biarkan agar masyarakat sendiri yang mengorganisai diri untuk melaksanakan usaha perbaikan tersebut.</a:t>
            </a:r>
          </a:p>
          <a:p>
            <a:r>
              <a:rPr lang="id-ID" dirty="0" smtClean="0"/>
              <a:t>d. Gali sumber-sumber yang ada dalam masyarakat seoptimal mungkin, minta bantuan dari luar jika benar-benar memerlukannya.</a:t>
            </a:r>
          </a:p>
          <a:p>
            <a:r>
              <a:rPr lang="id-ID" dirty="0" smtClean="0"/>
              <a:t> </a:t>
            </a:r>
          </a:p>
          <a:p>
            <a:endParaRPr lang="id-ID" dirty="0"/>
          </a:p>
        </p:txBody>
      </p:sp>
    </p:spTree>
    <p:extLst>
      <p:ext uri="{BB962C8B-B14F-4D97-AF65-F5344CB8AC3E}">
        <p14:creationId xmlns:p14="http://schemas.microsoft.com/office/powerpoint/2010/main" val="12331867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sz="2800" dirty="0" smtClean="0">
                <a:solidFill>
                  <a:srgbClr val="FF0000"/>
                </a:solidFill>
              </a:rPr>
              <a:t>langkah-langkah yang perlu ditempuh dan pengembangan dan pengorganisasian sebagai berikut :</a:t>
            </a:r>
            <a:r>
              <a:rPr lang="id-ID" dirty="0" smtClean="0">
                <a:solidFill>
                  <a:srgbClr val="FF0000"/>
                </a:solidFill>
              </a:rPr>
              <a:t/>
            </a:r>
            <a:br>
              <a:rPr lang="id-ID" dirty="0" smtClean="0">
                <a:solidFill>
                  <a:srgbClr val="FF0000"/>
                </a:solidFill>
              </a:rPr>
            </a:br>
            <a:endParaRPr lang="id-ID" dirty="0">
              <a:solidFill>
                <a:srgbClr val="FF0000"/>
              </a:solidFill>
            </a:endParaRPr>
          </a:p>
        </p:txBody>
      </p:sp>
      <p:sp>
        <p:nvSpPr>
          <p:cNvPr id="3" name="Content Placeholder 2"/>
          <p:cNvSpPr>
            <a:spLocks noGrp="1"/>
          </p:cNvSpPr>
          <p:nvPr>
            <p:ph idx="1"/>
          </p:nvPr>
        </p:nvSpPr>
        <p:spPr>
          <a:xfrm>
            <a:off x="0" y="1371601"/>
            <a:ext cx="9144000" cy="4953000"/>
          </a:xfrm>
        </p:spPr>
        <p:txBody>
          <a:bodyPr>
            <a:normAutofit lnSpcReduction="10000"/>
          </a:bodyPr>
          <a:lstStyle/>
          <a:p>
            <a:r>
              <a:rPr lang="id-ID" sz="2000" dirty="0" smtClean="0"/>
              <a:t>a.Ciptakan kondisi agar potensi/ kemampuan masyarakat setempat dapat dimanfaatkan dan dikembangkan. Potensi setempat seringkali tidak dapat dimanfaatkan untuk meningkatkan taraf hidup masyarakat karena adanya berbagai hambatan. Oleh karena itu, diperlukan kemampuan mengenal hambatan-hambatan ini untuk selanjutnya bersama masyarakat menciptakan suatu kondisi agar potensi yang sudah ada dapat dimanfaatkan untuk peningkatan taraf hidup.</a:t>
            </a:r>
          </a:p>
          <a:p>
            <a:r>
              <a:rPr lang="id-ID" sz="2000" dirty="0" smtClean="0"/>
              <a:t>b. Tingkatkan mutu potensi yang ada. Tergalinya potensi setempat harus diikuti dengan peningkatan mutu agar dapat diperoleh manfaat yang optimal. Hal ini dapat dilakukan dengan jalan mengikut sertakan masyarakat setempat sejak awal kegiatan dengan mengadakan kegiatan-kegiatan yang bersifat non formal.</a:t>
            </a:r>
          </a:p>
          <a:p>
            <a:r>
              <a:rPr lang="id-ID" sz="2000" dirty="0" smtClean="0"/>
              <a:t>C.Usahakan kelangsungan kegiatan yang sudah ada. Terlaksananya kegiatan sebagai wujud pemanfaatan potensi yang ada bukanlah suatu tujuan akhir, tetapi harus diusahakan agar kegiatan tersebut tidak berhenti begitu saja tetapi diikuti dengan kegiatan-kegiatan lain sebagi hasil daya cipta masayarakat.</a:t>
            </a:r>
          </a:p>
          <a:p>
            <a:endParaRPr lang="id-ID" dirty="0"/>
          </a:p>
        </p:txBody>
      </p:sp>
    </p:spTree>
    <p:extLst>
      <p:ext uri="{BB962C8B-B14F-4D97-AF65-F5344CB8AC3E}">
        <p14:creationId xmlns:p14="http://schemas.microsoft.com/office/powerpoint/2010/main" val="13783004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850"/>
            <a:ext cx="8229600" cy="666750"/>
          </a:xfrm>
        </p:spPr>
        <p:txBody>
          <a:bodyPr/>
          <a:lstStyle/>
          <a:p>
            <a:r>
              <a:rPr lang="id-ID" sz="3200" dirty="0" smtClean="0"/>
              <a:t>Untuk itu hal yang perlu diperhatikan adalah </a:t>
            </a:r>
            <a:endParaRPr lang="id-ID" sz="3200" dirty="0"/>
          </a:p>
        </p:txBody>
      </p:sp>
      <p:sp>
        <p:nvSpPr>
          <p:cNvPr id="3" name="Content Placeholder 2"/>
          <p:cNvSpPr>
            <a:spLocks noGrp="1"/>
          </p:cNvSpPr>
          <p:nvPr>
            <p:ph idx="1"/>
          </p:nvPr>
        </p:nvSpPr>
        <p:spPr>
          <a:xfrm>
            <a:off x="0" y="1524001"/>
            <a:ext cx="9144000" cy="4800600"/>
          </a:xfrm>
        </p:spPr>
        <p:txBody>
          <a:bodyPr>
            <a:normAutofit/>
          </a:bodyPr>
          <a:lstStyle/>
          <a:p>
            <a:r>
              <a:rPr lang="id-ID" dirty="0" smtClean="0"/>
              <a:t>a.Setiap kegiatan harus menimbulkan kepuasan agar timbul gairah dan daya cipta dari seluruh komponen masyarakat.</a:t>
            </a:r>
          </a:p>
          <a:p>
            <a:r>
              <a:rPr lang="id-ID" dirty="0" smtClean="0"/>
              <a:t>b. Kegiatan-kegiatan yang dilakukan harus berkelanjutan.</a:t>
            </a:r>
          </a:p>
          <a:p>
            <a:r>
              <a:rPr lang="id-ID" dirty="0" smtClean="0"/>
              <a:t>c. Harus ada latihan untuk pembentukan kader yang diikuti dengan usaha meningkatkan keterampilan.</a:t>
            </a:r>
          </a:p>
          <a:p>
            <a:r>
              <a:rPr lang="id-ID" dirty="0" smtClean="0"/>
              <a:t>d. Tingkatkan kesejahteraan masyarakat secara keseluruhan. Tujuan akhir dari peningkatan pengembangan dan pengorganisasian masyarakat adalah agar proses tersebut mampu menghasilkan peningkatan kesejahteraan masyarakat secara keseluruhan. </a:t>
            </a:r>
            <a:endParaRPr lang="id-ID" dirty="0"/>
          </a:p>
        </p:txBody>
      </p:sp>
    </p:spTree>
    <p:extLst>
      <p:ext uri="{BB962C8B-B14F-4D97-AF65-F5344CB8AC3E}">
        <p14:creationId xmlns:p14="http://schemas.microsoft.com/office/powerpoint/2010/main" val="2825630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274638"/>
            <a:ext cx="7620000" cy="1020762"/>
          </a:xfrm>
        </p:spPr>
        <p:txBody>
          <a:bodyPr/>
          <a:lstStyle/>
          <a:p>
            <a:pPr eaLnBrk="1" hangingPunct="1"/>
            <a:r>
              <a:rPr lang="en-US" sz="2400" b="1" smtClean="0"/>
              <a:t>Simpul  Pengorganisasian Masyarakat Berbasis Kampung.</a:t>
            </a:r>
            <a:endParaRPr lang="en-US" sz="2400" smtClean="0"/>
          </a:p>
        </p:txBody>
      </p:sp>
      <p:sp>
        <p:nvSpPr>
          <p:cNvPr id="29699" name="Content Placeholder 2"/>
          <p:cNvSpPr>
            <a:spLocks noGrp="1"/>
          </p:cNvSpPr>
          <p:nvPr>
            <p:ph idx="1"/>
          </p:nvPr>
        </p:nvSpPr>
        <p:spPr/>
        <p:txBody>
          <a:bodyPr>
            <a:normAutofit/>
          </a:bodyPr>
          <a:lstStyle/>
          <a:p>
            <a:pPr eaLnBrk="1" hangingPunct="1">
              <a:buFont typeface="Arial" charset="0"/>
              <a:buNone/>
            </a:pPr>
            <a:r>
              <a:rPr lang="en-US" b="1" smtClean="0"/>
              <a:t>1. Strategi &amp; Pendekatan Pengorganisasian</a:t>
            </a:r>
          </a:p>
          <a:p>
            <a:pPr eaLnBrk="1" hangingPunct="1">
              <a:buFont typeface="Arial" charset="0"/>
              <a:buNone/>
            </a:pPr>
            <a:r>
              <a:rPr lang="en-US" smtClean="0"/>
              <a:t>• Menggunakan pendekatan proses yang partisipatip;</a:t>
            </a:r>
          </a:p>
          <a:p>
            <a:pPr eaLnBrk="1" hangingPunct="1">
              <a:buFont typeface="Arial" charset="0"/>
              <a:buNone/>
            </a:pPr>
            <a:r>
              <a:rPr lang="en-US" smtClean="0"/>
              <a:t>• Pendampingan yang intensif dan berkelanjutan;</a:t>
            </a:r>
          </a:p>
          <a:p>
            <a:pPr eaLnBrk="1" hangingPunct="1">
              <a:buFont typeface="Arial" charset="0"/>
              <a:buNone/>
            </a:pPr>
            <a:r>
              <a:rPr lang="en-US" smtClean="0"/>
              <a:t>• Mengembangkan media komunikasi yang murah,mudah, bisa dimanfaatkan;</a:t>
            </a:r>
          </a:p>
          <a:p>
            <a:pPr eaLnBrk="1" hangingPunct="1">
              <a:buFont typeface="Arial" charset="0"/>
              <a:buNone/>
            </a:pPr>
            <a:r>
              <a:rPr lang="en-US" smtClean="0"/>
              <a:t>• Penguatan simpul belajar, untuk mengembangkan masyarakat sipil yang dinamis;</a:t>
            </a:r>
          </a:p>
          <a:p>
            <a:pPr eaLnBrk="1" hangingPunct="1">
              <a:buFont typeface="Arial" charset="0"/>
              <a:buNone/>
            </a:pPr>
            <a:r>
              <a:rPr lang="en-US" smtClean="0"/>
              <a:t>• Mengutamakan potensi masyarakat setempat</a:t>
            </a:r>
          </a:p>
        </p:txBody>
      </p:sp>
    </p:spTree>
    <p:extLst>
      <p:ext uri="{BB962C8B-B14F-4D97-AF65-F5344CB8AC3E}">
        <p14:creationId xmlns:p14="http://schemas.microsoft.com/office/powerpoint/2010/main" val="83677445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TotalTime>
  <Words>616</Words>
  <Application>Microsoft Office PowerPoint</Application>
  <PresentationFormat>On-screen Show (4:3)</PresentationFormat>
  <Paragraphs>120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MATERI KE TIGA  MATA KULIAH PENGORNISASIAN MASYARAKAT</vt:lpstr>
      <vt:lpstr>Twelvetress membagi perspektif teoritis PPM kedalam dua bingkai, yakni pendekatan profesional dan pendekatan radikal.</vt:lpstr>
      <vt:lpstr>Dua perspektif Pengorganisasian dan Pengembangan Masyarakat </vt:lpstr>
      <vt:lpstr>    Unsur-unsur program pengembangan dan pengorganisasaian  masyarakat </vt:lpstr>
      <vt:lpstr>Bentuk-bentuk program pengembangan dan pengorganisasian masyarakat. </vt:lpstr>
      <vt:lpstr>Strategi operasional pengembangan dan pengorganisasian masyarakat  </vt:lpstr>
      <vt:lpstr>langkah-langkah yang perlu ditempuh dan pengembangan dan pengorganisasian sebagai berikut : </vt:lpstr>
      <vt:lpstr>Untuk itu hal yang perlu diperhatikan adalah </vt:lpstr>
      <vt:lpstr>Simpul  Pengorganisasian Masyarakat Berbasis Kampung.</vt:lpstr>
      <vt:lpstr>2. Kriteria Proses  Pengembangan dan Pengorganisasian </vt:lpstr>
      <vt:lpstr>3. Prinsip Dasar  Pengembangan dan Pengorganisasian </vt:lpstr>
      <vt:lpstr>Tahapan Kegiatan dalam proses pengorganisasian masyarakat </vt:lpstr>
      <vt:lpstr>  Langkah –Langkah Umum Pengorganisasian  </vt:lpstr>
      <vt:lpstr>lanjutan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KE TIGA  MATA KULIAH PENGORNISASIAN MASYARAKAT</dc:title>
  <dc:creator>Hartono</dc:creator>
  <cp:lastModifiedBy>Hartono</cp:lastModifiedBy>
  <cp:revision>1</cp:revision>
  <dcterms:created xsi:type="dcterms:W3CDTF">2020-08-10T13:17:26Z</dcterms:created>
  <dcterms:modified xsi:type="dcterms:W3CDTF">2020-08-10T13:21:08Z</dcterms:modified>
</cp:coreProperties>
</file>