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85EBE-F7DE-4B23-B1EE-4AD32D0DE328}"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85EBE-F7DE-4B23-B1EE-4AD32D0DE328}"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85EBE-F7DE-4B23-B1EE-4AD32D0DE328}"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85EBE-F7DE-4B23-B1EE-4AD32D0DE328}"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85EBE-F7DE-4B23-B1EE-4AD32D0DE328}"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85EBE-F7DE-4B23-B1EE-4AD32D0DE328}"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985EBE-F7DE-4B23-B1EE-4AD32D0DE328}" type="datetimeFigureOut">
              <a:rPr lang="en-US" smtClean="0"/>
              <a:t>10/14/2021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985EBE-F7DE-4B23-B1EE-4AD32D0DE328}"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85EBE-F7DE-4B23-B1EE-4AD32D0DE328}" type="datetimeFigureOut">
              <a:rPr lang="en-US" smtClean="0"/>
              <a:t>10/14/2021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ACF624-7C80-4F8C-B011-C0B16AAC5A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85EBE-F7DE-4B23-B1EE-4AD32D0DE328}"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CF624-7C80-4F8C-B011-C0B16AAC5AA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4985EBE-F7DE-4B23-B1EE-4AD32D0DE328}" type="datetimeFigureOut">
              <a:rPr lang="en-US" smtClean="0"/>
              <a:t>10/14/2021</a:t>
            </a:fld>
            <a:endParaRPr lang="en-US"/>
          </a:p>
        </p:txBody>
      </p:sp>
      <p:sp>
        <p:nvSpPr>
          <p:cNvPr id="9" name="Slide Number Placeholder 8"/>
          <p:cNvSpPr>
            <a:spLocks noGrp="1"/>
          </p:cNvSpPr>
          <p:nvPr>
            <p:ph type="sldNum" sz="quarter" idx="11"/>
          </p:nvPr>
        </p:nvSpPr>
        <p:spPr/>
        <p:txBody>
          <a:bodyPr/>
          <a:lstStyle/>
          <a:p>
            <a:fld id="{38ACF624-7C80-4F8C-B011-C0B16AAC5AA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8ACF624-7C80-4F8C-B011-C0B16AAC5AA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4985EBE-F7DE-4B23-B1EE-4AD32D0DE328}" type="datetimeFigureOut">
              <a:rPr lang="en-US" smtClean="0"/>
              <a:t>10/14/2021</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Review  governance  </a:t>
            </a:r>
            <a:r>
              <a:rPr lang="en-US" dirty="0" err="1" smtClean="0"/>
              <a:t>bagian</a:t>
            </a:r>
            <a:r>
              <a:rPr lang="en-US" dirty="0" smtClean="0"/>
              <a:t> </a:t>
            </a:r>
            <a:r>
              <a:rPr lang="en-US" dirty="0" err="1" smtClean="0"/>
              <a:t>satu</a:t>
            </a:r>
            <a:endParaRPr lang="en-US" dirty="0"/>
          </a:p>
        </p:txBody>
      </p:sp>
      <p:sp>
        <p:nvSpPr>
          <p:cNvPr id="3" name="Subtitle 2"/>
          <p:cNvSpPr>
            <a:spLocks noGrp="1"/>
          </p:cNvSpPr>
          <p:nvPr>
            <p:ph type="subTitle" idx="1"/>
          </p:nvPr>
        </p:nvSpPr>
        <p:spPr/>
        <p:txBody>
          <a:bodyPr>
            <a:normAutofit/>
          </a:bodyPr>
          <a:lstStyle/>
          <a:p>
            <a:r>
              <a:rPr lang="en-US" sz="3600" dirty="0" smtClean="0"/>
              <a:t>JAKA TRIWIDARYANTA</a:t>
            </a:r>
            <a:endParaRPr lang="en-US" sz="3600" dirty="0"/>
          </a:p>
        </p:txBody>
      </p:sp>
    </p:spTree>
    <p:extLst>
      <p:ext uri="{BB962C8B-B14F-4D97-AF65-F5344CB8AC3E}">
        <p14:creationId xmlns:p14="http://schemas.microsoft.com/office/powerpoint/2010/main" val="397168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ASPEK GOVERNANCE</a:t>
            </a:r>
            <a:endParaRPr lang="en-US" dirty="0"/>
          </a:p>
        </p:txBody>
      </p:sp>
      <p:sp>
        <p:nvSpPr>
          <p:cNvPr id="3" name="Content Placeholder 2"/>
          <p:cNvSpPr>
            <a:spLocks noGrp="1"/>
          </p:cNvSpPr>
          <p:nvPr>
            <p:ph idx="1"/>
          </p:nvPr>
        </p:nvSpPr>
        <p:spPr/>
        <p:txBody>
          <a:bodyPr>
            <a:normAutofit fontScale="92500" lnSpcReduction="10000"/>
          </a:bodyPr>
          <a:lstStyle/>
          <a:p>
            <a:pPr marL="114300" lvl="0" indent="0">
              <a:buNone/>
            </a:pPr>
            <a:r>
              <a:rPr lang="it-IT" b="1" dirty="0" smtClean="0"/>
              <a:t>1Negara </a:t>
            </a:r>
            <a:r>
              <a:rPr lang="it-IT" b="1" dirty="0"/>
              <a:t>Dan Pasar Sebagai Basis Penyelenggaraan Pemerintahan</a:t>
            </a:r>
            <a:r>
              <a:rPr lang="it-IT" b="1" dirty="0" smtClean="0"/>
              <a:t>:  </a:t>
            </a:r>
            <a:r>
              <a:rPr lang="en-US" b="1" dirty="0" smtClean="0"/>
              <a:t>Cara </a:t>
            </a:r>
            <a:r>
              <a:rPr lang="en-US" b="1" dirty="0" err="1"/>
              <a:t>Kerja</a:t>
            </a:r>
            <a:r>
              <a:rPr lang="en-US" b="1" dirty="0"/>
              <a:t> </a:t>
            </a:r>
            <a:r>
              <a:rPr lang="en-US" b="1" dirty="0" err="1"/>
              <a:t>dan</a:t>
            </a:r>
            <a:r>
              <a:rPr lang="en-US" b="1" dirty="0"/>
              <a:t> </a:t>
            </a:r>
            <a:r>
              <a:rPr lang="en-US" b="1" dirty="0" err="1"/>
              <a:t>Kontestasi</a:t>
            </a:r>
            <a:r>
              <a:rPr lang="en-US" b="1" dirty="0"/>
              <a:t> </a:t>
            </a:r>
            <a:r>
              <a:rPr lang="en-US" b="1" dirty="0" err="1"/>
              <a:t>Antara</a:t>
            </a:r>
            <a:r>
              <a:rPr lang="en-US" b="1" dirty="0"/>
              <a:t> </a:t>
            </a:r>
            <a:r>
              <a:rPr lang="en-US" b="1" dirty="0" err="1" smtClean="0"/>
              <a:t>Keduanya</a:t>
            </a:r>
            <a:endParaRPr lang="en-US" b="1" dirty="0" smtClean="0"/>
          </a:p>
          <a:p>
            <a:pPr marL="114300" lvl="0" indent="0">
              <a:buNone/>
            </a:pPr>
            <a:endParaRPr lang="en-US" dirty="0"/>
          </a:p>
          <a:p>
            <a:pPr marL="114300" lvl="0" indent="0">
              <a:buNone/>
            </a:pPr>
            <a:r>
              <a:rPr lang="en-US" dirty="0" smtClean="0"/>
              <a:t>Governance </a:t>
            </a:r>
            <a:r>
              <a:rPr lang="en-US" dirty="0" err="1"/>
              <a:t>bukanlah</a:t>
            </a:r>
            <a:r>
              <a:rPr lang="en-US" dirty="0"/>
              <a:t> </a:t>
            </a:r>
            <a:r>
              <a:rPr lang="en-US" dirty="0" err="1"/>
              <a:t>konsep</a:t>
            </a:r>
            <a:r>
              <a:rPr lang="en-US" dirty="0"/>
              <a:t> yang </a:t>
            </a:r>
            <a:r>
              <a:rPr lang="en-US" dirty="0" err="1"/>
              <a:t>netral</a:t>
            </a:r>
            <a:r>
              <a:rPr lang="en-US" dirty="0"/>
              <a:t> </a:t>
            </a:r>
            <a:r>
              <a:rPr lang="en-US" dirty="0" err="1"/>
              <a:t>dari</a:t>
            </a:r>
            <a:r>
              <a:rPr lang="en-US" dirty="0"/>
              <a:t> </a:t>
            </a:r>
            <a:r>
              <a:rPr lang="en-US" dirty="0" err="1"/>
              <a:t>kepentingan</a:t>
            </a:r>
            <a:r>
              <a:rPr lang="en-US" dirty="0"/>
              <a:t> </a:t>
            </a:r>
            <a:r>
              <a:rPr lang="en-US" dirty="0" err="1"/>
              <a:t>politik</a:t>
            </a:r>
            <a:r>
              <a:rPr lang="en-US" dirty="0"/>
              <a:t>.</a:t>
            </a:r>
            <a:r>
              <a:rPr lang="en-US" b="1" dirty="0"/>
              <a:t> </a:t>
            </a:r>
            <a:r>
              <a:rPr lang="en-US" dirty="0" err="1"/>
              <a:t>Pada</a:t>
            </a:r>
            <a:r>
              <a:rPr lang="en-US" dirty="0"/>
              <a:t> </a:t>
            </a:r>
            <a:r>
              <a:rPr lang="en-US" dirty="0" err="1"/>
              <a:t>dasarnya</a:t>
            </a:r>
            <a:r>
              <a:rPr lang="en-US" dirty="0"/>
              <a:t> </a:t>
            </a:r>
            <a:r>
              <a:rPr lang="en-US" dirty="0" err="1"/>
              <a:t>ada</a:t>
            </a:r>
            <a:r>
              <a:rPr lang="en-US" dirty="0"/>
              <a:t> </a:t>
            </a:r>
            <a:r>
              <a:rPr lang="en-US" dirty="0" err="1"/>
              <a:t>dua</a:t>
            </a:r>
            <a:r>
              <a:rPr lang="en-US" dirty="0"/>
              <a:t> </a:t>
            </a:r>
            <a:r>
              <a:rPr lang="en-US" dirty="0" err="1"/>
              <a:t>instrumen</a:t>
            </a:r>
            <a:r>
              <a:rPr lang="en-US" dirty="0"/>
              <a:t> </a:t>
            </a:r>
            <a:r>
              <a:rPr lang="en-US" dirty="0" err="1"/>
              <a:t>dasar</a:t>
            </a:r>
            <a:r>
              <a:rPr lang="en-US" dirty="0"/>
              <a:t> </a:t>
            </a:r>
            <a:r>
              <a:rPr lang="en-US" dirty="0" err="1"/>
              <a:t>untuk</a:t>
            </a:r>
            <a:r>
              <a:rPr lang="en-US" dirty="0"/>
              <a:t> </a:t>
            </a:r>
            <a:r>
              <a:rPr lang="en-US" dirty="0" err="1"/>
              <a:t>mengelola</a:t>
            </a:r>
            <a:r>
              <a:rPr lang="en-US" dirty="0"/>
              <a:t> </a:t>
            </a:r>
            <a:r>
              <a:rPr lang="en-US" dirty="0" err="1"/>
              <a:t>kepentingan</a:t>
            </a:r>
            <a:r>
              <a:rPr lang="en-US" dirty="0"/>
              <a:t> </a:t>
            </a:r>
            <a:r>
              <a:rPr lang="en-US" dirty="0" err="1"/>
              <a:t>publik</a:t>
            </a:r>
            <a:r>
              <a:rPr lang="en-US" dirty="0"/>
              <a:t>: </a:t>
            </a:r>
            <a:r>
              <a:rPr lang="en-US" dirty="0" err="1"/>
              <a:t>negara</a:t>
            </a:r>
            <a:r>
              <a:rPr lang="en-US" dirty="0"/>
              <a:t> </a:t>
            </a:r>
            <a:r>
              <a:rPr lang="en-US" dirty="0" err="1"/>
              <a:t>dan</a:t>
            </a:r>
            <a:r>
              <a:rPr lang="en-US" dirty="0"/>
              <a:t> </a:t>
            </a:r>
            <a:r>
              <a:rPr lang="en-US" dirty="0" err="1"/>
              <a:t>pasar</a:t>
            </a:r>
            <a:r>
              <a:rPr lang="en-US" dirty="0"/>
              <a:t>. </a:t>
            </a:r>
            <a:r>
              <a:rPr lang="en-US" dirty="0" err="1"/>
              <a:t>Masing-masing</a:t>
            </a:r>
            <a:r>
              <a:rPr lang="en-US" dirty="0"/>
              <a:t> </a:t>
            </a:r>
            <a:r>
              <a:rPr lang="en-US" dirty="0" err="1"/>
              <a:t>memiliki</a:t>
            </a:r>
            <a:r>
              <a:rPr lang="en-US" dirty="0"/>
              <a:t> </a:t>
            </a:r>
            <a:r>
              <a:rPr lang="en-US" dirty="0" err="1"/>
              <a:t>cara</a:t>
            </a:r>
            <a:r>
              <a:rPr lang="en-US" dirty="0"/>
              <a:t> yang </a:t>
            </a:r>
            <a:r>
              <a:rPr lang="en-US" dirty="0" err="1"/>
              <a:t>khas</a:t>
            </a:r>
            <a:r>
              <a:rPr lang="en-US" dirty="0"/>
              <a:t> </a:t>
            </a:r>
            <a:r>
              <a:rPr lang="en-US" dirty="0" err="1"/>
              <a:t>dalam</a:t>
            </a:r>
            <a:r>
              <a:rPr lang="en-US" dirty="0"/>
              <a:t> </a:t>
            </a:r>
            <a:r>
              <a:rPr lang="en-US" dirty="0" err="1"/>
              <a:t>mengelola</a:t>
            </a:r>
            <a:r>
              <a:rPr lang="en-US" dirty="0"/>
              <a:t> </a:t>
            </a:r>
            <a:r>
              <a:rPr lang="en-US" dirty="0" err="1"/>
              <a:t>kepentingan</a:t>
            </a:r>
            <a:r>
              <a:rPr lang="en-US" dirty="0"/>
              <a:t> </a:t>
            </a:r>
            <a:r>
              <a:rPr lang="en-US" dirty="0" err="1"/>
              <a:t>publik</a:t>
            </a:r>
            <a:r>
              <a:rPr lang="en-US" dirty="0"/>
              <a:t>. </a:t>
            </a:r>
            <a:r>
              <a:rPr lang="en-US" dirty="0" err="1"/>
              <a:t>Diantara</a:t>
            </a:r>
            <a:r>
              <a:rPr lang="en-US" dirty="0"/>
              <a:t> </a:t>
            </a:r>
            <a:r>
              <a:rPr lang="en-US" dirty="0" err="1"/>
              <a:t>keduanya</a:t>
            </a:r>
            <a:r>
              <a:rPr lang="en-US" dirty="0"/>
              <a:t> </a:t>
            </a:r>
            <a:r>
              <a:rPr lang="en-US" dirty="0" err="1"/>
              <a:t>bahkan</a:t>
            </a:r>
            <a:r>
              <a:rPr lang="en-US" dirty="0"/>
              <a:t> </a:t>
            </a:r>
            <a:r>
              <a:rPr lang="en-US" dirty="0" err="1"/>
              <a:t>bisa</a:t>
            </a:r>
            <a:r>
              <a:rPr lang="en-US" dirty="0"/>
              <a:t> </a:t>
            </a:r>
            <a:r>
              <a:rPr lang="en-US" dirty="0" err="1"/>
              <a:t>dipetakan</a:t>
            </a:r>
            <a:r>
              <a:rPr lang="en-US" dirty="0"/>
              <a:t> </a:t>
            </a:r>
            <a:r>
              <a:rPr lang="en-US" dirty="0" err="1"/>
              <a:t>kontrasnya</a:t>
            </a:r>
            <a:r>
              <a:rPr lang="en-US" dirty="0"/>
              <a:t> </a:t>
            </a:r>
            <a:r>
              <a:rPr lang="en-US" dirty="0" err="1"/>
              <a:t>faham</a:t>
            </a:r>
            <a:r>
              <a:rPr lang="en-US" dirty="0"/>
              <a:t> </a:t>
            </a:r>
            <a:r>
              <a:rPr lang="en-US" dirty="0" err="1"/>
              <a:t>atau</a:t>
            </a:r>
            <a:r>
              <a:rPr lang="en-US" dirty="0"/>
              <a:t> </a:t>
            </a:r>
            <a:r>
              <a:rPr lang="en-US" dirty="0" err="1"/>
              <a:t>kerangka</a:t>
            </a:r>
            <a:r>
              <a:rPr lang="en-US" dirty="0"/>
              <a:t> </a:t>
            </a:r>
            <a:r>
              <a:rPr lang="en-US" dirty="0" err="1"/>
              <a:t>teori</a:t>
            </a:r>
            <a:r>
              <a:rPr lang="en-US" dirty="0"/>
              <a:t> yang </a:t>
            </a:r>
            <a:r>
              <a:rPr lang="en-US" dirty="0" err="1"/>
              <a:t>menjadi</a:t>
            </a:r>
            <a:r>
              <a:rPr lang="en-US" dirty="0"/>
              <a:t> </a:t>
            </a:r>
            <a:r>
              <a:rPr lang="en-US" dirty="0" err="1"/>
              <a:t>acuannya</a:t>
            </a:r>
            <a:r>
              <a:rPr lang="en-US" dirty="0"/>
              <a:t>. </a:t>
            </a:r>
            <a:r>
              <a:rPr lang="en-US" dirty="0" err="1"/>
              <a:t>Instrumen</a:t>
            </a:r>
            <a:r>
              <a:rPr lang="en-US" dirty="0"/>
              <a:t> yang </a:t>
            </a:r>
            <a:r>
              <a:rPr lang="en-US" dirty="0" err="1"/>
              <a:t>pertama</a:t>
            </a:r>
            <a:r>
              <a:rPr lang="en-US" dirty="0"/>
              <a:t> </a:t>
            </a:r>
            <a:r>
              <a:rPr lang="en-US" dirty="0" err="1"/>
              <a:t>mengandalkan</a:t>
            </a:r>
            <a:r>
              <a:rPr lang="en-US" dirty="0"/>
              <a:t> </a:t>
            </a:r>
            <a:r>
              <a:rPr lang="en-US" dirty="0" err="1"/>
              <a:t>peran</a:t>
            </a:r>
            <a:r>
              <a:rPr lang="en-US" dirty="0"/>
              <a:t> </a:t>
            </a:r>
            <a:r>
              <a:rPr lang="en-US" dirty="0" err="1"/>
              <a:t>birokrasi</a:t>
            </a:r>
            <a:r>
              <a:rPr lang="en-US" dirty="0"/>
              <a:t>. Para </a:t>
            </a:r>
            <a:r>
              <a:rPr lang="en-US" dirty="0" err="1"/>
              <a:t>penganut</a:t>
            </a:r>
            <a:r>
              <a:rPr lang="en-US" dirty="0"/>
              <a:t> </a:t>
            </a:r>
            <a:r>
              <a:rPr lang="en-US" dirty="0" err="1"/>
              <a:t>faham</a:t>
            </a:r>
            <a:r>
              <a:rPr lang="en-US" dirty="0"/>
              <a:t> ”</a:t>
            </a:r>
            <a:r>
              <a:rPr lang="en-US" dirty="0" err="1"/>
              <a:t>sosialisme</a:t>
            </a:r>
            <a:r>
              <a:rPr lang="en-US" dirty="0"/>
              <a:t>” </a:t>
            </a:r>
            <a:r>
              <a:rPr lang="en-US" dirty="0" err="1"/>
              <a:t>pada</a:t>
            </a:r>
            <a:r>
              <a:rPr lang="en-US" dirty="0"/>
              <a:t> </a:t>
            </a:r>
            <a:r>
              <a:rPr lang="en-US" dirty="0" err="1"/>
              <a:t>dasarnya</a:t>
            </a:r>
            <a:r>
              <a:rPr lang="en-US" dirty="0"/>
              <a:t> </a:t>
            </a:r>
            <a:r>
              <a:rPr lang="en-US" dirty="0" err="1"/>
              <a:t>meyakini</a:t>
            </a:r>
            <a:r>
              <a:rPr lang="en-US" dirty="0"/>
              <a:t> </a:t>
            </a:r>
            <a:r>
              <a:rPr lang="en-US" dirty="0" err="1"/>
              <a:t>bahwa</a:t>
            </a:r>
            <a:r>
              <a:rPr lang="en-US" dirty="0"/>
              <a:t> </a:t>
            </a:r>
            <a:r>
              <a:rPr lang="en-US" dirty="0" err="1"/>
              <a:t>negara</a:t>
            </a:r>
            <a:r>
              <a:rPr lang="en-US" dirty="0"/>
              <a:t> </a:t>
            </a:r>
            <a:r>
              <a:rPr lang="en-US" dirty="0" err="1"/>
              <a:t>adalah</a:t>
            </a:r>
            <a:r>
              <a:rPr lang="en-US" dirty="0"/>
              <a:t> </a:t>
            </a:r>
            <a:r>
              <a:rPr lang="en-US" dirty="0" err="1"/>
              <a:t>instrumen</a:t>
            </a:r>
            <a:r>
              <a:rPr lang="en-US" dirty="0"/>
              <a:t> yang </a:t>
            </a:r>
            <a:r>
              <a:rPr lang="en-US" dirty="0" err="1"/>
              <a:t>handal</a:t>
            </a:r>
            <a:r>
              <a:rPr lang="en-US" dirty="0"/>
              <a:t> </a:t>
            </a:r>
            <a:r>
              <a:rPr lang="en-US" dirty="0" err="1"/>
              <a:t>untuk</a:t>
            </a:r>
            <a:r>
              <a:rPr lang="en-US" dirty="0"/>
              <a:t> </a:t>
            </a:r>
            <a:r>
              <a:rPr lang="en-US" dirty="0" err="1"/>
              <a:t>mengelola</a:t>
            </a:r>
            <a:r>
              <a:rPr lang="en-US" dirty="0"/>
              <a:t> </a:t>
            </a:r>
            <a:r>
              <a:rPr lang="en-US" dirty="0" err="1"/>
              <a:t>kepentingan</a:t>
            </a:r>
            <a:r>
              <a:rPr lang="en-US" dirty="0"/>
              <a:t> </a:t>
            </a:r>
            <a:r>
              <a:rPr lang="en-US" dirty="0" err="1"/>
              <a:t>publik</a:t>
            </a:r>
            <a:r>
              <a:rPr lang="en-US" dirty="0"/>
              <a:t>. </a:t>
            </a:r>
            <a:r>
              <a:rPr lang="en-US" dirty="0" err="1"/>
              <a:t>Sebaliknya</a:t>
            </a:r>
            <a:r>
              <a:rPr lang="en-US" dirty="0"/>
              <a:t> </a:t>
            </a:r>
            <a:r>
              <a:rPr lang="en-US" dirty="0" err="1"/>
              <a:t>penganut</a:t>
            </a:r>
            <a:r>
              <a:rPr lang="en-US" dirty="0"/>
              <a:t> </a:t>
            </a:r>
            <a:r>
              <a:rPr lang="en-US" dirty="0" err="1"/>
              <a:t>faham</a:t>
            </a:r>
            <a:r>
              <a:rPr lang="en-US" dirty="0"/>
              <a:t> ”</a:t>
            </a:r>
            <a:r>
              <a:rPr lang="en-US" dirty="0" err="1"/>
              <a:t>kapitalis</a:t>
            </a:r>
            <a:r>
              <a:rPr lang="en-US" dirty="0"/>
              <a:t>” </a:t>
            </a:r>
            <a:r>
              <a:rPr lang="en-US" dirty="0" err="1"/>
              <a:t>mempercayai</a:t>
            </a:r>
            <a:r>
              <a:rPr lang="en-US" dirty="0"/>
              <a:t> </a:t>
            </a:r>
            <a:r>
              <a:rPr lang="en-US" dirty="0" err="1"/>
              <a:t>bahwa</a:t>
            </a:r>
            <a:r>
              <a:rPr lang="en-US" dirty="0"/>
              <a:t> </a:t>
            </a:r>
            <a:r>
              <a:rPr lang="en-US" dirty="0" err="1"/>
              <a:t>pasarnya</a:t>
            </a:r>
            <a:r>
              <a:rPr lang="en-US" dirty="0"/>
              <a:t> </a:t>
            </a:r>
            <a:r>
              <a:rPr lang="en-US" dirty="0" err="1"/>
              <a:t>instrumen</a:t>
            </a:r>
            <a:r>
              <a:rPr lang="en-US" dirty="0"/>
              <a:t> yang paling </a:t>
            </a:r>
            <a:r>
              <a:rPr lang="en-US" dirty="0" err="1"/>
              <a:t>tepat</a:t>
            </a:r>
            <a:r>
              <a:rPr lang="en-US" dirty="0"/>
              <a:t> </a:t>
            </a:r>
            <a:r>
              <a:rPr lang="en-US" dirty="0" err="1"/>
              <a:t>untuk</a:t>
            </a:r>
            <a:r>
              <a:rPr lang="en-US" dirty="0"/>
              <a:t> </a:t>
            </a:r>
            <a:r>
              <a:rPr lang="en-US" dirty="0" err="1"/>
              <a:t>diandalkan</a:t>
            </a:r>
            <a:r>
              <a:rPr lang="en-US" dirty="0"/>
              <a:t> </a:t>
            </a:r>
            <a:r>
              <a:rPr lang="en-US" dirty="0" err="1"/>
              <a:t>untuk</a:t>
            </a:r>
            <a:r>
              <a:rPr lang="en-US" dirty="0"/>
              <a:t> </a:t>
            </a:r>
            <a:r>
              <a:rPr lang="en-US" dirty="0" err="1"/>
              <a:t>mengelola</a:t>
            </a:r>
            <a:r>
              <a:rPr lang="en-US" dirty="0"/>
              <a:t> </a:t>
            </a:r>
            <a:r>
              <a:rPr lang="en-US" dirty="0" err="1"/>
              <a:t>kepentingan</a:t>
            </a:r>
            <a:r>
              <a:rPr lang="en-US" dirty="0"/>
              <a:t> </a:t>
            </a:r>
            <a:r>
              <a:rPr lang="en-US" dirty="0" err="1"/>
              <a:t>publik</a:t>
            </a:r>
            <a:r>
              <a:rPr lang="en-US" dirty="0"/>
              <a:t>. </a:t>
            </a:r>
            <a:r>
              <a:rPr lang="en-US" dirty="0" err="1"/>
              <a:t>Berkerjanya</a:t>
            </a:r>
            <a:r>
              <a:rPr lang="en-US" dirty="0"/>
              <a:t> </a:t>
            </a:r>
            <a:r>
              <a:rPr lang="en-US" dirty="0" err="1"/>
              <a:t>mekanisme</a:t>
            </a:r>
            <a:r>
              <a:rPr lang="en-US" dirty="0"/>
              <a:t> </a:t>
            </a:r>
            <a:r>
              <a:rPr lang="en-US" dirty="0" err="1"/>
              <a:t>pasar</a:t>
            </a:r>
            <a:r>
              <a:rPr lang="en-US" dirty="0"/>
              <a:t> </a:t>
            </a:r>
            <a:r>
              <a:rPr lang="en-US" dirty="0" err="1"/>
              <a:t>adalah</a:t>
            </a:r>
            <a:r>
              <a:rPr lang="en-US" dirty="0"/>
              <a:t> </a:t>
            </a:r>
            <a:r>
              <a:rPr lang="en-US" dirty="0" err="1"/>
              <a:t>bekerjanya</a:t>
            </a:r>
            <a:r>
              <a:rPr lang="en-US" dirty="0"/>
              <a:t> invisible hand </a:t>
            </a:r>
            <a:r>
              <a:rPr lang="en-US" dirty="0" err="1"/>
              <a:t>untuk</a:t>
            </a:r>
            <a:r>
              <a:rPr lang="en-US" dirty="0"/>
              <a:t> </a:t>
            </a:r>
            <a:r>
              <a:rPr lang="en-US" dirty="0" err="1"/>
              <a:t>melakukan</a:t>
            </a:r>
            <a:r>
              <a:rPr lang="en-US" dirty="0"/>
              <a:t> </a:t>
            </a:r>
            <a:r>
              <a:rPr lang="en-US" dirty="0" err="1"/>
              <a:t>alokasi</a:t>
            </a:r>
            <a:r>
              <a:rPr lang="en-US" dirty="0"/>
              <a:t> </a:t>
            </a:r>
            <a:r>
              <a:rPr lang="en-US" dirty="0" err="1"/>
              <a:t>sumberdaya</a:t>
            </a:r>
            <a:r>
              <a:rPr lang="en-US" dirty="0"/>
              <a:t> </a:t>
            </a:r>
            <a:r>
              <a:rPr lang="en-US" dirty="0" err="1"/>
              <a:t>secara</a:t>
            </a:r>
            <a:r>
              <a:rPr lang="en-US" dirty="0"/>
              <a:t> </a:t>
            </a:r>
            <a:r>
              <a:rPr lang="en-US" dirty="0" err="1"/>
              <a:t>efisien</a:t>
            </a:r>
            <a:r>
              <a:rPr lang="en-US" dirty="0"/>
              <a:t>.</a:t>
            </a:r>
            <a:endParaRPr lang="en-US" dirty="0"/>
          </a:p>
        </p:txBody>
      </p:sp>
    </p:spTree>
    <p:extLst>
      <p:ext uri="{BB962C8B-B14F-4D97-AF65-F5344CB8AC3E}">
        <p14:creationId xmlns:p14="http://schemas.microsoft.com/office/powerpoint/2010/main" val="3987564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7753672" cy="5924128"/>
          </a:xfrm>
        </p:spPr>
        <p:txBody>
          <a:bodyPr>
            <a:normAutofit fontScale="92500"/>
          </a:bodyPr>
          <a:lstStyle/>
          <a:p>
            <a:pPr marL="114300" indent="0">
              <a:buNone/>
            </a:pPr>
            <a:r>
              <a:rPr lang="en-US" dirty="0" smtClean="0"/>
              <a:t>BUKU</a:t>
            </a:r>
          </a:p>
          <a:p>
            <a:pPr marL="114300" indent="0">
              <a:buNone/>
            </a:pPr>
            <a:endParaRPr lang="en-US" dirty="0"/>
          </a:p>
          <a:p>
            <a:pPr marL="114300" indent="0">
              <a:buNone/>
            </a:pPr>
            <a:r>
              <a:rPr lang="en-US" dirty="0" smtClean="0"/>
              <a:t>Jon </a:t>
            </a:r>
            <a:r>
              <a:rPr lang="en-US" dirty="0"/>
              <a:t>Pierre and B. Guy </a:t>
            </a:r>
            <a:r>
              <a:rPr lang="en-US" dirty="0" err="1"/>
              <a:t>Pieters</a:t>
            </a:r>
            <a:r>
              <a:rPr lang="en-US" dirty="0"/>
              <a:t>. 2000. “Governance, Politics and the State”, Part I : Perspective on Governance, ST. Martin’s Press, NY</a:t>
            </a:r>
            <a:r>
              <a:rPr lang="en-US" dirty="0" smtClean="0"/>
              <a:t>.</a:t>
            </a:r>
          </a:p>
          <a:p>
            <a:pPr marL="114300" indent="0">
              <a:buNone/>
            </a:pPr>
            <a:endParaRPr lang="en-US" dirty="0"/>
          </a:p>
          <a:p>
            <a:pPr marL="114300" lvl="0" indent="0">
              <a:buNone/>
            </a:pPr>
            <a:r>
              <a:rPr lang="it-IT" b="1" dirty="0" smtClean="0"/>
              <a:t>2. Tata-Pemerintahan </a:t>
            </a:r>
            <a:r>
              <a:rPr lang="it-IT" b="1" dirty="0"/>
              <a:t>Berporos Pasar:</a:t>
            </a:r>
            <a:endParaRPr lang="en-US" dirty="0"/>
          </a:p>
          <a:p>
            <a:r>
              <a:rPr lang="it-IT" b="1" dirty="0"/>
              <a:t>Untung Rugi Mengadopsi Resep </a:t>
            </a:r>
            <a:r>
              <a:rPr lang="it-IT" b="1" dirty="0" smtClean="0"/>
              <a:t>Neo-Liberal</a:t>
            </a:r>
            <a:endParaRPr lang="en-US" dirty="0" smtClean="0"/>
          </a:p>
          <a:p>
            <a:r>
              <a:rPr lang="it-IT" dirty="0"/>
              <a:t>Dalam prakteknya, tidak ada model murni. Tidak ada pemerintahan totaliter, yakni seratur persen mengacu kontrol birokrasi pemerintah, dan tidak ada pula pemerintahan yang seratus persen berbasis pasar, tanpa kendali birokrasi pemerintah. Oleh karena itu, dalam sesi ini akan dipetakan variasi tata pemerintahan yang terbentang diantara model ekstrim yang telah dipetakan sebelumnya. </a:t>
            </a:r>
            <a:endParaRPr lang="en-US" dirty="0"/>
          </a:p>
          <a:p>
            <a:r>
              <a:rPr lang="it-IT" dirty="0" smtClean="0"/>
              <a:t>Berbagai </a:t>
            </a:r>
            <a:r>
              <a:rPr lang="it-IT" dirty="0"/>
              <a:t>perspektif tentang pengertain tata-pemerintahan (</a:t>
            </a:r>
            <a:r>
              <a:rPr lang="it-IT" i="1" dirty="0"/>
              <a:t>governance</a:t>
            </a:r>
            <a:r>
              <a:rPr lang="it-IT" dirty="0"/>
              <a:t>), baik yang diungkapkan oleh para pakar politik, administrasi publik, maupun dari berbagai lembaga donor, seperti Bank Dunia dan UNDP. </a:t>
            </a:r>
            <a:endParaRPr lang="en-US" dirty="0"/>
          </a:p>
          <a:p>
            <a:endParaRPr lang="en-US" dirty="0"/>
          </a:p>
        </p:txBody>
      </p:sp>
    </p:spTree>
    <p:extLst>
      <p:ext uri="{BB962C8B-B14F-4D97-AF65-F5344CB8AC3E}">
        <p14:creationId xmlns:p14="http://schemas.microsoft.com/office/powerpoint/2010/main" val="4034443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7753672" cy="5924128"/>
          </a:xfrm>
        </p:spPr>
        <p:txBody>
          <a:bodyPr>
            <a:normAutofit lnSpcReduction="10000"/>
          </a:bodyPr>
          <a:lstStyle/>
          <a:p>
            <a:r>
              <a:rPr lang="en-US" dirty="0" err="1"/>
              <a:t>Perspektif</a:t>
            </a:r>
            <a:r>
              <a:rPr lang="en-US" dirty="0"/>
              <a:t> yang </a:t>
            </a:r>
            <a:r>
              <a:rPr lang="en-US" dirty="0" err="1"/>
              <a:t>muncul</a:t>
            </a:r>
            <a:r>
              <a:rPr lang="en-US" dirty="0"/>
              <a:t> </a:t>
            </a:r>
            <a:r>
              <a:rPr lang="en-US" dirty="0" err="1"/>
              <a:t>tentang</a:t>
            </a:r>
            <a:r>
              <a:rPr lang="en-US" dirty="0"/>
              <a:t> </a:t>
            </a:r>
            <a:r>
              <a:rPr lang="en-US" dirty="0" err="1"/>
              <a:t>tata-pemerintahan</a:t>
            </a:r>
            <a:r>
              <a:rPr lang="en-US" dirty="0"/>
              <a:t> </a:t>
            </a:r>
            <a:r>
              <a:rPr lang="en-US" dirty="0" err="1"/>
              <a:t>seringkali</a:t>
            </a:r>
            <a:r>
              <a:rPr lang="en-US" dirty="0"/>
              <a:t> </a:t>
            </a:r>
            <a:r>
              <a:rPr lang="en-US" dirty="0" err="1"/>
              <a:t>merefleksikan</a:t>
            </a:r>
            <a:r>
              <a:rPr lang="en-US" dirty="0"/>
              <a:t> </a:t>
            </a:r>
            <a:r>
              <a:rPr lang="en-US" dirty="0" err="1"/>
              <a:t>adanya</a:t>
            </a:r>
            <a:r>
              <a:rPr lang="en-US" dirty="0"/>
              <a:t> </a:t>
            </a:r>
            <a:r>
              <a:rPr lang="en-US" dirty="0" err="1"/>
              <a:t>fokus</a:t>
            </a:r>
            <a:r>
              <a:rPr lang="en-US" dirty="0"/>
              <a:t> </a:t>
            </a:r>
            <a:r>
              <a:rPr lang="en-US" dirty="0" err="1"/>
              <a:t>dan</a:t>
            </a:r>
            <a:r>
              <a:rPr lang="en-US" dirty="0"/>
              <a:t> </a:t>
            </a:r>
            <a:r>
              <a:rPr lang="en-US" dirty="0" err="1"/>
              <a:t>kepentingan</a:t>
            </a:r>
            <a:r>
              <a:rPr lang="en-US" dirty="0"/>
              <a:t> </a:t>
            </a:r>
            <a:r>
              <a:rPr lang="en-US" dirty="0" err="1"/>
              <a:t>untuk</a:t>
            </a:r>
            <a:r>
              <a:rPr lang="en-US" dirty="0"/>
              <a:t> </a:t>
            </a:r>
            <a:r>
              <a:rPr lang="en-US" dirty="0" err="1"/>
              <a:t>menerapkan</a:t>
            </a:r>
            <a:r>
              <a:rPr lang="en-US" dirty="0"/>
              <a:t> </a:t>
            </a:r>
            <a:r>
              <a:rPr lang="en-US" dirty="0" err="1"/>
              <a:t>konsep</a:t>
            </a:r>
            <a:r>
              <a:rPr lang="en-US" dirty="0"/>
              <a:t> </a:t>
            </a:r>
            <a:r>
              <a:rPr lang="en-US" dirty="0" err="1"/>
              <a:t>ini</a:t>
            </a:r>
            <a:r>
              <a:rPr lang="en-US" dirty="0"/>
              <a:t> </a:t>
            </a:r>
            <a:r>
              <a:rPr lang="en-US" dirty="0" err="1"/>
              <a:t>dalam</a:t>
            </a:r>
            <a:r>
              <a:rPr lang="en-US" dirty="0"/>
              <a:t> </a:t>
            </a:r>
            <a:r>
              <a:rPr lang="en-US" dirty="0" err="1"/>
              <a:t>dunia</a:t>
            </a:r>
            <a:r>
              <a:rPr lang="en-US" dirty="0"/>
              <a:t> </a:t>
            </a:r>
            <a:r>
              <a:rPr lang="en-US" dirty="0" err="1"/>
              <a:t>praksis</a:t>
            </a:r>
            <a:r>
              <a:rPr lang="en-US" dirty="0"/>
              <a:t>. </a:t>
            </a:r>
            <a:r>
              <a:rPr lang="en-US" dirty="0" err="1"/>
              <a:t>Pada</a:t>
            </a:r>
            <a:r>
              <a:rPr lang="en-US" dirty="0"/>
              <a:t> </a:t>
            </a:r>
            <a:r>
              <a:rPr lang="en-US" dirty="0" err="1"/>
              <a:t>bagian</a:t>
            </a:r>
            <a:r>
              <a:rPr lang="en-US" dirty="0"/>
              <a:t> </a:t>
            </a:r>
            <a:r>
              <a:rPr lang="en-US" dirty="0" err="1"/>
              <a:t>ini</a:t>
            </a:r>
            <a:r>
              <a:rPr lang="en-US" dirty="0"/>
              <a:t> </a:t>
            </a:r>
            <a:r>
              <a:rPr lang="en-US" dirty="0" err="1"/>
              <a:t>juga</a:t>
            </a:r>
            <a:r>
              <a:rPr lang="en-US" dirty="0"/>
              <a:t> </a:t>
            </a:r>
            <a:r>
              <a:rPr lang="en-US" dirty="0" err="1"/>
              <a:t>akan</a:t>
            </a:r>
            <a:r>
              <a:rPr lang="en-US" dirty="0"/>
              <a:t> </a:t>
            </a:r>
            <a:r>
              <a:rPr lang="en-US" dirty="0" err="1"/>
              <a:t>dibahas</a:t>
            </a:r>
            <a:r>
              <a:rPr lang="en-US" dirty="0"/>
              <a:t> </a:t>
            </a:r>
            <a:r>
              <a:rPr lang="en-US" dirty="0" err="1"/>
              <a:t>mengenai</a:t>
            </a:r>
            <a:r>
              <a:rPr lang="en-US" dirty="0"/>
              <a:t> </a:t>
            </a:r>
            <a:r>
              <a:rPr lang="en-US" dirty="0" err="1"/>
              <a:t>berbagai</a:t>
            </a:r>
            <a:r>
              <a:rPr lang="en-US" dirty="0"/>
              <a:t> </a:t>
            </a:r>
            <a:r>
              <a:rPr lang="en-US" dirty="0" err="1"/>
              <a:t>indikator</a:t>
            </a:r>
            <a:r>
              <a:rPr lang="en-US" dirty="0"/>
              <a:t> </a:t>
            </a:r>
            <a:r>
              <a:rPr lang="en-US" dirty="0" err="1"/>
              <a:t>makro</a:t>
            </a:r>
            <a:r>
              <a:rPr lang="en-US" dirty="0"/>
              <a:t> yang </a:t>
            </a:r>
            <a:r>
              <a:rPr lang="en-US" dirty="0" err="1"/>
              <a:t>banyak</a:t>
            </a:r>
            <a:r>
              <a:rPr lang="en-US" dirty="0"/>
              <a:t> </a:t>
            </a:r>
            <a:r>
              <a:rPr lang="en-US" dirty="0" err="1"/>
              <a:t>dipergunakan</a:t>
            </a:r>
            <a:r>
              <a:rPr lang="en-US" dirty="0"/>
              <a:t> </a:t>
            </a:r>
            <a:r>
              <a:rPr lang="en-US" dirty="0" err="1"/>
              <a:t>untuk</a:t>
            </a:r>
            <a:r>
              <a:rPr lang="en-US" dirty="0"/>
              <a:t> </a:t>
            </a:r>
            <a:r>
              <a:rPr lang="en-US" dirty="0" err="1"/>
              <a:t>melihat</a:t>
            </a:r>
            <a:r>
              <a:rPr lang="en-US" dirty="0"/>
              <a:t> </a:t>
            </a:r>
            <a:r>
              <a:rPr lang="en-US" dirty="0" err="1"/>
              <a:t>suatu</a:t>
            </a:r>
            <a:r>
              <a:rPr lang="en-US" dirty="0"/>
              <a:t> </a:t>
            </a:r>
            <a:r>
              <a:rPr lang="en-US" dirty="0" err="1"/>
              <a:t>bentuk</a:t>
            </a:r>
            <a:r>
              <a:rPr lang="en-US" dirty="0"/>
              <a:t> </a:t>
            </a:r>
            <a:r>
              <a:rPr lang="en-US" dirty="0" err="1"/>
              <a:t>tata-pemerintahan</a:t>
            </a:r>
            <a:r>
              <a:rPr lang="en-US" dirty="0"/>
              <a:t> yang ideal</a:t>
            </a:r>
            <a:r>
              <a:rPr lang="en-US" dirty="0" smtClean="0"/>
              <a:t>.</a:t>
            </a:r>
          </a:p>
          <a:p>
            <a:endParaRPr lang="en-US" dirty="0"/>
          </a:p>
          <a:p>
            <a:r>
              <a:rPr lang="en-US" dirty="0" err="1"/>
              <a:t>Adapun</a:t>
            </a:r>
            <a:r>
              <a:rPr lang="en-US" dirty="0"/>
              <a:t> </a:t>
            </a:r>
            <a:r>
              <a:rPr lang="en-US" dirty="0" err="1"/>
              <a:t>bahan</a:t>
            </a:r>
            <a:r>
              <a:rPr lang="en-US" dirty="0"/>
              <a:t> </a:t>
            </a:r>
            <a:r>
              <a:rPr lang="en-US" dirty="0" err="1"/>
              <a:t>bacaan</a:t>
            </a:r>
            <a:r>
              <a:rPr lang="en-US" dirty="0"/>
              <a:t> yang </a:t>
            </a:r>
            <a:r>
              <a:rPr lang="en-US" dirty="0" err="1"/>
              <a:t>disarankan</a:t>
            </a:r>
            <a:r>
              <a:rPr lang="en-US" dirty="0"/>
              <a:t> </a:t>
            </a:r>
            <a:r>
              <a:rPr lang="en-US" dirty="0" err="1"/>
              <a:t>adalah</a:t>
            </a:r>
            <a:r>
              <a:rPr lang="en-US" dirty="0"/>
              <a:t> :</a:t>
            </a:r>
          </a:p>
          <a:p>
            <a:pPr lvl="0"/>
            <a:r>
              <a:rPr lang="en-US" dirty="0"/>
              <a:t>George Frederickson. 1997. “The Spirit of Public Administration : Part One: Governance, Politics and the Public”, </a:t>
            </a:r>
            <a:r>
              <a:rPr lang="en-US" dirty="0" err="1"/>
              <a:t>Jossey</a:t>
            </a:r>
            <a:r>
              <a:rPr lang="en-US" dirty="0"/>
              <a:t>-Bass Publishers, San </a:t>
            </a:r>
            <a:r>
              <a:rPr lang="en-US" dirty="0" err="1"/>
              <a:t>Fransisco</a:t>
            </a:r>
            <a:r>
              <a:rPr lang="en-US" dirty="0"/>
              <a:t>.</a:t>
            </a:r>
          </a:p>
          <a:p>
            <a:pPr lvl="0"/>
            <a:r>
              <a:rPr lang="en-US" dirty="0"/>
              <a:t>United Nations Development </a:t>
            </a:r>
            <a:r>
              <a:rPr lang="en-US" dirty="0" err="1"/>
              <a:t>Programme</a:t>
            </a:r>
            <a:r>
              <a:rPr lang="en-US" dirty="0"/>
              <a:t>. 1997. “</a:t>
            </a:r>
            <a:r>
              <a:rPr lang="en-US" dirty="0" err="1"/>
              <a:t>Reconceptualising</a:t>
            </a:r>
            <a:r>
              <a:rPr lang="en-US" dirty="0"/>
              <a:t> Governance: </a:t>
            </a:r>
            <a:r>
              <a:rPr lang="en-US" dirty="0" err="1"/>
              <a:t>Discussuion</a:t>
            </a:r>
            <a:r>
              <a:rPr lang="en-US" dirty="0"/>
              <a:t> paper 2”, chapter 1,2, </a:t>
            </a:r>
            <a:r>
              <a:rPr lang="en-US" dirty="0" err="1"/>
              <a:t>dan</a:t>
            </a:r>
            <a:r>
              <a:rPr lang="en-US" dirty="0"/>
              <a:t> 4.</a:t>
            </a:r>
          </a:p>
          <a:p>
            <a:pPr lvl="0"/>
            <a:r>
              <a:rPr lang="en-US" dirty="0" err="1"/>
              <a:t>Agus</a:t>
            </a:r>
            <a:r>
              <a:rPr lang="en-US" dirty="0"/>
              <a:t> </a:t>
            </a:r>
            <a:r>
              <a:rPr lang="en-US" dirty="0" err="1"/>
              <a:t>Dwiyanto</a:t>
            </a:r>
            <a:r>
              <a:rPr lang="en-US" dirty="0"/>
              <a:t> (Editor). 2005. “</a:t>
            </a:r>
            <a:r>
              <a:rPr lang="en-US" dirty="0" err="1"/>
              <a:t>Mewujudkan</a:t>
            </a:r>
            <a:r>
              <a:rPr lang="en-US" dirty="0"/>
              <a:t> Good Governance </a:t>
            </a:r>
            <a:r>
              <a:rPr lang="en-US" dirty="0" err="1"/>
              <a:t>Melalui</a:t>
            </a:r>
            <a:r>
              <a:rPr lang="en-US" dirty="0"/>
              <a:t> </a:t>
            </a:r>
            <a:r>
              <a:rPr lang="en-US" dirty="0" err="1"/>
              <a:t>Pelayanan</a:t>
            </a:r>
            <a:r>
              <a:rPr lang="en-US" dirty="0"/>
              <a:t> </a:t>
            </a:r>
            <a:r>
              <a:rPr lang="en-US" dirty="0" err="1"/>
              <a:t>Publik</a:t>
            </a:r>
            <a:r>
              <a:rPr lang="en-US" dirty="0"/>
              <a:t>”, JICA (Japan International Cooperation Agency), Gama Press, Yogyakarta.</a:t>
            </a:r>
          </a:p>
          <a:p>
            <a:endParaRPr lang="en-US" dirty="0"/>
          </a:p>
        </p:txBody>
      </p:sp>
    </p:spTree>
    <p:extLst>
      <p:ext uri="{BB962C8B-B14F-4D97-AF65-F5344CB8AC3E}">
        <p14:creationId xmlns:p14="http://schemas.microsoft.com/office/powerpoint/2010/main" val="202233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23850" y="404813"/>
            <a:ext cx="7753350" cy="5995987"/>
          </a:xfrm>
        </p:spPr>
        <p:txBody>
          <a:bodyPr>
            <a:normAutofit fontScale="85000" lnSpcReduction="20000"/>
          </a:bodyPr>
          <a:lstStyle/>
          <a:p>
            <a:pPr lvl="0"/>
            <a:r>
              <a:rPr lang="en-US" b="1" dirty="0"/>
              <a:t>Tata-</a:t>
            </a:r>
            <a:r>
              <a:rPr lang="en-US" b="1" dirty="0" err="1"/>
              <a:t>Pemerintahan</a:t>
            </a:r>
            <a:r>
              <a:rPr lang="en-US" b="1" dirty="0"/>
              <a:t> </a:t>
            </a:r>
            <a:r>
              <a:rPr lang="en-US" b="1" dirty="0" err="1"/>
              <a:t>Berporos</a:t>
            </a:r>
            <a:r>
              <a:rPr lang="en-US" b="1" dirty="0"/>
              <a:t> Negara:</a:t>
            </a:r>
            <a:endParaRPr lang="en-US" dirty="0"/>
          </a:p>
          <a:p>
            <a:r>
              <a:rPr lang="en-US" b="1" dirty="0" err="1"/>
              <a:t>Seberapa</a:t>
            </a:r>
            <a:r>
              <a:rPr lang="en-US" b="1" dirty="0"/>
              <a:t> </a:t>
            </a:r>
            <a:r>
              <a:rPr lang="en-US" b="1" dirty="0" err="1"/>
              <a:t>Usang</a:t>
            </a:r>
            <a:r>
              <a:rPr lang="en-US" b="1" dirty="0"/>
              <a:t>, </a:t>
            </a:r>
            <a:r>
              <a:rPr lang="en-US" b="1" dirty="0" err="1"/>
              <a:t>Seberapa</a:t>
            </a:r>
            <a:r>
              <a:rPr lang="en-US" b="1" dirty="0"/>
              <a:t> </a:t>
            </a:r>
            <a:r>
              <a:rPr lang="en-US" b="1" dirty="0" err="1"/>
              <a:t>Irrelevan</a:t>
            </a:r>
            <a:r>
              <a:rPr lang="en-US" b="1" dirty="0"/>
              <a:t> ?</a:t>
            </a:r>
            <a:endParaRPr lang="en-US" dirty="0"/>
          </a:p>
          <a:p>
            <a:r>
              <a:rPr lang="en-US" dirty="0" err="1"/>
              <a:t>Sesi</a:t>
            </a:r>
            <a:r>
              <a:rPr lang="en-US" dirty="0"/>
              <a:t> </a:t>
            </a:r>
            <a:r>
              <a:rPr lang="en-US" dirty="0" err="1"/>
              <a:t>ini</a:t>
            </a:r>
            <a:r>
              <a:rPr lang="en-US" dirty="0"/>
              <a:t> </a:t>
            </a:r>
            <a:r>
              <a:rPr lang="en-US" dirty="0" err="1"/>
              <a:t>bertujuan</a:t>
            </a:r>
            <a:r>
              <a:rPr lang="en-US" dirty="0"/>
              <a:t> </a:t>
            </a:r>
            <a:r>
              <a:rPr lang="en-US" dirty="0" err="1"/>
              <a:t>melakukan</a:t>
            </a:r>
            <a:r>
              <a:rPr lang="en-US" dirty="0"/>
              <a:t> </a:t>
            </a:r>
            <a:r>
              <a:rPr lang="en-US" dirty="0" err="1"/>
              <a:t>reviu</a:t>
            </a:r>
            <a:r>
              <a:rPr lang="en-US" dirty="0"/>
              <a:t> </a:t>
            </a:r>
            <a:r>
              <a:rPr lang="en-US" dirty="0" err="1"/>
              <a:t>kritis</a:t>
            </a:r>
            <a:r>
              <a:rPr lang="en-US" dirty="0"/>
              <a:t> </a:t>
            </a:r>
            <a:r>
              <a:rPr lang="en-US" i="1" dirty="0"/>
              <a:t>(critical review) </a:t>
            </a:r>
            <a:r>
              <a:rPr lang="en-US" dirty="0" err="1"/>
              <a:t>terhadap</a:t>
            </a:r>
            <a:r>
              <a:rPr lang="en-US" dirty="0"/>
              <a:t> </a:t>
            </a:r>
            <a:r>
              <a:rPr lang="en-US" dirty="0" err="1"/>
              <a:t>konseptualissi</a:t>
            </a:r>
            <a:r>
              <a:rPr lang="en-US" dirty="0"/>
              <a:t>, </a:t>
            </a:r>
            <a:r>
              <a:rPr lang="en-US" dirty="0" err="1"/>
              <a:t>ragam</a:t>
            </a:r>
            <a:r>
              <a:rPr lang="en-US" dirty="0"/>
              <a:t> </a:t>
            </a:r>
            <a:r>
              <a:rPr lang="en-US" dirty="0" err="1"/>
              <a:t>definisi</a:t>
            </a:r>
            <a:r>
              <a:rPr lang="en-US" dirty="0"/>
              <a:t>, </a:t>
            </a:r>
            <a:r>
              <a:rPr lang="en-US" dirty="0" err="1"/>
              <a:t>ruang</a:t>
            </a:r>
            <a:r>
              <a:rPr lang="en-US" dirty="0"/>
              <a:t> </a:t>
            </a:r>
            <a:r>
              <a:rPr lang="en-US" dirty="0" err="1"/>
              <a:t>lingkup</a:t>
            </a:r>
            <a:r>
              <a:rPr lang="en-US" dirty="0"/>
              <a:t> </a:t>
            </a:r>
            <a:r>
              <a:rPr lang="en-US" dirty="0" err="1"/>
              <a:t>dan</a:t>
            </a:r>
            <a:r>
              <a:rPr lang="en-US" dirty="0"/>
              <a:t> </a:t>
            </a:r>
            <a:r>
              <a:rPr lang="en-US" dirty="0" err="1"/>
              <a:t>makna</a:t>
            </a:r>
            <a:r>
              <a:rPr lang="en-US" dirty="0"/>
              <a:t> </a:t>
            </a:r>
            <a:r>
              <a:rPr lang="en-US" i="1" dirty="0"/>
              <a:t>governance</a:t>
            </a:r>
            <a:r>
              <a:rPr lang="en-US" dirty="0"/>
              <a:t> yang </a:t>
            </a:r>
            <a:r>
              <a:rPr lang="en-US" dirty="0" err="1"/>
              <a:t>selama</a:t>
            </a:r>
            <a:r>
              <a:rPr lang="en-US" dirty="0"/>
              <a:t> </a:t>
            </a:r>
            <a:r>
              <a:rPr lang="en-US" dirty="0" err="1"/>
              <a:t>ini</a:t>
            </a:r>
            <a:r>
              <a:rPr lang="en-US" dirty="0"/>
              <a:t> </a:t>
            </a:r>
            <a:r>
              <a:rPr lang="en-US" dirty="0" err="1"/>
              <a:t>kita</a:t>
            </a:r>
            <a:r>
              <a:rPr lang="en-US" dirty="0"/>
              <a:t> </a:t>
            </a:r>
            <a:r>
              <a:rPr lang="en-US" dirty="0" err="1"/>
              <a:t>kenal</a:t>
            </a:r>
            <a:r>
              <a:rPr lang="en-US" dirty="0"/>
              <a:t>, </a:t>
            </a:r>
            <a:r>
              <a:rPr lang="en-US" dirty="0" err="1"/>
              <a:t>berasal</a:t>
            </a:r>
            <a:r>
              <a:rPr lang="en-US" dirty="0"/>
              <a:t> </a:t>
            </a:r>
            <a:r>
              <a:rPr lang="en-US" dirty="0" err="1"/>
              <a:t>dan</a:t>
            </a:r>
            <a:r>
              <a:rPr lang="en-US" dirty="0"/>
              <a:t> </a:t>
            </a:r>
            <a:r>
              <a:rPr lang="en-US" dirty="0" err="1"/>
              <a:t>dikembangkan</a:t>
            </a:r>
            <a:r>
              <a:rPr lang="en-US" dirty="0"/>
              <a:t> </a:t>
            </a:r>
            <a:r>
              <a:rPr lang="en-US" dirty="0" err="1"/>
              <a:t>dari</a:t>
            </a:r>
            <a:r>
              <a:rPr lang="en-US" dirty="0"/>
              <a:t> </a:t>
            </a:r>
            <a:r>
              <a:rPr lang="en-US" dirty="0" err="1"/>
              <a:t>tradisi</a:t>
            </a:r>
            <a:r>
              <a:rPr lang="en-US" dirty="0"/>
              <a:t> </a:t>
            </a:r>
            <a:r>
              <a:rPr lang="en-US" dirty="0" err="1"/>
              <a:t>pemikiran</a:t>
            </a:r>
            <a:r>
              <a:rPr lang="en-US" dirty="0"/>
              <a:t> liberal (</a:t>
            </a:r>
            <a:r>
              <a:rPr lang="en-US" dirty="0" err="1"/>
              <a:t>misalnya</a:t>
            </a:r>
            <a:r>
              <a:rPr lang="en-US" dirty="0"/>
              <a:t> yang </a:t>
            </a:r>
            <a:r>
              <a:rPr lang="en-US" dirty="0" err="1"/>
              <a:t>ditawarkan</a:t>
            </a:r>
            <a:r>
              <a:rPr lang="en-US" dirty="0"/>
              <a:t> </a:t>
            </a:r>
            <a:r>
              <a:rPr lang="en-US" dirty="0" err="1"/>
              <a:t>oleh</a:t>
            </a:r>
            <a:r>
              <a:rPr lang="en-US" dirty="0"/>
              <a:t> </a:t>
            </a:r>
            <a:r>
              <a:rPr lang="en-US" dirty="0" err="1"/>
              <a:t>sejumlah</a:t>
            </a:r>
            <a:r>
              <a:rPr lang="en-US" dirty="0"/>
              <a:t> </a:t>
            </a:r>
            <a:r>
              <a:rPr lang="en-US" dirty="0" err="1"/>
              <a:t>institusi</a:t>
            </a:r>
            <a:r>
              <a:rPr lang="en-US" dirty="0"/>
              <a:t> </a:t>
            </a:r>
            <a:r>
              <a:rPr lang="en-US" dirty="0" err="1"/>
              <a:t>internasional</a:t>
            </a:r>
            <a:r>
              <a:rPr lang="en-US" dirty="0"/>
              <a:t> </a:t>
            </a:r>
            <a:r>
              <a:rPr lang="en-US" dirty="0" err="1"/>
              <a:t>seperti</a:t>
            </a:r>
            <a:r>
              <a:rPr lang="en-US" dirty="0"/>
              <a:t> </a:t>
            </a:r>
            <a:r>
              <a:rPr lang="en-US" dirty="0" err="1"/>
              <a:t>Perserikatan</a:t>
            </a:r>
            <a:r>
              <a:rPr lang="en-US" dirty="0"/>
              <a:t> </a:t>
            </a:r>
            <a:r>
              <a:rPr lang="en-US" dirty="0" err="1"/>
              <a:t>Bangsa-Bangsa</a:t>
            </a:r>
            <a:r>
              <a:rPr lang="en-US" dirty="0"/>
              <a:t> (</a:t>
            </a:r>
            <a:r>
              <a:rPr lang="en-US" dirty="0" err="1"/>
              <a:t>melalui</a:t>
            </a:r>
            <a:r>
              <a:rPr lang="en-US" dirty="0"/>
              <a:t> United Nations Development Program/UNDP) </a:t>
            </a:r>
            <a:r>
              <a:rPr lang="en-US" dirty="0" err="1"/>
              <a:t>dan</a:t>
            </a:r>
            <a:r>
              <a:rPr lang="en-US" dirty="0"/>
              <a:t> Bank </a:t>
            </a:r>
            <a:r>
              <a:rPr lang="en-US" dirty="0" err="1"/>
              <a:t>Dunia</a:t>
            </a:r>
            <a:r>
              <a:rPr lang="en-US" dirty="0"/>
              <a:t>. </a:t>
            </a:r>
            <a:r>
              <a:rPr lang="en-US" dirty="0" err="1"/>
              <a:t>Jarang</a:t>
            </a:r>
            <a:r>
              <a:rPr lang="en-US" dirty="0"/>
              <a:t> </a:t>
            </a:r>
            <a:r>
              <a:rPr lang="en-US" dirty="0" err="1"/>
              <a:t>sekali</a:t>
            </a:r>
            <a:r>
              <a:rPr lang="en-US" dirty="0"/>
              <a:t> </a:t>
            </a:r>
            <a:r>
              <a:rPr lang="en-US" dirty="0" err="1"/>
              <a:t>konsep</a:t>
            </a:r>
            <a:r>
              <a:rPr lang="en-US" dirty="0"/>
              <a:t> </a:t>
            </a:r>
            <a:r>
              <a:rPr lang="en-US" dirty="0" err="1"/>
              <a:t>dan</a:t>
            </a:r>
            <a:r>
              <a:rPr lang="en-US" dirty="0"/>
              <a:t> </a:t>
            </a:r>
            <a:r>
              <a:rPr lang="en-US" dirty="0" err="1"/>
              <a:t>praktik</a:t>
            </a:r>
            <a:r>
              <a:rPr lang="en-US" dirty="0"/>
              <a:t> </a:t>
            </a:r>
            <a:r>
              <a:rPr lang="en-US" i="1" dirty="0"/>
              <a:t>governance</a:t>
            </a:r>
            <a:r>
              <a:rPr lang="en-US" dirty="0"/>
              <a:t> </a:t>
            </a:r>
            <a:r>
              <a:rPr lang="en-US" dirty="0" err="1"/>
              <a:t>dipahami</a:t>
            </a:r>
            <a:r>
              <a:rPr lang="en-US" dirty="0"/>
              <a:t> </a:t>
            </a:r>
            <a:r>
              <a:rPr lang="en-US" dirty="0" err="1"/>
              <a:t>dari</a:t>
            </a:r>
            <a:r>
              <a:rPr lang="en-US" dirty="0"/>
              <a:t> </a:t>
            </a:r>
            <a:r>
              <a:rPr lang="en-US" dirty="0" err="1"/>
              <a:t>perspektif</a:t>
            </a:r>
            <a:r>
              <a:rPr lang="en-US" dirty="0"/>
              <a:t> </a:t>
            </a:r>
            <a:r>
              <a:rPr lang="en-US" dirty="0" err="1"/>
              <a:t>atau</a:t>
            </a:r>
            <a:r>
              <a:rPr lang="en-US" dirty="0"/>
              <a:t> </a:t>
            </a:r>
            <a:r>
              <a:rPr lang="en-US" dirty="0" err="1"/>
              <a:t>tradisi</a:t>
            </a:r>
            <a:r>
              <a:rPr lang="en-US" dirty="0"/>
              <a:t> </a:t>
            </a:r>
            <a:r>
              <a:rPr lang="en-US" dirty="0" err="1"/>
              <a:t>pemikiran</a:t>
            </a:r>
            <a:r>
              <a:rPr lang="en-US" dirty="0"/>
              <a:t> non-liberal. </a:t>
            </a:r>
            <a:r>
              <a:rPr lang="en-US" dirty="0" err="1"/>
              <a:t>Padahal</a:t>
            </a:r>
            <a:r>
              <a:rPr lang="en-US" dirty="0"/>
              <a:t>, </a:t>
            </a:r>
            <a:r>
              <a:rPr lang="en-US" dirty="0" err="1"/>
              <a:t>secara</a:t>
            </a:r>
            <a:r>
              <a:rPr lang="en-US" dirty="0"/>
              <a:t> </a:t>
            </a:r>
            <a:r>
              <a:rPr lang="en-US" dirty="0" err="1"/>
              <a:t>empirik</a:t>
            </a:r>
            <a:r>
              <a:rPr lang="en-US" dirty="0"/>
              <a:t>, </a:t>
            </a:r>
            <a:r>
              <a:rPr lang="en-US" dirty="0" err="1"/>
              <a:t>terdapat</a:t>
            </a:r>
            <a:r>
              <a:rPr lang="en-US" dirty="0"/>
              <a:t> </a:t>
            </a:r>
            <a:r>
              <a:rPr lang="en-US" dirty="0" err="1"/>
              <a:t>berbagai-bagai</a:t>
            </a:r>
            <a:r>
              <a:rPr lang="en-US" dirty="0"/>
              <a:t> </a:t>
            </a:r>
            <a:r>
              <a:rPr lang="en-US" dirty="0" err="1"/>
              <a:t>praktik</a:t>
            </a:r>
            <a:r>
              <a:rPr lang="en-US" dirty="0"/>
              <a:t> </a:t>
            </a:r>
            <a:r>
              <a:rPr lang="en-US" dirty="0" err="1"/>
              <a:t>kelembagaan</a:t>
            </a:r>
            <a:r>
              <a:rPr lang="en-US" dirty="0"/>
              <a:t> </a:t>
            </a:r>
            <a:r>
              <a:rPr lang="en-US" i="1" dirty="0"/>
              <a:t>governance </a:t>
            </a:r>
            <a:r>
              <a:rPr lang="en-US" dirty="0"/>
              <a:t>yang </a:t>
            </a:r>
            <a:r>
              <a:rPr lang="en-US" dirty="0" err="1"/>
              <a:t>berkembang</a:t>
            </a:r>
            <a:r>
              <a:rPr lang="en-US" dirty="0"/>
              <a:t> di </a:t>
            </a:r>
            <a:r>
              <a:rPr lang="en-US" dirty="0" err="1"/>
              <a:t>luar</a:t>
            </a:r>
            <a:r>
              <a:rPr lang="en-US" dirty="0"/>
              <a:t> </a:t>
            </a:r>
            <a:r>
              <a:rPr lang="en-US" dirty="0" err="1"/>
              <a:t>tradisi</a:t>
            </a:r>
            <a:r>
              <a:rPr lang="en-US" dirty="0"/>
              <a:t> liberal. </a:t>
            </a:r>
            <a:r>
              <a:rPr lang="it-IT" dirty="0"/>
              <a:t>Meskipun belum banyak usaha yang tersistematisasi secara rapi, tetapi praktik </a:t>
            </a:r>
            <a:r>
              <a:rPr lang="it-IT" i="1" dirty="0"/>
              <a:t>governance</a:t>
            </a:r>
            <a:r>
              <a:rPr lang="it-IT" dirty="0"/>
              <a:t> semacam ini sesungguhnya sudah berulang kali dielaborasi secara mendalam. Misalnya melalui Antonio Gramsci yang mengajukan tawaran model pemberdayaan masyarakat sipil dengan konsepnya mengenai ‘intelektual organik’. Atau melalui proyek-proyek anti-globalisasi –semacam </a:t>
            </a:r>
            <a:r>
              <a:rPr lang="it-IT" i="1" dirty="0"/>
              <a:t>fair trade, </a:t>
            </a:r>
            <a:r>
              <a:rPr lang="it-IT" dirty="0"/>
              <a:t>gerakan </a:t>
            </a:r>
            <a:r>
              <a:rPr lang="it-IT" i="1" dirty="0"/>
              <a:t>anti-sweat shop</a:t>
            </a:r>
            <a:r>
              <a:rPr lang="it-IT" dirty="0"/>
              <a:t>, kampanye pro-lingkungan— yang diprakarsai oleh berbagai jaringan lembaga swadaya masyarakat (LSM) internasional. Atau melalui praktik-praktik di level komunitas lokal yang menghasilkan beragam praktik </a:t>
            </a:r>
            <a:r>
              <a:rPr lang="it-IT" i="1" dirty="0"/>
              <a:t>local wisdoms</a:t>
            </a:r>
            <a:r>
              <a:rPr lang="it-IT" dirty="0"/>
              <a:t>. Atau bahkan melalui gagasan </a:t>
            </a:r>
            <a:r>
              <a:rPr lang="it-IT" i="1" dirty="0"/>
              <a:t>welfare state </a:t>
            </a:r>
            <a:r>
              <a:rPr lang="it-IT" dirty="0"/>
              <a:t>yang (pernah) dipraktikkan di sejumlah banyak negara Eropa Barat, Amerika Utara, Skandinavia atau Australia.</a:t>
            </a:r>
            <a:endParaRPr lang="en-US" dirty="0"/>
          </a:p>
          <a:p>
            <a:r>
              <a:rPr lang="it-IT" dirty="0"/>
              <a:t> </a:t>
            </a:r>
            <a:endParaRPr lang="en-US" dirty="0"/>
          </a:p>
        </p:txBody>
      </p:sp>
    </p:spTree>
    <p:extLst>
      <p:ext uri="{BB962C8B-B14F-4D97-AF65-F5344CB8AC3E}">
        <p14:creationId xmlns:p14="http://schemas.microsoft.com/office/powerpoint/2010/main" val="3271275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BUKU BACAAN</a:t>
            </a:r>
            <a:endParaRPr lang="en-US" dirty="0"/>
          </a:p>
        </p:txBody>
      </p:sp>
      <p:sp>
        <p:nvSpPr>
          <p:cNvPr id="3" name="Content Placeholder 2"/>
          <p:cNvSpPr>
            <a:spLocks noGrp="1"/>
          </p:cNvSpPr>
          <p:nvPr>
            <p:ph idx="1"/>
          </p:nvPr>
        </p:nvSpPr>
        <p:spPr>
          <a:xfrm>
            <a:off x="323528" y="1196752"/>
            <a:ext cx="7753672" cy="5204048"/>
          </a:xfrm>
        </p:spPr>
        <p:txBody>
          <a:bodyPr>
            <a:normAutofit lnSpcReduction="10000"/>
          </a:bodyPr>
          <a:lstStyle/>
          <a:p>
            <a:pPr marL="114300" indent="0">
              <a:buNone/>
            </a:pPr>
            <a:endParaRPr lang="en-US" dirty="0"/>
          </a:p>
          <a:p>
            <a:r>
              <a:rPr lang="en-US" dirty="0" err="1"/>
              <a:t>Fakih</a:t>
            </a:r>
            <a:r>
              <a:rPr lang="en-US" dirty="0"/>
              <a:t>, Mansour. 2002. </a:t>
            </a:r>
            <a:r>
              <a:rPr lang="en-US" dirty="0" err="1"/>
              <a:t>Jalan</a:t>
            </a:r>
            <a:r>
              <a:rPr lang="en-US" dirty="0"/>
              <a:t> Lain: Manifesto </a:t>
            </a:r>
            <a:r>
              <a:rPr lang="en-US" dirty="0" err="1"/>
              <a:t>Intelektual</a:t>
            </a:r>
            <a:r>
              <a:rPr lang="en-US" dirty="0"/>
              <a:t> </a:t>
            </a:r>
            <a:r>
              <a:rPr lang="en-US" dirty="0" err="1"/>
              <a:t>Organik</a:t>
            </a:r>
            <a:r>
              <a:rPr lang="en-US" dirty="0"/>
              <a:t>. </a:t>
            </a:r>
            <a:r>
              <a:rPr lang="en-US" dirty="0" err="1"/>
              <a:t>Pustaka</a:t>
            </a:r>
            <a:r>
              <a:rPr lang="en-US" dirty="0"/>
              <a:t> </a:t>
            </a:r>
            <a:r>
              <a:rPr lang="en-US" dirty="0" err="1"/>
              <a:t>Pelajar</a:t>
            </a:r>
            <a:r>
              <a:rPr lang="en-US" dirty="0"/>
              <a:t>, Yogyakarta</a:t>
            </a:r>
          </a:p>
          <a:p>
            <a:r>
              <a:rPr lang="en-US" dirty="0" err="1"/>
              <a:t>Fakih</a:t>
            </a:r>
            <a:r>
              <a:rPr lang="en-US" dirty="0"/>
              <a:t>, Mansour. 1996. </a:t>
            </a:r>
            <a:r>
              <a:rPr lang="en-US" dirty="0" err="1"/>
              <a:t>Masyarakat</a:t>
            </a:r>
            <a:r>
              <a:rPr lang="en-US" dirty="0"/>
              <a:t> </a:t>
            </a:r>
            <a:r>
              <a:rPr lang="en-US" dirty="0" err="1"/>
              <a:t>Sipil</a:t>
            </a:r>
            <a:r>
              <a:rPr lang="en-US" dirty="0"/>
              <a:t> </a:t>
            </a:r>
            <a:r>
              <a:rPr lang="en-US" dirty="0" err="1"/>
              <a:t>untuk</a:t>
            </a:r>
            <a:r>
              <a:rPr lang="en-US" dirty="0"/>
              <a:t> </a:t>
            </a:r>
            <a:r>
              <a:rPr lang="en-US" dirty="0" err="1"/>
              <a:t>Transformasi</a:t>
            </a:r>
            <a:r>
              <a:rPr lang="en-US" dirty="0"/>
              <a:t> </a:t>
            </a:r>
            <a:r>
              <a:rPr lang="en-US" dirty="0" err="1"/>
              <a:t>Sosial</a:t>
            </a:r>
            <a:r>
              <a:rPr lang="en-US" dirty="0"/>
              <a:t>: </a:t>
            </a:r>
            <a:r>
              <a:rPr lang="en-US" dirty="0" err="1"/>
              <a:t>Pergolakan</a:t>
            </a:r>
            <a:r>
              <a:rPr lang="en-US" dirty="0"/>
              <a:t> </a:t>
            </a:r>
            <a:r>
              <a:rPr lang="en-US" dirty="0" err="1"/>
              <a:t>Ideologi</a:t>
            </a:r>
            <a:r>
              <a:rPr lang="en-US" dirty="0"/>
              <a:t> LSM Indonesia. </a:t>
            </a:r>
            <a:r>
              <a:rPr lang="en-US" dirty="0" err="1"/>
              <a:t>Pustaka</a:t>
            </a:r>
            <a:r>
              <a:rPr lang="en-US" dirty="0"/>
              <a:t> </a:t>
            </a:r>
            <a:r>
              <a:rPr lang="en-US" dirty="0" err="1"/>
              <a:t>Pelajar</a:t>
            </a:r>
            <a:r>
              <a:rPr lang="en-US" dirty="0"/>
              <a:t>, Yogyakarta</a:t>
            </a:r>
          </a:p>
          <a:p>
            <a:r>
              <a:rPr lang="en-US" dirty="0" err="1"/>
              <a:t>Giddens</a:t>
            </a:r>
            <a:r>
              <a:rPr lang="en-US" dirty="0"/>
              <a:t>, Anthony. 1998. The Third Way: the Renewal of Social Democracy. Polity Press, Cambridge</a:t>
            </a:r>
          </a:p>
          <a:p>
            <a:r>
              <a:rPr lang="en-US" dirty="0" err="1"/>
              <a:t>Maidment</a:t>
            </a:r>
            <a:r>
              <a:rPr lang="en-US" dirty="0"/>
              <a:t>, Richard, et al. eds. 1998. Governance in the Asia-Pacific. </a:t>
            </a:r>
            <a:r>
              <a:rPr lang="en-US" dirty="0" err="1"/>
              <a:t>Routledge</a:t>
            </a:r>
            <a:r>
              <a:rPr lang="en-US" dirty="0"/>
              <a:t>, London &amp; New York</a:t>
            </a:r>
          </a:p>
          <a:p>
            <a:r>
              <a:rPr lang="en-US" dirty="0"/>
              <a:t>Simon, Roger. 2000. </a:t>
            </a:r>
            <a:r>
              <a:rPr lang="en-US" dirty="0" err="1"/>
              <a:t>Gagasan-Gagasan</a:t>
            </a:r>
            <a:r>
              <a:rPr lang="en-US" dirty="0"/>
              <a:t> </a:t>
            </a:r>
            <a:r>
              <a:rPr lang="en-US" dirty="0" err="1"/>
              <a:t>Politik</a:t>
            </a:r>
            <a:r>
              <a:rPr lang="en-US" dirty="0"/>
              <a:t> Gramsci. </a:t>
            </a:r>
            <a:r>
              <a:rPr lang="en-US" dirty="0" err="1"/>
              <a:t>Pustaka</a:t>
            </a:r>
            <a:r>
              <a:rPr lang="en-US" dirty="0"/>
              <a:t> </a:t>
            </a:r>
            <a:r>
              <a:rPr lang="en-US" dirty="0" err="1"/>
              <a:t>Pelajar</a:t>
            </a:r>
            <a:r>
              <a:rPr lang="en-US" dirty="0"/>
              <a:t>, Yogyakarta</a:t>
            </a:r>
          </a:p>
          <a:p>
            <a:r>
              <a:rPr lang="en-US" dirty="0" err="1"/>
              <a:t>Sugiono</a:t>
            </a:r>
            <a:r>
              <a:rPr lang="en-US" dirty="0"/>
              <a:t>, </a:t>
            </a:r>
            <a:r>
              <a:rPr lang="en-US" dirty="0" err="1"/>
              <a:t>Muhadi</a:t>
            </a:r>
            <a:r>
              <a:rPr lang="en-US" dirty="0"/>
              <a:t>. 1999. </a:t>
            </a:r>
            <a:r>
              <a:rPr lang="en-US" dirty="0" err="1"/>
              <a:t>Kritik</a:t>
            </a:r>
            <a:r>
              <a:rPr lang="en-US" dirty="0"/>
              <a:t> Antonio Gramsci </a:t>
            </a:r>
            <a:r>
              <a:rPr lang="en-US" dirty="0" err="1"/>
              <a:t>terhadap</a:t>
            </a:r>
            <a:r>
              <a:rPr lang="en-US" dirty="0"/>
              <a:t> Pembangunan </a:t>
            </a:r>
            <a:r>
              <a:rPr lang="en-US" dirty="0" err="1"/>
              <a:t>Dunia</a:t>
            </a:r>
            <a:r>
              <a:rPr lang="en-US" dirty="0"/>
              <a:t> </a:t>
            </a:r>
            <a:r>
              <a:rPr lang="en-US" dirty="0" err="1"/>
              <a:t>Ketiga</a:t>
            </a:r>
            <a:r>
              <a:rPr lang="en-US" dirty="0"/>
              <a:t>. </a:t>
            </a:r>
            <a:r>
              <a:rPr lang="en-US" dirty="0" err="1"/>
              <a:t>Pustaka</a:t>
            </a:r>
            <a:r>
              <a:rPr lang="en-US" dirty="0"/>
              <a:t> </a:t>
            </a:r>
            <a:r>
              <a:rPr lang="en-US" dirty="0" err="1"/>
              <a:t>Pelajar</a:t>
            </a:r>
            <a:r>
              <a:rPr lang="en-US" dirty="0"/>
              <a:t>, Yogyakarta</a:t>
            </a:r>
          </a:p>
          <a:p>
            <a:r>
              <a:rPr lang="en-US" dirty="0"/>
              <a:t> </a:t>
            </a:r>
          </a:p>
          <a:p>
            <a:endParaRPr lang="en-US" dirty="0"/>
          </a:p>
          <a:p>
            <a:endParaRPr lang="en-US" dirty="0"/>
          </a:p>
        </p:txBody>
      </p:sp>
    </p:spTree>
    <p:extLst>
      <p:ext uri="{BB962C8B-B14F-4D97-AF65-F5344CB8AC3E}">
        <p14:creationId xmlns:p14="http://schemas.microsoft.com/office/powerpoint/2010/main" val="3248285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21</TotalTime>
  <Words>707</Words>
  <Application>Microsoft Office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Review  governance  bagian satu</vt:lpstr>
      <vt:lpstr>ASPEK GOVERNANCE</vt:lpstr>
      <vt:lpstr>PowerPoint Presentation</vt:lpstr>
      <vt:lpstr>PowerPoint Presentation</vt:lpstr>
      <vt:lpstr>PowerPoint Presentation</vt:lpstr>
      <vt:lpstr>BUKU BACAAN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governance</dc:title>
  <dc:creator>Jaka</dc:creator>
  <cp:lastModifiedBy>Jaka</cp:lastModifiedBy>
  <cp:revision>3</cp:revision>
  <dcterms:created xsi:type="dcterms:W3CDTF">2021-10-14T00:04:26Z</dcterms:created>
  <dcterms:modified xsi:type="dcterms:W3CDTF">2021-10-14T00:25:42Z</dcterms:modified>
</cp:coreProperties>
</file>