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1"/>
  </p:notesMasterIdLst>
  <p:sldIdLst>
    <p:sldId id="409" r:id="rId2"/>
    <p:sldId id="425" r:id="rId3"/>
    <p:sldId id="426" r:id="rId4"/>
    <p:sldId id="386" r:id="rId5"/>
    <p:sldId id="387" r:id="rId6"/>
    <p:sldId id="257" r:id="rId7"/>
    <p:sldId id="286" r:id="rId8"/>
    <p:sldId id="287" r:id="rId9"/>
    <p:sldId id="261" r:id="rId10"/>
    <p:sldId id="264" r:id="rId11"/>
    <p:sldId id="285" r:id="rId12"/>
    <p:sldId id="388" r:id="rId13"/>
    <p:sldId id="268" r:id="rId14"/>
    <p:sldId id="269" r:id="rId15"/>
    <p:sldId id="271" r:id="rId16"/>
    <p:sldId id="272" r:id="rId17"/>
    <p:sldId id="273" r:id="rId18"/>
    <p:sldId id="274" r:id="rId19"/>
    <p:sldId id="288" r:id="rId20"/>
    <p:sldId id="289" r:id="rId21"/>
    <p:sldId id="389" r:id="rId22"/>
    <p:sldId id="390" r:id="rId23"/>
    <p:sldId id="278" r:id="rId24"/>
    <p:sldId id="290" r:id="rId25"/>
    <p:sldId id="395" r:id="rId26"/>
    <p:sldId id="396" r:id="rId27"/>
    <p:sldId id="398" r:id="rId28"/>
    <p:sldId id="399" r:id="rId29"/>
    <p:sldId id="279" r:id="rId30"/>
    <p:sldId id="400" r:id="rId31"/>
    <p:sldId id="281" r:id="rId32"/>
    <p:sldId id="392" r:id="rId33"/>
    <p:sldId id="393" r:id="rId34"/>
    <p:sldId id="394" r:id="rId35"/>
    <p:sldId id="401" r:id="rId36"/>
    <p:sldId id="391" r:id="rId37"/>
    <p:sldId id="402" r:id="rId38"/>
    <p:sldId id="403" r:id="rId39"/>
    <p:sldId id="411" r:id="rId40"/>
    <p:sldId id="412" r:id="rId41"/>
    <p:sldId id="413" r:id="rId42"/>
    <p:sldId id="414" r:id="rId43"/>
    <p:sldId id="404" r:id="rId44"/>
    <p:sldId id="405" r:id="rId45"/>
    <p:sldId id="406" r:id="rId46"/>
    <p:sldId id="407" r:id="rId47"/>
    <p:sldId id="308" r:id="rId48"/>
    <p:sldId id="309" r:id="rId49"/>
    <p:sldId id="424" r:id="rId5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572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FE07C8-5A8C-4F70-96C6-3FE34B9155EC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4228E4-7C4A-4910-9E5B-279436C07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228E4-7C4A-4910-9E5B-279436C072D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11/22/2018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smtClean="0"/>
              <a:t>KONSTITUSI  </a:t>
            </a:r>
          </a:p>
          <a:p>
            <a:pPr algn="ctr">
              <a:buNone/>
            </a:pPr>
            <a:r>
              <a:rPr lang="en-US" sz="3600" dirty="0" smtClean="0"/>
              <a:t>DAN </a:t>
            </a:r>
          </a:p>
          <a:p>
            <a:pPr algn="ctr">
              <a:buNone/>
            </a:pPr>
            <a:r>
              <a:rPr lang="en-US" sz="3600" dirty="0" smtClean="0"/>
              <a:t>REGULASI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/>
          <a:lstStyle/>
          <a:p>
            <a:pPr marL="514350" indent="-514350">
              <a:buAutoNum type="arabicPeriod" startAt="3"/>
            </a:pPr>
            <a:r>
              <a:rPr lang="en-US" dirty="0" err="1" smtClean="0"/>
              <a:t>Lex</a:t>
            </a:r>
            <a:r>
              <a:rPr lang="en-US" dirty="0" smtClean="0"/>
              <a:t> posteriori derogate </a:t>
            </a:r>
            <a:r>
              <a:rPr lang="en-US" dirty="0" err="1" smtClean="0"/>
              <a:t>lex</a:t>
            </a:r>
            <a:r>
              <a:rPr lang="en-US" dirty="0" smtClean="0"/>
              <a:t> priori:</a:t>
            </a:r>
          </a:p>
          <a:p>
            <a:pPr marL="514350" indent="-514350"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adalah</a:t>
            </a:r>
            <a:r>
              <a:rPr lang="en-US" dirty="0" smtClean="0"/>
              <a:t> UU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belakangan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(</a:t>
            </a:r>
            <a:r>
              <a:rPr lang="en-US" dirty="0" err="1" smtClean="0"/>
              <a:t>baru</a:t>
            </a:r>
            <a:r>
              <a:rPr lang="en-US" dirty="0" smtClean="0"/>
              <a:t>), </a:t>
            </a:r>
            <a:r>
              <a:rPr lang="en-US" dirty="0" err="1" smtClean="0"/>
              <a:t>mengesampingkan</a:t>
            </a:r>
            <a:r>
              <a:rPr lang="en-US" dirty="0" smtClean="0"/>
              <a:t> UU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yang </a:t>
            </a:r>
            <a:r>
              <a:rPr lang="en-US" dirty="0" err="1" smtClean="0"/>
              <a:t>terdahulu</a:t>
            </a:r>
            <a:r>
              <a:rPr lang="en-US" dirty="0" smtClean="0"/>
              <a:t> (lama).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AutoNum type="arabicPeriod" startAt="4"/>
            </a:pPr>
            <a:r>
              <a:rPr lang="en-US" dirty="0" smtClean="0"/>
              <a:t>UU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belaku</a:t>
            </a:r>
            <a:r>
              <a:rPr lang="en-US" dirty="0" smtClean="0"/>
              <a:t> </a:t>
            </a:r>
            <a:r>
              <a:rPr lang="en-US" dirty="0" err="1" smtClean="0"/>
              <a:t>surut</a:t>
            </a:r>
            <a:r>
              <a:rPr lang="en-US" dirty="0" smtClean="0"/>
              <a:t>:</a:t>
            </a:r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Misalnya</a:t>
            </a:r>
            <a:r>
              <a:rPr lang="en-US" dirty="0" smtClean="0"/>
              <a:t>: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2000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memakai</a:t>
            </a:r>
            <a:r>
              <a:rPr lang="en-US" dirty="0" smtClean="0"/>
              <a:t> helm,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2001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berkendara</a:t>
            </a:r>
            <a:r>
              <a:rPr lang="en-US" dirty="0" smtClean="0"/>
              <a:t> motor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memakai</a:t>
            </a:r>
            <a:r>
              <a:rPr lang="en-US" dirty="0" smtClean="0"/>
              <a:t> helm.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2001, yang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2001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yang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yang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mendasar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.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yang </a:t>
            </a:r>
            <a:r>
              <a:rPr lang="en-US" dirty="0" err="1" smtClean="0"/>
              <a:t>mendasar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peraturan-peraturan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ketentuan-ketentuan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.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berkedudukan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peraturan-peraturan</a:t>
            </a:r>
            <a:r>
              <a:rPr lang="en-US" dirty="0" smtClean="0"/>
              <a:t> lain </a:t>
            </a:r>
            <a:r>
              <a:rPr lang="en-US" dirty="0" err="1" smtClean="0"/>
              <a:t>berkedudukan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pelaksana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Etimologi</a:t>
            </a:r>
            <a:r>
              <a:rPr lang="en-US" dirty="0" smtClean="0"/>
              <a:t>: KONSTITUSI, KONSTITUSIONAL </a:t>
            </a:r>
            <a:r>
              <a:rPr lang="en-US" dirty="0" err="1" smtClean="0"/>
              <a:t>dan</a:t>
            </a:r>
            <a:r>
              <a:rPr lang="en-US" dirty="0" smtClean="0"/>
              <a:t> KONSTITUSIONALISME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konstitualisme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Anatomi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 (</a:t>
            </a:r>
            <a:r>
              <a:rPr lang="en-US" dirty="0" err="1" smtClean="0"/>
              <a:t>tunduk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)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Peradilan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Akuntabilitas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(</a:t>
            </a:r>
            <a:r>
              <a:rPr lang="en-US" dirty="0" err="1" smtClean="0"/>
              <a:t>pertanggungjawaban</a:t>
            </a:r>
            <a:r>
              <a:rPr lang="en-US" dirty="0" smtClean="0"/>
              <a:t> </a:t>
            </a:r>
            <a:r>
              <a:rPr lang="en-US" dirty="0" err="1" smtClean="0"/>
              <a:t>kpd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Regulasi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en-US" sz="2800" dirty="0" smtClean="0"/>
          </a:p>
          <a:p>
            <a:pPr marL="0" indent="0" algn="just">
              <a:buNone/>
            </a:pPr>
            <a:r>
              <a:rPr lang="en-US" sz="2800" dirty="0" smtClean="0"/>
              <a:t>                                     </a:t>
            </a:r>
            <a:r>
              <a:rPr lang="en-US" sz="2800" dirty="0" err="1" smtClean="0"/>
              <a:t>Konstituer</a:t>
            </a:r>
            <a:r>
              <a:rPr lang="en-US" sz="2800" dirty="0" smtClean="0"/>
              <a:t> (Bhs </a:t>
            </a:r>
            <a:r>
              <a:rPr lang="en-US" sz="2800" dirty="0" err="1" smtClean="0"/>
              <a:t>Prancis</a:t>
            </a:r>
            <a:r>
              <a:rPr lang="en-US" sz="2800" dirty="0" smtClean="0"/>
              <a:t>)</a:t>
            </a:r>
          </a:p>
          <a:p>
            <a:pPr marL="0" indent="0" algn="just">
              <a:buNone/>
            </a:pPr>
            <a:r>
              <a:rPr lang="en-US" sz="2800" dirty="0" smtClean="0"/>
              <a:t>                                            Constitution  (Bhs </a:t>
            </a:r>
            <a:r>
              <a:rPr lang="en-US" sz="2800" dirty="0" err="1" smtClean="0"/>
              <a:t>Inggris</a:t>
            </a:r>
            <a:r>
              <a:rPr lang="en-US" sz="2800" dirty="0" smtClean="0"/>
              <a:t>)</a:t>
            </a:r>
          </a:p>
          <a:p>
            <a:pPr marL="0" indent="0" algn="just">
              <a:buNone/>
            </a:pPr>
            <a:endParaRPr lang="en-US" sz="2800" dirty="0" smtClean="0"/>
          </a:p>
          <a:p>
            <a:pPr marL="0" indent="0" algn="just">
              <a:buNone/>
            </a:pPr>
            <a:r>
              <a:rPr lang="en-US" sz="2800" dirty="0" smtClean="0"/>
              <a:t>KONSTITUSI               </a:t>
            </a:r>
            <a:r>
              <a:rPr lang="en-US" dirty="0" err="1" smtClean="0"/>
              <a:t>Constitutio</a:t>
            </a:r>
            <a:r>
              <a:rPr lang="en-US" dirty="0" smtClean="0"/>
              <a:t> (Bhs Latin)                  (</a:t>
            </a:r>
            <a:r>
              <a:rPr lang="en-US" dirty="0" err="1" smtClean="0"/>
              <a:t>Hk</a:t>
            </a:r>
            <a:r>
              <a:rPr lang="en-US" dirty="0" smtClean="0"/>
              <a:t>. </a:t>
            </a:r>
            <a:r>
              <a:rPr lang="en-US" dirty="0" err="1" smtClean="0"/>
              <a:t>Dasar</a:t>
            </a:r>
            <a:r>
              <a:rPr lang="en-US" dirty="0" smtClean="0"/>
              <a:t>)		                            </a:t>
            </a:r>
          </a:p>
          <a:p>
            <a:pPr marL="0" indent="0" algn="just">
              <a:buNone/>
            </a:pPr>
            <a:r>
              <a:rPr lang="en-US" dirty="0" smtClean="0"/>
              <a:t>                                           </a:t>
            </a:r>
            <a:r>
              <a:rPr lang="en-US" dirty="0" err="1" smtClean="0"/>
              <a:t>Gronwet</a:t>
            </a:r>
            <a:r>
              <a:rPr lang="en-US" dirty="0" smtClean="0"/>
              <a:t> (Bhs </a:t>
            </a:r>
            <a:r>
              <a:rPr lang="en-US" dirty="0" err="1" smtClean="0"/>
              <a:t>Belanda</a:t>
            </a:r>
            <a:r>
              <a:rPr lang="en-US" dirty="0" smtClean="0"/>
              <a:t>) </a:t>
            </a:r>
          </a:p>
          <a:p>
            <a:pPr marL="0" indent="0" algn="just">
              <a:buNone/>
            </a:pPr>
            <a:r>
              <a:rPr lang="en-US" dirty="0" smtClean="0"/>
              <a:t>                                                 </a:t>
            </a:r>
          </a:p>
          <a:p>
            <a:pPr marL="0" indent="0" algn="just">
              <a:buNone/>
            </a:pPr>
            <a:r>
              <a:rPr lang="en-US" dirty="0" smtClean="0"/>
              <a:t>                                                                                        </a:t>
            </a:r>
          </a:p>
          <a:p>
            <a:pPr marL="0" indent="0" algn="just">
              <a:buNone/>
            </a:pPr>
            <a:r>
              <a:rPr lang="en-US" dirty="0" err="1" smtClean="0"/>
              <a:t>Konstitusi</a:t>
            </a:r>
            <a:r>
              <a:rPr lang="en-US" dirty="0" smtClean="0"/>
              <a:t>: </a:t>
            </a:r>
            <a:r>
              <a:rPr lang="en-US" dirty="0" err="1" smtClean="0"/>
              <a:t>Hk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        </a:t>
            </a:r>
            <a:endParaRPr lang="en-US" sz="2400" dirty="0" smtClean="0"/>
          </a:p>
        </p:txBody>
      </p:sp>
      <p:cxnSp>
        <p:nvCxnSpPr>
          <p:cNvPr id="11" name="Straight Arrow Connector 10"/>
          <p:cNvCxnSpPr/>
          <p:nvPr/>
        </p:nvCxnSpPr>
        <p:spPr>
          <a:xfrm rot="5400000" flipH="1" flipV="1">
            <a:off x="2895600" y="2286000"/>
            <a:ext cx="12954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3048000" y="2514600"/>
            <a:ext cx="13716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048000" y="3429000"/>
            <a:ext cx="1828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048000" y="3429000"/>
            <a:ext cx="16002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Difinisi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Difinisi-difinisi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Difinisi</a:t>
            </a:r>
            <a:r>
              <a:rPr lang="en-US" dirty="0" smtClean="0"/>
              <a:t> </a:t>
            </a:r>
            <a:r>
              <a:rPr lang="en-US" dirty="0" err="1" smtClean="0"/>
              <a:t>leksikal</a:t>
            </a:r>
            <a:r>
              <a:rPr lang="en-US" dirty="0" smtClean="0"/>
              <a:t> 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Kamus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Indonesia (</a:t>
            </a:r>
            <a:r>
              <a:rPr lang="en-US" dirty="0" err="1" smtClean="0"/>
              <a:t>Balai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r>
              <a:rPr lang="en-US" dirty="0" smtClean="0"/>
              <a:t>, </a:t>
            </a:r>
            <a:r>
              <a:rPr lang="en-US" dirty="0" err="1" smtClean="0"/>
              <a:t>Departemen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; 1990:457):</a:t>
            </a:r>
          </a:p>
          <a:p>
            <a:pPr marL="0" indent="0" algn="just">
              <a:buNone/>
            </a:pPr>
            <a:r>
              <a:rPr lang="en-US" dirty="0" err="1" smtClean="0"/>
              <a:t>Konstitusi</a:t>
            </a:r>
            <a:r>
              <a:rPr lang="en-US" dirty="0" smtClean="0"/>
              <a:t> 1.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r>
              <a:rPr lang="en-US" dirty="0" smtClean="0"/>
              <a:t> (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dsb</a:t>
            </a:r>
            <a:r>
              <a:rPr lang="en-US" dirty="0" smtClean="0"/>
              <a:t>); 2. </a:t>
            </a:r>
            <a:r>
              <a:rPr lang="en-US" dirty="0" err="1" smtClean="0"/>
              <a:t>undang</a:t>
            </a:r>
            <a:r>
              <a:rPr lang="en-US" dirty="0" smtClean="0"/>
              <a:t> –</a:t>
            </a:r>
            <a:r>
              <a:rPr lang="en-US" dirty="0" err="1" smtClean="0"/>
              <a:t>undang</a:t>
            </a:r>
            <a:r>
              <a:rPr lang="en-US" dirty="0" smtClean="0"/>
              <a:t> 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.</a:t>
            </a:r>
          </a:p>
          <a:p>
            <a:pPr marL="0" indent="0" algn="just">
              <a:buNone/>
            </a:pP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disimak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en-US" dirty="0" smtClean="0"/>
              <a:t>1. </a:t>
            </a:r>
            <a:r>
              <a:rPr lang="en-US" dirty="0" err="1" smtClean="0"/>
              <a:t>Difinisi</a:t>
            </a:r>
            <a:r>
              <a:rPr lang="en-US" dirty="0" smtClean="0"/>
              <a:t> no.1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(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9436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Difinisi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sempit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umdang-undang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 smtClean="0"/>
          </a:p>
          <a:p>
            <a:pPr marL="60325" indent="-60325" algn="just">
              <a:buNone/>
            </a:pPr>
            <a:r>
              <a:rPr lang="en-US" dirty="0" err="1" smtClean="0"/>
              <a:t>Difinisi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kamus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 (Oxford </a:t>
            </a:r>
            <a:r>
              <a:rPr lang="en-US" dirty="0" err="1" smtClean="0"/>
              <a:t>Dictionari</a:t>
            </a:r>
            <a:r>
              <a:rPr lang="en-US" dirty="0" smtClean="0"/>
              <a:t> of Law):</a:t>
            </a:r>
          </a:p>
          <a:p>
            <a:pPr marL="0" indent="0"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aturan-aturan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praktek-praktek</a:t>
            </a:r>
            <a:r>
              <a:rPr lang="en-US" dirty="0" smtClean="0"/>
              <a:t>  yang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/>
          <a:lstStyle/>
          <a:p>
            <a:pPr marL="0" indent="0" algn="just">
              <a:buNone/>
            </a:pPr>
            <a:endParaRPr lang="en-US" dirty="0" smtClean="0"/>
          </a:p>
          <a:p>
            <a:r>
              <a:rPr lang="en-US" dirty="0" err="1" smtClean="0"/>
              <a:t>Jimly</a:t>
            </a:r>
            <a:r>
              <a:rPr lang="en-US" dirty="0" smtClean="0"/>
              <a:t> </a:t>
            </a:r>
            <a:r>
              <a:rPr lang="en-US" dirty="0" err="1" smtClean="0"/>
              <a:t>Asshiddiqie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yang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pegangan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yang </a:t>
            </a:r>
            <a:r>
              <a:rPr lang="en-US" dirty="0" err="1" smtClean="0"/>
              <a:t>tertulis</a:t>
            </a:r>
            <a:r>
              <a:rPr lang="en-US" dirty="0" smtClean="0"/>
              <a:t> (</a:t>
            </a:r>
            <a:r>
              <a:rPr lang="en-US" dirty="0" err="1" smtClean="0"/>
              <a:t>lazim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),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pula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L.J. Van </a:t>
            </a:r>
            <a:r>
              <a:rPr lang="en-US" dirty="0" err="1" smtClean="0"/>
              <a:t>Apeldorn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Membedakan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Undang</a:t>
            </a:r>
            <a:r>
              <a:rPr lang="en-US" dirty="0" smtClean="0"/>
              <a:t> </a:t>
            </a:r>
            <a:r>
              <a:rPr lang="en-US" dirty="0" err="1" smtClean="0"/>
              <a:t>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,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Apeldorn</a:t>
            </a:r>
            <a:r>
              <a:rPr lang="en-US" dirty="0" smtClean="0"/>
              <a:t> </a:t>
            </a:r>
            <a:r>
              <a:rPr lang="en-US" dirty="0" err="1" smtClean="0"/>
              <a:t>Undang</a:t>
            </a:r>
            <a:r>
              <a:rPr lang="en-US" dirty="0" smtClean="0"/>
              <a:t> </a:t>
            </a:r>
            <a:r>
              <a:rPr lang="en-US" dirty="0" err="1" smtClean="0"/>
              <a:t>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(</a:t>
            </a:r>
            <a:r>
              <a:rPr lang="en-US" dirty="0" err="1" smtClean="0"/>
              <a:t>Grondwet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(</a:t>
            </a:r>
            <a:r>
              <a:rPr lang="en-US" dirty="0" err="1" smtClean="0"/>
              <a:t>constitutie</a:t>
            </a:r>
            <a:r>
              <a:rPr lang="en-US" dirty="0" smtClean="0"/>
              <a:t>)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Jimly</a:t>
            </a:r>
            <a:r>
              <a:rPr lang="en-US" dirty="0" smtClean="0"/>
              <a:t> </a:t>
            </a:r>
            <a:r>
              <a:rPr lang="en-US" dirty="0" err="1" smtClean="0"/>
              <a:t>Asshiddiqie</a:t>
            </a:r>
            <a:r>
              <a:rPr lang="en-US" dirty="0" smtClean="0"/>
              <a:t>. 2010.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Konstitusionalisme</a:t>
            </a:r>
            <a:r>
              <a:rPr lang="en-US" dirty="0" smtClean="0"/>
              <a:t>. Jakarta : </a:t>
            </a:r>
            <a:r>
              <a:rPr lang="en-US" dirty="0" err="1" smtClean="0"/>
              <a:t>Sinar</a:t>
            </a:r>
            <a:r>
              <a:rPr lang="en-US" dirty="0" smtClean="0"/>
              <a:t> </a:t>
            </a:r>
            <a:r>
              <a:rPr lang="en-US" dirty="0" err="1" smtClean="0"/>
              <a:t>Grafika</a:t>
            </a:r>
            <a:r>
              <a:rPr lang="en-US" dirty="0" smtClean="0"/>
              <a:t>, </a:t>
            </a:r>
            <a:r>
              <a:rPr lang="en-US" dirty="0" err="1" smtClean="0"/>
              <a:t>hlm</a:t>
            </a:r>
            <a:r>
              <a:rPr lang="en-US" dirty="0" smtClean="0"/>
              <a:t> 29</a:t>
            </a:r>
          </a:p>
          <a:p>
            <a:pPr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 </a:t>
            </a:r>
            <a:r>
              <a:rPr lang="en-US" dirty="0" err="1" smtClean="0"/>
              <a:t>aturan-aturan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pegangan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lembaga-lembaga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(</a:t>
            </a:r>
            <a:r>
              <a:rPr lang="en-US" dirty="0" err="1" smtClean="0"/>
              <a:t>rakyat</a:t>
            </a:r>
            <a:r>
              <a:rPr lang="en-US" dirty="0" smtClean="0"/>
              <a:t>) </a:t>
            </a:r>
            <a:r>
              <a:rPr lang="en-US" dirty="0" err="1" smtClean="0"/>
              <a:t>dalam</a:t>
            </a:r>
            <a:r>
              <a:rPr lang="en-US" dirty="0" smtClean="0"/>
              <a:t> 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berbangsa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477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Sri </a:t>
            </a:r>
            <a:r>
              <a:rPr lang="en-US" dirty="0" err="1" smtClean="0"/>
              <a:t>Soemantri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Undang</a:t>
            </a:r>
            <a:r>
              <a:rPr lang="en-US" dirty="0" smtClean="0"/>
              <a:t> </a:t>
            </a:r>
            <a:r>
              <a:rPr lang="en-US" dirty="0" err="1" smtClean="0"/>
              <a:t>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berisikan</a:t>
            </a:r>
            <a:r>
              <a:rPr lang="en-US" dirty="0" smtClean="0"/>
              <a:t> 3 (</a:t>
            </a:r>
            <a:r>
              <a:rPr lang="en-US" dirty="0" err="1" smtClean="0"/>
              <a:t>tiga</a:t>
            </a:r>
            <a:r>
              <a:rPr lang="en-US" dirty="0" smtClean="0"/>
              <a:t>)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: </a:t>
            </a:r>
          </a:p>
          <a:p>
            <a:pPr>
              <a:buNone/>
            </a:pPr>
            <a:r>
              <a:rPr lang="en-US" dirty="0" smtClean="0"/>
              <a:t>(a)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warganya</a:t>
            </a:r>
            <a:r>
              <a:rPr lang="en-US" dirty="0" smtClean="0"/>
              <a:t>; </a:t>
            </a:r>
          </a:p>
          <a:p>
            <a:pPr>
              <a:buNone/>
            </a:pPr>
            <a:r>
              <a:rPr lang="en-US" dirty="0" smtClean="0"/>
              <a:t>(b) </a:t>
            </a:r>
            <a:r>
              <a:rPr lang="en-US" dirty="0" err="1" smtClean="0"/>
              <a:t>ditetapkannya</a:t>
            </a:r>
            <a:r>
              <a:rPr lang="en-US" dirty="0" smtClean="0"/>
              <a:t> </a:t>
            </a:r>
            <a:r>
              <a:rPr lang="en-US" dirty="0" err="1" smtClean="0"/>
              <a:t>susunan</a:t>
            </a:r>
            <a:r>
              <a:rPr lang="en-US" dirty="0" smtClean="0"/>
              <a:t>  </a:t>
            </a:r>
            <a:r>
              <a:rPr lang="en-US" dirty="0" err="1" smtClean="0"/>
              <a:t>ketatanegaraan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fundamental ;</a:t>
            </a:r>
          </a:p>
          <a:p>
            <a:pPr>
              <a:buNone/>
            </a:pPr>
            <a:r>
              <a:rPr lang="en-US" dirty="0" smtClean="0"/>
              <a:t> (c)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pembatasan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r>
              <a:rPr lang="en-US" dirty="0" smtClean="0"/>
              <a:t> yang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fundamental</a:t>
            </a:r>
          </a:p>
          <a:p>
            <a:pPr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disamakan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UUD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faham</a:t>
            </a:r>
            <a:r>
              <a:rPr lang="en-US" dirty="0" smtClean="0"/>
              <a:t> </a:t>
            </a:r>
            <a:r>
              <a:rPr lang="en-US" dirty="0" err="1" smtClean="0"/>
              <a:t>kodifikasi</a:t>
            </a:r>
            <a:r>
              <a:rPr lang="en-US" dirty="0" smtClean="0"/>
              <a:t> yang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menghendaki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ditulis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 yang </a:t>
            </a:r>
            <a:r>
              <a:rPr lang="en-US" dirty="0" err="1" smtClean="0"/>
              <a:t>bertujuan</a:t>
            </a:r>
            <a:r>
              <a:rPr lang="en-US" dirty="0" smtClean="0"/>
              <a:t>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kepastian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Kostitusi</a:t>
            </a:r>
            <a:r>
              <a:rPr lang="en-US" dirty="0" smtClean="0"/>
              <a:t> = Basic Law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Konstitusi</a:t>
            </a:r>
            <a:r>
              <a:rPr lang="en-US" dirty="0" smtClean="0"/>
              <a:t> =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tertinggi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Konstitusi</a:t>
            </a:r>
            <a:r>
              <a:rPr lang="en-US" dirty="0" smtClean="0"/>
              <a:t> =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 lnSpcReduction="10000"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Basic Law (</a:t>
            </a:r>
            <a:r>
              <a:rPr lang="en-US" dirty="0" err="1" smtClean="0"/>
              <a:t>Hk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)</a:t>
            </a:r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norma-norma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yang </a:t>
            </a:r>
            <a:r>
              <a:rPr lang="en-US" dirty="0" err="1" smtClean="0"/>
              <a:t>mengarahkan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pencegah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penyalah</a:t>
            </a:r>
            <a:r>
              <a:rPr lang="en-US" dirty="0" smtClean="0"/>
              <a:t> </a:t>
            </a:r>
            <a:r>
              <a:rPr lang="en-US" dirty="0" err="1" smtClean="0"/>
              <a:t>gunaan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kedudukannya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menjiwai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kepastian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.</a:t>
            </a:r>
          </a:p>
          <a:p>
            <a:pPr marL="514350" indent="-514350"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tertinggi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batal</a:t>
            </a:r>
            <a:r>
              <a:rPr lang="en-US" dirty="0" smtClean="0"/>
              <a:t> (</a:t>
            </a:r>
            <a:r>
              <a:rPr lang="en-US" dirty="0" err="1" smtClean="0"/>
              <a:t>Lex</a:t>
            </a:r>
            <a:r>
              <a:rPr lang="en-US" dirty="0" smtClean="0"/>
              <a:t> superiority </a:t>
            </a:r>
            <a:r>
              <a:rPr lang="en-US" dirty="0" err="1" smtClean="0"/>
              <a:t>derogat</a:t>
            </a:r>
            <a:r>
              <a:rPr lang="en-US" dirty="0" smtClean="0"/>
              <a:t> </a:t>
            </a:r>
            <a:r>
              <a:rPr lang="en-US" dirty="0" err="1" smtClean="0"/>
              <a:t>legi</a:t>
            </a:r>
            <a:r>
              <a:rPr lang="en-US" dirty="0" smtClean="0"/>
              <a:t> </a:t>
            </a:r>
            <a:r>
              <a:rPr lang="en-US" dirty="0" err="1" smtClean="0"/>
              <a:t>imferior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PENGANTAR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19800"/>
          </a:xfrm>
        </p:spPr>
        <p:txBody>
          <a:bodyPr>
            <a:normAutofit/>
          </a:bodyPr>
          <a:lstStyle/>
          <a:p>
            <a:pPr marL="514350" indent="-514350" algn="just">
              <a:buNone/>
            </a:pPr>
            <a:r>
              <a:rPr lang="en-US" sz="2800" dirty="0" smtClean="0"/>
              <a:t>1. DIFINISI HUKUM</a:t>
            </a:r>
          </a:p>
          <a:p>
            <a:pPr marL="284163" indent="-284163" algn="just">
              <a:buNone/>
            </a:pPr>
            <a:r>
              <a:rPr lang="en-US" sz="2800" dirty="0" smtClean="0"/>
              <a:t>   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etimologis</a:t>
            </a:r>
            <a:r>
              <a:rPr lang="en-US" sz="2800" dirty="0" smtClean="0"/>
              <a:t> </a:t>
            </a:r>
            <a:r>
              <a:rPr lang="en-US" sz="2800" dirty="0" err="1" smtClean="0"/>
              <a:t>istilah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disebut</a:t>
            </a:r>
            <a:r>
              <a:rPr lang="en-US" sz="2800" dirty="0" smtClean="0"/>
              <a:t> Law  (</a:t>
            </a:r>
            <a:r>
              <a:rPr lang="en-US" sz="2800" dirty="0" err="1" smtClean="0"/>
              <a:t>Inggris</a:t>
            </a:r>
            <a:r>
              <a:rPr lang="en-US" sz="2800" dirty="0" smtClean="0"/>
              <a:t>), </a:t>
            </a:r>
            <a:r>
              <a:rPr lang="en-US" sz="2800" dirty="0" err="1" smtClean="0"/>
              <a:t>Droit</a:t>
            </a:r>
            <a:r>
              <a:rPr lang="en-US" sz="2800" dirty="0" smtClean="0"/>
              <a:t> (</a:t>
            </a:r>
            <a:r>
              <a:rPr lang="en-US" sz="2800" dirty="0" err="1" smtClean="0"/>
              <a:t>Perancis</a:t>
            </a:r>
            <a:r>
              <a:rPr lang="en-US" sz="2800" dirty="0" smtClean="0"/>
              <a:t>), </a:t>
            </a:r>
            <a:r>
              <a:rPr lang="en-US" sz="2800" dirty="0" err="1" smtClean="0"/>
              <a:t>Recht</a:t>
            </a:r>
            <a:r>
              <a:rPr lang="en-US" sz="2800" dirty="0" smtClean="0"/>
              <a:t> (</a:t>
            </a:r>
            <a:r>
              <a:rPr lang="en-US" sz="2800" dirty="0" err="1" smtClean="0"/>
              <a:t>Belanda</a:t>
            </a:r>
            <a:r>
              <a:rPr lang="en-US" sz="2800" dirty="0" smtClean="0"/>
              <a:t>)</a:t>
            </a:r>
          </a:p>
          <a:p>
            <a:pPr marL="803275" indent="-803275" algn="just">
              <a:buNone/>
            </a:pPr>
            <a:r>
              <a:rPr lang="en-US" sz="2800" dirty="0" smtClean="0"/>
              <a:t>      a.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: </a:t>
            </a:r>
            <a:r>
              <a:rPr lang="en-US" sz="2800" dirty="0" err="1" smtClean="0"/>
              <a:t>peraturan-peraturan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 </a:t>
            </a:r>
            <a:r>
              <a:rPr lang="en-US" sz="2800" dirty="0" err="1" smtClean="0"/>
              <a:t>memaksa</a:t>
            </a:r>
            <a:r>
              <a:rPr lang="en-US" sz="2800" dirty="0" smtClean="0"/>
              <a:t>  yang </a:t>
            </a:r>
            <a:r>
              <a:rPr lang="en-US" sz="2800" dirty="0" err="1" smtClean="0"/>
              <a:t>diadakan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melindungi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menjamin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kehidupan</a:t>
            </a:r>
            <a:r>
              <a:rPr lang="en-US" sz="2800" dirty="0" smtClean="0"/>
              <a:t> </a:t>
            </a:r>
            <a:r>
              <a:rPr lang="en-US" sz="2800" dirty="0" err="1" smtClean="0"/>
              <a:t>bermayarakat</a:t>
            </a:r>
            <a:endParaRPr lang="en-US" sz="2800" dirty="0" smtClean="0"/>
          </a:p>
          <a:p>
            <a:pPr marL="850900" indent="-850900" algn="just">
              <a:buNone/>
            </a:pPr>
            <a:r>
              <a:rPr lang="en-US" sz="2800" dirty="0" smtClean="0"/>
              <a:t>      b.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: </a:t>
            </a:r>
            <a:r>
              <a:rPr lang="en-US" sz="2800" dirty="0" err="1" smtClean="0"/>
              <a:t>keseluruhan</a:t>
            </a:r>
            <a:r>
              <a:rPr lang="en-US" sz="2800" dirty="0" smtClean="0"/>
              <a:t> </a:t>
            </a:r>
            <a:r>
              <a:rPr lang="en-US" sz="2800" dirty="0" err="1" smtClean="0"/>
              <a:t>kumpulan</a:t>
            </a:r>
            <a:r>
              <a:rPr lang="en-US" sz="2800" dirty="0" smtClean="0"/>
              <a:t> </a:t>
            </a:r>
            <a:r>
              <a:rPr lang="en-US" sz="2800" dirty="0" err="1" smtClean="0"/>
              <a:t>peraturan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kaedah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kehidupan</a:t>
            </a:r>
            <a:r>
              <a:rPr lang="en-US" sz="2800" dirty="0" smtClean="0"/>
              <a:t> </a:t>
            </a:r>
            <a:r>
              <a:rPr lang="en-US" sz="2800" dirty="0" err="1" smtClean="0"/>
              <a:t>bermasyarakat</a:t>
            </a:r>
            <a:r>
              <a:rPr lang="en-US" sz="2800" dirty="0" smtClean="0"/>
              <a:t>;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keseluruhan</a:t>
            </a:r>
            <a:r>
              <a:rPr lang="en-US" sz="2800" dirty="0" smtClean="0"/>
              <a:t> </a:t>
            </a:r>
            <a:r>
              <a:rPr lang="en-US" sz="2800" dirty="0" err="1" smtClean="0"/>
              <a:t>peraturan</a:t>
            </a:r>
            <a:r>
              <a:rPr lang="en-US" sz="2800" dirty="0" smtClean="0"/>
              <a:t>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</a:t>
            </a:r>
            <a:r>
              <a:rPr lang="en-US" sz="2800" dirty="0" err="1" smtClean="0"/>
              <a:t>tingkah</a:t>
            </a:r>
            <a:r>
              <a:rPr lang="en-US" sz="2800" dirty="0" smtClean="0"/>
              <a:t>  </a:t>
            </a:r>
            <a:r>
              <a:rPr lang="en-US" sz="2800" dirty="0" err="1" smtClean="0"/>
              <a:t>laku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berlaku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siapa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melanggar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dikenai</a:t>
            </a:r>
            <a:r>
              <a:rPr lang="en-US" sz="2800" dirty="0" smtClean="0"/>
              <a:t>   </a:t>
            </a:r>
            <a:r>
              <a:rPr lang="en-US" sz="2800" dirty="0" err="1" smtClean="0"/>
              <a:t>sangsi</a:t>
            </a:r>
            <a:r>
              <a:rPr lang="en-US" sz="2800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Pengujian</a:t>
            </a:r>
            <a:r>
              <a:rPr lang="en-US" dirty="0" smtClean="0"/>
              <a:t> per </a:t>
            </a:r>
            <a:r>
              <a:rPr lang="en-US" dirty="0" err="1" smtClean="0"/>
              <a:t>Undang-Undang</a:t>
            </a:r>
            <a:r>
              <a:rPr lang="en-US" dirty="0" smtClean="0"/>
              <a:t> yang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judicial review </a:t>
            </a:r>
            <a:r>
              <a:rPr lang="en-US" dirty="0" err="1" smtClean="0"/>
              <a:t>oleh</a:t>
            </a:r>
            <a:r>
              <a:rPr lang="en-US" dirty="0" smtClean="0"/>
              <a:t> MK</a:t>
            </a:r>
          </a:p>
          <a:p>
            <a:pPr marL="0" indent="0" algn="just">
              <a:buNone/>
            </a:pP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UU, </a:t>
            </a:r>
            <a:r>
              <a:rPr lang="en-US" dirty="0" err="1" smtClean="0"/>
              <a:t>maka</a:t>
            </a:r>
            <a:r>
              <a:rPr lang="en-US" dirty="0" smtClean="0"/>
              <a:t> judicial review </a:t>
            </a:r>
            <a:r>
              <a:rPr lang="en-US" dirty="0" err="1" smtClean="0"/>
              <a:t>oleh</a:t>
            </a:r>
            <a:r>
              <a:rPr lang="en-US" dirty="0" smtClean="0"/>
              <a:t> MA.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substansi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muatannya</a:t>
            </a:r>
            <a:r>
              <a:rPr lang="en-US" dirty="0" smtClean="0"/>
              <a:t> yang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,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piagam</a:t>
            </a:r>
            <a:r>
              <a:rPr lang="en-US" dirty="0" smtClean="0"/>
              <a:t> </a:t>
            </a:r>
            <a:r>
              <a:rPr lang="en-US" dirty="0" err="1" smtClean="0"/>
              <a:t>kelahiran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, </a:t>
            </a:r>
            <a:r>
              <a:rPr lang="en-US" dirty="0" err="1" smtClean="0"/>
              <a:t>cita-cita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cita-cita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MATERI MUATAN KONSTITUSI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Henc</a:t>
            </a:r>
            <a:r>
              <a:rPr lang="en-US" dirty="0" smtClean="0"/>
              <a:t> van </a:t>
            </a:r>
            <a:r>
              <a:rPr lang="en-US" dirty="0" err="1" smtClean="0"/>
              <a:t>Maarseven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Ger van </a:t>
            </a:r>
            <a:r>
              <a:rPr lang="en-US" dirty="0" err="1" smtClean="0"/>
              <a:t>der</a:t>
            </a:r>
            <a:r>
              <a:rPr lang="en-US" dirty="0" smtClean="0"/>
              <a:t> Tang (Written </a:t>
            </a:r>
            <a:r>
              <a:rPr lang="en-US" dirty="0" err="1" smtClean="0"/>
              <a:t>Konstitution</a:t>
            </a:r>
            <a:r>
              <a:rPr lang="en-US" dirty="0" smtClean="0"/>
              <a:t>) </a:t>
            </a:r>
            <a:r>
              <a:rPr lang="en-US" dirty="0" err="1" smtClean="0"/>
              <a:t>mengatakan</a:t>
            </a:r>
            <a:r>
              <a:rPr lang="en-US" dirty="0" smtClean="0"/>
              <a:t> </a:t>
            </a:r>
            <a:r>
              <a:rPr lang="en-US" dirty="0" err="1" smtClean="0"/>
              <a:t>sbb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Constitution as a means of forming the state’s own political and legal system.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Constitution as a national document and as </a:t>
            </a:r>
            <a:r>
              <a:rPr lang="en-US" dirty="0" err="1" smtClean="0"/>
              <a:t>abirth</a:t>
            </a:r>
            <a:r>
              <a:rPr lang="en-US" dirty="0" smtClean="0"/>
              <a:t> certificate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 As a sign adulthood and independence</a:t>
            </a:r>
          </a:p>
          <a:p>
            <a:pPr marL="0" indent="0" algn="just">
              <a:buNone/>
            </a:pPr>
            <a:r>
              <a:rPr lang="en-US" dirty="0" err="1" smtClean="0"/>
              <a:t>Struycken</a:t>
            </a:r>
            <a:r>
              <a:rPr lang="en-US" dirty="0" smtClean="0"/>
              <a:t> : </a:t>
            </a:r>
            <a:r>
              <a:rPr lang="en-US" dirty="0" err="1" smtClean="0"/>
              <a:t>grondwet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(formal) </a:t>
            </a:r>
            <a:r>
              <a:rPr lang="en-US" dirty="0" err="1" smtClean="0"/>
              <a:t>berisi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perjuangan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dimasa</a:t>
            </a:r>
            <a:r>
              <a:rPr lang="en-US" dirty="0" smtClean="0"/>
              <a:t> </a:t>
            </a:r>
            <a:r>
              <a:rPr lang="en-US" dirty="0" err="1" smtClean="0"/>
              <a:t>lampau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smtClean="0"/>
              <a:t>Tingkat </a:t>
            </a:r>
            <a:r>
              <a:rPr lang="en-US" dirty="0" err="1" smtClean="0"/>
              <a:t>tertinggi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tokoh-tokoh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hendak</a:t>
            </a:r>
            <a:r>
              <a:rPr lang="en-US" dirty="0" smtClean="0"/>
              <a:t> </a:t>
            </a:r>
            <a:r>
              <a:rPr lang="en-US" dirty="0" err="1" smtClean="0"/>
              <a:t>diwujudkan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Suatu</a:t>
            </a:r>
            <a:r>
              <a:rPr lang="en-US" dirty="0" smtClean="0"/>
              <a:t> 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ketata</a:t>
            </a:r>
            <a:r>
              <a:rPr lang="en-US" dirty="0" smtClean="0"/>
              <a:t> </a:t>
            </a:r>
            <a:r>
              <a:rPr lang="en-US" dirty="0" err="1" smtClean="0"/>
              <a:t>negaraan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dipimpin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Wheare</a:t>
            </a:r>
            <a:r>
              <a:rPr lang="en-US" dirty="0" smtClean="0"/>
              <a:t>: </a:t>
            </a:r>
            <a:r>
              <a:rPr lang="en-US" dirty="0" err="1" smtClean="0"/>
              <a:t>ada</a:t>
            </a:r>
            <a:r>
              <a:rPr lang="en-US" dirty="0" smtClean="0"/>
              <a:t> 2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: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aturan-aturan</a:t>
            </a:r>
            <a:r>
              <a:rPr lang="en-US" dirty="0" smtClean="0"/>
              <a:t> </a:t>
            </a:r>
            <a:r>
              <a:rPr lang="en-US" dirty="0" err="1" smtClean="0"/>
              <a:t>hk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keyakinan</a:t>
            </a:r>
            <a:r>
              <a:rPr lang="en-US" dirty="0" smtClean="0"/>
              <a:t>, </a:t>
            </a:r>
            <a:r>
              <a:rPr lang="en-US" dirty="0" err="1" smtClean="0"/>
              <a:t>cita-cita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prinsip-prinsip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konsitusi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 the very minimum and that minimum to be rule of law.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Autofit/>
          </a:bodyPr>
          <a:lstStyle/>
          <a:p>
            <a:r>
              <a:rPr lang="en-US" dirty="0" smtClean="0"/>
              <a:t>HAKIKAT, TUJUAN KONSTITUSI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Hakikat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	-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 marL="457200" indent="-457200" algn="just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lembaga-lembaga</a:t>
            </a:r>
            <a:r>
              <a:rPr lang="en-US" dirty="0" smtClean="0"/>
              <a:t>  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-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 smtClean="0"/>
          </a:p>
          <a:p>
            <a:pPr marL="393700" indent="-393700" algn="just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mutlak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,  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diakui</a:t>
            </a:r>
            <a:r>
              <a:rPr lang="en-US" dirty="0" smtClean="0"/>
              <a:t> </a:t>
            </a:r>
            <a:r>
              <a:rPr lang="en-US" dirty="0" err="1" smtClean="0"/>
              <a:t>keberadaannya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. </a:t>
            </a:r>
            <a:r>
              <a:rPr lang="en-US" dirty="0" err="1" smtClean="0"/>
              <a:t>Sekaligus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sz="3300" dirty="0" err="1" smtClean="0"/>
              <a:t>perlindungan</a:t>
            </a:r>
            <a:r>
              <a:rPr lang="en-US" sz="3300" dirty="0" smtClean="0"/>
              <a:t> </a:t>
            </a:r>
            <a:r>
              <a:rPr lang="en-US" sz="3300" dirty="0" err="1" smtClean="0"/>
              <a:t>terhadap</a:t>
            </a:r>
            <a:r>
              <a:rPr lang="en-US" sz="3300" dirty="0" smtClean="0"/>
              <a:t> </a:t>
            </a:r>
            <a:r>
              <a:rPr lang="en-US" sz="3300" dirty="0" err="1" smtClean="0"/>
              <a:t>hak</a:t>
            </a:r>
            <a:r>
              <a:rPr lang="en-US" sz="3300" dirty="0" smtClean="0"/>
              <a:t> </a:t>
            </a:r>
            <a:r>
              <a:rPr lang="en-US" sz="3300" dirty="0" err="1" smtClean="0"/>
              <a:t>asasi</a:t>
            </a:r>
            <a:r>
              <a:rPr lang="en-US" sz="3300" dirty="0" smtClean="0"/>
              <a:t> </a:t>
            </a:r>
            <a:r>
              <a:rPr lang="en-US" sz="3300" dirty="0" err="1" smtClean="0"/>
              <a:t>manusia</a:t>
            </a:r>
            <a:r>
              <a:rPr lang="en-US" sz="3300" dirty="0" smtClean="0"/>
              <a:t> </a:t>
            </a:r>
            <a:r>
              <a:rPr lang="en-US" sz="3300" dirty="0" err="1" smtClean="0"/>
              <a:t>merupakan</a:t>
            </a:r>
            <a:r>
              <a:rPr lang="en-US" sz="3300" dirty="0" smtClean="0"/>
              <a:t> </a:t>
            </a:r>
            <a:r>
              <a:rPr lang="en-US" sz="3300" dirty="0" err="1" smtClean="0"/>
              <a:t>salah</a:t>
            </a:r>
            <a:r>
              <a:rPr lang="en-US" sz="3300" dirty="0" smtClean="0"/>
              <a:t> </a:t>
            </a:r>
            <a:r>
              <a:rPr lang="en-US" sz="3300" dirty="0" err="1" smtClean="0"/>
              <a:t>satu</a:t>
            </a:r>
            <a:r>
              <a:rPr lang="en-US" sz="3300" dirty="0" smtClean="0"/>
              <a:t> </a:t>
            </a:r>
            <a:r>
              <a:rPr lang="en-US" sz="3300" dirty="0" err="1" smtClean="0"/>
              <a:t>prinsip</a:t>
            </a:r>
            <a:r>
              <a:rPr lang="en-US" sz="3300" dirty="0" smtClean="0"/>
              <a:t> </a:t>
            </a:r>
            <a:r>
              <a:rPr lang="en-US" sz="3300" dirty="0" err="1" smtClean="0"/>
              <a:t>pokok</a:t>
            </a:r>
            <a:r>
              <a:rPr lang="en-US" sz="3300" dirty="0" smtClean="0"/>
              <a:t> </a:t>
            </a:r>
            <a:r>
              <a:rPr lang="en-US" sz="3300" dirty="0" err="1" smtClean="0"/>
              <a:t>tegaknya</a:t>
            </a:r>
            <a:r>
              <a:rPr lang="en-US" sz="3300" dirty="0" smtClean="0"/>
              <a:t> </a:t>
            </a:r>
            <a:r>
              <a:rPr lang="en-US" sz="3300" dirty="0" err="1" smtClean="0"/>
              <a:t>sebuah</a:t>
            </a:r>
            <a:r>
              <a:rPr lang="en-US" sz="3300" dirty="0" smtClean="0"/>
              <a:t> </a:t>
            </a:r>
            <a:r>
              <a:rPr lang="en-US" sz="3300" dirty="0" err="1" smtClean="0"/>
              <a:t>negara</a:t>
            </a:r>
            <a:r>
              <a:rPr lang="en-US" sz="3300" dirty="0" smtClean="0"/>
              <a:t> </a:t>
            </a:r>
            <a:r>
              <a:rPr lang="en-US" sz="3300" dirty="0" err="1" smtClean="0"/>
              <a:t>hukum</a:t>
            </a:r>
            <a:r>
              <a:rPr lang="en-US" sz="3300" dirty="0" smtClean="0"/>
              <a:t>.</a:t>
            </a:r>
          </a:p>
          <a:p>
            <a:pPr>
              <a:buNone/>
            </a:pPr>
            <a:endParaRPr lang="en-US" sz="3000" dirty="0" smtClean="0"/>
          </a:p>
          <a:p>
            <a:pPr>
              <a:buNone/>
            </a:pPr>
            <a:r>
              <a:rPr lang="en-US" sz="3000" dirty="0" smtClean="0"/>
              <a:t>- </a:t>
            </a:r>
            <a:r>
              <a:rPr lang="en-US" sz="3000" dirty="0" err="1" smtClean="0"/>
              <a:t>Pengakuan</a:t>
            </a:r>
            <a:r>
              <a:rPr lang="en-US" sz="3000" dirty="0" smtClean="0"/>
              <a:t> </a:t>
            </a:r>
            <a:r>
              <a:rPr lang="en-US" sz="3000" dirty="0" err="1" smtClean="0"/>
              <a:t>adanya</a:t>
            </a:r>
            <a:r>
              <a:rPr lang="en-US" sz="3000" dirty="0" smtClean="0"/>
              <a:t> </a:t>
            </a:r>
            <a:r>
              <a:rPr lang="en-US" sz="3000" dirty="0" err="1" smtClean="0"/>
              <a:t>pluralisme</a:t>
            </a:r>
            <a:endParaRPr lang="en-US" sz="3000" dirty="0" smtClean="0"/>
          </a:p>
          <a:p>
            <a:pPr marL="393700" indent="-393700">
              <a:buNone/>
            </a:pPr>
            <a:r>
              <a:rPr lang="en-US" sz="3000" dirty="0" smtClean="0"/>
              <a:t>       </a:t>
            </a:r>
            <a:r>
              <a:rPr lang="en-US" sz="3000" dirty="0" err="1" smtClean="0"/>
              <a:t>Dalam</a:t>
            </a:r>
            <a:r>
              <a:rPr lang="en-US" sz="3000" dirty="0" smtClean="0"/>
              <a:t> </a:t>
            </a:r>
            <a:r>
              <a:rPr lang="en-US" sz="3000" dirty="0" err="1" smtClean="0"/>
              <a:t>arti</a:t>
            </a:r>
            <a:r>
              <a:rPr lang="en-US" sz="3000" dirty="0" smtClean="0"/>
              <a:t> </a:t>
            </a:r>
            <a:r>
              <a:rPr lang="en-US" sz="3000" dirty="0" err="1" smtClean="0"/>
              <a:t>bahwa</a:t>
            </a:r>
            <a:r>
              <a:rPr lang="en-US" sz="3000" dirty="0" smtClean="0"/>
              <a:t> </a:t>
            </a:r>
            <a:r>
              <a:rPr lang="en-US" sz="3000" dirty="0" err="1" smtClean="0"/>
              <a:t>suatu</a:t>
            </a:r>
            <a:r>
              <a:rPr lang="en-US" sz="3000" dirty="0" smtClean="0"/>
              <a:t> </a:t>
            </a:r>
            <a:r>
              <a:rPr lang="en-US" sz="3000" dirty="0" err="1" smtClean="0"/>
              <a:t>negara</a:t>
            </a:r>
            <a:r>
              <a:rPr lang="en-US" sz="3000" dirty="0" smtClean="0"/>
              <a:t> </a:t>
            </a:r>
            <a:r>
              <a:rPr lang="en-US" sz="3000" dirty="0" err="1" smtClean="0"/>
              <a:t>terdiri</a:t>
            </a:r>
            <a:r>
              <a:rPr lang="en-US" sz="3000" dirty="0" smtClean="0"/>
              <a:t> </a:t>
            </a:r>
            <a:r>
              <a:rPr lang="en-US" sz="3000" dirty="0" err="1" smtClean="0"/>
              <a:t>dari</a:t>
            </a:r>
            <a:r>
              <a:rPr lang="en-US" sz="3000" dirty="0" smtClean="0"/>
              <a:t> </a:t>
            </a:r>
            <a:r>
              <a:rPr lang="en-US" sz="3000" dirty="0" err="1" smtClean="0"/>
              <a:t>berbagai</a:t>
            </a:r>
            <a:r>
              <a:rPr lang="en-US" sz="3000" dirty="0" smtClean="0"/>
              <a:t> </a:t>
            </a:r>
            <a:r>
              <a:rPr lang="en-US" sz="3000" dirty="0" err="1" smtClean="0"/>
              <a:t>macam</a:t>
            </a:r>
            <a:r>
              <a:rPr lang="en-US" sz="3000" dirty="0" smtClean="0"/>
              <a:t> </a:t>
            </a:r>
            <a:r>
              <a:rPr lang="en-US" sz="3000" dirty="0" err="1" smtClean="0"/>
              <a:t>suku</a:t>
            </a:r>
            <a:r>
              <a:rPr lang="en-US" sz="3000" dirty="0" smtClean="0"/>
              <a:t>, </a:t>
            </a:r>
            <a:r>
              <a:rPr lang="en-US" sz="3000" dirty="0" err="1" smtClean="0"/>
              <a:t>ras</a:t>
            </a:r>
            <a:r>
              <a:rPr lang="en-US" sz="3000" dirty="0" smtClean="0"/>
              <a:t>   </a:t>
            </a:r>
            <a:r>
              <a:rPr lang="en-US" sz="3000" dirty="0" err="1" smtClean="0"/>
              <a:t>dan</a:t>
            </a:r>
            <a:r>
              <a:rPr lang="en-US" sz="3000" dirty="0" smtClean="0"/>
              <a:t> agama. </a:t>
            </a:r>
            <a:r>
              <a:rPr lang="en-US" sz="3000" dirty="0" err="1" smtClean="0"/>
              <a:t>Hendaknya</a:t>
            </a:r>
            <a:r>
              <a:rPr lang="en-US" sz="3000" dirty="0" smtClean="0"/>
              <a:t> </a:t>
            </a:r>
            <a:r>
              <a:rPr lang="en-US" sz="3000" dirty="0" err="1" smtClean="0"/>
              <a:t>perbedaan</a:t>
            </a:r>
            <a:r>
              <a:rPr lang="en-US" sz="3000" dirty="0" smtClean="0"/>
              <a:t> </a:t>
            </a:r>
            <a:r>
              <a:rPr lang="en-US" sz="3000" dirty="0" err="1" smtClean="0"/>
              <a:t>suku</a:t>
            </a:r>
            <a:r>
              <a:rPr lang="en-US" sz="3000" dirty="0" smtClean="0"/>
              <a:t>, </a:t>
            </a:r>
            <a:r>
              <a:rPr lang="en-US" sz="3000" dirty="0" err="1" smtClean="0"/>
              <a:t>ras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agama </a:t>
            </a:r>
            <a:r>
              <a:rPr lang="en-US" sz="3000" dirty="0" err="1" smtClean="0"/>
              <a:t>tersebut</a:t>
            </a:r>
            <a:r>
              <a:rPr lang="en-US" sz="3000" dirty="0" smtClean="0"/>
              <a:t> </a:t>
            </a:r>
            <a:r>
              <a:rPr lang="en-US" sz="3000" dirty="0" err="1" smtClean="0"/>
              <a:t>diakui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dijamin</a:t>
            </a:r>
            <a:r>
              <a:rPr lang="en-US" sz="3000" dirty="0" smtClean="0"/>
              <a:t> </a:t>
            </a:r>
            <a:r>
              <a:rPr lang="en-US" sz="3000" dirty="0" err="1" smtClean="0"/>
              <a:t>keberadaannya</a:t>
            </a:r>
            <a:r>
              <a:rPr lang="en-US" sz="3000" dirty="0" smtClean="0"/>
              <a:t>,      </a:t>
            </a:r>
            <a:r>
              <a:rPr lang="en-US" sz="3000" dirty="0" err="1" smtClean="0"/>
              <a:t>serta</a:t>
            </a:r>
            <a:r>
              <a:rPr lang="en-US" sz="3000" dirty="0" smtClean="0"/>
              <a:t> </a:t>
            </a:r>
            <a:r>
              <a:rPr lang="en-US" sz="3000" dirty="0" err="1" smtClean="0"/>
              <a:t>dilindungi</a:t>
            </a:r>
            <a:r>
              <a:rPr lang="en-US" sz="3000" dirty="0" smtClean="0"/>
              <a:t> </a:t>
            </a:r>
            <a:r>
              <a:rPr lang="en-US" sz="3000" dirty="0" err="1" smtClean="0"/>
              <a:t>oleh</a:t>
            </a:r>
            <a:r>
              <a:rPr lang="en-US" sz="3000" dirty="0" smtClean="0"/>
              <a:t> </a:t>
            </a:r>
            <a:r>
              <a:rPr lang="en-US" sz="3000" dirty="0" err="1" smtClean="0"/>
              <a:t>negara</a:t>
            </a:r>
            <a:r>
              <a:rPr lang="en-US" sz="3000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Di </a:t>
            </a:r>
            <a:r>
              <a:rPr lang="en-US" dirty="0" err="1" smtClean="0"/>
              <a:t>kalangan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, </a:t>
            </a:r>
            <a:r>
              <a:rPr lang="en-US" dirty="0" err="1" smtClean="0"/>
              <a:t>dipahami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: </a:t>
            </a:r>
            <a:r>
              <a:rPr lang="en-US" dirty="0" err="1" smtClean="0"/>
              <a:t>kepastian</a:t>
            </a:r>
            <a:r>
              <a:rPr lang="en-US" dirty="0" smtClean="0"/>
              <a:t>, </a:t>
            </a:r>
            <a:r>
              <a:rPr lang="en-US" dirty="0" err="1" smtClean="0"/>
              <a:t>kemanfaatan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. </a:t>
            </a:r>
            <a:r>
              <a:rPr lang="en-US" dirty="0" err="1" smtClean="0"/>
              <a:t>Kepastian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ketertiban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ketenteraman</a:t>
            </a:r>
            <a:r>
              <a:rPr lang="en-US" dirty="0" smtClean="0"/>
              <a:t>. </a:t>
            </a:r>
            <a:r>
              <a:rPr lang="en-US" dirty="0" err="1" smtClean="0"/>
              <a:t>Kemanfaatan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–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terwujudnya</a:t>
            </a:r>
            <a:r>
              <a:rPr lang="en-US" dirty="0" smtClean="0"/>
              <a:t> </a:t>
            </a:r>
            <a:r>
              <a:rPr lang="en-US" dirty="0" err="1" smtClean="0"/>
              <a:t>kedamaian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.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sepadan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, </a:t>
            </a:r>
            <a:r>
              <a:rPr lang="en-US" dirty="0" err="1" smtClean="0"/>
              <a:t>kepatutan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kewajaran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2800" dirty="0" smtClean="0"/>
          </a:p>
          <a:p>
            <a:pPr marL="0" indent="0" algn="just">
              <a:buNone/>
            </a:pP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konstitusi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bagian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yang paling </a:t>
            </a:r>
            <a:r>
              <a:rPr lang="en-US" sz="2800" dirty="0" err="1" smtClean="0"/>
              <a:t>tinggi</a:t>
            </a:r>
            <a:r>
              <a:rPr lang="en-US" sz="2800" dirty="0" smtClean="0"/>
              <a:t> </a:t>
            </a:r>
            <a:r>
              <a:rPr lang="en-US" sz="2800" dirty="0" err="1" smtClean="0"/>
              <a:t>tingkatannya</a:t>
            </a:r>
            <a:r>
              <a:rPr lang="en-US" sz="2800" dirty="0" smtClean="0"/>
              <a:t>,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konstitusi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tertinggi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mencapai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mewujudkan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tertinggi</a:t>
            </a:r>
            <a:r>
              <a:rPr lang="en-US" sz="2800" dirty="0" smtClean="0"/>
              <a:t>.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dianggap</a:t>
            </a:r>
            <a:r>
              <a:rPr lang="en-US" sz="2800" dirty="0" smtClean="0"/>
              <a:t> </a:t>
            </a:r>
            <a:r>
              <a:rPr lang="en-US" sz="2800" dirty="0" err="1" smtClean="0"/>
              <a:t>tertinggi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keadilan</a:t>
            </a:r>
            <a:r>
              <a:rPr lang="en-US" sz="2800" dirty="0" smtClean="0"/>
              <a:t>, </a:t>
            </a:r>
            <a:r>
              <a:rPr lang="en-US" sz="2800" dirty="0" err="1" smtClean="0"/>
              <a:t>ketertiban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perwujudan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– </a:t>
            </a:r>
            <a:r>
              <a:rPr lang="en-US" sz="2800" dirty="0" err="1" smtClean="0"/>
              <a:t>nilai</a:t>
            </a:r>
            <a:r>
              <a:rPr lang="en-US" sz="2800" dirty="0" smtClean="0"/>
              <a:t> ideal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kemerdekaan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kebebasan</a:t>
            </a:r>
            <a:r>
              <a:rPr lang="en-US" sz="2800" dirty="0" smtClean="0"/>
              <a:t>, </a:t>
            </a:r>
            <a:r>
              <a:rPr lang="en-US" sz="2800" dirty="0" err="1" smtClean="0"/>
              <a:t>kesejahteraan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kemakmuran</a:t>
            </a:r>
            <a:r>
              <a:rPr lang="en-US" sz="2800" dirty="0" smtClean="0"/>
              <a:t>, </a:t>
            </a:r>
            <a:r>
              <a:rPr lang="en-US" sz="2800" dirty="0" err="1" smtClean="0"/>
              <a:t>sebagaimana</a:t>
            </a:r>
            <a:r>
              <a:rPr lang="en-US" sz="2800" dirty="0" smtClean="0"/>
              <a:t> </a:t>
            </a:r>
            <a:r>
              <a:rPr lang="en-US" sz="2800" dirty="0" err="1" smtClean="0"/>
              <a:t>dirumuskan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bernegara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pendiri</a:t>
            </a:r>
            <a:r>
              <a:rPr lang="en-US" sz="2800" dirty="0" smtClean="0"/>
              <a:t> </a:t>
            </a:r>
            <a:r>
              <a:rPr lang="en-US" sz="2800" dirty="0" err="1" smtClean="0"/>
              <a:t>bangsa</a:t>
            </a:r>
            <a:r>
              <a:rPr lang="en-US" sz="2800" dirty="0" smtClean="0"/>
              <a:t> (the founding fathers and mothers).</a:t>
            </a:r>
            <a:endParaRPr lang="en-US" sz="2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/>
          </a:bodyPr>
          <a:lstStyle/>
          <a:p>
            <a:pPr marL="63500" indent="-63500">
              <a:buNone/>
            </a:pPr>
            <a:r>
              <a:rPr lang="en-US" sz="2800" dirty="0" smtClean="0"/>
              <a:t>Negara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sarana</a:t>
            </a:r>
            <a:r>
              <a:rPr lang="en-US" sz="2800" dirty="0" smtClean="0"/>
              <a:t> </a:t>
            </a:r>
            <a:r>
              <a:rPr lang="en-US" sz="2800" dirty="0" err="1" smtClean="0"/>
              <a:t>dasar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mengawasi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–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kekuasaan</a:t>
            </a:r>
            <a:r>
              <a:rPr lang="en-US" sz="2800" dirty="0" smtClean="0"/>
              <a:t>, yang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hal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dilandaskan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konstitusi</a:t>
            </a:r>
            <a:r>
              <a:rPr lang="en-US" sz="2800" dirty="0" smtClean="0"/>
              <a:t>. </a:t>
            </a:r>
            <a:r>
              <a:rPr lang="en-US" sz="2800" dirty="0" err="1" smtClean="0"/>
              <a:t>Konstitusi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mempunyai</a:t>
            </a:r>
            <a:r>
              <a:rPr lang="en-US" sz="2800" dirty="0" smtClean="0"/>
              <a:t> </a:t>
            </a:r>
            <a:r>
              <a:rPr lang="en-US" sz="2800" dirty="0" err="1" smtClean="0"/>
              <a:t>dua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, </a:t>
            </a:r>
            <a:r>
              <a:rPr lang="en-US" sz="2800" dirty="0" err="1" smtClean="0"/>
              <a:t>yaitu</a:t>
            </a:r>
            <a:r>
              <a:rPr lang="en-US" sz="2800" dirty="0" smtClean="0"/>
              <a:t> : </a:t>
            </a:r>
          </a:p>
          <a:p>
            <a:pPr>
              <a:buNone/>
            </a:pPr>
            <a:r>
              <a:rPr lang="en-US" sz="2800" dirty="0" smtClean="0"/>
              <a:t> 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pembatasan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pengawasan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kekuasaan</a:t>
            </a:r>
            <a:r>
              <a:rPr lang="en-US" sz="2800" dirty="0" smtClean="0"/>
              <a:t> </a:t>
            </a:r>
            <a:r>
              <a:rPr lang="en-US" sz="2800" dirty="0" err="1" smtClean="0"/>
              <a:t>politik</a:t>
            </a:r>
            <a:r>
              <a:rPr lang="en-US" sz="2800" dirty="0" smtClean="0"/>
              <a:t>.</a:t>
            </a:r>
          </a:p>
          <a:p>
            <a:pPr>
              <a:buNone/>
            </a:pPr>
            <a:r>
              <a:rPr lang="en-US" sz="2800" dirty="0" smtClean="0"/>
              <a:t> 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membebaskan</a:t>
            </a:r>
            <a:r>
              <a:rPr lang="en-US" sz="2800" dirty="0" smtClean="0"/>
              <a:t> </a:t>
            </a:r>
            <a:r>
              <a:rPr lang="en-US" sz="2800" dirty="0" err="1" smtClean="0"/>
              <a:t>kekuasaan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control </a:t>
            </a:r>
            <a:r>
              <a:rPr lang="en-US" sz="2800" dirty="0" err="1" smtClean="0"/>
              <a:t>mutlak</a:t>
            </a:r>
            <a:r>
              <a:rPr lang="en-US" sz="2800" dirty="0" smtClean="0"/>
              <a:t> </a:t>
            </a:r>
            <a:r>
              <a:rPr lang="en-US" sz="2800" dirty="0" err="1" smtClean="0"/>
              <a:t>penguasa</a:t>
            </a:r>
            <a:r>
              <a:rPr lang="en-US" sz="2800" dirty="0" smtClean="0"/>
              <a:t>,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menetapkan</a:t>
            </a:r>
            <a:r>
              <a:rPr lang="en-US" sz="2800" dirty="0" smtClean="0"/>
              <a:t> </a:t>
            </a:r>
            <a:r>
              <a:rPr lang="en-US" sz="2800" dirty="0" err="1" smtClean="0"/>
              <a:t>batas-batas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penguasa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sarjana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 </a:t>
            </a:r>
            <a:r>
              <a:rPr lang="en-US" dirty="0" err="1" smtClean="0"/>
              <a:t>negara</a:t>
            </a:r>
            <a:r>
              <a:rPr lang="en-US" dirty="0" smtClean="0"/>
              <a:t>. 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: </a:t>
            </a:r>
          </a:p>
          <a:p>
            <a:pPr>
              <a:buNone/>
            </a:pPr>
            <a:r>
              <a:rPr lang="en-US" dirty="0" smtClean="0"/>
              <a:t>1.  </a:t>
            </a:r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ketertiban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ketenteraman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3. 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yang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–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prinsipnya</a:t>
            </a:r>
            <a:r>
              <a:rPr lang="en-US" dirty="0" smtClean="0"/>
              <a:t>,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melemahkan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berdiri</a:t>
            </a:r>
            <a:r>
              <a:rPr lang="en-US" dirty="0" smtClean="0"/>
              <a:t> </a:t>
            </a:r>
            <a:r>
              <a:rPr lang="en-US" dirty="0" err="1" smtClean="0"/>
              <a:t>tegak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yang </a:t>
            </a:r>
            <a:r>
              <a:rPr lang="en-US" dirty="0" err="1" smtClean="0"/>
              <a:t>efektif</a:t>
            </a:r>
            <a:r>
              <a:rPr lang="en-US" dirty="0" smtClean="0"/>
              <a:t> 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tercipta</a:t>
            </a:r>
            <a:r>
              <a:rPr lang="en-US" dirty="0" smtClean="0"/>
              <a:t> </a:t>
            </a:r>
            <a:r>
              <a:rPr lang="en-US" dirty="0" err="1" smtClean="0"/>
              <a:t>tertib</a:t>
            </a:r>
            <a:r>
              <a:rPr lang="en-US" dirty="0" smtClean="0"/>
              <a:t> </a:t>
            </a:r>
            <a:r>
              <a:rPr lang="en-US" dirty="0" err="1" smtClean="0"/>
              <a:t>bermasyarakat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endParaRPr lang="en-US" dirty="0" smtClean="0"/>
          </a:p>
          <a:p>
            <a:r>
              <a:rPr lang="en-US" dirty="0" err="1" smtClean="0"/>
              <a:t>Naskah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luwes</a:t>
            </a:r>
            <a:r>
              <a:rPr lang="en-US" dirty="0" smtClean="0"/>
              <a:t> (flexible),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kaku</a:t>
            </a:r>
            <a:r>
              <a:rPr lang="en-US" dirty="0" smtClean="0"/>
              <a:t> (rigid). </a:t>
            </a:r>
            <a:r>
              <a:rPr lang="en-US" dirty="0" err="1" smtClean="0"/>
              <a:t>Ukuran</a:t>
            </a:r>
            <a:r>
              <a:rPr lang="en-US" dirty="0" smtClean="0"/>
              <a:t> yang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flexible  </a:t>
            </a:r>
            <a:r>
              <a:rPr lang="en-US" dirty="0" err="1" smtClean="0"/>
              <a:t>atau</a:t>
            </a:r>
            <a:r>
              <a:rPr lang="en-US" dirty="0" smtClean="0"/>
              <a:t> rigid </a:t>
            </a:r>
            <a:r>
              <a:rPr lang="en-US" dirty="0" err="1" smtClean="0"/>
              <a:t>adalah</a:t>
            </a:r>
            <a:r>
              <a:rPr lang="en-US" dirty="0" smtClean="0"/>
              <a:t> :</a:t>
            </a:r>
          </a:p>
          <a:p>
            <a:r>
              <a:rPr lang="en-US" dirty="0" smtClean="0"/>
              <a:t> (</a:t>
            </a:r>
            <a:r>
              <a:rPr lang="en-US" dirty="0" err="1" smtClean="0"/>
              <a:t>i</a:t>
            </a:r>
            <a:r>
              <a:rPr lang="en-US" dirty="0" smtClean="0"/>
              <a:t>)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naskah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dimungkinkan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mengubahnya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en-US" dirty="0" smtClean="0"/>
              <a:t>(ii)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naskah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705600"/>
          </a:xfrm>
        </p:spPr>
        <p:txBody>
          <a:bodyPr>
            <a:normAutofit lnSpcReduction="10000"/>
          </a:bodyPr>
          <a:lstStyle/>
          <a:p>
            <a:pPr marL="514350" indent="-514350" algn="just">
              <a:buNone/>
            </a:pPr>
            <a:r>
              <a:rPr lang="en-US" dirty="0" smtClean="0"/>
              <a:t>2. TUJUAN HUKUM</a:t>
            </a:r>
          </a:p>
          <a:p>
            <a:pPr marL="803275" indent="-803275" algn="just">
              <a:buNone/>
            </a:pPr>
            <a:r>
              <a:rPr lang="en-US" dirty="0" smtClean="0"/>
              <a:t>     a.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kepastian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   (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endParaRPr lang="en-US" dirty="0" smtClean="0"/>
          </a:p>
          <a:p>
            <a:pPr marL="803275" indent="-803275" algn="just"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warganya</a:t>
            </a:r>
            <a:r>
              <a:rPr lang="en-US" dirty="0" smtClean="0"/>
              <a:t>. 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diskriminasi</a:t>
            </a:r>
            <a:r>
              <a:rPr lang="en-US" dirty="0" smtClean="0"/>
              <a:t>, </a:t>
            </a:r>
            <a:r>
              <a:rPr lang="en-US" dirty="0" err="1" smtClean="0"/>
              <a:t>adanya</a:t>
            </a:r>
            <a:r>
              <a:rPr lang="en-US" dirty="0" smtClean="0"/>
              <a:t>  </a:t>
            </a:r>
            <a:r>
              <a:rPr lang="en-US" dirty="0" err="1" smtClean="0"/>
              <a:t>sangsi</a:t>
            </a:r>
            <a:r>
              <a:rPr lang="en-US" dirty="0" smtClean="0"/>
              <a:t>/</a:t>
            </a:r>
            <a:r>
              <a:rPr lang="en-US" dirty="0" err="1" smtClean="0"/>
              <a:t>hukuman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yang </a:t>
            </a:r>
            <a:r>
              <a:rPr lang="en-US" dirty="0" err="1" smtClean="0"/>
              <a:t>melanggar</a:t>
            </a:r>
            <a:r>
              <a:rPr lang="en-US" dirty="0" smtClean="0"/>
              <a:t>).</a:t>
            </a:r>
          </a:p>
          <a:p>
            <a:pPr marL="803275" indent="-803275" algn="just">
              <a:buNone/>
            </a:pPr>
            <a:r>
              <a:rPr lang="en-US" dirty="0" smtClean="0"/>
              <a:t>     b.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rasa </a:t>
            </a:r>
            <a:r>
              <a:rPr lang="en-US" dirty="0" err="1" smtClean="0"/>
              <a:t>keadilan</a:t>
            </a:r>
            <a:r>
              <a:rPr lang="en-US" dirty="0" smtClean="0"/>
              <a:t>, </a:t>
            </a:r>
            <a:r>
              <a:rPr lang="en-US" dirty="0" err="1" smtClean="0"/>
              <a:t>ketertiban</a:t>
            </a:r>
            <a:r>
              <a:rPr lang="en-US" dirty="0" smtClean="0"/>
              <a:t>,     </a:t>
            </a:r>
            <a:r>
              <a:rPr lang="en-US" dirty="0" err="1" smtClean="0"/>
              <a:t>kesejahteraan</a:t>
            </a:r>
            <a:r>
              <a:rPr lang="en-US" dirty="0" smtClean="0"/>
              <a:t>.</a:t>
            </a:r>
          </a:p>
          <a:p>
            <a:pPr marL="514350" indent="-514350" algn="just">
              <a:buNone/>
            </a:pPr>
            <a:r>
              <a:rPr lang="en-US" dirty="0" smtClean="0"/>
              <a:t> </a:t>
            </a:r>
          </a:p>
          <a:p>
            <a:pPr marL="514350" indent="-514350"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Bentuknya</a:t>
            </a:r>
            <a:r>
              <a:rPr lang="en-US" dirty="0" smtClean="0"/>
              <a:t>:</a:t>
            </a:r>
          </a:p>
          <a:p>
            <a:pPr marL="514350" indent="-514350" algn="just">
              <a:buNone/>
            </a:pPr>
            <a:r>
              <a:rPr lang="en-US" dirty="0" smtClean="0"/>
              <a:t>	A. </a:t>
            </a:r>
            <a:r>
              <a:rPr lang="en-US" dirty="0" err="1" smtClean="0"/>
              <a:t>Tetulis</a:t>
            </a:r>
            <a:r>
              <a:rPr lang="en-US" dirty="0" smtClean="0"/>
              <a:t> (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	   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2:</a:t>
            </a:r>
          </a:p>
          <a:p>
            <a:pPr marL="514350" indent="-514350" algn="just">
              <a:buNone/>
            </a:pPr>
            <a:r>
              <a:rPr lang="en-US" dirty="0" smtClean="0"/>
              <a:t>		- </a:t>
            </a:r>
            <a:r>
              <a:rPr lang="en-US" dirty="0" err="1" smtClean="0"/>
              <a:t>Dikodifikasikan</a:t>
            </a:r>
            <a:r>
              <a:rPr lang="en-US" dirty="0" smtClean="0"/>
              <a:t> (</a:t>
            </a:r>
            <a:r>
              <a:rPr lang="en-US" dirty="0" err="1" smtClean="0"/>
              <a:t>dikitabkan</a:t>
            </a:r>
            <a:r>
              <a:rPr lang="en-US" dirty="0" smtClean="0"/>
              <a:t>): </a:t>
            </a:r>
            <a:r>
              <a:rPr lang="en-US" dirty="0" err="1" smtClean="0"/>
              <a:t>KUHPer</a:t>
            </a:r>
            <a:r>
              <a:rPr lang="en-US" dirty="0" smtClean="0"/>
              <a:t>, KUHP, </a:t>
            </a:r>
          </a:p>
          <a:p>
            <a:pPr marL="514350" indent="-514350" algn="just">
              <a:buNone/>
            </a:pPr>
            <a:r>
              <a:rPr lang="en-US" dirty="0" smtClean="0"/>
              <a:t>		   </a:t>
            </a:r>
            <a:r>
              <a:rPr lang="en-US" dirty="0" err="1" smtClean="0"/>
              <a:t>Hk</a:t>
            </a:r>
            <a:r>
              <a:rPr lang="en-US" dirty="0" smtClean="0"/>
              <a:t> </a:t>
            </a:r>
            <a:r>
              <a:rPr lang="en-US" dirty="0" err="1" smtClean="0"/>
              <a:t>Dagang</a:t>
            </a:r>
            <a:r>
              <a:rPr lang="en-US" dirty="0" smtClean="0"/>
              <a:t>, </a:t>
            </a:r>
            <a:r>
              <a:rPr lang="en-US" dirty="0" err="1" smtClean="0"/>
              <a:t>Hk</a:t>
            </a:r>
            <a:r>
              <a:rPr lang="en-US" dirty="0" smtClean="0"/>
              <a:t>. </a:t>
            </a:r>
            <a:r>
              <a:rPr lang="en-US" dirty="0" err="1" smtClean="0"/>
              <a:t>Acara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, </a:t>
            </a:r>
            <a:r>
              <a:rPr lang="en-US" dirty="0" err="1" smtClean="0"/>
              <a:t>Hk</a:t>
            </a:r>
            <a:r>
              <a:rPr lang="en-US" dirty="0" smtClean="0"/>
              <a:t> </a:t>
            </a:r>
            <a:r>
              <a:rPr lang="en-US" dirty="0" err="1" smtClean="0"/>
              <a:t>Acara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		   </a:t>
            </a:r>
            <a:r>
              <a:rPr lang="en-US" dirty="0" err="1" smtClean="0"/>
              <a:t>Perdata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	 	-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dikodifikasikan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perubahannya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Revolutif</a:t>
            </a:r>
            <a:r>
              <a:rPr lang="en-US" dirty="0" smtClean="0"/>
              <a:t>: </a:t>
            </a:r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menyeluruh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Evolutif</a:t>
            </a:r>
            <a:r>
              <a:rPr lang="en-US" dirty="0" smtClean="0"/>
              <a:t>: </a:t>
            </a:r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perlahan</a:t>
            </a:r>
            <a:r>
              <a:rPr lang="en-US" dirty="0" smtClean="0"/>
              <a:t> (</a:t>
            </a:r>
            <a:r>
              <a:rPr lang="en-US" dirty="0" err="1" smtClean="0"/>
              <a:t>berangsur-angsur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912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dirty="0" err="1" smtClean="0"/>
              <a:t>konstitusi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demokratis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prinsip-prinsip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 1.  </a:t>
            </a:r>
            <a:r>
              <a:rPr lang="en-US" dirty="0" err="1" smtClean="0"/>
              <a:t>Menempatkan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; 2.  </a:t>
            </a:r>
            <a:r>
              <a:rPr lang="en-US" dirty="0" err="1" smtClean="0"/>
              <a:t>terjaminnya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minoritas</a:t>
            </a:r>
            <a:r>
              <a:rPr lang="en-US" dirty="0" smtClean="0"/>
              <a:t>; 3.  </a:t>
            </a:r>
            <a:r>
              <a:rPr lang="en-US" dirty="0" err="1" smtClean="0"/>
              <a:t>Pembatasan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; 4.  </a:t>
            </a:r>
            <a:r>
              <a:rPr lang="en-US" dirty="0" err="1" smtClean="0"/>
              <a:t>Pembatasan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pemisahan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meliputi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en-US" dirty="0" smtClean="0"/>
              <a:t>a.  </a:t>
            </a:r>
            <a:r>
              <a:rPr lang="en-US" dirty="0" err="1" smtClean="0"/>
              <a:t>Pemisahan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trias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b. 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lembaga-lembaga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c. 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; </a:t>
            </a:r>
            <a:r>
              <a:rPr lang="en-US" dirty="0" err="1" smtClean="0"/>
              <a:t>dan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d. 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peralihan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Sri </a:t>
            </a:r>
            <a:r>
              <a:rPr lang="en-US" dirty="0" err="1" smtClean="0"/>
              <a:t>Soemantri</a:t>
            </a:r>
            <a:endParaRPr lang="en-US" dirty="0" smtClean="0"/>
          </a:p>
          <a:p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Undang</a:t>
            </a:r>
            <a:r>
              <a:rPr lang="en-US" dirty="0" smtClean="0"/>
              <a:t> </a:t>
            </a:r>
            <a:r>
              <a:rPr lang="en-US" dirty="0" err="1" smtClean="0"/>
              <a:t>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berisikan</a:t>
            </a:r>
            <a:r>
              <a:rPr lang="en-US" dirty="0" smtClean="0"/>
              <a:t> 3 (</a:t>
            </a:r>
            <a:r>
              <a:rPr lang="en-US" dirty="0" err="1" smtClean="0"/>
              <a:t>tiga</a:t>
            </a:r>
            <a:r>
              <a:rPr lang="en-US" dirty="0" smtClean="0"/>
              <a:t>)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:</a:t>
            </a:r>
          </a:p>
          <a:p>
            <a:r>
              <a:rPr lang="en-US" dirty="0" smtClean="0"/>
              <a:t> (a)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warganya</a:t>
            </a:r>
            <a:r>
              <a:rPr lang="en-US" dirty="0" smtClean="0"/>
              <a:t> ; </a:t>
            </a:r>
          </a:p>
          <a:p>
            <a:r>
              <a:rPr lang="en-US" dirty="0" smtClean="0"/>
              <a:t>(b) </a:t>
            </a:r>
            <a:r>
              <a:rPr lang="en-US" dirty="0" err="1" smtClean="0"/>
              <a:t>ditetapkannya</a:t>
            </a:r>
            <a:r>
              <a:rPr lang="en-US" dirty="0" smtClean="0"/>
              <a:t> </a:t>
            </a:r>
            <a:r>
              <a:rPr lang="en-US" dirty="0" err="1" smtClean="0"/>
              <a:t>susunan</a:t>
            </a:r>
            <a:r>
              <a:rPr lang="en-US" dirty="0" smtClean="0"/>
              <a:t>  </a:t>
            </a:r>
            <a:r>
              <a:rPr lang="en-US" dirty="0" err="1" smtClean="0"/>
              <a:t>ketatanegaraan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fundamental ;</a:t>
            </a:r>
          </a:p>
          <a:p>
            <a:r>
              <a:rPr lang="en-US" dirty="0" smtClean="0"/>
              <a:t> (c)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pembatasan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r>
              <a:rPr lang="en-US" dirty="0" smtClean="0"/>
              <a:t> yang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fundamental.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096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demikian</a:t>
            </a:r>
            <a:r>
              <a:rPr lang="en-US" sz="2800" dirty="0" smtClean="0"/>
              <a:t> </a:t>
            </a:r>
            <a:r>
              <a:rPr lang="en-US" sz="2800" dirty="0" err="1" smtClean="0"/>
              <a:t>materi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diatur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konstitusi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penjabaran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ketiga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 </a:t>
            </a:r>
            <a:r>
              <a:rPr lang="en-US" sz="2800" dirty="0" err="1" smtClean="0"/>
              <a:t>pokok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. </a:t>
            </a:r>
            <a:r>
              <a:rPr lang="en-US" sz="2800" dirty="0" err="1" smtClean="0"/>
              <a:t>Namun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umum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konstitusi</a:t>
            </a:r>
            <a:r>
              <a:rPr lang="en-US" sz="2800" dirty="0" smtClean="0"/>
              <a:t>, </a:t>
            </a:r>
            <a:r>
              <a:rPr lang="en-US" sz="2800" dirty="0" err="1" smtClean="0"/>
              <a:t>mengatur</a:t>
            </a:r>
            <a:r>
              <a:rPr lang="en-US" sz="2800" dirty="0" smtClean="0"/>
              <a:t> </a:t>
            </a:r>
            <a:r>
              <a:rPr lang="en-US" sz="2800" dirty="0" err="1" smtClean="0"/>
              <a:t>pembagian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pembatasan</a:t>
            </a:r>
            <a:r>
              <a:rPr lang="en-US" sz="2800" dirty="0" smtClean="0"/>
              <a:t> </a:t>
            </a:r>
            <a:r>
              <a:rPr lang="en-US" sz="2800" dirty="0" err="1" smtClean="0"/>
              <a:t>kekuasaan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, </a:t>
            </a:r>
            <a:r>
              <a:rPr lang="en-US" sz="2800" dirty="0" err="1" smtClean="0"/>
              <a:t>perlindungan</a:t>
            </a:r>
            <a:r>
              <a:rPr lang="en-US" sz="2800" dirty="0" smtClean="0"/>
              <a:t> </a:t>
            </a:r>
            <a:r>
              <a:rPr lang="en-US" sz="2800" dirty="0" err="1" smtClean="0"/>
              <a:t>hak</a:t>
            </a:r>
            <a:r>
              <a:rPr lang="en-US" sz="2800" dirty="0" smtClean="0"/>
              <a:t> </a:t>
            </a:r>
            <a:r>
              <a:rPr lang="en-US" sz="2800" dirty="0" err="1" smtClean="0"/>
              <a:t>asasi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penguasa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dikuasai</a:t>
            </a:r>
            <a:r>
              <a:rPr lang="en-US" sz="2800" dirty="0" smtClean="0"/>
              <a:t> (</a:t>
            </a:r>
            <a:r>
              <a:rPr lang="en-US" sz="2800" dirty="0" err="1" smtClean="0"/>
              <a:t>rakyat</a:t>
            </a:r>
            <a:r>
              <a:rPr lang="en-US" sz="2800" dirty="0" smtClean="0"/>
              <a:t>).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perkembangannya</a:t>
            </a:r>
            <a:r>
              <a:rPr lang="en-US" sz="2800" dirty="0" smtClean="0"/>
              <a:t>, </a:t>
            </a:r>
            <a:r>
              <a:rPr lang="en-US" sz="2800" dirty="0" err="1" smtClean="0"/>
              <a:t>istilah</a:t>
            </a:r>
            <a:r>
              <a:rPr lang="en-US" sz="2800" dirty="0" smtClean="0"/>
              <a:t> </a:t>
            </a:r>
            <a:r>
              <a:rPr lang="en-US" sz="2800" dirty="0" err="1" smtClean="0"/>
              <a:t>konstitusi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dua</a:t>
            </a:r>
            <a:r>
              <a:rPr lang="en-US" sz="2800" dirty="0" smtClean="0"/>
              <a:t> </a:t>
            </a:r>
            <a:r>
              <a:rPr lang="en-US" sz="2800" dirty="0" err="1" smtClean="0"/>
              <a:t>arti</a:t>
            </a:r>
            <a:r>
              <a:rPr lang="en-US" sz="2800" dirty="0" smtClean="0"/>
              <a:t> :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,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ketentuan-ketentuan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(</a:t>
            </a:r>
            <a:r>
              <a:rPr lang="en-US" dirty="0" err="1" smtClean="0"/>
              <a:t>Droit</a:t>
            </a:r>
            <a:r>
              <a:rPr lang="en-US" dirty="0" smtClean="0"/>
              <a:t> </a:t>
            </a:r>
            <a:r>
              <a:rPr lang="en-US" dirty="0" err="1" smtClean="0"/>
              <a:t>Constitunelle</a:t>
            </a:r>
            <a:r>
              <a:rPr lang="en-US" dirty="0" smtClean="0"/>
              <a:t>).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berwujud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campuran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keduanya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sempit</a:t>
            </a:r>
            <a:r>
              <a:rPr lang="en-US" dirty="0" smtClean="0"/>
              <a:t>,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piagam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Undang</a:t>
            </a:r>
            <a:r>
              <a:rPr lang="en-US" dirty="0" smtClean="0"/>
              <a:t> – </a:t>
            </a:r>
            <a:r>
              <a:rPr lang="en-US" dirty="0" err="1" smtClean="0"/>
              <a:t>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(</a:t>
            </a:r>
            <a:r>
              <a:rPr lang="en-US" dirty="0" err="1" smtClean="0"/>
              <a:t>Loi</a:t>
            </a:r>
            <a:r>
              <a:rPr lang="en-US" dirty="0" smtClean="0"/>
              <a:t> </a:t>
            </a:r>
            <a:r>
              <a:rPr lang="en-US" dirty="0" err="1" smtClean="0"/>
              <a:t>Constitunelle</a:t>
            </a:r>
            <a:r>
              <a:rPr lang="en-US" dirty="0" smtClean="0"/>
              <a:t>),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dokumen-dokumen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peraturan-peraturan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800" dirty="0" err="1" smtClean="0"/>
              <a:t>Klasifikasi</a:t>
            </a:r>
            <a:r>
              <a:rPr lang="en-US" sz="2800" dirty="0" smtClean="0"/>
              <a:t> </a:t>
            </a:r>
            <a:r>
              <a:rPr lang="en-US" sz="2800" dirty="0" err="1" smtClean="0"/>
              <a:t>Konstitusi</a:t>
            </a:r>
            <a:r>
              <a:rPr lang="en-US" sz="2800" dirty="0" smtClean="0"/>
              <a:t> (KC. </a:t>
            </a:r>
            <a:r>
              <a:rPr lang="en-US" sz="2800" dirty="0" err="1" smtClean="0"/>
              <a:t>Wheare</a:t>
            </a:r>
            <a:r>
              <a:rPr lang="en-US" sz="2800" dirty="0" smtClean="0"/>
              <a:t>):</a:t>
            </a:r>
          </a:p>
          <a:p>
            <a:pPr marL="514350" indent="-514350">
              <a:buAutoNum type="arabicPeriod"/>
            </a:pPr>
            <a:r>
              <a:rPr lang="en-US" sz="2800" dirty="0" err="1" smtClean="0"/>
              <a:t>Konstitusi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tertulis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bukan</a:t>
            </a:r>
            <a:r>
              <a:rPr lang="en-US" sz="2800" dirty="0" smtClean="0"/>
              <a:t> </a:t>
            </a:r>
            <a:r>
              <a:rPr lang="en-US" sz="2800" dirty="0" err="1" smtClean="0"/>
              <a:t>tertulis</a:t>
            </a:r>
            <a:endParaRPr lang="en-US" sz="2800" dirty="0" smtClean="0"/>
          </a:p>
          <a:p>
            <a:pPr marL="514350" indent="-514350">
              <a:buAutoNum type="arabicPeriod"/>
            </a:pPr>
            <a:r>
              <a:rPr lang="en-US" sz="2800" dirty="0" err="1" smtClean="0"/>
              <a:t>Konstitusi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fleksibel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konstitusi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rijid</a:t>
            </a:r>
            <a:endParaRPr lang="en-US" sz="2800" dirty="0" smtClean="0"/>
          </a:p>
          <a:p>
            <a:pPr marL="514350" indent="-514350">
              <a:buAutoNum type="arabicPeriod"/>
            </a:pPr>
            <a:r>
              <a:rPr lang="en-US" sz="2800" dirty="0" err="1" smtClean="0"/>
              <a:t>Konstitusi</a:t>
            </a:r>
            <a:r>
              <a:rPr lang="en-US" sz="2800" dirty="0" smtClean="0"/>
              <a:t>  </a:t>
            </a:r>
            <a:r>
              <a:rPr lang="en-US" sz="2800" dirty="0" err="1" smtClean="0"/>
              <a:t>derajat</a:t>
            </a:r>
            <a:r>
              <a:rPr lang="en-US" sz="2800" dirty="0" smtClean="0"/>
              <a:t> </a:t>
            </a:r>
            <a:r>
              <a:rPr lang="en-US" sz="2800" dirty="0" err="1" smtClean="0"/>
              <a:t>tinggi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konstitusi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derajat</a:t>
            </a:r>
            <a:r>
              <a:rPr lang="en-US" sz="2800" dirty="0" smtClean="0"/>
              <a:t> </a:t>
            </a:r>
            <a:r>
              <a:rPr lang="en-US" sz="2800" dirty="0" err="1" smtClean="0"/>
              <a:t>tinggi</a:t>
            </a:r>
            <a:endParaRPr lang="en-US" sz="2800" dirty="0" smtClean="0"/>
          </a:p>
          <a:p>
            <a:pPr marL="514350" indent="-514350">
              <a:buAutoNum type="arabicPeriod"/>
            </a:pPr>
            <a:r>
              <a:rPr lang="en-US" sz="2800" dirty="0" err="1" smtClean="0"/>
              <a:t>Konstitusi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serikat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konstitusi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kesatuan</a:t>
            </a:r>
            <a:endParaRPr lang="en-US" sz="2800" dirty="0" smtClean="0"/>
          </a:p>
          <a:p>
            <a:pPr marL="514350" indent="-514350">
              <a:buAutoNum type="arabicPeriod"/>
            </a:pPr>
            <a:r>
              <a:rPr lang="en-US" sz="2800" dirty="0" err="1" smtClean="0"/>
              <a:t>Konstitusi</a:t>
            </a:r>
            <a:r>
              <a:rPr lang="en-US" sz="2800" dirty="0" smtClean="0"/>
              <a:t> 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 err="1" smtClean="0"/>
              <a:t>presidensil</a:t>
            </a:r>
            <a:r>
              <a:rPr lang="en-US" sz="2800" dirty="0" smtClean="0"/>
              <a:t> 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 err="1" smtClean="0"/>
              <a:t>parlementer</a:t>
            </a:r>
            <a:endParaRPr lang="en-US" sz="2800" dirty="0" smtClean="0"/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19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KONVENSI=KONVENTION</a:t>
            </a:r>
          </a:p>
          <a:p>
            <a:pPr marL="0" indent="0" algn="just">
              <a:buNone/>
            </a:pPr>
            <a:r>
              <a:rPr lang="en-US" dirty="0" smtClean="0"/>
              <a:t>Dicey (</a:t>
            </a:r>
            <a:r>
              <a:rPr lang="en-US" dirty="0" err="1" smtClean="0"/>
              <a:t>Inggris</a:t>
            </a:r>
            <a:r>
              <a:rPr lang="en-US" dirty="0" smtClean="0"/>
              <a:t>)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Hk</a:t>
            </a:r>
            <a:r>
              <a:rPr lang="en-US" dirty="0" smtClean="0"/>
              <a:t> Tata Negara (Constitutional Law)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Hk</a:t>
            </a:r>
            <a:r>
              <a:rPr lang="en-US" dirty="0" smtClean="0"/>
              <a:t>.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: UU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Hk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Common Law (</a:t>
            </a:r>
            <a:r>
              <a:rPr lang="en-US" dirty="0" err="1" smtClean="0"/>
              <a:t>Putusan-putusan</a:t>
            </a:r>
            <a:r>
              <a:rPr lang="en-US" dirty="0" smtClean="0"/>
              <a:t> hakim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ketentuan-ketentuan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Konvensi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r>
              <a:rPr lang="en-US" dirty="0" smtClean="0"/>
              <a:t> (Convention of the Constitution)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dihormati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err="1" smtClean="0"/>
              <a:t>Konvensi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ketata</a:t>
            </a:r>
            <a:r>
              <a:rPr lang="en-US" dirty="0" smtClean="0"/>
              <a:t> </a:t>
            </a:r>
            <a:r>
              <a:rPr lang="en-US" dirty="0" err="1" smtClean="0"/>
              <a:t>negaraan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Konvensi</a:t>
            </a:r>
            <a:r>
              <a:rPr lang="en-US" dirty="0" smtClean="0"/>
              <a:t> </a:t>
            </a:r>
            <a:r>
              <a:rPr lang="en-US" dirty="0" err="1" smtClean="0"/>
              <a:t>tumbuh</a:t>
            </a:r>
            <a:r>
              <a:rPr lang="en-US" dirty="0" smtClean="0"/>
              <a:t>,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dihormati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Konvensi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endParaRPr lang="en-US" dirty="0" smtClean="0"/>
          </a:p>
          <a:p>
            <a:pPr marL="514350" indent="-514350" algn="just"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PENGERTIAN NEGARA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aristoteles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makluk</a:t>
            </a:r>
            <a:r>
              <a:rPr lang="en-US" dirty="0" smtClean="0"/>
              <a:t> zoon </a:t>
            </a:r>
            <a:r>
              <a:rPr lang="en-US" dirty="0" err="1" smtClean="0"/>
              <a:t>politicon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Usep</a:t>
            </a:r>
            <a:r>
              <a:rPr lang="en-US" dirty="0" smtClean="0"/>
              <a:t> </a:t>
            </a:r>
            <a:r>
              <a:rPr lang="en-US" dirty="0" err="1" smtClean="0"/>
              <a:t>Rana</a:t>
            </a:r>
            <a:r>
              <a:rPr lang="en-US" dirty="0" smtClean="0"/>
              <a:t> </a:t>
            </a:r>
            <a:r>
              <a:rPr lang="en-US" dirty="0" err="1" smtClean="0"/>
              <a:t>Wijaya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wibawa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Negara </a:t>
            </a:r>
            <a:r>
              <a:rPr lang="en-US" dirty="0" err="1" smtClean="0"/>
              <a:t>adalh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sarat</a:t>
            </a:r>
            <a:r>
              <a:rPr lang="en-US" dirty="0" smtClean="0"/>
              <a:t> </a:t>
            </a:r>
            <a:r>
              <a:rPr lang="en-US" dirty="0" err="1" smtClean="0"/>
              <a:t>mutlak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wibawa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Negara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pemerintahannya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smtClean="0"/>
              <a:t> Negara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NEGARA HUKUM</a:t>
            </a:r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Negara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kaidah</a:t>
            </a:r>
            <a:r>
              <a:rPr lang="en-US" dirty="0" smtClean="0"/>
              <a:t> yang </a:t>
            </a:r>
            <a:r>
              <a:rPr lang="en-US" dirty="0" err="1" smtClean="0"/>
              <a:t>menata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sutu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ttt</a:t>
            </a:r>
            <a:r>
              <a:rPr lang="en-US" dirty="0" smtClean="0"/>
              <a:t> (Prof. DR. </a:t>
            </a:r>
            <a:r>
              <a:rPr lang="en-US" dirty="0" err="1" smtClean="0"/>
              <a:t>Lintje</a:t>
            </a:r>
            <a:r>
              <a:rPr lang="en-US" dirty="0" smtClean="0"/>
              <a:t> Anna </a:t>
            </a:r>
            <a:r>
              <a:rPr lang="en-US" dirty="0" err="1" smtClean="0"/>
              <a:t>Marpaung</a:t>
            </a:r>
            <a:r>
              <a:rPr lang="en-US" dirty="0" smtClean="0"/>
              <a:t>, SH, M.H.)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keorganisasian</a:t>
            </a:r>
            <a:r>
              <a:rPr lang="en-US" dirty="0" smtClean="0"/>
              <a:t> Negara,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r>
              <a:rPr lang="en-US" smtClean="0"/>
              <a:t>. </a:t>
            </a:r>
            <a:endParaRPr lang="en-US" dirty="0" smtClean="0"/>
          </a:p>
          <a:p>
            <a:r>
              <a:rPr lang="en-US" dirty="0" err="1" smtClean="0"/>
              <a:t>Pengertian</a:t>
            </a:r>
            <a:r>
              <a:rPr lang="en-US" dirty="0" smtClean="0"/>
              <a:t> Negara </a:t>
            </a:r>
            <a:r>
              <a:rPr lang="en-US" dirty="0" err="1" smtClean="0"/>
              <a:t>hukum</a:t>
            </a:r>
            <a:r>
              <a:rPr lang="en-US" dirty="0" smtClean="0"/>
              <a:t>: </a:t>
            </a:r>
            <a:r>
              <a:rPr lang="en-US" dirty="0" err="1" smtClean="0"/>
              <a:t>bhwa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Negara </a:t>
            </a:r>
            <a:r>
              <a:rPr lang="en-US" dirty="0" err="1" smtClean="0"/>
              <a:t>dibatasi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, </a:t>
            </a:r>
            <a:r>
              <a:rPr lang="en-US" dirty="0" err="1" smtClean="0"/>
              <a:t>tingkah</a:t>
            </a:r>
            <a:r>
              <a:rPr lang="en-US" dirty="0" smtClean="0"/>
              <a:t> </a:t>
            </a:r>
            <a:r>
              <a:rPr lang="en-US" dirty="0" err="1" smtClean="0"/>
              <a:t>laku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penguasa</a:t>
            </a:r>
            <a:r>
              <a:rPr lang="en-US" dirty="0" smtClean="0"/>
              <a:t> Negara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negaranya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lain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hrus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Unsur-Unsur</a:t>
            </a:r>
            <a:r>
              <a:rPr lang="en-US" dirty="0" smtClean="0"/>
              <a:t> Negara: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Warga</a:t>
            </a:r>
            <a:r>
              <a:rPr lang="en-US" dirty="0" smtClean="0"/>
              <a:t> Negara/</a:t>
            </a:r>
            <a:r>
              <a:rPr lang="en-US" dirty="0" err="1" smtClean="0"/>
              <a:t>Penduduk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Penduduk</a:t>
            </a:r>
            <a:r>
              <a:rPr lang="en-US" dirty="0" smtClean="0"/>
              <a:t> :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Ius</a:t>
            </a:r>
            <a:r>
              <a:rPr lang="en-US" dirty="0" smtClean="0"/>
              <a:t> Soli :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kelahiran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		    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Ius</a:t>
            </a:r>
            <a:r>
              <a:rPr lang="en-US" dirty="0" smtClean="0"/>
              <a:t> </a:t>
            </a:r>
            <a:r>
              <a:rPr lang="en-US" dirty="0" err="1" smtClean="0"/>
              <a:t>Sanguinis</a:t>
            </a:r>
            <a:r>
              <a:rPr lang="en-US" dirty="0" smtClean="0"/>
              <a:t>: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darah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RI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26 UUD RI</a:t>
            </a:r>
          </a:p>
          <a:p>
            <a:pPr marL="514350" indent="-514350">
              <a:buNone/>
            </a:pPr>
            <a:r>
              <a:rPr lang="en-US" dirty="0" smtClean="0"/>
              <a:t>2. Wilayah/</a:t>
            </a:r>
            <a:r>
              <a:rPr lang="en-US" dirty="0" err="1" smtClean="0"/>
              <a:t>teritorial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Wilayah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 yang </a:t>
            </a:r>
            <a:r>
              <a:rPr lang="en-US" dirty="0" err="1" smtClean="0"/>
              <a:t>didiami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. Wilayah/</a:t>
            </a:r>
            <a:r>
              <a:rPr lang="en-US" dirty="0" err="1" smtClean="0"/>
              <a:t>teritorial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berlakunya</a:t>
            </a:r>
            <a:r>
              <a:rPr lang="en-US" dirty="0" smtClean="0"/>
              <a:t> UU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regulasi-regulasi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 </a:t>
            </a:r>
            <a:r>
              <a:rPr lang="en-US" dirty="0" err="1" smtClean="0"/>
              <a:t>daratan</a:t>
            </a:r>
            <a:r>
              <a:rPr lang="en-US" dirty="0" smtClean="0"/>
              <a:t>, </a:t>
            </a:r>
            <a:r>
              <a:rPr lang="en-US" dirty="0" err="1" smtClean="0"/>
              <a:t>udara</a:t>
            </a:r>
            <a:r>
              <a:rPr lang="en-US" dirty="0" smtClean="0"/>
              <a:t>, </a:t>
            </a:r>
            <a:r>
              <a:rPr lang="en-US" dirty="0" err="1" smtClean="0"/>
              <a:t>perairan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 lnSpcReduction="10000"/>
          </a:bodyPr>
          <a:lstStyle/>
          <a:p>
            <a:pPr marL="1150938" indent="-1150938">
              <a:buNone/>
            </a:pPr>
            <a:r>
              <a:rPr lang="en-US" dirty="0" smtClean="0"/>
              <a:t>         b.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dikodifikasikan</a:t>
            </a:r>
            <a:r>
              <a:rPr lang="en-US" dirty="0" smtClean="0"/>
              <a:t>: UU, </a:t>
            </a:r>
            <a:r>
              <a:rPr lang="en-US" dirty="0" err="1" smtClean="0"/>
              <a:t>Perpu</a:t>
            </a:r>
            <a:r>
              <a:rPr lang="en-US" dirty="0" smtClean="0"/>
              <a:t>, </a:t>
            </a:r>
            <a:r>
              <a:rPr lang="en-US" dirty="0" err="1" smtClean="0"/>
              <a:t>PerMen</a:t>
            </a:r>
            <a:r>
              <a:rPr lang="en-US" dirty="0" smtClean="0"/>
              <a:t>, </a:t>
            </a:r>
            <a:r>
              <a:rPr lang="en-US" dirty="0" err="1" smtClean="0"/>
              <a:t>PerDa</a:t>
            </a:r>
            <a:r>
              <a:rPr lang="en-US" dirty="0" smtClean="0"/>
              <a:t>.</a:t>
            </a:r>
          </a:p>
          <a:p>
            <a:pPr marL="1150938" indent="-1150938">
              <a:buNone/>
            </a:pPr>
            <a:r>
              <a:rPr lang="en-US" dirty="0" smtClean="0"/>
              <a:t>   B.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(</a:t>
            </a:r>
            <a:r>
              <a:rPr lang="en-US" dirty="0" err="1" smtClean="0"/>
              <a:t>Kebiasaan</a:t>
            </a:r>
            <a:r>
              <a:rPr lang="en-US" dirty="0" smtClean="0"/>
              <a:t>)</a:t>
            </a:r>
          </a:p>
          <a:p>
            <a:pPr marL="1150938" indent="-1150938">
              <a:buNone/>
            </a:pPr>
            <a:r>
              <a:rPr lang="en-US" dirty="0" smtClean="0"/>
              <a:t>4. 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Isinya</a:t>
            </a:r>
            <a:endParaRPr lang="en-US" dirty="0" smtClean="0"/>
          </a:p>
          <a:p>
            <a:pPr marL="1150938" indent="-1150938">
              <a:buNone/>
            </a:pPr>
            <a:r>
              <a:rPr lang="en-US" dirty="0" smtClean="0"/>
              <a:t>      a.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: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pPr marL="1150938" indent="-1150938">
              <a:buNone/>
            </a:pPr>
            <a:r>
              <a:rPr lang="en-US" dirty="0" smtClean="0"/>
              <a:t>      b.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Prifat</a:t>
            </a:r>
            <a:r>
              <a:rPr lang="en-US" dirty="0" smtClean="0"/>
              <a:t>: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endParaRPr lang="en-US" dirty="0" smtClean="0"/>
          </a:p>
          <a:p>
            <a:pPr marL="1150938" indent="-1150938">
              <a:buNone/>
            </a:pPr>
            <a:r>
              <a:rPr lang="en-US" dirty="0" smtClean="0"/>
              <a:t>5.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Sifatnya</a:t>
            </a:r>
            <a:endParaRPr lang="en-US" dirty="0" smtClean="0"/>
          </a:p>
          <a:p>
            <a:pPr marL="1150938" indent="-1150938">
              <a:buNone/>
            </a:pPr>
            <a:r>
              <a:rPr lang="en-US" dirty="0" smtClean="0"/>
              <a:t>     a. </a:t>
            </a:r>
            <a:r>
              <a:rPr lang="en-US" dirty="0" err="1" smtClean="0"/>
              <a:t>Pemaksa</a:t>
            </a:r>
            <a:r>
              <a:rPr lang="en-US" dirty="0" smtClean="0"/>
              <a:t>: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ditaati</a:t>
            </a:r>
            <a:r>
              <a:rPr lang="en-US" dirty="0" smtClean="0"/>
              <a:t> (</a:t>
            </a:r>
            <a:r>
              <a:rPr lang="en-US" dirty="0" err="1" smtClean="0"/>
              <a:t>mis</a:t>
            </a:r>
            <a:r>
              <a:rPr lang="en-US" dirty="0" smtClean="0"/>
              <a:t>: UU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endParaRPr lang="en-US" dirty="0" smtClean="0"/>
          </a:p>
          <a:p>
            <a:pPr marL="803275" indent="-803275">
              <a:buNone/>
            </a:pPr>
            <a:r>
              <a:rPr lang="en-US" dirty="0" smtClean="0"/>
              <a:t>     b. </a:t>
            </a:r>
            <a:r>
              <a:rPr lang="en-US" dirty="0" err="1" smtClean="0"/>
              <a:t>Pelengkap</a:t>
            </a:r>
            <a:r>
              <a:rPr lang="en-US" dirty="0" smtClean="0"/>
              <a:t>: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(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): </a:t>
            </a:r>
            <a:r>
              <a:rPr lang="en-US" dirty="0" err="1" smtClean="0"/>
              <a:t>misal</a:t>
            </a:r>
            <a:r>
              <a:rPr lang="en-US" dirty="0" smtClean="0"/>
              <a:t>: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jual</a:t>
            </a:r>
            <a:r>
              <a:rPr lang="en-US" dirty="0" smtClean="0"/>
              <a:t> </a:t>
            </a:r>
            <a:r>
              <a:rPr lang="en-US" dirty="0" err="1" smtClean="0"/>
              <a:t>beli</a:t>
            </a:r>
            <a:r>
              <a:rPr lang="en-US" dirty="0" smtClean="0"/>
              <a:t>, </a:t>
            </a:r>
            <a:r>
              <a:rPr lang="en-US" dirty="0" err="1" smtClean="0"/>
              <a:t>pewarisan</a:t>
            </a:r>
            <a:r>
              <a:rPr lang="en-US" dirty="0" smtClean="0"/>
              <a:t>.</a:t>
            </a:r>
          </a:p>
          <a:p>
            <a:pPr marL="803275" indent="-803275">
              <a:buNone/>
            </a:pPr>
            <a:r>
              <a:rPr lang="en-US" dirty="0" smtClean="0"/>
              <a:t>	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sifatnya</a:t>
            </a:r>
            <a:r>
              <a:rPr lang="en-US" dirty="0" smtClean="0"/>
              <a:t> </a:t>
            </a:r>
            <a:r>
              <a:rPr lang="en-US" dirty="0" err="1" smtClean="0"/>
              <a:t>memaksa</a:t>
            </a:r>
            <a:r>
              <a:rPr lang="en-US" dirty="0" smtClean="0"/>
              <a:t>.</a:t>
            </a:r>
          </a:p>
          <a:p>
            <a:pPr marL="1150938" indent="-1150938">
              <a:buNone/>
            </a:pPr>
            <a:endParaRPr lang="en-US" dirty="0" smtClean="0"/>
          </a:p>
          <a:p>
            <a:pPr marL="1150938" indent="-1150938">
              <a:buNone/>
            </a:pPr>
            <a:endParaRPr lang="en-US" dirty="0" smtClean="0"/>
          </a:p>
          <a:p>
            <a:pPr marL="1150938" indent="-1150938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 lnSpcReduction="10000"/>
          </a:bodyPr>
          <a:lstStyle/>
          <a:p>
            <a:pPr marL="741363" indent="-741363"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Pemerintahan</a:t>
            </a:r>
            <a:r>
              <a:rPr lang="en-US" dirty="0" smtClean="0"/>
              <a:t>/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: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mutlak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	-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	-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	-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Yudikatif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Sifat-Sifat</a:t>
            </a:r>
            <a:r>
              <a:rPr lang="en-US" dirty="0" smtClean="0"/>
              <a:t> Negara: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Memaksa</a:t>
            </a:r>
            <a:r>
              <a:rPr lang="en-US" dirty="0" smtClean="0"/>
              <a:t>: </a:t>
            </a:r>
            <a:r>
              <a:rPr lang="en-US" dirty="0" err="1" smtClean="0"/>
              <a:t>memaksa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tunduk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Mengatur</a:t>
            </a:r>
            <a:r>
              <a:rPr lang="en-US" dirty="0" smtClean="0"/>
              <a:t>: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 marL="0" indent="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Membentuk</a:t>
            </a:r>
            <a:r>
              <a:rPr lang="en-US" dirty="0" smtClean="0"/>
              <a:t>: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Monopoli</a:t>
            </a:r>
            <a:r>
              <a:rPr lang="en-US" dirty="0" smtClean="0"/>
              <a:t>: Negara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ketata</a:t>
            </a:r>
            <a:r>
              <a:rPr lang="en-US" dirty="0" smtClean="0"/>
              <a:t> </a:t>
            </a:r>
            <a:r>
              <a:rPr lang="en-US" dirty="0" err="1" smtClean="0"/>
              <a:t>negaraan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Mengendalikan</a:t>
            </a:r>
            <a:r>
              <a:rPr lang="en-US" dirty="0" smtClean="0"/>
              <a:t>: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kearah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rechtsstaat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perjuangan</a:t>
            </a:r>
            <a:r>
              <a:rPr lang="en-US" dirty="0" smtClean="0"/>
              <a:t> </a:t>
            </a:r>
            <a:r>
              <a:rPr lang="en-US" dirty="0" err="1" smtClean="0"/>
              <a:t>menentang</a:t>
            </a:r>
            <a:r>
              <a:rPr lang="en-US" dirty="0" smtClean="0"/>
              <a:t> </a:t>
            </a:r>
            <a:r>
              <a:rPr lang="en-US" dirty="0" err="1" smtClean="0"/>
              <a:t>absolutisme</a:t>
            </a:r>
            <a:r>
              <a:rPr lang="en-US" dirty="0" smtClean="0"/>
              <a:t>.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revolusioner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yang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The rule of law yang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evolusioner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Rechtsstaat</a:t>
            </a:r>
            <a:r>
              <a:rPr lang="en-US" dirty="0" smtClean="0"/>
              <a:t> </a:t>
            </a:r>
            <a:r>
              <a:rPr lang="en-US" dirty="0" err="1" smtClean="0"/>
              <a:t>bertumpu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eropa</a:t>
            </a:r>
            <a:r>
              <a:rPr lang="en-US" dirty="0" smtClean="0"/>
              <a:t> </a:t>
            </a:r>
            <a:r>
              <a:rPr lang="en-US" dirty="0" err="1" smtClean="0"/>
              <a:t>kontinental</a:t>
            </a:r>
            <a:r>
              <a:rPr lang="en-US" dirty="0" smtClean="0"/>
              <a:t> (civil law), </a:t>
            </a:r>
            <a:r>
              <a:rPr lang="en-US" dirty="0" err="1" smtClean="0"/>
              <a:t>sedang</a:t>
            </a:r>
            <a:r>
              <a:rPr lang="en-US" dirty="0" smtClean="0"/>
              <a:t> the rule of law </a:t>
            </a:r>
            <a:r>
              <a:rPr lang="en-US" dirty="0" err="1" smtClean="0"/>
              <a:t>bertumpu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common law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anglo</a:t>
            </a:r>
            <a:r>
              <a:rPr lang="en-US" dirty="0" smtClean="0"/>
              <a:t> Saxon.</a:t>
            </a:r>
          </a:p>
          <a:p>
            <a:pPr marL="0" indent="0">
              <a:buNone/>
            </a:pPr>
            <a:r>
              <a:rPr lang="en-US" dirty="0" smtClean="0"/>
              <a:t>Civil law </a:t>
            </a:r>
            <a:r>
              <a:rPr lang="en-US" dirty="0" err="1" smtClean="0"/>
              <a:t>mempunyai</a:t>
            </a:r>
            <a:r>
              <a:rPr lang="en-US" dirty="0" smtClean="0"/>
              <a:t> 3 </a:t>
            </a:r>
            <a:r>
              <a:rPr lang="en-US" dirty="0" err="1" smtClean="0"/>
              <a:t>karakteristik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kodifikasi</a:t>
            </a:r>
            <a:r>
              <a:rPr lang="en-US" dirty="0" smtClean="0"/>
              <a:t>,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peradilan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inkuisitorial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Sedangkan</a:t>
            </a:r>
            <a:r>
              <a:rPr lang="en-US" dirty="0" smtClean="0"/>
              <a:t> Common Law </a:t>
            </a:r>
            <a:r>
              <a:rPr lang="en-US" dirty="0" err="1" smtClean="0"/>
              <a:t>didominasi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,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peradilan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juri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/>
          <a:lstStyle/>
          <a:p>
            <a:r>
              <a:rPr lang="en-US" dirty="0" err="1" smtClean="0"/>
              <a:t>Mencermati</a:t>
            </a:r>
            <a:r>
              <a:rPr lang="en-US" dirty="0" smtClean="0"/>
              <a:t> Negara RI (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amandemenUUD</a:t>
            </a:r>
            <a:r>
              <a:rPr lang="en-US" dirty="0" smtClean="0"/>
              <a:t> 1945)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pasalpun</a:t>
            </a:r>
            <a:r>
              <a:rPr lang="en-US" dirty="0" smtClean="0"/>
              <a:t> yang </a:t>
            </a:r>
            <a:r>
              <a:rPr lang="en-US" dirty="0" err="1" smtClean="0"/>
              <a:t>menyebutkan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Negara RI </a:t>
            </a:r>
            <a:r>
              <a:rPr lang="en-US" dirty="0" err="1" smtClean="0"/>
              <a:t>adalah</a:t>
            </a:r>
            <a:r>
              <a:rPr lang="en-US" dirty="0" smtClean="0"/>
              <a:t> Negara </a:t>
            </a:r>
            <a:r>
              <a:rPr lang="en-US" dirty="0" err="1" smtClean="0"/>
              <a:t>hukum</a:t>
            </a:r>
            <a:r>
              <a:rPr lang="en-US" dirty="0" smtClean="0"/>
              <a:t>.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UUD 1945 </a:t>
            </a:r>
            <a:r>
              <a:rPr lang="en-US" dirty="0" err="1" smtClean="0"/>
              <a:t>ttg</a:t>
            </a:r>
            <a:r>
              <a:rPr lang="en-US" dirty="0" smtClean="0"/>
              <a:t> system </a:t>
            </a:r>
            <a:r>
              <a:rPr lang="en-US" dirty="0" err="1" smtClean="0"/>
              <a:t>pemerintahan</a:t>
            </a:r>
            <a:r>
              <a:rPr lang="en-US" dirty="0" smtClean="0"/>
              <a:t> Negara  </a:t>
            </a:r>
            <a:r>
              <a:rPr lang="en-US" dirty="0" err="1" smtClean="0"/>
              <a:t>disebutkan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Indonesia </a:t>
            </a:r>
            <a:r>
              <a:rPr lang="en-US" dirty="0" err="1" smtClean="0"/>
              <a:t>adalah</a:t>
            </a:r>
            <a:r>
              <a:rPr lang="en-US" dirty="0" smtClean="0"/>
              <a:t> Negara yang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(</a:t>
            </a:r>
            <a:r>
              <a:rPr lang="en-US" dirty="0" err="1" smtClean="0"/>
              <a:t>Rechtsstat</a:t>
            </a:r>
            <a:r>
              <a:rPr lang="en-US" dirty="0" smtClean="0"/>
              <a:t>) (</a:t>
            </a:r>
            <a:r>
              <a:rPr lang="en-US" dirty="0" err="1" smtClean="0"/>
              <a:t>angka</a:t>
            </a:r>
            <a:r>
              <a:rPr lang="en-US" dirty="0" smtClean="0"/>
              <a:t> I).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satunya</a:t>
            </a:r>
            <a:r>
              <a:rPr lang="en-US" dirty="0" smtClean="0"/>
              <a:t> </a:t>
            </a:r>
            <a:r>
              <a:rPr lang="en-US" dirty="0" err="1" smtClean="0"/>
              <a:t>disebutkan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Negara Indonesia </a:t>
            </a:r>
            <a:r>
              <a:rPr lang="en-US" dirty="0" err="1" smtClean="0"/>
              <a:t>berdasar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(</a:t>
            </a:r>
            <a:r>
              <a:rPr lang="en-US" dirty="0" err="1" smtClean="0"/>
              <a:t>Rechtsstat</a:t>
            </a:r>
            <a:r>
              <a:rPr lang="en-US" dirty="0" smtClean="0"/>
              <a:t>)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belaka</a:t>
            </a:r>
            <a:r>
              <a:rPr lang="en-US" dirty="0" smtClean="0"/>
              <a:t> (</a:t>
            </a:r>
            <a:r>
              <a:rPr lang="en-US" dirty="0" err="1" smtClean="0"/>
              <a:t>Machtsstat</a:t>
            </a:r>
            <a:r>
              <a:rPr lang="en-US" dirty="0" smtClean="0"/>
              <a:t>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kenegaraan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urutan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(Tap MPRS No. XX/MPRS/1966)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dirubah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Tap MPR No. III/2000,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dirubah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 No. 10/2004 </a:t>
            </a:r>
            <a:r>
              <a:rPr lang="en-US" dirty="0" err="1" smtClean="0"/>
              <a:t>dan</a:t>
            </a:r>
            <a:r>
              <a:rPr lang="en-US" dirty="0" smtClean="0"/>
              <a:t> yang </a:t>
            </a:r>
            <a:r>
              <a:rPr lang="en-US" dirty="0" err="1" smtClean="0"/>
              <a:t>terakhir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UU No. 12 </a:t>
            </a:r>
            <a:r>
              <a:rPr lang="en-US" dirty="0" err="1" smtClean="0"/>
              <a:t>tahun</a:t>
            </a:r>
            <a:r>
              <a:rPr lang="en-US" dirty="0" smtClean="0"/>
              <a:t> 2011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/>
          <a:lstStyle/>
          <a:p>
            <a:r>
              <a:rPr lang="en-US" dirty="0" smtClean="0"/>
              <a:t>Tap MPRS No. XX/MPRS/ 1966: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1945</a:t>
            </a:r>
          </a:p>
          <a:p>
            <a:pPr lvl="0">
              <a:buNone/>
            </a:pPr>
            <a:r>
              <a:rPr lang="en-US" dirty="0" smtClean="0"/>
              <a:t>	Tap MPR</a:t>
            </a:r>
          </a:p>
          <a:p>
            <a:pPr lvl="0">
              <a:buNone/>
            </a:pPr>
            <a:r>
              <a:rPr lang="en-US" dirty="0" smtClean="0"/>
              <a:t>	UU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Pengganti</a:t>
            </a:r>
            <a:r>
              <a:rPr lang="en-US" dirty="0" smtClean="0"/>
              <a:t> UU (</a:t>
            </a:r>
            <a:r>
              <a:rPr lang="en-US" dirty="0" err="1" smtClean="0"/>
              <a:t>Perppu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Pelaksana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dirty="0" smtClean="0"/>
              <a:t>Tap MPR No. III/MPR/2000:</a:t>
            </a:r>
          </a:p>
          <a:p>
            <a:pPr lvl="0">
              <a:buNone/>
            </a:pPr>
            <a:r>
              <a:rPr lang="en-US" dirty="0" smtClean="0"/>
              <a:t>	UUD 1945, </a:t>
            </a:r>
            <a:r>
              <a:rPr lang="en-US" dirty="0" err="1" smtClean="0"/>
              <a:t>Ketetapan</a:t>
            </a:r>
            <a:r>
              <a:rPr lang="en-US" dirty="0" smtClean="0"/>
              <a:t> MPR RI, UU,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Pengganti</a:t>
            </a:r>
            <a:r>
              <a:rPr lang="en-US" dirty="0" smtClean="0"/>
              <a:t> UU (</a:t>
            </a:r>
            <a:r>
              <a:rPr lang="en-US" dirty="0" err="1" smtClean="0"/>
              <a:t>Perppu</a:t>
            </a:r>
            <a:r>
              <a:rPr lang="en-US" dirty="0" smtClean="0"/>
              <a:t>),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,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382000" cy="6553200"/>
          </a:xfrm>
        </p:spPr>
        <p:txBody>
          <a:bodyPr>
            <a:noAutofit/>
          </a:bodyPr>
          <a:lstStyle/>
          <a:p>
            <a:r>
              <a:rPr lang="en-US" sz="2500" dirty="0" smtClean="0"/>
              <a:t>UU No. 10/2004</a:t>
            </a:r>
          </a:p>
          <a:p>
            <a:pPr lvl="0">
              <a:buNone/>
            </a:pPr>
            <a:r>
              <a:rPr lang="en-US" sz="2500" dirty="0" smtClean="0"/>
              <a:t>    UUD 1945, UU/ </a:t>
            </a:r>
            <a:r>
              <a:rPr lang="en-US" sz="2500" dirty="0" err="1" smtClean="0"/>
              <a:t>Peraturan</a:t>
            </a:r>
            <a:r>
              <a:rPr lang="en-US" sz="2500" dirty="0" smtClean="0"/>
              <a:t> </a:t>
            </a:r>
            <a:r>
              <a:rPr lang="en-US" sz="2500" dirty="0" err="1" smtClean="0"/>
              <a:t>Pemerintah</a:t>
            </a:r>
            <a:r>
              <a:rPr lang="en-US" sz="2500" dirty="0" smtClean="0"/>
              <a:t>  </a:t>
            </a:r>
            <a:r>
              <a:rPr lang="en-US" sz="2500" dirty="0" err="1" smtClean="0"/>
              <a:t>Pengganti</a:t>
            </a:r>
            <a:r>
              <a:rPr lang="en-US" sz="2500" dirty="0" smtClean="0"/>
              <a:t> UU (</a:t>
            </a:r>
            <a:r>
              <a:rPr lang="en-US" sz="2500" dirty="0" err="1" smtClean="0"/>
              <a:t>Perppu</a:t>
            </a:r>
            <a:r>
              <a:rPr lang="en-US" sz="2500" dirty="0" smtClean="0"/>
              <a:t>), </a:t>
            </a:r>
            <a:r>
              <a:rPr lang="en-US" sz="2500" dirty="0" err="1" smtClean="0"/>
              <a:t>Peraturan</a:t>
            </a:r>
            <a:r>
              <a:rPr lang="en-US" sz="2500" dirty="0" smtClean="0"/>
              <a:t> </a:t>
            </a:r>
            <a:r>
              <a:rPr lang="en-US" sz="2500" dirty="0" err="1" smtClean="0"/>
              <a:t>Pemerintah</a:t>
            </a:r>
            <a:r>
              <a:rPr lang="en-US" sz="2500" dirty="0" smtClean="0"/>
              <a:t>, </a:t>
            </a:r>
            <a:r>
              <a:rPr lang="en-US" sz="2500" dirty="0" err="1" smtClean="0"/>
              <a:t>Peraturan</a:t>
            </a:r>
            <a:r>
              <a:rPr lang="en-US" sz="2500" dirty="0" smtClean="0"/>
              <a:t> </a:t>
            </a:r>
            <a:r>
              <a:rPr lang="en-US" sz="2500" dirty="0" err="1" smtClean="0"/>
              <a:t>Presiden</a:t>
            </a:r>
            <a:r>
              <a:rPr lang="en-US" sz="2500" dirty="0" smtClean="0"/>
              <a:t>, </a:t>
            </a:r>
            <a:r>
              <a:rPr lang="en-US" sz="2500" dirty="0" err="1" smtClean="0"/>
              <a:t>Peraturan</a:t>
            </a:r>
            <a:r>
              <a:rPr lang="en-US" sz="2500" dirty="0" smtClean="0"/>
              <a:t> Daerah.</a:t>
            </a:r>
          </a:p>
          <a:p>
            <a:pPr>
              <a:buNone/>
            </a:pPr>
            <a:r>
              <a:rPr lang="en-US" sz="2500" dirty="0" smtClean="0"/>
              <a:t> </a:t>
            </a:r>
          </a:p>
          <a:p>
            <a:r>
              <a:rPr lang="en-US" sz="2500" dirty="0" smtClean="0"/>
              <a:t>UU No. 12/2011 </a:t>
            </a:r>
            <a:r>
              <a:rPr lang="en-US" sz="2500" dirty="0" err="1" smtClean="0"/>
              <a:t>Tentang</a:t>
            </a:r>
            <a:r>
              <a:rPr lang="en-US" sz="2500" dirty="0" smtClean="0"/>
              <a:t> </a:t>
            </a:r>
            <a:r>
              <a:rPr lang="en-US" sz="2500" dirty="0" err="1" smtClean="0"/>
              <a:t>Pembentukan</a:t>
            </a:r>
            <a:r>
              <a:rPr lang="en-US" sz="2500" dirty="0" smtClean="0"/>
              <a:t> </a:t>
            </a:r>
            <a:r>
              <a:rPr lang="en-US" sz="2500" dirty="0" err="1" smtClean="0"/>
              <a:t>Peraturan</a:t>
            </a:r>
            <a:r>
              <a:rPr lang="en-US" sz="2500" dirty="0" smtClean="0"/>
              <a:t> </a:t>
            </a:r>
            <a:r>
              <a:rPr lang="en-US" sz="2500" dirty="0" err="1" smtClean="0"/>
              <a:t>Perundang-undangan</a:t>
            </a:r>
            <a:r>
              <a:rPr lang="en-US" sz="2500" dirty="0" smtClean="0"/>
              <a:t> (</a:t>
            </a:r>
            <a:r>
              <a:rPr lang="en-US" sz="2500" dirty="0" err="1" smtClean="0"/>
              <a:t>Pasal</a:t>
            </a:r>
            <a:r>
              <a:rPr lang="en-US" sz="2500" dirty="0" smtClean="0"/>
              <a:t> 7) </a:t>
            </a:r>
            <a:r>
              <a:rPr lang="en-US" sz="2500" dirty="0" err="1" smtClean="0"/>
              <a:t>mengatur</a:t>
            </a:r>
            <a:r>
              <a:rPr lang="en-US" sz="2500" dirty="0" smtClean="0"/>
              <a:t> </a:t>
            </a:r>
            <a:r>
              <a:rPr lang="en-US" sz="2500" dirty="0" err="1" smtClean="0"/>
              <a:t>bahwa</a:t>
            </a:r>
            <a:r>
              <a:rPr lang="en-US" sz="2500" dirty="0" smtClean="0"/>
              <a:t> </a:t>
            </a:r>
            <a:r>
              <a:rPr lang="en-US" sz="2500" dirty="0" err="1" smtClean="0"/>
              <a:t>jenis</a:t>
            </a:r>
            <a:r>
              <a:rPr lang="en-US" sz="2500" dirty="0" smtClean="0"/>
              <a:t> </a:t>
            </a:r>
            <a:r>
              <a:rPr lang="en-US" sz="2500" dirty="0" err="1" smtClean="0"/>
              <a:t>dan</a:t>
            </a:r>
            <a:r>
              <a:rPr lang="en-US" sz="2500" dirty="0" smtClean="0"/>
              <a:t> </a:t>
            </a:r>
            <a:r>
              <a:rPr lang="en-US" sz="2500" dirty="0" err="1" smtClean="0"/>
              <a:t>hirarki</a:t>
            </a:r>
            <a:r>
              <a:rPr lang="en-US" sz="2500" dirty="0" smtClean="0"/>
              <a:t> </a:t>
            </a:r>
            <a:r>
              <a:rPr lang="en-US" sz="2500" dirty="0" err="1" smtClean="0"/>
              <a:t>peraturan</a:t>
            </a:r>
            <a:r>
              <a:rPr lang="en-US" sz="2500" dirty="0" smtClean="0"/>
              <a:t> </a:t>
            </a:r>
            <a:r>
              <a:rPr lang="en-US" sz="2500" dirty="0" err="1" smtClean="0"/>
              <a:t>perundang-undangan</a:t>
            </a:r>
            <a:r>
              <a:rPr lang="en-US" sz="2500" dirty="0" smtClean="0"/>
              <a:t> </a:t>
            </a:r>
            <a:r>
              <a:rPr lang="en-US" sz="2500" dirty="0" err="1" smtClean="0"/>
              <a:t>terdiri</a:t>
            </a:r>
            <a:r>
              <a:rPr lang="en-US" sz="2500" dirty="0" smtClean="0"/>
              <a:t> </a:t>
            </a:r>
            <a:r>
              <a:rPr lang="en-US" sz="2500" dirty="0" err="1" smtClean="0"/>
              <a:t>atas</a:t>
            </a:r>
            <a:r>
              <a:rPr lang="en-US" sz="2500" dirty="0" smtClean="0"/>
              <a:t>:</a:t>
            </a:r>
          </a:p>
          <a:p>
            <a:pPr lvl="0">
              <a:buNone/>
            </a:pPr>
            <a:r>
              <a:rPr lang="en-US" sz="2500" dirty="0" smtClean="0"/>
              <a:t>	UUD Negara RI </a:t>
            </a:r>
            <a:r>
              <a:rPr lang="en-US" sz="2500" dirty="0" err="1" smtClean="0"/>
              <a:t>Tahun</a:t>
            </a:r>
            <a:r>
              <a:rPr lang="en-US" sz="2500" dirty="0" smtClean="0"/>
              <a:t> 1945</a:t>
            </a:r>
          </a:p>
          <a:p>
            <a:pPr lvl="0">
              <a:buNone/>
            </a:pPr>
            <a:r>
              <a:rPr lang="en-US" sz="2500" dirty="0" smtClean="0"/>
              <a:t>	</a:t>
            </a:r>
            <a:r>
              <a:rPr lang="en-US" sz="2500" dirty="0" err="1" smtClean="0"/>
              <a:t>Ketetapan</a:t>
            </a:r>
            <a:r>
              <a:rPr lang="en-US" sz="2500" dirty="0" smtClean="0"/>
              <a:t> MPR</a:t>
            </a:r>
          </a:p>
          <a:p>
            <a:pPr lvl="0">
              <a:buNone/>
            </a:pPr>
            <a:r>
              <a:rPr lang="en-US" sz="2500" dirty="0" smtClean="0"/>
              <a:t>	UU/</a:t>
            </a:r>
            <a:r>
              <a:rPr lang="en-US" sz="2500" dirty="0" err="1" smtClean="0"/>
              <a:t>Peraturan</a:t>
            </a:r>
            <a:r>
              <a:rPr lang="en-US" sz="2500" dirty="0" smtClean="0"/>
              <a:t> </a:t>
            </a:r>
            <a:r>
              <a:rPr lang="en-US" sz="2500" dirty="0" err="1" smtClean="0"/>
              <a:t>Pemerintah</a:t>
            </a:r>
            <a:r>
              <a:rPr lang="en-US" sz="2500" dirty="0" smtClean="0"/>
              <a:t> </a:t>
            </a:r>
            <a:r>
              <a:rPr lang="en-US" sz="2500" dirty="0" err="1" smtClean="0"/>
              <a:t>pengganti</a:t>
            </a:r>
            <a:r>
              <a:rPr lang="en-US" sz="2500" dirty="0" smtClean="0"/>
              <a:t> UU</a:t>
            </a:r>
          </a:p>
          <a:p>
            <a:pPr lvl="0">
              <a:buNone/>
            </a:pPr>
            <a:r>
              <a:rPr lang="en-US" sz="2500" dirty="0" smtClean="0"/>
              <a:t>	</a:t>
            </a:r>
            <a:r>
              <a:rPr lang="en-US" sz="2500" dirty="0" err="1" smtClean="0"/>
              <a:t>Peraturan</a:t>
            </a:r>
            <a:r>
              <a:rPr lang="en-US" sz="2500" dirty="0" smtClean="0"/>
              <a:t> </a:t>
            </a:r>
            <a:r>
              <a:rPr lang="en-US" sz="2500" dirty="0" err="1" smtClean="0"/>
              <a:t>Pemerintah</a:t>
            </a:r>
            <a:endParaRPr lang="en-US" sz="2500" dirty="0" smtClean="0"/>
          </a:p>
          <a:p>
            <a:pPr lvl="0">
              <a:buNone/>
            </a:pPr>
            <a:r>
              <a:rPr lang="en-US" sz="2500" dirty="0" smtClean="0"/>
              <a:t>	</a:t>
            </a:r>
            <a:r>
              <a:rPr lang="en-US" sz="2500" dirty="0" err="1" smtClean="0"/>
              <a:t>Peraturan</a:t>
            </a:r>
            <a:r>
              <a:rPr lang="en-US" sz="2500" dirty="0" smtClean="0"/>
              <a:t> </a:t>
            </a:r>
            <a:r>
              <a:rPr lang="en-US" sz="2500" dirty="0" err="1" smtClean="0"/>
              <a:t>Presiden</a:t>
            </a:r>
            <a:endParaRPr lang="en-US" sz="2500" dirty="0" smtClean="0"/>
          </a:p>
          <a:p>
            <a:pPr lvl="0">
              <a:buNone/>
            </a:pPr>
            <a:r>
              <a:rPr lang="en-US" sz="2500" dirty="0" smtClean="0"/>
              <a:t>	</a:t>
            </a:r>
            <a:r>
              <a:rPr lang="en-US" sz="2500" dirty="0" err="1" smtClean="0"/>
              <a:t>Peraturan</a:t>
            </a:r>
            <a:r>
              <a:rPr lang="en-US" sz="2500" dirty="0" smtClean="0"/>
              <a:t> Daerah </a:t>
            </a:r>
            <a:r>
              <a:rPr lang="en-US" sz="2500" dirty="0" err="1" smtClean="0"/>
              <a:t>Provinsi</a:t>
            </a:r>
            <a:endParaRPr lang="en-US" sz="2500" dirty="0" smtClean="0"/>
          </a:p>
          <a:p>
            <a:pPr lvl="0">
              <a:buNone/>
            </a:pPr>
            <a:r>
              <a:rPr lang="en-US" sz="2500" dirty="0" smtClean="0"/>
              <a:t>	</a:t>
            </a:r>
            <a:r>
              <a:rPr lang="en-US" sz="2500" dirty="0" err="1" smtClean="0"/>
              <a:t>Peraturan</a:t>
            </a:r>
            <a:r>
              <a:rPr lang="en-US" sz="2500" dirty="0" smtClean="0"/>
              <a:t> Daerah </a:t>
            </a:r>
            <a:r>
              <a:rPr lang="en-US" sz="2500" dirty="0" err="1" smtClean="0"/>
              <a:t>Kabupaten</a:t>
            </a:r>
            <a:r>
              <a:rPr lang="en-US" sz="2500" dirty="0" smtClean="0"/>
              <a:t>/Kota.</a:t>
            </a:r>
          </a:p>
          <a:p>
            <a:pPr>
              <a:buNone/>
            </a:pPr>
            <a:endParaRPr lang="en-US" sz="25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Adapun</a:t>
            </a:r>
            <a:r>
              <a:rPr lang="en-US" dirty="0" smtClean="0"/>
              <a:t> </a:t>
            </a:r>
            <a:r>
              <a:rPr lang="en-US" dirty="0" err="1" smtClean="0"/>
              <a:t>hierarki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Indonesia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12 </a:t>
            </a:r>
            <a:r>
              <a:rPr lang="en-US" dirty="0" err="1" smtClean="0"/>
              <a:t>Tahun</a:t>
            </a:r>
            <a:r>
              <a:rPr lang="en-US" dirty="0" smtClean="0"/>
              <a:t> 2011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7 (1)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 .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Negara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Tahun</a:t>
            </a:r>
            <a:r>
              <a:rPr lang="en-US" dirty="0" smtClean="0"/>
              <a:t> 1945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b .</a:t>
            </a:r>
            <a:r>
              <a:rPr lang="en-US" dirty="0" err="1" smtClean="0"/>
              <a:t>Ketetapan</a:t>
            </a:r>
            <a:r>
              <a:rPr lang="en-US" dirty="0" smtClean="0"/>
              <a:t> </a:t>
            </a:r>
            <a:r>
              <a:rPr lang="en-US" dirty="0" err="1" smtClean="0"/>
              <a:t>Majelis</a:t>
            </a:r>
            <a:r>
              <a:rPr lang="en-US" dirty="0" smtClean="0"/>
              <a:t> </a:t>
            </a:r>
            <a:r>
              <a:rPr lang="en-US" dirty="0" err="1" smtClean="0"/>
              <a:t>Permusyawaratan</a:t>
            </a:r>
            <a:r>
              <a:rPr lang="en-US" dirty="0" smtClean="0"/>
              <a:t> Rakyat</a:t>
            </a:r>
          </a:p>
          <a:p>
            <a:pPr>
              <a:buNone/>
            </a:pPr>
            <a:r>
              <a:rPr lang="en-US" dirty="0" smtClean="0"/>
              <a:t>    </a:t>
            </a:r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096000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en-US" dirty="0" smtClean="0"/>
              <a:t>c.  </a:t>
            </a:r>
            <a:r>
              <a:rPr lang="en-US" dirty="0" err="1" smtClean="0"/>
              <a:t>Undang-Undang</a:t>
            </a:r>
            <a:r>
              <a:rPr lang="en-US" dirty="0" smtClean="0"/>
              <a:t> /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Pengganti</a:t>
            </a:r>
            <a:r>
              <a:rPr lang="en-US" dirty="0" smtClean="0"/>
              <a:t> UU</a:t>
            </a:r>
          </a:p>
          <a:p>
            <a:pPr marL="393700" indent="0" algn="just">
              <a:buNone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3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12 </a:t>
            </a:r>
            <a:r>
              <a:rPr lang="en-US" dirty="0" err="1" smtClean="0"/>
              <a:t>Tahun</a:t>
            </a:r>
            <a:r>
              <a:rPr lang="en-US" dirty="0" smtClean="0"/>
              <a:t> 2011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,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yang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Rakyat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.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Pengganti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ihwal</a:t>
            </a:r>
            <a:r>
              <a:rPr lang="en-US" dirty="0" smtClean="0"/>
              <a:t> </a:t>
            </a:r>
            <a:r>
              <a:rPr lang="en-US" dirty="0" err="1" smtClean="0"/>
              <a:t>kegentingan</a:t>
            </a:r>
            <a:r>
              <a:rPr lang="en-US" dirty="0" smtClean="0"/>
              <a:t> yang </a:t>
            </a:r>
            <a:r>
              <a:rPr lang="en-US" dirty="0" err="1" smtClean="0"/>
              <a:t>memaksa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d.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 smtClean="0"/>
          </a:p>
          <a:p>
            <a:pPr marL="273050" indent="73025" algn="just">
              <a:buNone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5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12 </a:t>
            </a:r>
            <a:r>
              <a:rPr lang="en-US" dirty="0" err="1" smtClean="0"/>
              <a:t>Tahun</a:t>
            </a:r>
            <a:r>
              <a:rPr lang="en-US" dirty="0" smtClean="0"/>
              <a:t> 2011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,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mestinya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d. </a:t>
            </a:r>
            <a:r>
              <a:rPr lang="en-US" dirty="0" err="1" smtClean="0"/>
              <a:t>Peraturan</a:t>
            </a:r>
            <a:r>
              <a:rPr lang="en-US" dirty="0" smtClean="0"/>
              <a:t> Daerah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yang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Daerah </a:t>
            </a:r>
            <a:r>
              <a:rPr lang="en-US" dirty="0" err="1" smtClean="0"/>
              <a:t>Profinsi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persetujuam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e. </a:t>
            </a:r>
            <a:r>
              <a:rPr lang="en-US" dirty="0" err="1" smtClean="0"/>
              <a:t>Peraturan</a:t>
            </a:r>
            <a:r>
              <a:rPr lang="en-US" dirty="0" smtClean="0"/>
              <a:t> Daerah </a:t>
            </a:r>
            <a:r>
              <a:rPr lang="en-US" dirty="0" err="1" smtClean="0"/>
              <a:t>Kabupaten</a:t>
            </a:r>
            <a:r>
              <a:rPr lang="en-US" dirty="0" smtClean="0"/>
              <a:t>/Kota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yang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/</a:t>
            </a:r>
            <a:r>
              <a:rPr lang="en-US" dirty="0" err="1" smtClean="0"/>
              <a:t>walikota</a:t>
            </a:r>
            <a:r>
              <a:rPr lang="en-US" smtClean="0"/>
              <a:t>.  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None/>
            </a:pPr>
            <a:r>
              <a:rPr lang="en-US" dirty="0" smtClean="0"/>
              <a:t>6.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Fungsinya</a:t>
            </a:r>
            <a:r>
              <a:rPr lang="en-US" dirty="0" smtClean="0"/>
              <a:t>:</a:t>
            </a:r>
          </a:p>
          <a:p>
            <a:pPr marL="514350" indent="-514350">
              <a:buNone/>
            </a:pPr>
            <a:r>
              <a:rPr lang="en-US" dirty="0" smtClean="0"/>
              <a:t>     a.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Materiil</a:t>
            </a:r>
            <a:r>
              <a:rPr lang="en-US" dirty="0" smtClean="0"/>
              <a:t>: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perintah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larangan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 b. </a:t>
            </a:r>
            <a:r>
              <a:rPr lang="en-US" dirty="0" err="1" smtClean="0"/>
              <a:t>Hukm</a:t>
            </a:r>
            <a:r>
              <a:rPr lang="en-US" dirty="0" smtClean="0"/>
              <a:t> </a:t>
            </a:r>
            <a:r>
              <a:rPr lang="en-US" dirty="0" err="1" smtClean="0"/>
              <a:t>formil</a:t>
            </a:r>
            <a:r>
              <a:rPr lang="en-US" dirty="0" smtClean="0"/>
              <a:t>: </a:t>
            </a:r>
            <a:r>
              <a:rPr lang="en-US" dirty="0" err="1" smtClean="0"/>
              <a:t>menerangkan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peraturan-peraturan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7.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pembidangannya</a:t>
            </a:r>
            <a:r>
              <a:rPr lang="en-US" dirty="0" smtClean="0"/>
              <a:t>:</a:t>
            </a:r>
          </a:p>
          <a:p>
            <a:pPr marL="514350" indent="-514350">
              <a:buNone/>
            </a:pPr>
            <a:r>
              <a:rPr lang="en-US" dirty="0" smtClean="0"/>
              <a:t>     a.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 b.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Perdata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 c. </a:t>
            </a:r>
            <a:r>
              <a:rPr lang="en-US" dirty="0" err="1" smtClean="0"/>
              <a:t>Hukum</a:t>
            </a:r>
            <a:r>
              <a:rPr lang="en-US" dirty="0" smtClean="0"/>
              <a:t> 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     d.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Dagang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 e.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Acara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 f.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Acara</a:t>
            </a:r>
            <a:r>
              <a:rPr lang="en-US" dirty="0" smtClean="0"/>
              <a:t> </a:t>
            </a:r>
            <a:r>
              <a:rPr lang="en-US" dirty="0" err="1" smtClean="0"/>
              <a:t>Perdata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 g.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, </a:t>
            </a:r>
            <a:r>
              <a:rPr lang="en-US" dirty="0" err="1" smtClean="0"/>
              <a:t>dsb</a:t>
            </a:r>
            <a:r>
              <a:rPr lang="en-US" dirty="0" smtClean="0"/>
              <a:t>. 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AutoNum type="arabicPeriod" startAt="7"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48400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err="1" smtClean="0"/>
              <a:t>Azas</a:t>
            </a:r>
            <a:r>
              <a:rPr lang="en-US" dirty="0" smtClean="0"/>
              <a:t> per </a:t>
            </a:r>
            <a:r>
              <a:rPr lang="en-US" dirty="0" err="1" smtClean="0"/>
              <a:t>Uuan</a:t>
            </a:r>
            <a:r>
              <a:rPr lang="en-US" dirty="0" smtClean="0"/>
              <a:t>:</a:t>
            </a:r>
          </a:p>
          <a:p>
            <a:pPr marL="514350" indent="-514350" algn="just"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surut</a:t>
            </a:r>
            <a:endParaRPr lang="en-US" dirty="0" smtClean="0"/>
          </a:p>
          <a:p>
            <a:pPr marL="514350" indent="-514350" algn="just">
              <a:buAutoNum type="alphaLcPeriod"/>
            </a:pPr>
            <a:r>
              <a:rPr lang="en-US" dirty="0" smtClean="0"/>
              <a:t>UU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dikesampingkan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uu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endParaRPr lang="en-US" dirty="0" smtClean="0"/>
          </a:p>
          <a:p>
            <a:pPr marL="514350" indent="-514350" algn="just">
              <a:buAutoNum type="alphaLcPeriod"/>
            </a:pPr>
            <a:r>
              <a:rPr lang="en-US" dirty="0" smtClean="0"/>
              <a:t>UU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mengesampingkan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pPr marL="514350" indent="-514350" algn="just">
              <a:buAutoNum type="alphaLcPeriod"/>
            </a:pPr>
            <a:r>
              <a:rPr lang="en-US" dirty="0" smtClean="0"/>
              <a:t>UU lama </a:t>
            </a:r>
            <a:r>
              <a:rPr lang="en-US" dirty="0" err="1" smtClean="0"/>
              <a:t>dibatalkan</a:t>
            </a:r>
            <a:r>
              <a:rPr lang="en-US" dirty="0" smtClean="0"/>
              <a:t> </a:t>
            </a:r>
            <a:r>
              <a:rPr lang="en-US" dirty="0" err="1" smtClean="0"/>
              <a:t>uu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</a:p>
          <a:p>
            <a:pPr marL="514350" indent="-514350" algn="just">
              <a:buAutoNum type="alphaLcPeriod"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Autofit/>
          </a:bodyPr>
          <a:lstStyle/>
          <a:p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isinya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(Public Law): </a:t>
            </a:r>
            <a:r>
              <a:rPr lang="en-US" dirty="0" err="1" smtClean="0"/>
              <a:t>Hk</a:t>
            </a:r>
            <a:r>
              <a:rPr lang="en-US" dirty="0" smtClean="0"/>
              <a:t> yang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(</a:t>
            </a:r>
            <a:r>
              <a:rPr lang="en-US" dirty="0" err="1" smtClean="0"/>
              <a:t>Hk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, </a:t>
            </a:r>
            <a:r>
              <a:rPr lang="en-US" dirty="0" err="1" smtClean="0"/>
              <a:t>Hk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Prifat</a:t>
            </a:r>
            <a:r>
              <a:rPr lang="en-US" dirty="0" smtClean="0"/>
              <a:t>: </a:t>
            </a:r>
            <a:r>
              <a:rPr lang="en-US" dirty="0" err="1" smtClean="0"/>
              <a:t>Hk</a:t>
            </a:r>
            <a:r>
              <a:rPr lang="en-US" dirty="0" smtClean="0"/>
              <a:t> yang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(</a:t>
            </a:r>
            <a:r>
              <a:rPr lang="en-US" dirty="0" err="1" smtClean="0"/>
              <a:t>Hk</a:t>
            </a:r>
            <a:r>
              <a:rPr lang="en-US" dirty="0" smtClean="0"/>
              <a:t> </a:t>
            </a:r>
            <a:r>
              <a:rPr lang="en-US" dirty="0" err="1" smtClean="0"/>
              <a:t>Perdata</a:t>
            </a:r>
            <a:r>
              <a:rPr lang="en-US" dirty="0" smtClean="0"/>
              <a:t>, </a:t>
            </a:r>
            <a:r>
              <a:rPr lang="en-US" dirty="0" err="1" smtClean="0"/>
              <a:t>Hk</a:t>
            </a:r>
            <a:r>
              <a:rPr lang="en-US" dirty="0" smtClean="0"/>
              <a:t> </a:t>
            </a:r>
            <a:r>
              <a:rPr lang="en-US" dirty="0" err="1" smtClean="0"/>
              <a:t>Ketenagakerjaan</a:t>
            </a:r>
            <a:r>
              <a:rPr lang="en-US" dirty="0" smtClean="0"/>
              <a:t>, </a:t>
            </a:r>
            <a:r>
              <a:rPr lang="en-US" dirty="0" err="1" smtClean="0"/>
              <a:t>Hk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)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Bentuknya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: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tercantum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: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keykinan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(</a:t>
            </a:r>
            <a:r>
              <a:rPr lang="en-US" dirty="0" err="1" smtClean="0"/>
              <a:t>Hk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Hk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Berlakunya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Ius</a:t>
            </a:r>
            <a:r>
              <a:rPr lang="en-US" dirty="0" smtClean="0"/>
              <a:t> </a:t>
            </a:r>
            <a:r>
              <a:rPr lang="en-US" dirty="0" err="1" smtClean="0"/>
              <a:t>Constitutum</a:t>
            </a:r>
            <a:r>
              <a:rPr lang="en-US" dirty="0" smtClean="0"/>
              <a:t> / </a:t>
            </a:r>
            <a:r>
              <a:rPr lang="en-US" dirty="0" err="1" smtClean="0"/>
              <a:t>Hk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: </a:t>
            </a:r>
            <a:r>
              <a:rPr lang="en-US" dirty="0" err="1" smtClean="0"/>
              <a:t>Hk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Ius</a:t>
            </a:r>
            <a:r>
              <a:rPr lang="en-US" dirty="0" smtClean="0"/>
              <a:t> </a:t>
            </a:r>
            <a:r>
              <a:rPr lang="en-US" dirty="0" err="1" smtClean="0"/>
              <a:t>Constituendum</a:t>
            </a:r>
            <a:r>
              <a:rPr lang="en-US" dirty="0" smtClean="0"/>
              <a:t>: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dicita-citakan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.  </a:t>
            </a:r>
          </a:p>
          <a:p>
            <a:pPr marL="514350" indent="-514350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Azas-azas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: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diselesaikan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azas-azas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Lex</a:t>
            </a:r>
            <a:r>
              <a:rPr lang="en-US" dirty="0" smtClean="0"/>
              <a:t> </a:t>
            </a:r>
            <a:r>
              <a:rPr lang="en-US" dirty="0" err="1" smtClean="0"/>
              <a:t>Specialis</a:t>
            </a:r>
            <a:r>
              <a:rPr lang="en-US" dirty="0" smtClean="0"/>
              <a:t> derogate </a:t>
            </a:r>
            <a:r>
              <a:rPr lang="en-US" dirty="0" err="1" smtClean="0"/>
              <a:t>lex</a:t>
            </a:r>
            <a:r>
              <a:rPr lang="en-US" dirty="0" smtClean="0"/>
              <a:t> </a:t>
            </a:r>
            <a:r>
              <a:rPr lang="en-US" dirty="0" err="1" smtClean="0"/>
              <a:t>generalis</a:t>
            </a:r>
            <a:r>
              <a:rPr lang="en-US" dirty="0" smtClean="0"/>
              <a:t>:</a:t>
            </a:r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UU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yang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dikesampingkan</a:t>
            </a:r>
            <a:endParaRPr lang="en-US" dirty="0" smtClean="0"/>
          </a:p>
          <a:p>
            <a:pPr marL="514350" indent="-514350" algn="just">
              <a:buNone/>
            </a:pPr>
            <a:endParaRPr lang="en-US" dirty="0" smtClean="0"/>
          </a:p>
          <a:p>
            <a:pPr marL="514350" indent="-514350" algn="just">
              <a:buAutoNum type="arabicPeriod" startAt="2"/>
            </a:pPr>
            <a:r>
              <a:rPr lang="en-US" dirty="0" err="1" smtClean="0"/>
              <a:t>Lex</a:t>
            </a:r>
            <a:r>
              <a:rPr lang="en-US" dirty="0" smtClean="0"/>
              <a:t> </a:t>
            </a:r>
            <a:r>
              <a:rPr lang="en-US" dirty="0" err="1" smtClean="0"/>
              <a:t>supreriori</a:t>
            </a:r>
            <a:r>
              <a:rPr lang="en-US" dirty="0" smtClean="0"/>
              <a:t> derogate </a:t>
            </a:r>
            <a:r>
              <a:rPr lang="en-US" dirty="0" err="1" smtClean="0"/>
              <a:t>lex</a:t>
            </a:r>
            <a:r>
              <a:rPr lang="en-US" dirty="0" smtClean="0"/>
              <a:t> </a:t>
            </a:r>
            <a:r>
              <a:rPr lang="en-US" dirty="0" err="1" smtClean="0"/>
              <a:t>inferiori</a:t>
            </a:r>
            <a:r>
              <a:rPr lang="en-US" dirty="0" smtClean="0"/>
              <a:t>:</a:t>
            </a:r>
          </a:p>
          <a:p>
            <a:pPr marL="514350" indent="-514350" algn="just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UU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sederajat</a:t>
            </a:r>
            <a:r>
              <a:rPr lang="en-US" dirty="0" smtClean="0"/>
              <a:t> </a:t>
            </a:r>
            <a:r>
              <a:rPr lang="en-US" dirty="0" err="1" smtClean="0"/>
              <a:t>tingkatannya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UU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tingkatannya</a:t>
            </a:r>
            <a:r>
              <a:rPr lang="en-US" dirty="0" smtClean="0"/>
              <a:t> </a:t>
            </a:r>
            <a:r>
              <a:rPr lang="en-US" dirty="0" err="1" smtClean="0"/>
              <a:t>mengesampingkan</a:t>
            </a:r>
            <a:r>
              <a:rPr lang="en-US" dirty="0" smtClean="0"/>
              <a:t> UU yang </a:t>
            </a:r>
            <a:r>
              <a:rPr lang="en-US" dirty="0" err="1" smtClean="0"/>
              <a:t>tingkatannya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bawahnya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3189</TotalTime>
  <Words>2569</Words>
  <Application>Microsoft Office PowerPoint</Application>
  <PresentationFormat>On-screen Show (4:3)</PresentationFormat>
  <Paragraphs>281</Paragraphs>
  <Slides>49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Default Theme</vt:lpstr>
      <vt:lpstr>Slide 1</vt:lpstr>
      <vt:lpstr>PENGANTAR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Konstitusi dan Regulasi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MATERI MUATAN KONSTITUSI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</dc:title>
  <dc:creator>BAGAS</dc:creator>
  <cp:lastModifiedBy>BAGAS</cp:lastModifiedBy>
  <cp:revision>347</cp:revision>
  <dcterms:created xsi:type="dcterms:W3CDTF">2017-09-22T14:26:11Z</dcterms:created>
  <dcterms:modified xsi:type="dcterms:W3CDTF">2018-11-22T02:05:48Z</dcterms:modified>
</cp:coreProperties>
</file>