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sldIdLst>
    <p:sldId id="256" r:id="rId2"/>
    <p:sldId id="273" r:id="rId3"/>
    <p:sldId id="257" r:id="rId4"/>
    <p:sldId id="258" r:id="rId5"/>
    <p:sldId id="259" r:id="rId6"/>
    <p:sldId id="262" r:id="rId7"/>
    <p:sldId id="263" r:id="rId8"/>
    <p:sldId id="274" r:id="rId9"/>
    <p:sldId id="260" r:id="rId10"/>
    <p:sldId id="265"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560"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CAFDC2-44CB-4B10-BCBC-7B88BFA3F1E1}" type="datetimeFigureOut">
              <a:rPr lang="en-US" smtClean="0"/>
              <a:t>11/1/2021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CE0F63-2F7C-4BB3-A598-7E4AA6CB5AFA}" type="slidenum">
              <a:rPr lang="en-US" smtClean="0"/>
              <a:t>‹#›</a:t>
            </a:fld>
            <a:endParaRPr lang="en-US"/>
          </a:p>
        </p:txBody>
      </p:sp>
    </p:spTree>
    <p:extLst>
      <p:ext uri="{BB962C8B-B14F-4D97-AF65-F5344CB8AC3E}">
        <p14:creationId xmlns:p14="http://schemas.microsoft.com/office/powerpoint/2010/main" val="3546302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CE0F63-2F7C-4BB3-A598-7E4AA6CB5AFA}" type="slidenum">
              <a:rPr lang="en-US" smtClean="0"/>
              <a:t>7</a:t>
            </a:fld>
            <a:endParaRPr lang="en-US"/>
          </a:p>
        </p:txBody>
      </p:sp>
    </p:spTree>
    <p:extLst>
      <p:ext uri="{BB962C8B-B14F-4D97-AF65-F5344CB8AC3E}">
        <p14:creationId xmlns:p14="http://schemas.microsoft.com/office/powerpoint/2010/main" val="19810398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C063AAC-0F94-457B-B109-6BEB765D0E6F}" type="datetimeFigureOut">
              <a:rPr lang="id-ID" smtClean="0"/>
              <a:t>01/11/2021</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2E67B2-C6CC-4A3D-9AD9-81D7A45869A4}"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A2E67B2-C6CC-4A3D-9AD9-81D7A45869A4}"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A2E67B2-C6CC-4A3D-9AD9-81D7A45869A4}"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A2E67B2-C6CC-4A3D-9AD9-81D7A45869A4}"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2A2E67B2-C6CC-4A3D-9AD9-81D7A45869A4}"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2A2E67B2-C6CC-4A3D-9AD9-81D7A45869A4}"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2A2E67B2-C6CC-4A3D-9AD9-81D7A45869A4}"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2A2E67B2-C6CC-4A3D-9AD9-81D7A45869A4}"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C063AAC-0F94-457B-B109-6BEB765D0E6F}" type="datetimeFigureOut">
              <a:rPr lang="id-ID" smtClean="0"/>
              <a:t>01/11/2021</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2A2E67B2-C6CC-4A3D-9AD9-81D7A45869A4}"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C063AAC-0F94-457B-B109-6BEB765D0E6F}" type="datetimeFigureOut">
              <a:rPr lang="id-ID" smtClean="0"/>
              <a:t>01/11/2021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2A2E67B2-C6CC-4A3D-9AD9-81D7A45869A4}"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C063AAC-0F94-457B-B109-6BEB765D0E6F}" type="datetimeFigureOut">
              <a:rPr lang="id-ID" smtClean="0"/>
              <a:t>01/11/2021</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A2E67B2-C6CC-4A3D-9AD9-81D7A45869A4}"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C063AAC-0F94-457B-B109-6BEB765D0E6F}" type="datetimeFigureOut">
              <a:rPr lang="id-ID" smtClean="0"/>
              <a:t>01/11/2021</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A2E67B2-C6CC-4A3D-9AD9-81D7A45869A4}"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86650">
              <a:schemeClr val="bg1"/>
            </a:gs>
            <a:gs pos="50000">
              <a:schemeClr val="bg1"/>
            </a:gs>
            <a:gs pos="100000">
              <a:schemeClr val="bg2">
                <a:lumMod val="90000"/>
              </a:schemeClr>
            </a:gs>
          </a:gsLst>
          <a:path path="rect">
            <a:fillToRect l="100000" t="100000"/>
          </a:path>
          <a:tileRect/>
        </a:gradFill>
        <a:effectLst/>
      </p:bgPr>
    </p:bg>
    <p:spTree>
      <p:nvGrpSpPr>
        <p:cNvPr id="1" name=""/>
        <p:cNvGrpSpPr/>
        <p:nvPr/>
      </p:nvGrpSpPr>
      <p:grpSpPr>
        <a:xfrm>
          <a:off x="0" y="0"/>
          <a:ext cx="0" cy="0"/>
          <a:chOff x="0" y="0"/>
          <a:chExt cx="0" cy="0"/>
        </a:xfrm>
      </p:grpSpPr>
      <p:sp>
        <p:nvSpPr>
          <p:cNvPr id="6" name="Google Shape;94;p13"/>
          <p:cNvSpPr txBox="1">
            <a:spLocks noGrp="1"/>
          </p:cNvSpPr>
          <p:nvPr/>
        </p:nvSpPr>
        <p:spPr>
          <a:xfrm>
            <a:off x="1115616" y="1845082"/>
            <a:ext cx="7489186" cy="1224569"/>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4000" b="1" dirty="0" smtClean="0">
                <a:solidFill>
                  <a:srgbClr val="0070C0"/>
                </a:solidFill>
                <a:latin typeface="Palatino Linotype" pitchFamily="18" charset="0"/>
              </a:rPr>
              <a:t>ANALISIS STATIKA SOSIAL/</a:t>
            </a:r>
          </a:p>
          <a:p>
            <a:pPr algn="ctr"/>
            <a:r>
              <a:rPr lang="en-US" sz="4000" b="1" dirty="0" smtClean="0">
                <a:solidFill>
                  <a:srgbClr val="0070C0"/>
                </a:solidFill>
                <a:latin typeface="Palatino Linotype" pitchFamily="18" charset="0"/>
              </a:rPr>
              <a:t>ANALISIS AKTOR</a:t>
            </a:r>
          </a:p>
        </p:txBody>
      </p:sp>
      <p:sp>
        <p:nvSpPr>
          <p:cNvPr id="7" name="Google Shape;95;p13"/>
          <p:cNvSpPr txBox="1">
            <a:spLocks noGrp="1"/>
          </p:cNvSpPr>
          <p:nvPr/>
        </p:nvSpPr>
        <p:spPr>
          <a:xfrm>
            <a:off x="5855617" y="2780928"/>
            <a:ext cx="1890883" cy="82509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r">
              <a:spcBef>
                <a:spcPts val="0"/>
              </a:spcBef>
              <a:buSzPts val="1800"/>
            </a:pPr>
            <a:r>
              <a:rPr lang="en-US" sz="2000" b="1" dirty="0" err="1" smtClean="0">
                <a:solidFill>
                  <a:srgbClr val="0070C0"/>
                </a:solidFill>
                <a:latin typeface="Palatino Linotype" pitchFamily="18" charset="0"/>
                <a:ea typeface="Corbel"/>
                <a:cs typeface="Corbel"/>
                <a:sym typeface="Corbel"/>
              </a:rPr>
              <a:t>Minggu</a:t>
            </a:r>
            <a:r>
              <a:rPr lang="en-US" sz="2000" b="1" dirty="0" smtClean="0">
                <a:solidFill>
                  <a:srgbClr val="0070C0"/>
                </a:solidFill>
                <a:latin typeface="Palatino Linotype" pitchFamily="18" charset="0"/>
                <a:ea typeface="Corbel"/>
                <a:cs typeface="Corbel"/>
                <a:sym typeface="Corbel"/>
              </a:rPr>
              <a:t> Ke-6</a:t>
            </a:r>
          </a:p>
        </p:txBody>
      </p:sp>
      <p:sp>
        <p:nvSpPr>
          <p:cNvPr id="9" name="Rectangle 8"/>
          <p:cNvSpPr/>
          <p:nvPr/>
        </p:nvSpPr>
        <p:spPr>
          <a:xfrm>
            <a:off x="5746249" y="199630"/>
            <a:ext cx="3185487" cy="353943"/>
          </a:xfrm>
          <a:prstGeom prst="rect">
            <a:avLst/>
          </a:prstGeom>
        </p:spPr>
        <p:txBody>
          <a:bodyPr wrap="none">
            <a:spAutoFit/>
          </a:bodyPr>
          <a:lstStyle/>
          <a:p>
            <a:pPr lvl="0" algn="r">
              <a:buSzPts val="1800"/>
            </a:pPr>
            <a:r>
              <a:rPr lang="en-US" sz="1700" b="1" dirty="0">
                <a:solidFill>
                  <a:schemeClr val="tx1"/>
                </a:solidFill>
                <a:latin typeface="Palatino Linotype" pitchFamily="18" charset="0"/>
                <a:ea typeface="Corbel"/>
                <a:cs typeface="Corbel"/>
                <a:sym typeface="Corbel"/>
              </a:rPr>
              <a:t>Dr. </a:t>
            </a:r>
            <a:r>
              <a:rPr lang="en-US" sz="1700" b="1" dirty="0" err="1">
                <a:solidFill>
                  <a:schemeClr val="tx1"/>
                </a:solidFill>
                <a:latin typeface="Palatino Linotype" pitchFamily="18" charset="0"/>
                <a:ea typeface="Corbel"/>
                <a:cs typeface="Corbel"/>
                <a:sym typeface="Corbel"/>
              </a:rPr>
              <a:t>Yuli</a:t>
            </a:r>
            <a:r>
              <a:rPr lang="en-US" sz="1700" b="1" dirty="0">
                <a:solidFill>
                  <a:schemeClr val="tx1"/>
                </a:solidFill>
                <a:latin typeface="Palatino Linotype" pitchFamily="18" charset="0"/>
                <a:ea typeface="Corbel"/>
                <a:cs typeface="Corbel"/>
                <a:sym typeface="Corbel"/>
              </a:rPr>
              <a:t> </a:t>
            </a:r>
            <a:r>
              <a:rPr lang="en-US" sz="1700" b="1" dirty="0" err="1">
                <a:solidFill>
                  <a:schemeClr val="tx1"/>
                </a:solidFill>
                <a:latin typeface="Palatino Linotype" pitchFamily="18" charset="0"/>
                <a:ea typeface="Corbel"/>
                <a:cs typeface="Corbel"/>
                <a:sym typeface="Corbel"/>
              </a:rPr>
              <a:t>Setyowati</a:t>
            </a:r>
            <a:r>
              <a:rPr lang="en-US" sz="1700" b="1" dirty="0">
                <a:solidFill>
                  <a:schemeClr val="tx1"/>
                </a:solidFill>
                <a:latin typeface="Palatino Linotype" pitchFamily="18" charset="0"/>
                <a:ea typeface="Corbel"/>
                <a:cs typeface="Corbel"/>
                <a:sym typeface="Corbel"/>
              </a:rPr>
              <a:t>, S.IP,. </a:t>
            </a:r>
            <a:r>
              <a:rPr lang="en-US" sz="1700" b="1" dirty="0" err="1">
                <a:solidFill>
                  <a:schemeClr val="tx1"/>
                </a:solidFill>
                <a:latin typeface="Palatino Linotype" pitchFamily="18" charset="0"/>
                <a:ea typeface="Corbel"/>
                <a:cs typeface="Corbel"/>
                <a:sym typeface="Corbel"/>
              </a:rPr>
              <a:t>M.Si</a:t>
            </a:r>
            <a:endParaRPr lang="en-US" sz="1700" dirty="0">
              <a:solidFill>
                <a:schemeClr val="tx1"/>
              </a:solidFill>
              <a:latin typeface="Palatino Linotype" pitchFamily="18" charset="0"/>
            </a:endParaRPr>
          </a:p>
        </p:txBody>
      </p:sp>
    </p:spTree>
    <p:extLst>
      <p:ext uri="{BB962C8B-B14F-4D97-AF65-F5344CB8AC3E}">
        <p14:creationId xmlns:p14="http://schemas.microsoft.com/office/powerpoint/2010/main" val="4002045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50000">
              <a:schemeClr val="tx1"/>
            </a:gs>
            <a:gs pos="100000">
              <a:schemeClr val="tx1"/>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3" name="Round Diagonal Corner Rectangle 2"/>
          <p:cNvSpPr/>
          <p:nvPr/>
        </p:nvSpPr>
        <p:spPr>
          <a:xfrm>
            <a:off x="539552" y="116632"/>
            <a:ext cx="8496944" cy="5760640"/>
          </a:xfrm>
          <a:prstGeom prst="round2DiagRect">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just"/>
            <a:r>
              <a:rPr lang="id-ID" sz="2700" dirty="0" smtClean="0">
                <a:solidFill>
                  <a:schemeClr val="tx1"/>
                </a:solidFill>
                <a:latin typeface="Cambria" pitchFamily="18" charset="0"/>
              </a:rPr>
              <a:t>Oleh karena itu, analisis dinamika sosial mengajak untuk melakukan refleksi atas situasi yg terjadi saat ini. Analisis ini terkait dengan perkembangan waktu ke waktu, maka tidak terlepas dari melihat aspek kesejarahan (Histori)</a:t>
            </a:r>
          </a:p>
          <a:p>
            <a:pPr algn="just"/>
            <a:r>
              <a:rPr lang="id-ID" sz="2700" b="1" dirty="0" smtClean="0">
                <a:solidFill>
                  <a:schemeClr val="bg1"/>
                </a:solidFill>
                <a:latin typeface="Cambria" pitchFamily="18" charset="0"/>
              </a:rPr>
              <a:t>“Metode yg dipakai dalam analisis dinamika sosial adalah mendeskripsikan sejarah (Historis)</a:t>
            </a:r>
            <a:r>
              <a:rPr lang="en-US" sz="2700" b="1" dirty="0" smtClean="0">
                <a:solidFill>
                  <a:schemeClr val="bg1"/>
                </a:solidFill>
                <a:latin typeface="Cambria" pitchFamily="18" charset="0"/>
              </a:rPr>
              <a:t>”.</a:t>
            </a:r>
            <a:endParaRPr lang="id-ID" sz="2700" b="1" dirty="0">
              <a:solidFill>
                <a:schemeClr val="bg1"/>
              </a:solidFill>
              <a:latin typeface="Cambria" pitchFamily="18" charset="0"/>
            </a:endParaRPr>
          </a:p>
        </p:txBody>
      </p:sp>
    </p:spTree>
    <p:extLst>
      <p:ext uri="{BB962C8B-B14F-4D97-AF65-F5344CB8AC3E}">
        <p14:creationId xmlns:p14="http://schemas.microsoft.com/office/powerpoint/2010/main" val="31108501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idx="1"/>
          </p:nvPr>
        </p:nvSpPr>
        <p:spPr>
          <a:prstGeom prst="rect">
            <a:avLst/>
          </a:prstGeom>
        </p:spPr>
        <p:txBody>
          <a:bodyPr>
            <a:no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pPr algn="just"/>
            <a:r>
              <a:rPr lang="id-ID" sz="2400" dirty="0" smtClean="0">
                <a:solidFill>
                  <a:schemeClr val="bg1"/>
                </a:solidFill>
                <a:latin typeface="Arial Rounded MT Bold" pitchFamily="34" charset="0"/>
                <a:cs typeface="Andalus" pitchFamily="18" charset="-78"/>
              </a:rPr>
              <a:t>Ananlisis sosial model statika sosial sering juga disebut model analisis struktur sosial ataupun model analisis aktor. Hal ini dikarenakan fokus analisis statika melakukan pendekripsian peran aktor dan asal struktur sosialnya dalam sutu masalah sosial. Setiap aktor dlm struktur sosial mempunyai peran berbeda-beda, diartikan sbg kedudukan atau fungsi yg dimainkan dlm masyarakat.</a:t>
            </a:r>
            <a:endParaRPr lang="id-ID" sz="2400" dirty="0">
              <a:solidFill>
                <a:schemeClr val="bg1"/>
              </a:solidFill>
              <a:latin typeface="Arial Rounded MT Bold" pitchFamily="34" charset="0"/>
              <a:cs typeface="Andalus" pitchFamily="18" charset="-78"/>
            </a:endParaRPr>
          </a:p>
        </p:txBody>
      </p:sp>
      <p:sp>
        <p:nvSpPr>
          <p:cNvPr id="5" name="Subtitle 2"/>
          <p:cNvSpPr txBox="1">
            <a:spLocks/>
          </p:cNvSpPr>
          <p:nvPr/>
        </p:nvSpPr>
        <p:spPr>
          <a:xfrm>
            <a:off x="323528" y="1340768"/>
            <a:ext cx="8568952" cy="4320480"/>
          </a:xfrm>
          <a:prstGeom prst="rect">
            <a:avLst/>
          </a:prstGeom>
        </p:spPr>
        <p:txBody>
          <a:bodyPr>
            <a:no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pPr marL="342900" indent="-342900" algn="just">
              <a:buFont typeface="Wingdings" pitchFamily="2" charset="2"/>
              <a:buChar char="q"/>
            </a:pPr>
            <a:r>
              <a:rPr lang="id-ID" sz="2300" dirty="0" smtClean="0">
                <a:solidFill>
                  <a:schemeClr val="tx1"/>
                </a:solidFill>
                <a:latin typeface="Cambria" pitchFamily="18" charset="0"/>
                <a:cs typeface="Andalus" pitchFamily="18" charset="-78"/>
              </a:rPr>
              <a:t>Analisis sosial model statika sosial sering juga disebut model analisis struktur sosial ataupun model analisis aktor. </a:t>
            </a:r>
            <a:endParaRPr lang="en-US" sz="2300" dirty="0" smtClean="0">
              <a:solidFill>
                <a:schemeClr val="tx1"/>
              </a:solidFill>
              <a:latin typeface="Cambria" pitchFamily="18" charset="0"/>
              <a:cs typeface="Andalus" pitchFamily="18" charset="-78"/>
            </a:endParaRPr>
          </a:p>
          <a:p>
            <a:pPr marL="342900" indent="-342900" algn="just">
              <a:buFont typeface="Wingdings" pitchFamily="2" charset="2"/>
              <a:buChar char="q"/>
            </a:pPr>
            <a:r>
              <a:rPr lang="en-US" sz="2300" dirty="0" smtClean="0">
                <a:solidFill>
                  <a:schemeClr val="tx1"/>
                </a:solidFill>
                <a:latin typeface="Cambria" pitchFamily="18" charset="0"/>
                <a:cs typeface="Andalus" pitchFamily="18" charset="-78"/>
              </a:rPr>
              <a:t>F</a:t>
            </a:r>
            <a:r>
              <a:rPr lang="id-ID" sz="2300" dirty="0" smtClean="0">
                <a:solidFill>
                  <a:schemeClr val="tx1"/>
                </a:solidFill>
                <a:latin typeface="Cambria" pitchFamily="18" charset="0"/>
                <a:cs typeface="Andalus" pitchFamily="18" charset="-78"/>
              </a:rPr>
              <a:t>okus analisis statika melakukan pendekripsian peran aktor dan asal struktur sosialnya dalam sutu masalah sosial. </a:t>
            </a:r>
            <a:endParaRPr lang="en-US" sz="2300" dirty="0" smtClean="0">
              <a:solidFill>
                <a:schemeClr val="tx1"/>
              </a:solidFill>
              <a:latin typeface="Cambria" pitchFamily="18" charset="0"/>
              <a:cs typeface="Andalus" pitchFamily="18" charset="-78"/>
            </a:endParaRPr>
          </a:p>
          <a:p>
            <a:pPr marL="342900" indent="-342900" algn="just">
              <a:buFont typeface="Wingdings" pitchFamily="2" charset="2"/>
              <a:buChar char="q"/>
            </a:pPr>
            <a:r>
              <a:rPr lang="id-ID" sz="2300" dirty="0" smtClean="0">
                <a:solidFill>
                  <a:schemeClr val="tx1"/>
                </a:solidFill>
                <a:latin typeface="Cambria" pitchFamily="18" charset="0"/>
                <a:cs typeface="Andalus" pitchFamily="18" charset="-78"/>
              </a:rPr>
              <a:t>Setiap aktor dlm struktur sosial mempunyai peran berbeda-beda, diartikan sbg kedudukan atau fungsi yg dimainkan dlm masyarakat.</a:t>
            </a:r>
            <a:endParaRPr lang="id-ID" sz="2300" dirty="0">
              <a:solidFill>
                <a:schemeClr val="tx1"/>
              </a:solidFill>
              <a:latin typeface="Cambria" pitchFamily="18" charset="0"/>
              <a:cs typeface="Andalus" pitchFamily="18" charset="-78"/>
            </a:endParaRPr>
          </a:p>
        </p:txBody>
      </p:sp>
    </p:spTree>
    <p:extLst>
      <p:ext uri="{BB962C8B-B14F-4D97-AF65-F5344CB8AC3E}">
        <p14:creationId xmlns:p14="http://schemas.microsoft.com/office/powerpoint/2010/main" val="2552858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25850">
              <a:schemeClr val="tx2">
                <a:lumMod val="40000"/>
                <a:lumOff val="60000"/>
              </a:schemeClr>
            </a:gs>
            <a:gs pos="62900">
              <a:schemeClr val="tx2">
                <a:lumMod val="60000"/>
                <a:lumOff val="40000"/>
              </a:schemeClr>
            </a:gs>
            <a:gs pos="0">
              <a:schemeClr val="tx2">
                <a:lumMod val="20000"/>
                <a:lumOff val="80000"/>
              </a:schemeClr>
            </a:gs>
            <a:gs pos="50000">
              <a:schemeClr val="tx2">
                <a:lumMod val="60000"/>
                <a:lumOff val="40000"/>
              </a:schemeClr>
            </a:gs>
            <a:gs pos="100000">
              <a:schemeClr val="tx2">
                <a:lumMod val="20000"/>
                <a:lumOff val="80000"/>
              </a:schemeClr>
            </a:gs>
          </a:gsLst>
          <a:path path="shap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58660" y="135421"/>
            <a:ext cx="5319673" cy="678706"/>
          </a:xfrm>
        </p:spPr>
        <p:txBody>
          <a:bodyPr>
            <a:noAutofit/>
          </a:bodyPr>
          <a:lstStyle/>
          <a:p>
            <a:pPr algn="ctr"/>
            <a:r>
              <a:rPr lang="id-ID" sz="1800" u="sng" dirty="0" smtClean="0">
                <a:solidFill>
                  <a:schemeClr val="bg1"/>
                </a:solidFill>
                <a:effectLst/>
                <a:latin typeface="Cambria" pitchFamily="18" charset="0"/>
              </a:rPr>
              <a:t>KONSEP </a:t>
            </a:r>
            <a:r>
              <a:rPr lang="en-US" sz="1800" u="sng" dirty="0" smtClean="0">
                <a:solidFill>
                  <a:schemeClr val="bg1"/>
                </a:solidFill>
                <a:effectLst/>
                <a:latin typeface="Cambria" pitchFamily="18" charset="0"/>
              </a:rPr>
              <a:t>Model </a:t>
            </a:r>
            <a:r>
              <a:rPr lang="en-US" sz="1800" u="sng" dirty="0" err="1" smtClean="0">
                <a:solidFill>
                  <a:schemeClr val="bg1"/>
                </a:solidFill>
                <a:effectLst/>
                <a:latin typeface="Cambria" pitchFamily="18" charset="0"/>
              </a:rPr>
              <a:t>Analisis</a:t>
            </a:r>
            <a:r>
              <a:rPr lang="en-US" sz="1800" u="sng" dirty="0">
                <a:solidFill>
                  <a:schemeClr val="bg1"/>
                </a:solidFill>
                <a:effectLst/>
                <a:latin typeface="Cambria" pitchFamily="18" charset="0"/>
              </a:rPr>
              <a:t> </a:t>
            </a:r>
            <a:r>
              <a:rPr lang="en-US" sz="1800" u="sng" dirty="0" smtClean="0">
                <a:solidFill>
                  <a:schemeClr val="bg1"/>
                </a:solidFill>
                <a:effectLst/>
                <a:latin typeface="Cambria" pitchFamily="18" charset="0"/>
              </a:rPr>
              <a:t>Problem</a:t>
            </a:r>
            <a:br>
              <a:rPr lang="en-US" sz="1800" u="sng" dirty="0" smtClean="0">
                <a:solidFill>
                  <a:schemeClr val="bg1"/>
                </a:solidFill>
                <a:effectLst/>
                <a:latin typeface="Cambria" pitchFamily="18" charset="0"/>
              </a:rPr>
            </a:br>
            <a:r>
              <a:rPr lang="en-US" sz="1800" u="sng" dirty="0" smtClean="0">
                <a:solidFill>
                  <a:schemeClr val="bg1"/>
                </a:solidFill>
                <a:effectLst/>
                <a:latin typeface="Cambria" pitchFamily="18" charset="0"/>
              </a:rPr>
              <a:t>(</a:t>
            </a:r>
            <a:r>
              <a:rPr lang="id-ID" sz="1800" u="sng" dirty="0" smtClean="0">
                <a:solidFill>
                  <a:schemeClr val="bg1"/>
                </a:solidFill>
                <a:effectLst/>
                <a:latin typeface="Cambria" pitchFamily="18" charset="0"/>
              </a:rPr>
              <a:t>MAP</a:t>
            </a:r>
            <a:r>
              <a:rPr lang="en-US" sz="1800" u="sng" dirty="0" smtClean="0">
                <a:solidFill>
                  <a:schemeClr val="bg1"/>
                </a:solidFill>
                <a:effectLst/>
                <a:latin typeface="Cambria" pitchFamily="18" charset="0"/>
              </a:rPr>
              <a:t>)</a:t>
            </a:r>
            <a:endParaRPr lang="id-ID" sz="1800" u="sng" dirty="0">
              <a:solidFill>
                <a:schemeClr val="bg1"/>
              </a:solidFill>
              <a:effectLst/>
              <a:latin typeface="Cambria" pitchFamily="18" charset="0"/>
            </a:endParaRPr>
          </a:p>
        </p:txBody>
      </p:sp>
      <p:sp>
        <p:nvSpPr>
          <p:cNvPr id="3" name="Rectangle 2"/>
          <p:cNvSpPr/>
          <p:nvPr/>
        </p:nvSpPr>
        <p:spPr>
          <a:xfrm>
            <a:off x="4067944" y="908720"/>
            <a:ext cx="3888432" cy="792088"/>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500" b="1" dirty="0" smtClean="0">
                <a:solidFill>
                  <a:schemeClr val="tx1"/>
                </a:solidFill>
                <a:latin typeface="Cambria" pitchFamily="18" charset="0"/>
              </a:rPr>
              <a:t>MASYARAKAT</a:t>
            </a:r>
          </a:p>
          <a:p>
            <a:pPr algn="ctr"/>
            <a:r>
              <a:rPr lang="id-ID" sz="1500" b="1" dirty="0" smtClean="0">
                <a:solidFill>
                  <a:schemeClr val="tx1"/>
                </a:solidFill>
                <a:latin typeface="Cambria" pitchFamily="18" charset="0"/>
              </a:rPr>
              <a:t>(MASALAH SOSIAL)</a:t>
            </a:r>
          </a:p>
          <a:p>
            <a:pPr algn="ctr"/>
            <a:r>
              <a:rPr lang="id-ID" sz="1500" b="1" i="1" dirty="0" smtClean="0">
                <a:solidFill>
                  <a:schemeClr val="tx1"/>
                </a:solidFill>
                <a:latin typeface="Cambria" pitchFamily="18" charset="0"/>
              </a:rPr>
              <a:t>AGUSTE COMTE</a:t>
            </a:r>
            <a:endParaRPr lang="id-ID" sz="1500" b="1" i="1" dirty="0">
              <a:solidFill>
                <a:schemeClr val="tx1"/>
              </a:solidFill>
              <a:latin typeface="Cambria" pitchFamily="18" charset="0"/>
            </a:endParaRPr>
          </a:p>
        </p:txBody>
      </p:sp>
      <p:sp>
        <p:nvSpPr>
          <p:cNvPr id="4" name="Rectangle 3"/>
          <p:cNvSpPr/>
          <p:nvPr/>
        </p:nvSpPr>
        <p:spPr>
          <a:xfrm>
            <a:off x="1844615" y="2636912"/>
            <a:ext cx="3015417"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500" b="1" dirty="0" smtClean="0">
                <a:solidFill>
                  <a:schemeClr val="tx1"/>
                </a:solidFill>
                <a:latin typeface="Cambria" pitchFamily="18" charset="0"/>
              </a:rPr>
              <a:t>STATIKA SOSIAL</a:t>
            </a:r>
            <a:endParaRPr lang="id-ID" sz="1500" b="1" dirty="0">
              <a:solidFill>
                <a:schemeClr val="tx1"/>
              </a:solidFill>
              <a:latin typeface="Cambria" pitchFamily="18" charset="0"/>
            </a:endParaRPr>
          </a:p>
        </p:txBody>
      </p:sp>
      <p:sp>
        <p:nvSpPr>
          <p:cNvPr id="5" name="Rectangle 4"/>
          <p:cNvSpPr/>
          <p:nvPr/>
        </p:nvSpPr>
        <p:spPr>
          <a:xfrm>
            <a:off x="5868144" y="2646753"/>
            <a:ext cx="2968338"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500" b="1" dirty="0" smtClean="0">
                <a:solidFill>
                  <a:schemeClr val="tx1"/>
                </a:solidFill>
                <a:latin typeface="Cambria" pitchFamily="18" charset="0"/>
              </a:rPr>
              <a:t>DINAMIKA SOSIAL</a:t>
            </a:r>
            <a:endParaRPr lang="id-ID" sz="1500" b="1" dirty="0">
              <a:solidFill>
                <a:schemeClr val="tx1"/>
              </a:solidFill>
              <a:latin typeface="Cambria" pitchFamily="18" charset="0"/>
            </a:endParaRPr>
          </a:p>
        </p:txBody>
      </p:sp>
      <p:sp>
        <p:nvSpPr>
          <p:cNvPr id="6" name="Rectangle 5"/>
          <p:cNvSpPr/>
          <p:nvPr/>
        </p:nvSpPr>
        <p:spPr>
          <a:xfrm>
            <a:off x="5497446" y="5069548"/>
            <a:ext cx="2196243" cy="108012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500" b="1" dirty="0" smtClean="0">
                <a:solidFill>
                  <a:schemeClr val="tx1"/>
                </a:solidFill>
                <a:latin typeface="Cambria" pitchFamily="18" charset="0"/>
              </a:rPr>
              <a:t>MODEL</a:t>
            </a:r>
          </a:p>
          <a:p>
            <a:pPr algn="ctr"/>
            <a:r>
              <a:rPr lang="id-ID" sz="1500" b="1" dirty="0" smtClean="0">
                <a:solidFill>
                  <a:schemeClr val="tx1"/>
                </a:solidFill>
                <a:latin typeface="Cambria" pitchFamily="18" charset="0"/>
              </a:rPr>
              <a:t>PEMECAHANNYA</a:t>
            </a:r>
            <a:endParaRPr lang="id-ID" sz="1500" b="1" dirty="0">
              <a:solidFill>
                <a:schemeClr val="tx1"/>
              </a:solidFill>
              <a:latin typeface="Cambria" pitchFamily="18" charset="0"/>
            </a:endParaRPr>
          </a:p>
        </p:txBody>
      </p:sp>
      <p:sp>
        <p:nvSpPr>
          <p:cNvPr id="7" name="Rectangle 6"/>
          <p:cNvSpPr/>
          <p:nvPr/>
        </p:nvSpPr>
        <p:spPr>
          <a:xfrm>
            <a:off x="3380924" y="5069548"/>
            <a:ext cx="1919064"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500" b="1" dirty="0" smtClean="0">
                <a:solidFill>
                  <a:schemeClr val="tx1"/>
                </a:solidFill>
                <a:latin typeface="Cambria" pitchFamily="18" charset="0"/>
              </a:rPr>
              <a:t>PERAN</a:t>
            </a:r>
            <a:endParaRPr lang="id-ID" sz="1500" b="1" dirty="0">
              <a:solidFill>
                <a:schemeClr val="tx1"/>
              </a:solidFill>
              <a:latin typeface="Cambria" pitchFamily="18" charset="0"/>
            </a:endParaRPr>
          </a:p>
        </p:txBody>
      </p:sp>
      <p:sp>
        <p:nvSpPr>
          <p:cNvPr id="8" name="Rectangle 7"/>
          <p:cNvSpPr/>
          <p:nvPr/>
        </p:nvSpPr>
        <p:spPr>
          <a:xfrm>
            <a:off x="1475656" y="5069548"/>
            <a:ext cx="1656184" cy="72008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500" b="1" dirty="0" smtClean="0">
                <a:solidFill>
                  <a:schemeClr val="tx1"/>
                </a:solidFill>
                <a:latin typeface="Cambria" pitchFamily="18" charset="0"/>
              </a:rPr>
              <a:t>AKTOR</a:t>
            </a:r>
            <a:endParaRPr lang="id-ID" sz="1500" b="1" dirty="0">
              <a:solidFill>
                <a:schemeClr val="tx1"/>
              </a:solidFill>
              <a:latin typeface="Cambria" pitchFamily="18" charset="0"/>
            </a:endParaRPr>
          </a:p>
        </p:txBody>
      </p:sp>
      <p:cxnSp>
        <p:nvCxnSpPr>
          <p:cNvPr id="10" name="Straight Arrow Connector 9"/>
          <p:cNvCxnSpPr/>
          <p:nvPr/>
        </p:nvCxnSpPr>
        <p:spPr>
          <a:xfrm>
            <a:off x="6480212" y="1700808"/>
            <a:ext cx="1098121" cy="7920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1844615" y="4000962"/>
            <a:ext cx="4635597" cy="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4139952" y="1700808"/>
            <a:ext cx="1327406" cy="7920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a:off x="3851920" y="3366833"/>
            <a:ext cx="0" cy="64807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3851920" y="4014905"/>
            <a:ext cx="0" cy="8542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9" name="Straight Arrow Connector 28"/>
          <p:cNvCxnSpPr/>
          <p:nvPr/>
        </p:nvCxnSpPr>
        <p:spPr>
          <a:xfrm>
            <a:off x="1844615" y="4000962"/>
            <a:ext cx="0" cy="8542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p:nvPr/>
        </p:nvCxnSpPr>
        <p:spPr>
          <a:xfrm>
            <a:off x="6480212" y="4014905"/>
            <a:ext cx="0" cy="8542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08224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25850">
              <a:schemeClr val="tx2">
                <a:lumMod val="40000"/>
                <a:lumOff val="60000"/>
              </a:schemeClr>
            </a:gs>
            <a:gs pos="62900">
              <a:schemeClr val="tx2">
                <a:lumMod val="60000"/>
                <a:lumOff val="40000"/>
              </a:schemeClr>
            </a:gs>
            <a:gs pos="0">
              <a:schemeClr val="tx2">
                <a:lumMod val="20000"/>
                <a:lumOff val="80000"/>
              </a:schemeClr>
            </a:gs>
            <a:gs pos="50000">
              <a:schemeClr val="tx2">
                <a:lumMod val="60000"/>
                <a:lumOff val="40000"/>
              </a:schemeClr>
            </a:gs>
            <a:gs pos="100000">
              <a:schemeClr val="tx2">
                <a:lumMod val="20000"/>
                <a:lumOff val="8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8"/>
            <a:ext cx="8784976" cy="1656184"/>
          </a:xfrm>
        </p:spPr>
        <p:txBody>
          <a:bodyPr>
            <a:noAutofit/>
          </a:bodyPr>
          <a:lstStyle/>
          <a:p>
            <a:pPr algn="just"/>
            <a:r>
              <a:rPr lang="id-ID" sz="1800" cap="none" dirty="0" smtClean="0">
                <a:solidFill>
                  <a:schemeClr val="bg1"/>
                </a:solidFill>
                <a:effectLst/>
                <a:latin typeface="Cambria" pitchFamily="18" charset="0"/>
              </a:rPr>
              <a:t>Dalam piramida sosial, makin ke atas makin sedikit orang yg menepatinya. Namun makin ke atas kekuasaan yg dimilikinya semakin </a:t>
            </a:r>
            <a:r>
              <a:rPr lang="en-US" sz="1800" cap="none" dirty="0" smtClean="0">
                <a:solidFill>
                  <a:schemeClr val="bg1"/>
                </a:solidFill>
                <a:effectLst/>
                <a:latin typeface="Cambria" pitchFamily="18" charset="0"/>
              </a:rPr>
              <a:t>b</a:t>
            </a:r>
            <a:r>
              <a:rPr lang="id-ID" sz="1800" cap="none" dirty="0" smtClean="0">
                <a:solidFill>
                  <a:schemeClr val="bg1"/>
                </a:solidFill>
                <a:effectLst/>
                <a:latin typeface="Cambria" pitchFamily="18" charset="0"/>
              </a:rPr>
              <a:t>esar. Untuk merubah keadaan/melakukan perubahan sosial maka hrs dilakukan perubahan struktur sosial. Perubahan struktur paling atas akan mempengaruhi perubahan sistem/keadaan selanjutnya.</a:t>
            </a:r>
            <a:endParaRPr lang="id-ID" sz="1800" cap="none" dirty="0">
              <a:solidFill>
                <a:schemeClr val="bg1"/>
              </a:solidFill>
              <a:effectLst/>
              <a:latin typeface="Cambria" pitchFamily="18" charset="0"/>
            </a:endParaRPr>
          </a:p>
        </p:txBody>
      </p:sp>
      <p:sp>
        <p:nvSpPr>
          <p:cNvPr id="4" name="Isosceles Triangle 3"/>
          <p:cNvSpPr/>
          <p:nvPr/>
        </p:nvSpPr>
        <p:spPr>
          <a:xfrm>
            <a:off x="2208106" y="2285583"/>
            <a:ext cx="6768752" cy="38884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600">
              <a:latin typeface="Cambria" pitchFamily="18" charset="0"/>
            </a:endParaRPr>
          </a:p>
        </p:txBody>
      </p:sp>
      <p:cxnSp>
        <p:nvCxnSpPr>
          <p:cNvPr id="11" name="Straight Connector 10"/>
          <p:cNvCxnSpPr/>
          <p:nvPr/>
        </p:nvCxnSpPr>
        <p:spPr>
          <a:xfrm>
            <a:off x="4512362" y="3653735"/>
            <a:ext cx="2160240" cy="0"/>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3317601" y="4949879"/>
            <a:ext cx="4579137" cy="0"/>
          </a:xfrm>
          <a:prstGeom prst="line">
            <a:avLst/>
          </a:prstGeom>
        </p:spPr>
        <p:style>
          <a:lnRef idx="3">
            <a:schemeClr val="dk1"/>
          </a:lnRef>
          <a:fillRef idx="0">
            <a:schemeClr val="dk1"/>
          </a:fillRef>
          <a:effectRef idx="2">
            <a:schemeClr val="dk1"/>
          </a:effectRef>
          <a:fontRef idx="minor">
            <a:schemeClr val="tx1"/>
          </a:fontRef>
        </p:style>
      </p:cxnSp>
      <p:sp>
        <p:nvSpPr>
          <p:cNvPr id="20" name="Rectangle 19"/>
          <p:cNvSpPr/>
          <p:nvPr/>
        </p:nvSpPr>
        <p:spPr>
          <a:xfrm>
            <a:off x="5109275" y="2933655"/>
            <a:ext cx="995786" cy="584775"/>
          </a:xfrm>
          <a:prstGeom prst="rect">
            <a:avLst/>
          </a:prstGeom>
        </p:spPr>
        <p:txBody>
          <a:bodyPr wrap="none">
            <a:spAutoFit/>
          </a:bodyPr>
          <a:lstStyle/>
          <a:p>
            <a:pPr algn="ctr"/>
            <a:r>
              <a:rPr lang="id-ID" sz="1600" b="1" dirty="0" smtClean="0">
                <a:latin typeface="Cambria" pitchFamily="18" charset="0"/>
              </a:rPr>
              <a:t>Struktur</a:t>
            </a:r>
          </a:p>
          <a:p>
            <a:pPr algn="ctr"/>
            <a:r>
              <a:rPr lang="id-ID" sz="1600" b="1" dirty="0" smtClean="0">
                <a:solidFill>
                  <a:schemeClr val="tx1"/>
                </a:solidFill>
                <a:latin typeface="Cambria" pitchFamily="18" charset="0"/>
              </a:rPr>
              <a:t>Atas</a:t>
            </a:r>
          </a:p>
        </p:txBody>
      </p:sp>
      <p:sp>
        <p:nvSpPr>
          <p:cNvPr id="21" name="Rectangle 20"/>
          <p:cNvSpPr/>
          <p:nvPr/>
        </p:nvSpPr>
        <p:spPr>
          <a:xfrm>
            <a:off x="4656378" y="3937411"/>
            <a:ext cx="1728192" cy="584775"/>
          </a:xfrm>
          <a:prstGeom prst="rect">
            <a:avLst/>
          </a:prstGeom>
        </p:spPr>
        <p:txBody>
          <a:bodyPr wrap="square">
            <a:spAutoFit/>
          </a:bodyPr>
          <a:lstStyle/>
          <a:p>
            <a:pPr algn="ctr"/>
            <a:r>
              <a:rPr lang="id-ID" sz="1600" b="1" dirty="0" smtClean="0">
                <a:latin typeface="Cambria" pitchFamily="18" charset="0"/>
              </a:rPr>
              <a:t>Struktur</a:t>
            </a:r>
          </a:p>
          <a:p>
            <a:pPr algn="ctr"/>
            <a:r>
              <a:rPr lang="id-ID" sz="1600" b="1" dirty="0" smtClean="0">
                <a:latin typeface="Cambria" pitchFamily="18" charset="0"/>
              </a:rPr>
              <a:t>Menengah</a:t>
            </a:r>
            <a:endParaRPr lang="id-ID" sz="1600" b="1" dirty="0" smtClean="0">
              <a:solidFill>
                <a:schemeClr val="tx1"/>
              </a:solidFill>
              <a:latin typeface="Cambria" pitchFamily="18" charset="0"/>
            </a:endParaRPr>
          </a:p>
        </p:txBody>
      </p:sp>
      <p:sp>
        <p:nvSpPr>
          <p:cNvPr id="23" name="Rectangle 22"/>
          <p:cNvSpPr/>
          <p:nvPr/>
        </p:nvSpPr>
        <p:spPr>
          <a:xfrm>
            <a:off x="4656378" y="5309919"/>
            <a:ext cx="1728192" cy="584775"/>
          </a:xfrm>
          <a:prstGeom prst="rect">
            <a:avLst/>
          </a:prstGeom>
        </p:spPr>
        <p:txBody>
          <a:bodyPr wrap="square">
            <a:spAutoFit/>
          </a:bodyPr>
          <a:lstStyle/>
          <a:p>
            <a:pPr algn="ctr"/>
            <a:r>
              <a:rPr lang="id-ID" sz="1600" b="1" dirty="0" smtClean="0">
                <a:latin typeface="Cambria" pitchFamily="18" charset="0"/>
              </a:rPr>
              <a:t>Struktur</a:t>
            </a:r>
          </a:p>
          <a:p>
            <a:pPr algn="ctr"/>
            <a:r>
              <a:rPr lang="id-ID" sz="1600" b="1" dirty="0" smtClean="0">
                <a:latin typeface="Cambria" pitchFamily="18" charset="0"/>
              </a:rPr>
              <a:t>Bawah</a:t>
            </a:r>
            <a:endParaRPr lang="id-ID" sz="1600" b="1" dirty="0" smtClean="0">
              <a:solidFill>
                <a:schemeClr val="tx1"/>
              </a:solidFill>
              <a:latin typeface="Cambria" pitchFamily="18" charset="0"/>
            </a:endParaRPr>
          </a:p>
        </p:txBody>
      </p:sp>
    </p:spTree>
    <p:extLst>
      <p:ext uri="{BB962C8B-B14F-4D97-AF65-F5344CB8AC3E}">
        <p14:creationId xmlns:p14="http://schemas.microsoft.com/office/powerpoint/2010/main" val="2255894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
              <a:schemeClr val="accent1">
                <a:lumMod val="75000"/>
              </a:schemeClr>
            </a:gs>
            <a:gs pos="50000">
              <a:schemeClr val="tx2">
                <a:lumMod val="75000"/>
              </a:schemeClr>
            </a:gs>
            <a:gs pos="100000">
              <a:schemeClr val="tx2">
                <a:lumMod val="60000"/>
                <a:lumOff val="40000"/>
              </a:schemeClr>
            </a:gs>
          </a:gsLst>
          <a:path path="circle">
            <a:fillToRect l="100000" t="100000"/>
          </a:path>
        </a:gradFill>
        <a:effectLst/>
      </p:bgPr>
    </p:bg>
    <p:spTree>
      <p:nvGrpSpPr>
        <p:cNvPr id="1" name=""/>
        <p:cNvGrpSpPr/>
        <p:nvPr/>
      </p:nvGrpSpPr>
      <p:grpSpPr>
        <a:xfrm>
          <a:off x="0" y="0"/>
          <a:ext cx="0" cy="0"/>
          <a:chOff x="0" y="0"/>
          <a:chExt cx="0" cy="0"/>
        </a:xfrm>
      </p:grpSpPr>
      <p:sp>
        <p:nvSpPr>
          <p:cNvPr id="5" name="Text Placeholder 2"/>
          <p:cNvSpPr txBox="1">
            <a:spLocks/>
          </p:cNvSpPr>
          <p:nvPr/>
        </p:nvSpPr>
        <p:spPr>
          <a:xfrm>
            <a:off x="179512" y="1124744"/>
            <a:ext cx="8755360" cy="4752528"/>
          </a:xfrm>
          <a:prstGeom prst="rect">
            <a:avLst/>
          </a:prstGeom>
        </p:spPr>
        <p:txBody>
          <a:bodyPr>
            <a:noAutofit/>
          </a:bodyPr>
          <a:lstStyle>
            <a:lvl1pPr marL="0" indent="0" algn="l" rtl="0" eaLnBrk="1" latinLnBrk="0" hangingPunct="1">
              <a:spcBef>
                <a:spcPts val="580"/>
              </a:spcBef>
              <a:buClr>
                <a:schemeClr val="accent1"/>
              </a:buClr>
              <a:buSzPct val="85000"/>
              <a:buFontTx/>
              <a:buNone/>
              <a:defRPr kumimoji="0" sz="1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12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1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9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9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ctr"/>
            <a:r>
              <a:rPr lang="id-ID" sz="2100" b="1" dirty="0" smtClean="0">
                <a:solidFill>
                  <a:schemeClr val="bg1"/>
                </a:solidFill>
                <a:latin typeface="Cambria" pitchFamily="18" charset="0"/>
              </a:rPr>
              <a:t>KELAS SOSIAL (Karl Marx)</a:t>
            </a:r>
          </a:p>
          <a:p>
            <a:r>
              <a:rPr lang="id-ID" sz="2100" dirty="0" smtClean="0">
                <a:solidFill>
                  <a:schemeClr val="bg1"/>
                </a:solidFill>
                <a:latin typeface="Cambria" pitchFamily="18" charset="0"/>
              </a:rPr>
              <a:t>Kelas sosial dpt diartikan sbg lapisan sosial dalam piramida sosial.</a:t>
            </a:r>
          </a:p>
          <a:p>
            <a:pPr algn="just"/>
            <a:r>
              <a:rPr lang="id-ID" sz="2100" dirty="0" smtClean="0">
                <a:solidFill>
                  <a:schemeClr val="bg1"/>
                </a:solidFill>
                <a:latin typeface="Cambria" pitchFamily="18" charset="0"/>
              </a:rPr>
              <a:t>Marx dalam kesimpulan analisanya, mengatakan bahwa kelompok borjuis selalu menindas/melakukan eksploitasi terhadap kelompok proletar. </a:t>
            </a:r>
          </a:p>
          <a:p>
            <a:pPr algn="just"/>
            <a:r>
              <a:rPr lang="id-ID" sz="2100" dirty="0" smtClean="0">
                <a:solidFill>
                  <a:schemeClr val="bg1"/>
                </a:solidFill>
                <a:latin typeface="Cambria" pitchFamily="18" charset="0"/>
              </a:rPr>
              <a:t>Hal ini juga dipakai dalam analisis aktor, eksploitasi tidak hanya terjadi secara sempit antara buruh dan majikan. Analisis aktor menarik konsep Marx tentang penindasan majikan terhadap buruh menjadi generalisasi, bahwa :</a:t>
            </a:r>
          </a:p>
          <a:p>
            <a:pPr algn="just"/>
            <a:r>
              <a:rPr lang="id-ID" sz="2100" b="1" dirty="0" smtClean="0">
                <a:solidFill>
                  <a:schemeClr val="bg1"/>
                </a:solidFill>
                <a:latin typeface="Cambria" pitchFamily="18" charset="0"/>
              </a:rPr>
              <a:t>“kelas atas selalu memanfaatkan, mengambil keuntungan, mengeksploitasi aktor yang ada di bawahnya”</a:t>
            </a:r>
            <a:endParaRPr lang="id-ID" sz="2100" b="1" dirty="0">
              <a:solidFill>
                <a:schemeClr val="bg1"/>
              </a:solidFill>
              <a:latin typeface="Cambria" pitchFamily="18" charset="0"/>
            </a:endParaRPr>
          </a:p>
        </p:txBody>
      </p:sp>
      <p:sp>
        <p:nvSpPr>
          <p:cNvPr id="2" name="Rectangle 1"/>
          <p:cNvSpPr/>
          <p:nvPr/>
        </p:nvSpPr>
        <p:spPr>
          <a:xfrm>
            <a:off x="0" y="0"/>
            <a:ext cx="9144000" cy="980728"/>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r>
              <a:rPr lang="id-ID" sz="2500" b="1" dirty="0">
                <a:latin typeface="Cambria" pitchFamily="18" charset="0"/>
              </a:rPr>
              <a:t>TEORI DALAM ANALISIS STATIKA SOSIAL / ANALISIS AKTOR</a:t>
            </a:r>
          </a:p>
        </p:txBody>
      </p:sp>
    </p:spTree>
    <p:extLst>
      <p:ext uri="{BB962C8B-B14F-4D97-AF65-F5344CB8AC3E}">
        <p14:creationId xmlns:p14="http://schemas.microsoft.com/office/powerpoint/2010/main" val="3078788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1000">
              <a:schemeClr val="accent1">
                <a:lumMod val="75000"/>
              </a:schemeClr>
            </a:gs>
            <a:gs pos="50000">
              <a:schemeClr val="tx2">
                <a:lumMod val="75000"/>
              </a:schemeClr>
            </a:gs>
            <a:gs pos="100000">
              <a:schemeClr val="tx2">
                <a:lumMod val="60000"/>
                <a:lumOff val="4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3" name="Round Diagonal Corner Rectangle 2"/>
          <p:cNvSpPr/>
          <p:nvPr/>
        </p:nvSpPr>
        <p:spPr>
          <a:xfrm>
            <a:off x="683568" y="48436"/>
            <a:ext cx="8352928" cy="5900844"/>
          </a:xfrm>
          <a:prstGeom prst="round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just"/>
            <a:r>
              <a:rPr lang="en-US" sz="2500" dirty="0" smtClean="0">
                <a:solidFill>
                  <a:schemeClr val="tx1"/>
                </a:solidFill>
                <a:latin typeface="Cambria" pitchFamily="18" charset="0"/>
              </a:rPr>
              <a:t>A</a:t>
            </a:r>
            <a:r>
              <a:rPr lang="id-ID" sz="2500" dirty="0" smtClean="0">
                <a:solidFill>
                  <a:schemeClr val="tx1"/>
                </a:solidFill>
                <a:latin typeface="Cambria" pitchFamily="18" charset="0"/>
              </a:rPr>
              <a:t>nalisis struktur sosial harus dipahami secara hati-hati, karena analisisnya bersifat </a:t>
            </a:r>
            <a:r>
              <a:rPr lang="id-ID" sz="2500" b="1" i="1" dirty="0" smtClean="0">
                <a:solidFill>
                  <a:schemeClr val="bg1"/>
                </a:solidFill>
                <a:latin typeface="Cambria" pitchFamily="18" charset="0"/>
              </a:rPr>
              <a:t>generalisir </a:t>
            </a:r>
            <a:r>
              <a:rPr lang="id-ID" sz="2500" dirty="0" smtClean="0">
                <a:solidFill>
                  <a:schemeClr val="tx1"/>
                </a:solidFill>
                <a:latin typeface="Cambria" pitchFamily="18" charset="0"/>
              </a:rPr>
              <a:t> terhadap struktur paling atas. </a:t>
            </a:r>
            <a:endParaRPr lang="en-US" sz="2500" dirty="0" smtClean="0">
              <a:solidFill>
                <a:schemeClr val="tx1"/>
              </a:solidFill>
              <a:latin typeface="Cambria" pitchFamily="18" charset="0"/>
            </a:endParaRPr>
          </a:p>
          <a:p>
            <a:pPr algn="just"/>
            <a:r>
              <a:rPr lang="id-ID" sz="2500" dirty="0" smtClean="0">
                <a:solidFill>
                  <a:schemeClr val="tx1"/>
                </a:solidFill>
                <a:latin typeface="Cambria" pitchFamily="18" charset="0"/>
              </a:rPr>
              <a:t>Struktur paling atas dianggap selalu jahat dan menindas. Padahal dunia merupakan warna-warni, dimana ada juga orang kaya yg baik dan penuh kebijakan, ada juga orang miskin yg jahat. </a:t>
            </a:r>
            <a:endParaRPr lang="id-ID" sz="2500" dirty="0">
              <a:solidFill>
                <a:schemeClr val="tx1"/>
              </a:solidFill>
              <a:latin typeface="Cambria" pitchFamily="18" charset="0"/>
            </a:endParaRPr>
          </a:p>
        </p:txBody>
      </p:sp>
    </p:spTree>
    <p:extLst>
      <p:ext uri="{BB962C8B-B14F-4D97-AF65-F5344CB8AC3E}">
        <p14:creationId xmlns:p14="http://schemas.microsoft.com/office/powerpoint/2010/main" val="4018696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1000">
              <a:schemeClr val="accent1">
                <a:lumMod val="75000"/>
              </a:schemeClr>
            </a:gs>
            <a:gs pos="50000">
              <a:schemeClr val="tx2">
                <a:lumMod val="75000"/>
              </a:schemeClr>
            </a:gs>
            <a:gs pos="100000">
              <a:schemeClr val="tx2">
                <a:lumMod val="60000"/>
                <a:lumOff val="4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3518" y="1196752"/>
            <a:ext cx="8676964" cy="3240360"/>
          </a:xfrm>
        </p:spPr>
        <p:txBody>
          <a:bodyPr>
            <a:normAutofit/>
          </a:bodyPr>
          <a:lstStyle/>
          <a:p>
            <a:pPr algn="just"/>
            <a:r>
              <a:rPr lang="id-ID" sz="2700" dirty="0" smtClean="0">
                <a:solidFill>
                  <a:schemeClr val="bg1"/>
                </a:solidFill>
                <a:effectLst/>
                <a:latin typeface="Cambria" pitchFamily="18" charset="0"/>
              </a:rPr>
              <a:t>Analisis dinamika sosial melihat proses perkembangan suatu fenomena dari satu waktu ke waktu yang lain. Dalam satu masa sebuah kejadian dianggap sbg sesuatu yg aneh dan dipergunjingkan, namun bisa saja saat ini dianggap sbg konve</a:t>
            </a:r>
            <a:r>
              <a:rPr lang="en-US" sz="2700" dirty="0" smtClean="0">
                <a:solidFill>
                  <a:schemeClr val="bg1"/>
                </a:solidFill>
                <a:effectLst/>
                <a:latin typeface="Cambria" pitchFamily="18" charset="0"/>
              </a:rPr>
              <a:t>n</a:t>
            </a:r>
            <a:r>
              <a:rPr lang="id-ID" sz="2700" dirty="0" smtClean="0">
                <a:solidFill>
                  <a:schemeClr val="bg1"/>
                </a:solidFill>
                <a:effectLst/>
                <a:latin typeface="Cambria" pitchFamily="18" charset="0"/>
              </a:rPr>
              <a:t>si untuk disebut sbg manusia modern.</a:t>
            </a:r>
            <a:endParaRPr lang="id-ID" sz="2700" dirty="0">
              <a:solidFill>
                <a:schemeClr val="bg1"/>
              </a:solidFill>
              <a:effectLst/>
              <a:latin typeface="Cambria" pitchFamily="18" charset="0"/>
            </a:endParaRPr>
          </a:p>
        </p:txBody>
      </p:sp>
      <p:sp>
        <p:nvSpPr>
          <p:cNvPr id="4" name="Rectangle 3"/>
          <p:cNvSpPr/>
          <p:nvPr/>
        </p:nvSpPr>
        <p:spPr>
          <a:xfrm>
            <a:off x="0" y="0"/>
            <a:ext cx="9144000" cy="980728"/>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r>
              <a:rPr lang="id-ID" sz="2800" b="1" dirty="0">
                <a:solidFill>
                  <a:schemeClr val="tx1"/>
                </a:solidFill>
                <a:latin typeface="Palatino Linotype" pitchFamily="18" charset="0"/>
                <a:cs typeface="Andalus" pitchFamily="18" charset="-78"/>
              </a:rPr>
              <a:t>ANALISIS DINAMIKA SOSIAL</a:t>
            </a:r>
            <a:r>
              <a:rPr lang="en-US" sz="2800" b="1" dirty="0" smtClean="0">
                <a:solidFill>
                  <a:schemeClr val="tx1"/>
                </a:solidFill>
                <a:latin typeface="Palatino Linotype" pitchFamily="18" charset="0"/>
                <a:cs typeface="Andalus" pitchFamily="18" charset="-78"/>
              </a:rPr>
              <a:t>/</a:t>
            </a:r>
          </a:p>
          <a:p>
            <a:pPr algn="ctr"/>
            <a:r>
              <a:rPr lang="id-ID" sz="2800" b="1" dirty="0" smtClean="0">
                <a:solidFill>
                  <a:schemeClr val="tx1"/>
                </a:solidFill>
                <a:latin typeface="Palatino Linotype" pitchFamily="18" charset="0"/>
                <a:cs typeface="Andalus" pitchFamily="18" charset="-78"/>
              </a:rPr>
              <a:t>ANALISIS </a:t>
            </a:r>
            <a:r>
              <a:rPr lang="id-ID" sz="2800" b="1" dirty="0">
                <a:solidFill>
                  <a:schemeClr val="tx1"/>
                </a:solidFill>
                <a:latin typeface="Palatino Linotype" pitchFamily="18" charset="0"/>
                <a:cs typeface="Andalus" pitchFamily="18" charset="-78"/>
              </a:rPr>
              <a:t>PROSES (HISTORIS)</a:t>
            </a:r>
          </a:p>
        </p:txBody>
      </p:sp>
    </p:spTree>
    <p:extLst>
      <p:ext uri="{BB962C8B-B14F-4D97-AF65-F5344CB8AC3E}">
        <p14:creationId xmlns:p14="http://schemas.microsoft.com/office/powerpoint/2010/main" val="21941027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Rectangle 4"/>
          <p:cNvSpPr/>
          <p:nvPr/>
        </p:nvSpPr>
        <p:spPr>
          <a:xfrm>
            <a:off x="2699792" y="836712"/>
            <a:ext cx="3888432" cy="86409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MASYARAKAT</a:t>
            </a:r>
          </a:p>
          <a:p>
            <a:pPr algn="ctr"/>
            <a:r>
              <a:rPr lang="id-ID" dirty="0" smtClean="0">
                <a:solidFill>
                  <a:schemeClr val="tx1"/>
                </a:solidFill>
                <a:latin typeface="Cambria" pitchFamily="18" charset="0"/>
              </a:rPr>
              <a:t>(MASALAH SOSIAL)</a:t>
            </a:r>
          </a:p>
          <a:p>
            <a:pPr algn="ctr"/>
            <a:r>
              <a:rPr lang="id-ID" i="1" dirty="0" smtClean="0">
                <a:solidFill>
                  <a:schemeClr val="tx1"/>
                </a:solidFill>
                <a:latin typeface="Cambria" pitchFamily="18" charset="0"/>
              </a:rPr>
              <a:t>AGUSTE COMTE</a:t>
            </a:r>
            <a:endParaRPr lang="id-ID" i="1" dirty="0">
              <a:solidFill>
                <a:schemeClr val="tx1"/>
              </a:solidFill>
              <a:latin typeface="Cambria" pitchFamily="18" charset="0"/>
            </a:endParaRPr>
          </a:p>
        </p:txBody>
      </p:sp>
      <p:sp>
        <p:nvSpPr>
          <p:cNvPr id="6" name="Rectangle 5"/>
          <p:cNvSpPr/>
          <p:nvPr/>
        </p:nvSpPr>
        <p:spPr>
          <a:xfrm>
            <a:off x="701824" y="2636912"/>
            <a:ext cx="2493105" cy="72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STATIKA SOSIAL</a:t>
            </a:r>
            <a:endParaRPr lang="id-ID" dirty="0">
              <a:solidFill>
                <a:schemeClr val="tx1"/>
              </a:solidFill>
              <a:latin typeface="Cambria" pitchFamily="18" charset="0"/>
            </a:endParaRPr>
          </a:p>
        </p:txBody>
      </p:sp>
      <p:sp>
        <p:nvSpPr>
          <p:cNvPr id="7" name="Rectangle 6"/>
          <p:cNvSpPr/>
          <p:nvPr/>
        </p:nvSpPr>
        <p:spPr>
          <a:xfrm>
            <a:off x="5868144" y="2636912"/>
            <a:ext cx="2520280" cy="72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DINAMIKA SOSIAL</a:t>
            </a:r>
            <a:endParaRPr lang="id-ID" dirty="0">
              <a:solidFill>
                <a:schemeClr val="tx1"/>
              </a:solidFill>
              <a:latin typeface="Cambria" pitchFamily="18" charset="0"/>
            </a:endParaRPr>
          </a:p>
        </p:txBody>
      </p:sp>
      <p:sp>
        <p:nvSpPr>
          <p:cNvPr id="8" name="Title 1"/>
          <p:cNvSpPr txBox="1">
            <a:spLocks/>
          </p:cNvSpPr>
          <p:nvPr/>
        </p:nvSpPr>
        <p:spPr>
          <a:xfrm>
            <a:off x="2699792" y="188640"/>
            <a:ext cx="3816424" cy="49006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d-ID" sz="3000" b="1" dirty="0" smtClean="0">
                <a:latin typeface="Palatino Linotype" pitchFamily="18" charset="0"/>
              </a:rPr>
              <a:t>KONSEP MAP</a:t>
            </a:r>
            <a:endParaRPr lang="id-ID" sz="3000" b="1" dirty="0">
              <a:latin typeface="Palatino Linotype" pitchFamily="18" charset="0"/>
            </a:endParaRPr>
          </a:p>
        </p:txBody>
      </p:sp>
      <p:cxnSp>
        <p:nvCxnSpPr>
          <p:cNvPr id="9" name="Straight Arrow Connector 8"/>
          <p:cNvCxnSpPr/>
          <p:nvPr/>
        </p:nvCxnSpPr>
        <p:spPr>
          <a:xfrm flipH="1">
            <a:off x="4644008" y="1700808"/>
            <a:ext cx="6200" cy="36004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1907704" y="2060848"/>
            <a:ext cx="5444609" cy="0"/>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Arrow Connector 10"/>
          <p:cNvCxnSpPr/>
          <p:nvPr/>
        </p:nvCxnSpPr>
        <p:spPr>
          <a:xfrm flipH="1">
            <a:off x="1910804" y="2060848"/>
            <a:ext cx="3100" cy="5760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flipH="1">
            <a:off x="7337335" y="2060848"/>
            <a:ext cx="3100" cy="5760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Straight Arrow Connector 12"/>
          <p:cNvCxnSpPr/>
          <p:nvPr/>
        </p:nvCxnSpPr>
        <p:spPr>
          <a:xfrm>
            <a:off x="7337335" y="3356992"/>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395536" y="4293096"/>
            <a:ext cx="6956777" cy="0"/>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411117"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 name="Straight Arrow Connector 15"/>
          <p:cNvCxnSpPr/>
          <p:nvPr/>
        </p:nvCxnSpPr>
        <p:spPr>
          <a:xfrm>
            <a:off x="6804248"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a:off x="2267744"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Straight Arrow Connector 17"/>
          <p:cNvCxnSpPr/>
          <p:nvPr/>
        </p:nvCxnSpPr>
        <p:spPr>
          <a:xfrm>
            <a:off x="4631194" y="4293096"/>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Straight Arrow Connector 18"/>
          <p:cNvCxnSpPr/>
          <p:nvPr/>
        </p:nvCxnSpPr>
        <p:spPr>
          <a:xfrm>
            <a:off x="8532440" y="4277428"/>
            <a:ext cx="0" cy="93610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7337335" y="4293096"/>
            <a:ext cx="1195105" cy="0"/>
          </a:xfrm>
          <a:prstGeom prst="line">
            <a:avLst/>
          </a:prstGeom>
        </p:spPr>
        <p:style>
          <a:lnRef idx="3">
            <a:schemeClr val="dk1"/>
          </a:lnRef>
          <a:fillRef idx="0">
            <a:schemeClr val="dk1"/>
          </a:fillRef>
          <a:effectRef idx="2">
            <a:schemeClr val="dk1"/>
          </a:effectRef>
          <a:fontRef idx="minor">
            <a:schemeClr val="tx1"/>
          </a:fontRef>
        </p:style>
      </p:cxnSp>
      <p:sp>
        <p:nvSpPr>
          <p:cNvPr id="21" name="Rectangle 20"/>
          <p:cNvSpPr/>
          <p:nvPr/>
        </p:nvSpPr>
        <p:spPr>
          <a:xfrm>
            <a:off x="107504" y="5213532"/>
            <a:ext cx="1296144" cy="123980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Fenomena</a:t>
            </a:r>
          </a:p>
          <a:p>
            <a:pPr algn="ctr"/>
            <a:r>
              <a:rPr lang="id-ID" dirty="0" smtClean="0">
                <a:solidFill>
                  <a:schemeClr val="tx1"/>
                </a:solidFill>
                <a:latin typeface="Cambria" pitchFamily="18" charset="0"/>
              </a:rPr>
              <a:t>Disorder</a:t>
            </a:r>
            <a:endParaRPr lang="id-ID" dirty="0">
              <a:solidFill>
                <a:schemeClr val="tx1"/>
              </a:solidFill>
              <a:latin typeface="Cambria" pitchFamily="18" charset="0"/>
            </a:endParaRPr>
          </a:p>
        </p:txBody>
      </p:sp>
      <p:sp>
        <p:nvSpPr>
          <p:cNvPr id="22" name="Rectangle 21"/>
          <p:cNvSpPr/>
          <p:nvPr/>
        </p:nvSpPr>
        <p:spPr>
          <a:xfrm>
            <a:off x="1948376" y="5229200"/>
            <a:ext cx="1386818" cy="128559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Deviasi</a:t>
            </a:r>
          </a:p>
          <a:p>
            <a:pPr algn="ctr"/>
            <a:r>
              <a:rPr lang="id-ID" dirty="0" smtClean="0">
                <a:solidFill>
                  <a:schemeClr val="tx1"/>
                </a:solidFill>
                <a:latin typeface="Cambria" pitchFamily="18" charset="0"/>
              </a:rPr>
              <a:t>Individual</a:t>
            </a:r>
            <a:endParaRPr lang="id-ID" dirty="0">
              <a:solidFill>
                <a:schemeClr val="tx1"/>
              </a:solidFill>
              <a:latin typeface="Cambria" pitchFamily="18" charset="0"/>
            </a:endParaRPr>
          </a:p>
        </p:txBody>
      </p:sp>
      <p:sp>
        <p:nvSpPr>
          <p:cNvPr id="23" name="Rectangle 22"/>
          <p:cNvSpPr/>
          <p:nvPr/>
        </p:nvSpPr>
        <p:spPr>
          <a:xfrm>
            <a:off x="3966132" y="5290655"/>
            <a:ext cx="1368152"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Deviasi</a:t>
            </a:r>
          </a:p>
          <a:p>
            <a:pPr algn="ctr"/>
            <a:r>
              <a:rPr lang="id-ID" dirty="0" smtClean="0">
                <a:solidFill>
                  <a:schemeClr val="tx1"/>
                </a:solidFill>
                <a:latin typeface="Cambria" pitchFamily="18" charset="0"/>
              </a:rPr>
              <a:t>Situasional</a:t>
            </a:r>
            <a:endParaRPr lang="id-ID" dirty="0">
              <a:solidFill>
                <a:schemeClr val="tx1"/>
              </a:solidFill>
              <a:latin typeface="Cambria" pitchFamily="18" charset="0"/>
            </a:endParaRPr>
          </a:p>
        </p:txBody>
      </p:sp>
      <p:sp>
        <p:nvSpPr>
          <p:cNvPr id="24" name="Rectangle 23"/>
          <p:cNvSpPr/>
          <p:nvPr/>
        </p:nvSpPr>
        <p:spPr>
          <a:xfrm>
            <a:off x="6084167" y="5290655"/>
            <a:ext cx="1323497" cy="122413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Deviasi</a:t>
            </a:r>
          </a:p>
          <a:p>
            <a:pPr algn="ctr"/>
            <a:r>
              <a:rPr lang="id-ID" dirty="0" smtClean="0">
                <a:solidFill>
                  <a:schemeClr val="tx1"/>
                </a:solidFill>
                <a:latin typeface="Cambria" pitchFamily="18" charset="0"/>
              </a:rPr>
              <a:t>Sistematik</a:t>
            </a:r>
            <a:endParaRPr lang="id-ID" dirty="0">
              <a:solidFill>
                <a:schemeClr val="tx1"/>
              </a:solidFill>
              <a:latin typeface="Cambria" pitchFamily="18" charset="0"/>
            </a:endParaRPr>
          </a:p>
        </p:txBody>
      </p:sp>
      <p:sp>
        <p:nvSpPr>
          <p:cNvPr id="25" name="Rectangle 24"/>
          <p:cNvSpPr/>
          <p:nvPr/>
        </p:nvSpPr>
        <p:spPr>
          <a:xfrm>
            <a:off x="7927883" y="5290655"/>
            <a:ext cx="964597" cy="72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dirty="0" smtClean="0">
                <a:solidFill>
                  <a:schemeClr val="tx1"/>
                </a:solidFill>
                <a:latin typeface="Cambria" pitchFamily="18" charset="0"/>
              </a:rPr>
              <a:t>Order</a:t>
            </a:r>
            <a:endParaRPr lang="id-ID" dirty="0">
              <a:solidFill>
                <a:schemeClr val="tx1"/>
              </a:solidFill>
              <a:latin typeface="Cambria" pitchFamily="18" charset="0"/>
            </a:endParaRPr>
          </a:p>
        </p:txBody>
      </p:sp>
    </p:spTree>
    <p:extLst>
      <p:ext uri="{BB962C8B-B14F-4D97-AF65-F5344CB8AC3E}">
        <p14:creationId xmlns:p14="http://schemas.microsoft.com/office/powerpoint/2010/main" val="3683086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gs>
            <a:gs pos="50000">
              <a:schemeClr val="tx1"/>
            </a:gs>
            <a:gs pos="100000">
              <a:schemeClr val="tx2">
                <a:lumMod val="60000"/>
                <a:lumOff val="40000"/>
              </a:schemeClr>
            </a:gs>
          </a:gsLst>
          <a:lin ang="2700000" scaled="1"/>
          <a:tileRect/>
        </a:gradFill>
        <a:effectLst/>
      </p:bgPr>
    </p:bg>
    <p:spTree>
      <p:nvGrpSpPr>
        <p:cNvPr id="1" name=""/>
        <p:cNvGrpSpPr/>
        <p:nvPr/>
      </p:nvGrpSpPr>
      <p:grpSpPr>
        <a:xfrm>
          <a:off x="0" y="0"/>
          <a:ext cx="0" cy="0"/>
          <a:chOff x="0" y="0"/>
          <a:chExt cx="0" cy="0"/>
        </a:xfrm>
      </p:grpSpPr>
      <p:sp>
        <p:nvSpPr>
          <p:cNvPr id="3" name="Rectangle 2"/>
          <p:cNvSpPr/>
          <p:nvPr/>
        </p:nvSpPr>
        <p:spPr>
          <a:xfrm>
            <a:off x="395536" y="260648"/>
            <a:ext cx="8208912" cy="5324535"/>
          </a:xfrm>
          <a:prstGeom prst="rect">
            <a:avLst/>
          </a:prstGeom>
        </p:spPr>
        <p:txBody>
          <a:bodyPr wrap="square">
            <a:spAutoFit/>
          </a:bodyPr>
          <a:lstStyle/>
          <a:p>
            <a:pPr marL="285750" indent="-285750" algn="just">
              <a:buFont typeface="Wingdings" pitchFamily="2" charset="2"/>
              <a:buChar char="Ø"/>
            </a:pPr>
            <a:r>
              <a:rPr lang="id-ID" sz="2000" b="1" dirty="0" smtClean="0">
                <a:solidFill>
                  <a:schemeClr val="bg1"/>
                </a:solidFill>
                <a:latin typeface="Cambria" pitchFamily="18" charset="0"/>
              </a:rPr>
              <a:t>FENOMENA DISORDER</a:t>
            </a:r>
            <a:endParaRPr lang="en-US" sz="2000" b="1" dirty="0" smtClean="0">
              <a:solidFill>
                <a:schemeClr val="bg1"/>
              </a:solidFill>
              <a:latin typeface="Cambria" pitchFamily="18" charset="0"/>
            </a:endParaRPr>
          </a:p>
          <a:p>
            <a:pPr marL="268288" indent="-268288" algn="just"/>
            <a:r>
              <a:rPr lang="en-US" sz="2000" dirty="0" smtClean="0">
                <a:solidFill>
                  <a:schemeClr val="bg1"/>
                </a:solidFill>
                <a:latin typeface="Cambria" pitchFamily="18" charset="0"/>
              </a:rPr>
              <a:t>	</a:t>
            </a:r>
            <a:r>
              <a:rPr lang="id-ID" sz="2000" dirty="0" smtClean="0">
                <a:solidFill>
                  <a:schemeClr val="bg1"/>
                </a:solidFill>
                <a:latin typeface="Cambria" pitchFamily="18" charset="0"/>
              </a:rPr>
              <a:t>Satu </a:t>
            </a:r>
            <a:r>
              <a:rPr lang="id-ID" sz="2000" dirty="0">
                <a:solidFill>
                  <a:schemeClr val="bg1"/>
                </a:solidFill>
                <a:latin typeface="Cambria" pitchFamily="18" charset="0"/>
              </a:rPr>
              <a:t>fenomena yg dianggap menyimpang (masalah sosial</a:t>
            </a:r>
            <a:r>
              <a:rPr lang="id-ID" sz="2000" dirty="0" smtClean="0">
                <a:solidFill>
                  <a:schemeClr val="bg1"/>
                </a:solidFill>
                <a:latin typeface="Cambria" pitchFamily="18" charset="0"/>
              </a:rPr>
              <a:t>)</a:t>
            </a:r>
            <a:endParaRPr lang="en-US" sz="2000" dirty="0" smtClean="0">
              <a:solidFill>
                <a:schemeClr val="bg1"/>
              </a:solidFill>
              <a:latin typeface="Cambria" pitchFamily="18" charset="0"/>
            </a:endParaRPr>
          </a:p>
          <a:p>
            <a:pPr marL="285750" indent="-285750" algn="just">
              <a:buFont typeface="Wingdings" pitchFamily="2" charset="2"/>
              <a:buChar char="Ø"/>
            </a:pPr>
            <a:r>
              <a:rPr lang="id-ID" sz="2000" b="1" dirty="0" smtClean="0">
                <a:solidFill>
                  <a:schemeClr val="bg1"/>
                </a:solidFill>
                <a:latin typeface="Cambria" pitchFamily="18" charset="0"/>
              </a:rPr>
              <a:t>DEVIASI INDIVIDUAL</a:t>
            </a:r>
            <a:endParaRPr lang="en-US" sz="2000" b="1" dirty="0" smtClean="0">
              <a:solidFill>
                <a:schemeClr val="bg1"/>
              </a:solidFill>
              <a:latin typeface="Cambria" pitchFamily="18" charset="0"/>
            </a:endParaRPr>
          </a:p>
          <a:p>
            <a:pPr marL="268288" indent="-268288" algn="just"/>
            <a:r>
              <a:rPr lang="en-US" sz="2000" dirty="0" smtClean="0">
                <a:solidFill>
                  <a:schemeClr val="bg1"/>
                </a:solidFill>
                <a:latin typeface="Cambria" pitchFamily="18" charset="0"/>
              </a:rPr>
              <a:t>	</a:t>
            </a:r>
            <a:r>
              <a:rPr lang="en-US" sz="2000" dirty="0">
                <a:solidFill>
                  <a:schemeClr val="bg1"/>
                </a:solidFill>
                <a:latin typeface="Cambria" pitchFamily="18" charset="0"/>
              </a:rPr>
              <a:t>A</a:t>
            </a:r>
            <a:r>
              <a:rPr lang="id-ID" sz="2000" dirty="0" smtClean="0">
                <a:solidFill>
                  <a:schemeClr val="bg1"/>
                </a:solidFill>
                <a:latin typeface="Cambria" pitchFamily="18" charset="0"/>
              </a:rPr>
              <a:t>danya </a:t>
            </a:r>
            <a:r>
              <a:rPr lang="id-ID" sz="2000" dirty="0">
                <a:solidFill>
                  <a:schemeClr val="bg1"/>
                </a:solidFill>
                <a:latin typeface="Cambria" pitchFamily="18" charset="0"/>
              </a:rPr>
              <a:t>penyimpangan (masalah sosial) yg dilakukan sedikit orang yg sifatnya individual </a:t>
            </a:r>
            <a:r>
              <a:rPr lang="id-ID" sz="2000" dirty="0" smtClean="0">
                <a:solidFill>
                  <a:schemeClr val="bg1"/>
                </a:solidFill>
                <a:latin typeface="Cambria" pitchFamily="18" charset="0"/>
              </a:rPr>
              <a:t>(SENDIRI2)</a:t>
            </a:r>
            <a:endParaRPr lang="en-US" sz="2000" dirty="0" smtClean="0">
              <a:latin typeface="Cambria" pitchFamily="18" charset="0"/>
            </a:endParaRPr>
          </a:p>
          <a:p>
            <a:pPr marL="285750" indent="-285750" algn="just">
              <a:buFont typeface="Wingdings" pitchFamily="2" charset="2"/>
              <a:buChar char="Ø"/>
            </a:pPr>
            <a:r>
              <a:rPr lang="id-ID" sz="2000" b="1" dirty="0" smtClean="0">
                <a:solidFill>
                  <a:schemeClr val="bg1"/>
                </a:solidFill>
                <a:latin typeface="Cambria" pitchFamily="18" charset="0"/>
              </a:rPr>
              <a:t>DEVIASI SITUASIONAL</a:t>
            </a:r>
            <a:endParaRPr lang="en-US" sz="2000" b="1" dirty="0" smtClean="0">
              <a:solidFill>
                <a:schemeClr val="bg1"/>
              </a:solidFill>
              <a:latin typeface="Cambria" pitchFamily="18" charset="0"/>
            </a:endParaRPr>
          </a:p>
          <a:p>
            <a:pPr marL="268288" indent="-268288" algn="just"/>
            <a:r>
              <a:rPr lang="en-US" sz="2000" dirty="0" smtClean="0">
                <a:solidFill>
                  <a:schemeClr val="bg1"/>
                </a:solidFill>
                <a:latin typeface="Cambria" pitchFamily="18" charset="0"/>
              </a:rPr>
              <a:t>	</a:t>
            </a:r>
            <a:r>
              <a:rPr lang="id-ID" sz="2000" dirty="0" smtClean="0">
                <a:solidFill>
                  <a:schemeClr val="bg1"/>
                </a:solidFill>
                <a:latin typeface="Cambria" pitchFamily="18" charset="0"/>
              </a:rPr>
              <a:t>Keadaan </a:t>
            </a:r>
            <a:r>
              <a:rPr lang="id-ID" sz="2000" dirty="0">
                <a:solidFill>
                  <a:schemeClr val="bg1"/>
                </a:solidFill>
                <a:latin typeface="Cambria" pitchFamily="18" charset="0"/>
              </a:rPr>
              <a:t>dimana ada situasi yg mendukung/membuat penyimpangan ini harus dilakukan</a:t>
            </a:r>
            <a:endParaRPr lang="en-US" sz="2000" dirty="0" smtClean="0">
              <a:solidFill>
                <a:schemeClr val="bg1"/>
              </a:solidFill>
              <a:latin typeface="Cambria" pitchFamily="18" charset="0"/>
            </a:endParaRPr>
          </a:p>
          <a:p>
            <a:pPr marL="285750" indent="-285750" algn="just">
              <a:buFont typeface="Wingdings" pitchFamily="2" charset="2"/>
              <a:buChar char="Ø"/>
            </a:pPr>
            <a:r>
              <a:rPr lang="id-ID" sz="2000" b="1" dirty="0" smtClean="0">
                <a:solidFill>
                  <a:schemeClr val="bg1"/>
                </a:solidFill>
                <a:latin typeface="Cambria" pitchFamily="18" charset="0"/>
              </a:rPr>
              <a:t>DEVIASI SISTEMATIK</a:t>
            </a:r>
            <a:endParaRPr lang="en-US" sz="2000" b="1" dirty="0" smtClean="0">
              <a:solidFill>
                <a:schemeClr val="bg1"/>
              </a:solidFill>
              <a:latin typeface="Cambria" pitchFamily="18" charset="0"/>
            </a:endParaRPr>
          </a:p>
          <a:p>
            <a:pPr marL="268288" indent="-268288" algn="just"/>
            <a:r>
              <a:rPr lang="en-US" sz="2000" dirty="0" smtClean="0">
                <a:solidFill>
                  <a:schemeClr val="bg1"/>
                </a:solidFill>
                <a:latin typeface="Cambria" pitchFamily="18" charset="0"/>
              </a:rPr>
              <a:t>	</a:t>
            </a:r>
            <a:r>
              <a:rPr lang="id-ID" sz="2000" dirty="0" smtClean="0">
                <a:solidFill>
                  <a:schemeClr val="bg1"/>
                </a:solidFill>
                <a:latin typeface="Cambria" pitchFamily="18" charset="0"/>
              </a:rPr>
              <a:t>Penyimpangan </a:t>
            </a:r>
            <a:r>
              <a:rPr lang="id-ID" sz="2000" dirty="0">
                <a:solidFill>
                  <a:schemeClr val="bg1"/>
                </a:solidFill>
                <a:latin typeface="Cambria" pitchFamily="18" charset="0"/>
              </a:rPr>
              <a:t>yg telah sistematik dan banyak dilakukan orang, dlm situasi ini pelaku tdk takut/malu lg untuk menunjukkan tindakannya. Ini proses akhir dr perubahan sosial, terjadi metamorfosis tindakan sosial yg dahulu dianggap menyimpang. Saat ini dianggap wajar.</a:t>
            </a:r>
            <a:endParaRPr lang="en-US" sz="2000" dirty="0" smtClean="0">
              <a:solidFill>
                <a:schemeClr val="bg1"/>
              </a:solidFill>
              <a:latin typeface="Cambria" pitchFamily="18" charset="0"/>
            </a:endParaRPr>
          </a:p>
          <a:p>
            <a:pPr marL="285750" indent="-285750" algn="just">
              <a:buFont typeface="Wingdings" pitchFamily="2" charset="2"/>
              <a:buChar char="Ø"/>
            </a:pPr>
            <a:r>
              <a:rPr lang="id-ID" sz="2000" b="1" dirty="0" smtClean="0">
                <a:solidFill>
                  <a:schemeClr val="bg1"/>
                </a:solidFill>
                <a:latin typeface="Cambria" pitchFamily="18" charset="0"/>
              </a:rPr>
              <a:t>ORDER</a:t>
            </a:r>
            <a:endParaRPr lang="en-US" sz="2000" b="1" dirty="0" smtClean="0">
              <a:solidFill>
                <a:schemeClr val="bg1"/>
              </a:solidFill>
              <a:latin typeface="Cambria" pitchFamily="18" charset="0"/>
            </a:endParaRPr>
          </a:p>
          <a:p>
            <a:pPr marL="268288" indent="-268288" algn="just"/>
            <a:r>
              <a:rPr lang="en-US" sz="2000" dirty="0" smtClean="0">
                <a:solidFill>
                  <a:schemeClr val="bg1"/>
                </a:solidFill>
                <a:latin typeface="Cambria" pitchFamily="18" charset="0"/>
              </a:rPr>
              <a:t>	</a:t>
            </a:r>
            <a:r>
              <a:rPr lang="id-ID" sz="2000" dirty="0" smtClean="0">
                <a:solidFill>
                  <a:schemeClr val="bg1"/>
                </a:solidFill>
                <a:latin typeface="Cambria" pitchFamily="18" charset="0"/>
              </a:rPr>
              <a:t>Bakunya </a:t>
            </a:r>
            <a:r>
              <a:rPr lang="id-ID" sz="2000" dirty="0">
                <a:solidFill>
                  <a:schemeClr val="bg1"/>
                </a:solidFill>
                <a:latin typeface="Cambria" pitchFamily="18" charset="0"/>
              </a:rPr>
              <a:t>tatanan yg dahulu dianggap menyimpang, saat ini perilaku tersebut dianggap wajar, bahkan orang merasa bangga melakukannya (menjadi trend</a:t>
            </a:r>
            <a:r>
              <a:rPr lang="id-ID" sz="2000" dirty="0" smtClean="0">
                <a:solidFill>
                  <a:schemeClr val="bg1"/>
                </a:solidFill>
                <a:latin typeface="Cambria" pitchFamily="18" charset="0"/>
              </a:rPr>
              <a:t>)</a:t>
            </a:r>
            <a:r>
              <a:rPr lang="en-US" sz="2000" dirty="0" smtClean="0">
                <a:solidFill>
                  <a:schemeClr val="bg1"/>
                </a:solidFill>
                <a:latin typeface="Cambria" pitchFamily="18" charset="0"/>
              </a:rPr>
              <a:t>.</a:t>
            </a:r>
            <a:endParaRPr lang="en-US" sz="2000" dirty="0">
              <a:latin typeface="Cambria" pitchFamily="18" charset="0"/>
            </a:endParaRPr>
          </a:p>
        </p:txBody>
      </p:sp>
    </p:spTree>
    <p:extLst>
      <p:ext uri="{BB962C8B-B14F-4D97-AF65-F5344CB8AC3E}">
        <p14:creationId xmlns:p14="http://schemas.microsoft.com/office/powerpoint/2010/main" val="8587388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231</TotalTime>
  <Words>467</Words>
  <Application>Microsoft Office PowerPoint</Application>
  <PresentationFormat>On-screen Show (4:3)</PresentationFormat>
  <Paragraphs>64</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PowerPoint Presentation</vt:lpstr>
      <vt:lpstr>PowerPoint Presentation</vt:lpstr>
      <vt:lpstr>KONSEP Model Analisis Problem (MAP)</vt:lpstr>
      <vt:lpstr>Dalam piramida sosial, makin ke atas makin sedikit orang yg menepatinya. Namun makin ke atas kekuasaan yg dimilikinya semakin besar. Untuk merubah keadaan/melakukan perubahan sosial maka hrs dilakukan perubahan struktur sosial. Perubahan struktur paling atas akan mempengaruhi perubahan sistem/keadaan selanjutnya.</vt:lpstr>
      <vt:lpstr>PowerPoint Presentation</vt:lpstr>
      <vt:lpstr>PowerPoint Presentation</vt:lpstr>
      <vt:lpstr>Analisis dinamika sosial melihat proses perkembangan suatu fenomena dari satu waktu ke waktu yang lain. Dalam satu masa sebuah kejadian dianggap sbg sesuatu yg aneh dan dipergunjingkan, namun bisa saja saat ini dianggap sbg konvensi untuk disebut sbg manusia modern.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Inside</cp:lastModifiedBy>
  <cp:revision>40</cp:revision>
  <dcterms:created xsi:type="dcterms:W3CDTF">2019-11-07T16:05:22Z</dcterms:created>
  <dcterms:modified xsi:type="dcterms:W3CDTF">2021-11-01T04:19:04Z</dcterms:modified>
</cp:coreProperties>
</file>