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72" r:id="rId3"/>
  </p:sldMasterIdLst>
  <p:notesMasterIdLst>
    <p:notesMasterId r:id="rId12"/>
  </p:notesMasterIdLst>
  <p:sldIdLst>
    <p:sldId id="256" r:id="rId4"/>
    <p:sldId id="265" r:id="rId5"/>
    <p:sldId id="261" r:id="rId6"/>
    <p:sldId id="262" r:id="rId7"/>
    <p:sldId id="266" r:id="rId8"/>
    <p:sldId id="267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DFB4A4-6930-4453-9BA0-A42AC10CEC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88A1A9-66EF-4EBB-B775-303824DC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9BB1330-3960-427E-8574-FF26C80AE6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7525B3-6896-4868-8914-5DB00C392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94DDAC8-58CB-41FF-9E77-37F9BD57AD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15614A-0DB8-45BE-8A48-94413B498A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0B0044-6DDC-41B0-9311-E9D90F672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6258C-AB37-47FB-9004-189B0DB9F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B0BCDF8-F466-4FB7-A9A7-653E2ECB79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4AA6-7317-491B-A154-A4C356609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5E4EFC2-CFBA-4B66-87F7-F855C0DE5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AEEAC46-CE77-4112-811B-62A9C042D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1484784"/>
            <a:ext cx="7056784" cy="201622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rgbClr val="FFC000"/>
                </a:solidFill>
              </a:rPr>
              <a:t>Silab</a:t>
            </a:r>
            <a:r>
              <a:rPr lang="id-ID" altLang="en-US" sz="4400" b="1" dirty="0" smtClean="0">
                <a:solidFill>
                  <a:srgbClr val="FFC000"/>
                </a:solidFill>
              </a:rPr>
              <a:t>us </a:t>
            </a:r>
            <a:r>
              <a:rPr lang="en-US" altLang="en-US" sz="4400" b="1" dirty="0" smtClean="0">
                <a:solidFill>
                  <a:srgbClr val="FFC000"/>
                </a:solidFill>
              </a:rPr>
              <a:t/>
            </a:r>
            <a:br>
              <a:rPr lang="en-US" altLang="en-US" sz="4400" b="1" dirty="0" smtClean="0">
                <a:solidFill>
                  <a:srgbClr val="FFC000"/>
                </a:solidFill>
              </a:rPr>
            </a:br>
            <a:r>
              <a:rPr lang="id-ID" altLang="en-US" sz="4400" b="1" dirty="0" smtClean="0">
                <a:solidFill>
                  <a:srgbClr val="FFC000"/>
                </a:solidFill>
              </a:rPr>
              <a:t>PENGANTAR </a:t>
            </a:r>
            <a:r>
              <a:rPr lang="en-US" altLang="en-US" sz="4400" b="1" dirty="0" err="1" smtClean="0">
                <a:solidFill>
                  <a:srgbClr val="FFC000"/>
                </a:solidFill>
              </a:rPr>
              <a:t>Ilmu</a:t>
            </a:r>
            <a:r>
              <a:rPr lang="en-US" altLang="en-US" sz="4400" b="1" dirty="0" smtClean="0">
                <a:solidFill>
                  <a:srgbClr val="FFC000"/>
                </a:solidFill>
              </a:rPr>
              <a:t> </a:t>
            </a:r>
            <a:r>
              <a:rPr lang="en-US" altLang="en-US" sz="4400" b="1" dirty="0" smtClean="0">
                <a:solidFill>
                  <a:srgbClr val="FFC000"/>
                </a:solidFill>
              </a:rPr>
              <a:t>P</a:t>
            </a:r>
            <a:r>
              <a:rPr lang="id-ID" altLang="en-US" sz="4400" b="1" dirty="0" smtClean="0">
                <a:solidFill>
                  <a:srgbClr val="FFC000"/>
                </a:solidFill>
              </a:rPr>
              <a:t>OLITIK</a:t>
            </a:r>
            <a:endParaRPr lang="id-ID" sz="4400" dirty="0">
              <a:solidFill>
                <a:srgbClr val="FFC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886200"/>
            <a:ext cx="5256584" cy="1752600"/>
          </a:xfrm>
        </p:spPr>
        <p:txBody>
          <a:bodyPr/>
          <a:lstStyle/>
          <a:p>
            <a:pPr algn="ctr"/>
            <a:r>
              <a:rPr lang="en-US" altLang="en-US" sz="2000" b="1" dirty="0" err="1" smtClean="0">
                <a:solidFill>
                  <a:srgbClr val="FFC000"/>
                </a:solidFill>
              </a:rPr>
              <a:t>Fatih</a:t>
            </a:r>
            <a:r>
              <a:rPr lang="en-US" altLang="en-US" sz="2000" b="1" dirty="0" smtClean="0">
                <a:solidFill>
                  <a:srgbClr val="FFC000"/>
                </a:solidFill>
              </a:rPr>
              <a:t> </a:t>
            </a:r>
            <a:r>
              <a:rPr lang="en-US" altLang="en-US" sz="2000" b="1" dirty="0">
                <a:solidFill>
                  <a:srgbClr val="FFC000"/>
                </a:solidFill>
              </a:rPr>
              <a:t>Gama </a:t>
            </a:r>
            <a:r>
              <a:rPr lang="en-US" altLang="en-US" sz="2000" b="1" dirty="0" err="1">
                <a:solidFill>
                  <a:srgbClr val="FFC000"/>
                </a:solidFill>
              </a:rPr>
              <a:t>Abisono</a:t>
            </a:r>
            <a:r>
              <a:rPr lang="en-US" altLang="en-US" sz="2000" b="1" dirty="0">
                <a:solidFill>
                  <a:srgbClr val="FFC000"/>
                </a:solidFill>
              </a:rPr>
              <a:t>, SIP, MA</a:t>
            </a:r>
            <a:r>
              <a:rPr lang="en-US" altLang="en-US" sz="2000" b="1" dirty="0" smtClean="0">
                <a:solidFill>
                  <a:srgbClr val="FFC000"/>
                </a:solidFill>
              </a:rPr>
              <a:t>.</a:t>
            </a:r>
            <a:endParaRPr lang="id-ID" altLang="en-US" sz="2000" b="1" dirty="0" smtClean="0">
              <a:solidFill>
                <a:srgbClr val="FFC000"/>
              </a:solidFill>
            </a:endParaRPr>
          </a:p>
          <a:p>
            <a:pPr algn="ctr"/>
            <a:r>
              <a:rPr lang="id-ID" altLang="en-US" b="1" dirty="0" smtClean="0">
                <a:solidFill>
                  <a:srgbClr val="FFC000"/>
                </a:solidFill>
              </a:rPr>
              <a:t>PRODI ILMU PEMERINTAHAN</a:t>
            </a:r>
          </a:p>
          <a:p>
            <a:pPr algn="ctr"/>
            <a:r>
              <a:rPr lang="id-ID" altLang="en-US" b="1" dirty="0" smtClean="0">
                <a:solidFill>
                  <a:srgbClr val="FFC000"/>
                </a:solidFill>
              </a:rPr>
              <a:t>STPMD “APMD’</a:t>
            </a:r>
            <a:endParaRPr lang="en-US" altLang="en-US" b="1" dirty="0">
              <a:solidFill>
                <a:srgbClr val="FFC000"/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6316662" cy="864096"/>
          </a:xfrm>
        </p:spPr>
        <p:txBody>
          <a:bodyPr anchor="t">
            <a:normAutofit fontScale="90000"/>
          </a:bodyPr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pPr marL="0" indent="0">
              <a:buNone/>
            </a:pPr>
            <a:endParaRPr lang="id-ID" sz="2800" dirty="0" smtClean="0"/>
          </a:p>
          <a:p>
            <a:pPr marL="0" indent="0">
              <a:buNone/>
            </a:pPr>
            <a:r>
              <a:rPr lang="en-US" sz="2800" dirty="0" err="1" smtClean="0"/>
              <a:t>Kajian</a:t>
            </a:r>
            <a:r>
              <a:rPr lang="en-US" sz="2800" dirty="0" smtClean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/>
              <a:t>Pengantar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smtClean="0"/>
              <a:t>P</a:t>
            </a:r>
            <a:r>
              <a:rPr lang="id-ID" sz="2800" dirty="0" smtClean="0"/>
              <a:t>olitik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</a:t>
            </a:r>
            <a:r>
              <a:rPr lang="id-ID" sz="2800" dirty="0" smtClean="0"/>
              <a:t>3 </a:t>
            </a:r>
            <a:r>
              <a:rPr lang="en-US" sz="2800" dirty="0" err="1" smtClean="0"/>
              <a:t>kajian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/>
              <a:t>: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id-ID" sz="3200" dirty="0" smtClean="0"/>
              <a:t>Politik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disiplin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endParaRPr lang="id-ID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id-ID" sz="3200" dirty="0" smtClean="0"/>
              <a:t>Konsep-konsep dasar dalam Politik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3200" dirty="0" smtClean="0"/>
              <a:t>Perkembangan spektrum pembelajaran ilmu politik (demokrasi, konstitusionalisme, ideologi politik, intermediary, dan kewargaan)</a:t>
            </a:r>
          </a:p>
          <a:p>
            <a:pPr marL="0" indent="0">
              <a:buNone/>
            </a:pPr>
            <a:endParaRPr lang="id-ID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id-ID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id-ID" sz="3200" dirty="0"/>
          </a:p>
          <a:p>
            <a:pPr marL="0" indent="0">
              <a:buNone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594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Tujuan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19" y="1628800"/>
            <a:ext cx="8562769" cy="460851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r>
              <a:rPr lang="en-US" sz="3200" dirty="0" err="1" smtClean="0"/>
              <a:t>Membekali</a:t>
            </a:r>
            <a:r>
              <a:rPr lang="en-US" sz="3200" dirty="0" smtClean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 smtClean="0"/>
              <a:t>pemahaman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id-ID" sz="3200" dirty="0" smtClean="0"/>
              <a:t>politik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disiplin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. </a:t>
            </a:r>
            <a:r>
              <a:rPr lang="id-ID" sz="3200" dirty="0"/>
              <a:t>M</a:t>
            </a:r>
            <a:r>
              <a:rPr lang="en-US" sz="3200" dirty="0" err="1" smtClean="0"/>
              <a:t>ahasiswa</a:t>
            </a:r>
            <a:r>
              <a:rPr lang="en-US" sz="3200" dirty="0" smtClean="0"/>
              <a:t> </a:t>
            </a:r>
            <a:r>
              <a:rPr lang="en-US" sz="3200" dirty="0" err="1"/>
              <a:t>diharapkan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smtClean="0"/>
              <a:t>me</a:t>
            </a:r>
            <a:r>
              <a:rPr lang="id-ID" sz="3200" dirty="0" smtClean="0"/>
              <a:t>mbangun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/>
              <a:t>pemahaman</a:t>
            </a:r>
            <a:r>
              <a:rPr lang="en-US" sz="3200" dirty="0"/>
              <a:t> </a:t>
            </a:r>
            <a:r>
              <a:rPr lang="id-ID" sz="3200" dirty="0" smtClean="0"/>
              <a:t>yang kokoh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/>
              <a:t>Ilmu</a:t>
            </a:r>
            <a:r>
              <a:rPr lang="en-US" sz="3200" dirty="0"/>
              <a:t> </a:t>
            </a:r>
            <a:r>
              <a:rPr lang="en-US" sz="3200" dirty="0" smtClean="0"/>
              <a:t>P</a:t>
            </a:r>
            <a:r>
              <a:rPr lang="id-ID" sz="3200" dirty="0" smtClean="0"/>
              <a:t>olitik</a:t>
            </a:r>
            <a:r>
              <a:rPr lang="en-US" sz="3200" dirty="0" smtClean="0"/>
              <a:t>.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/>
              <a:t>proses </a:t>
            </a:r>
            <a:r>
              <a:rPr lang="en-US" sz="3200" dirty="0" err="1"/>
              <a:t>perkuliahan</a:t>
            </a:r>
            <a:r>
              <a:rPr lang="en-US" sz="3200" dirty="0"/>
              <a:t> menjadi </a:t>
            </a:r>
            <a:r>
              <a:rPr lang="en-US" sz="3200" dirty="0" err="1"/>
              <a:t>dasar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pemahaman</a:t>
            </a:r>
            <a:r>
              <a:rPr lang="en-US" sz="3200" dirty="0"/>
              <a:t> </a:t>
            </a:r>
            <a:r>
              <a:rPr lang="en-US" sz="3200" dirty="0" err="1"/>
              <a:t>mata</a:t>
            </a:r>
            <a:r>
              <a:rPr lang="en-US" sz="3200" dirty="0"/>
              <a:t>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keahlian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smtClean="0"/>
              <a:t>p</a:t>
            </a:r>
            <a:r>
              <a:rPr lang="id-ID" sz="3200" dirty="0" smtClean="0"/>
              <a:t>olitik </a:t>
            </a:r>
            <a:r>
              <a:rPr lang="en-US" sz="3200" dirty="0" err="1" smtClean="0"/>
              <a:t>selanjutnya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19" y="1556792"/>
            <a:ext cx="8562769" cy="4680520"/>
          </a:xfrm>
        </p:spPr>
        <p:txBody>
          <a:bodyPr/>
          <a:lstStyle/>
          <a:p>
            <a:pPr>
              <a:defRPr/>
            </a:pPr>
            <a:r>
              <a:rPr lang="en-US" sz="3200" b="1" dirty="0" err="1"/>
              <a:t>Metode</a:t>
            </a:r>
            <a:r>
              <a:rPr lang="en-US" sz="3200" b="1" dirty="0"/>
              <a:t>	:	</a:t>
            </a:r>
            <a:r>
              <a:rPr lang="en-US" sz="3200" dirty="0" err="1"/>
              <a:t>Ceramah</a:t>
            </a:r>
            <a:r>
              <a:rPr lang="en-US" sz="3200" dirty="0"/>
              <a:t>, Tanya </a:t>
            </a:r>
            <a:r>
              <a:rPr lang="en-US" sz="3200" dirty="0" err="1"/>
              <a:t>Jawab</a:t>
            </a:r>
            <a:r>
              <a:rPr lang="en-US" sz="3200" dirty="0"/>
              <a:t>, </a:t>
            </a:r>
            <a:r>
              <a:rPr lang="id-ID" sz="3200" dirty="0" smtClean="0"/>
              <a:t>Group 				Discussion</a:t>
            </a:r>
            <a:r>
              <a:rPr lang="en-US" sz="3200" dirty="0" smtClean="0"/>
              <a:t>, </a:t>
            </a:r>
            <a:r>
              <a:rPr lang="en-US" sz="3200" dirty="0" err="1" smtClean="0"/>
              <a:t>Diskusi</a:t>
            </a:r>
            <a:r>
              <a:rPr lang="en-US" sz="3200" dirty="0" smtClean="0"/>
              <a:t> </a:t>
            </a:r>
            <a:r>
              <a:rPr lang="id-ID" sz="3200" dirty="0" smtClean="0"/>
              <a:t>interaktif yang 				diperkaya 	dengan Studi Kasus </a:t>
            </a:r>
            <a:endParaRPr lang="en-US" sz="3200" dirty="0"/>
          </a:p>
          <a:p>
            <a:pPr>
              <a:defRPr/>
            </a:pPr>
            <a:r>
              <a:rPr lang="en-US" sz="3200" b="1" dirty="0" err="1"/>
              <a:t>Tugas</a:t>
            </a:r>
            <a:r>
              <a:rPr lang="en-US" sz="3200" b="1" dirty="0"/>
              <a:t>	</a:t>
            </a:r>
            <a:r>
              <a:rPr lang="en-US" sz="3200" dirty="0"/>
              <a:t>:	</a:t>
            </a:r>
            <a:r>
              <a:rPr lang="id-ID" sz="3200" dirty="0" smtClean="0"/>
              <a:t>Kuis, Resume Literatur,</a:t>
            </a:r>
            <a:r>
              <a:rPr lang="en-US" sz="3200" dirty="0" smtClean="0"/>
              <a:t> </a:t>
            </a:r>
            <a:r>
              <a:rPr lang="id-ID" sz="3200" dirty="0" smtClean="0"/>
              <a:t>Presentasi 				</a:t>
            </a:r>
            <a:r>
              <a:rPr lang="en-US" sz="3200" dirty="0" err="1" smtClean="0"/>
              <a:t>Kelompok</a:t>
            </a:r>
            <a:endParaRPr lang="en-US" sz="3200" dirty="0"/>
          </a:p>
          <a:p>
            <a:pPr>
              <a:defRPr/>
            </a:pPr>
            <a:r>
              <a:rPr lang="en-US" sz="3200" b="1" dirty="0"/>
              <a:t>Media	:	</a:t>
            </a:r>
            <a:r>
              <a:rPr lang="en-US" sz="3200" dirty="0"/>
              <a:t>White Board, LCD </a:t>
            </a:r>
            <a:r>
              <a:rPr lang="en-US" sz="3200" dirty="0" err="1"/>
              <a:t>Proyektor</a:t>
            </a:r>
            <a:r>
              <a:rPr lang="en-US" sz="3200" dirty="0"/>
              <a:t>, </a:t>
            </a:r>
            <a:r>
              <a:rPr lang="id-ID" sz="3200" dirty="0" smtClean="0"/>
              <a:t>		</a:t>
            </a:r>
            <a:r>
              <a:rPr lang="id-ID" sz="3200" dirty="0"/>
              <a:t>	</a:t>
            </a:r>
            <a:r>
              <a:rPr lang="id-ID" sz="3200" dirty="0" smtClean="0"/>
              <a:t>	</a:t>
            </a:r>
            <a:r>
              <a:rPr lang="en-US" sz="3200" dirty="0" err="1" smtClean="0"/>
              <a:t>Materi</a:t>
            </a:r>
            <a:r>
              <a:rPr lang="en-US" sz="3200" dirty="0" smtClean="0"/>
              <a:t> </a:t>
            </a:r>
            <a:r>
              <a:rPr lang="en-US" sz="3200" dirty="0" err="1" smtClean="0"/>
              <a:t>Presentasi</a:t>
            </a:r>
            <a:r>
              <a:rPr lang="en-US" sz="3200" dirty="0"/>
              <a:t>, </a:t>
            </a:r>
            <a:r>
              <a:rPr lang="en-US" sz="3200" dirty="0" err="1"/>
              <a:t>Buku</a:t>
            </a:r>
            <a:r>
              <a:rPr lang="en-US" sz="3200" dirty="0"/>
              <a:t> </a:t>
            </a:r>
            <a:r>
              <a:rPr lang="en-US" sz="3200" dirty="0" err="1"/>
              <a:t>Referensi</a:t>
            </a:r>
            <a:endParaRPr lang="it-IT" altLang="en-US" sz="32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153400" cy="990600"/>
          </a:xfrm>
        </p:spPr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342900" lvl="1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dirinci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 marL="342900" lvl="1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1 : </a:t>
            </a:r>
            <a:r>
              <a:rPr lang="en-US" altLang="en-US" dirty="0" err="1"/>
              <a:t>Penjelasan</a:t>
            </a:r>
            <a:r>
              <a:rPr lang="en-US" altLang="en-US" dirty="0"/>
              <a:t> Mata </a:t>
            </a:r>
            <a:r>
              <a:rPr lang="en-US" altLang="en-US" dirty="0" err="1"/>
              <a:t>kuliah</a:t>
            </a:r>
            <a:r>
              <a:rPr lang="en-US" altLang="en-US" dirty="0"/>
              <a:t> (</a:t>
            </a:r>
            <a:r>
              <a:rPr lang="en-US" altLang="en-US" dirty="0" err="1"/>
              <a:t>Spektrum</a:t>
            </a:r>
            <a:r>
              <a:rPr lang="en-US" altLang="en-US" dirty="0"/>
              <a:t> </a:t>
            </a:r>
            <a:r>
              <a:rPr lang="en-US" altLang="en-US" dirty="0" err="1"/>
              <a:t>Studi</a:t>
            </a:r>
            <a:r>
              <a:rPr lang="en-US" altLang="en-US" dirty="0"/>
              <a:t>, </a:t>
            </a:r>
            <a:r>
              <a:rPr lang="en-US" altLang="en-US" dirty="0" err="1"/>
              <a:t>Penugasan</a:t>
            </a:r>
            <a:r>
              <a:rPr lang="en-US" altLang="en-US" dirty="0"/>
              <a:t>, </a:t>
            </a:r>
            <a:r>
              <a:rPr lang="id-ID" altLang="en-US" dirty="0"/>
              <a:t>Kontrak Belajar</a:t>
            </a:r>
            <a:r>
              <a:rPr lang="en-US" altLang="en-US" dirty="0"/>
              <a:t>, </a:t>
            </a:r>
            <a:r>
              <a:rPr lang="en-US" altLang="en-US" dirty="0" err="1"/>
              <a:t>Evaluasi</a:t>
            </a:r>
            <a:r>
              <a:rPr lang="en-US" altLang="en-US" dirty="0"/>
              <a:t> </a:t>
            </a:r>
            <a:r>
              <a:rPr lang="en-US" altLang="en-US" dirty="0" err="1"/>
              <a:t>Pembelajaran</a:t>
            </a:r>
            <a:r>
              <a:rPr lang="en-US" altLang="en-US" dirty="0"/>
              <a:t>).</a:t>
            </a:r>
          </a:p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2 : </a:t>
            </a:r>
            <a:r>
              <a:rPr lang="en-US" altLang="en-US" dirty="0" err="1"/>
              <a:t>Konsep</a:t>
            </a:r>
            <a:r>
              <a:rPr lang="en-US" alt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id-ID" dirty="0" smtClean="0"/>
              <a:t>Politik sebagai disiplin ilmu</a:t>
            </a:r>
            <a:endParaRPr lang="en-US" altLang="en-US" dirty="0"/>
          </a:p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3 : </a:t>
            </a:r>
            <a:r>
              <a:rPr lang="id-ID" altLang="en-US" dirty="0" smtClean="0"/>
              <a:t>Hubungan Ilmu Politik dengan disiplin ilmu lain </a:t>
            </a:r>
            <a:r>
              <a:rPr lang="en-US" altLang="en-US" dirty="0" err="1" smtClean="0"/>
              <a:t>Pertemuan</a:t>
            </a:r>
            <a:r>
              <a:rPr lang="en-US" altLang="en-US" dirty="0" smtClean="0"/>
              <a:t> </a:t>
            </a:r>
            <a:r>
              <a:rPr lang="en-US" altLang="en-US" dirty="0"/>
              <a:t>4 : </a:t>
            </a:r>
            <a:r>
              <a:rPr lang="id-ID" altLang="en-US" dirty="0" smtClean="0"/>
              <a:t>Kekuasaan, Kewenangan, dan Legitimasi</a:t>
            </a:r>
            <a:endParaRPr lang="en-US" dirty="0"/>
          </a:p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5 </a:t>
            </a:r>
            <a:r>
              <a:rPr lang="en-US" altLang="en-US" dirty="0" smtClean="0"/>
              <a:t>:</a:t>
            </a:r>
            <a:r>
              <a:rPr lang="id-ID" altLang="en-US" dirty="0"/>
              <a:t> Rejim, </a:t>
            </a:r>
            <a:r>
              <a:rPr lang="id-ID" altLang="en-US" dirty="0" smtClean="0"/>
              <a:t>Sistem </a:t>
            </a:r>
            <a:r>
              <a:rPr lang="id-ID" altLang="en-US" dirty="0"/>
              <a:t>Politik, </a:t>
            </a:r>
            <a:r>
              <a:rPr lang="id-ID" altLang="en-US" dirty="0" smtClean="0"/>
              <a:t>Negara dan Kebijakan</a:t>
            </a:r>
          </a:p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 smtClean="0"/>
              <a:t>Pertemuan</a:t>
            </a:r>
            <a:r>
              <a:rPr lang="en-US" altLang="en-US" dirty="0" smtClean="0"/>
              <a:t> </a:t>
            </a:r>
            <a:r>
              <a:rPr lang="en-US" altLang="en-US" dirty="0"/>
              <a:t>6 </a:t>
            </a:r>
            <a:r>
              <a:rPr lang="en-US" altLang="en-US" dirty="0" smtClean="0"/>
              <a:t>:</a:t>
            </a:r>
            <a:r>
              <a:rPr lang="id-ID" altLang="en-US" dirty="0" smtClean="0"/>
              <a:t> Pembagian Kekuasaan dan Pemisahan Kekuasaan (Vertical dan Horisontal)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22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7 :</a:t>
            </a:r>
            <a:r>
              <a:rPr lang="id-ID" altLang="en-US" dirty="0"/>
              <a:t> Demokrasi dan Demokratisasi</a:t>
            </a:r>
          </a:p>
          <a:p>
            <a:pPr marL="342900" lvl="1" indent="0">
              <a:lnSpc>
                <a:spcPct val="120000"/>
              </a:lnSpc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8 :</a:t>
            </a:r>
            <a:r>
              <a:rPr lang="id-ID" altLang="en-US" dirty="0"/>
              <a:t> Konstitusionalisme dan Sistem </a:t>
            </a:r>
            <a:r>
              <a:rPr lang="id-ID" altLang="en-US" dirty="0" smtClean="0"/>
              <a:t>Hukum</a:t>
            </a:r>
          </a:p>
          <a:p>
            <a:pPr marL="342900" lvl="1" indent="0">
              <a:buNone/>
            </a:pPr>
            <a:r>
              <a:rPr lang="en-US" altLang="en-US" dirty="0" err="1" smtClean="0"/>
              <a:t>Pertemuan</a:t>
            </a:r>
            <a:r>
              <a:rPr lang="en-US" altLang="en-US" dirty="0" smtClean="0"/>
              <a:t> </a:t>
            </a:r>
            <a:r>
              <a:rPr lang="en-US" altLang="en-US" dirty="0"/>
              <a:t>9  </a:t>
            </a:r>
            <a:r>
              <a:rPr lang="en-US" altLang="en-US" dirty="0" smtClean="0"/>
              <a:t>:</a:t>
            </a:r>
            <a:r>
              <a:rPr lang="id-ID" altLang="en-US" dirty="0"/>
              <a:t> Ideologi Politik </a:t>
            </a:r>
            <a:endParaRPr lang="id-ID" altLang="en-US" dirty="0" smtClean="0"/>
          </a:p>
          <a:p>
            <a:pPr marL="342900" lvl="1" indent="0">
              <a:buNone/>
            </a:pPr>
            <a:r>
              <a:rPr lang="en-US" altLang="en-US" dirty="0" err="1" smtClean="0"/>
              <a:t>Pertemuan</a:t>
            </a:r>
            <a:r>
              <a:rPr lang="en-US" altLang="en-US" dirty="0" smtClean="0"/>
              <a:t> </a:t>
            </a:r>
            <a:r>
              <a:rPr lang="en-US" altLang="en-US" dirty="0"/>
              <a:t>10 : </a:t>
            </a:r>
            <a:r>
              <a:rPr lang="id-ID" altLang="en-US" dirty="0" smtClean="0"/>
              <a:t>Sistem Representasi dan Elektroral </a:t>
            </a:r>
          </a:p>
          <a:p>
            <a:pPr marL="342900" lvl="1" indent="0">
              <a:buClr>
                <a:schemeClr val="tx1"/>
              </a:buClr>
              <a:buNone/>
            </a:pPr>
            <a:r>
              <a:rPr lang="en-US" altLang="en-US" dirty="0" err="1" smtClean="0"/>
              <a:t>Pertemuan</a:t>
            </a:r>
            <a:r>
              <a:rPr lang="en-US" altLang="en-US" dirty="0" smtClean="0"/>
              <a:t> 1</a:t>
            </a:r>
            <a:r>
              <a:rPr lang="id-ID" altLang="en-US" dirty="0" smtClean="0"/>
              <a:t>1</a:t>
            </a:r>
            <a:r>
              <a:rPr lang="en-US" altLang="en-US" dirty="0" smtClean="0"/>
              <a:t> :</a:t>
            </a:r>
            <a:r>
              <a:rPr lang="id-ID" altLang="en-US" dirty="0"/>
              <a:t> Partai </a:t>
            </a:r>
            <a:r>
              <a:rPr lang="id-ID" altLang="en-US" dirty="0" smtClean="0"/>
              <a:t>Politik dan Sistem Kepartaian</a:t>
            </a:r>
          </a:p>
          <a:p>
            <a:pPr marL="342900" lvl="1" indent="0">
              <a:buClr>
                <a:schemeClr val="tx1"/>
              </a:buClr>
              <a:buNone/>
            </a:pPr>
            <a:r>
              <a:rPr lang="en-US" altLang="en-US" dirty="0" err="1" smtClean="0"/>
              <a:t>Pertemuan</a:t>
            </a:r>
            <a:r>
              <a:rPr lang="en-US" altLang="en-US" dirty="0" smtClean="0"/>
              <a:t> 1</a:t>
            </a:r>
            <a:r>
              <a:rPr lang="id-ID" altLang="en-US" dirty="0" smtClean="0"/>
              <a:t>2</a:t>
            </a:r>
            <a:r>
              <a:rPr lang="en-US" altLang="en-US" dirty="0" smtClean="0"/>
              <a:t> :</a:t>
            </a:r>
            <a:r>
              <a:rPr lang="id-ID" altLang="en-US" dirty="0"/>
              <a:t> Masyarakat, Warga, dan Kelompok </a:t>
            </a:r>
            <a:r>
              <a:rPr lang="id-ID" altLang="en-US" dirty="0" smtClean="0"/>
              <a:t>Kepentingan</a:t>
            </a:r>
          </a:p>
          <a:p>
            <a:pPr marL="342900" lvl="1" indent="0">
              <a:buClr>
                <a:schemeClr val="tx1"/>
              </a:buClr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</a:t>
            </a:r>
            <a:r>
              <a:rPr lang="en-US" altLang="en-US" dirty="0" smtClean="0"/>
              <a:t>1</a:t>
            </a:r>
            <a:r>
              <a:rPr lang="id-ID" altLang="en-US" dirty="0" smtClean="0"/>
              <a:t>3</a:t>
            </a:r>
            <a:r>
              <a:rPr lang="en-US" altLang="en-US" dirty="0" smtClean="0"/>
              <a:t> :</a:t>
            </a:r>
            <a:r>
              <a:rPr lang="id-ID" altLang="en-US" dirty="0" smtClean="0"/>
              <a:t> New Politics, Arah Baru Studi Ilmu Politik</a:t>
            </a:r>
            <a:endParaRPr lang="en-US" altLang="en-US" dirty="0"/>
          </a:p>
          <a:p>
            <a:pPr marL="342900" lvl="1" indent="0">
              <a:buClr>
                <a:schemeClr val="tx1"/>
              </a:buClr>
              <a:buNone/>
            </a:pPr>
            <a:r>
              <a:rPr lang="en-US" altLang="en-US" dirty="0" err="1"/>
              <a:t>Pertemuan</a:t>
            </a:r>
            <a:r>
              <a:rPr lang="en-US" altLang="en-US" dirty="0"/>
              <a:t> 14 </a:t>
            </a:r>
            <a:r>
              <a:rPr lang="en-US" altLang="en-US" dirty="0" smtClean="0"/>
              <a:t>:</a:t>
            </a:r>
            <a:r>
              <a:rPr lang="id-ID" altLang="en-US" dirty="0" smtClean="0"/>
              <a:t> Evaluasi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192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Evaluasi Pembelajaran</a:t>
            </a:r>
            <a:endParaRPr lang="id-ID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504" y="1600200"/>
            <a:ext cx="8928992" cy="499715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id-ID" dirty="0" smtClean="0"/>
              <a:t>	</a:t>
            </a:r>
            <a:r>
              <a:rPr lang="en-US" dirty="0" smtClean="0"/>
              <a:t>:  10 </a:t>
            </a:r>
            <a:r>
              <a:rPr lang="en-US" dirty="0"/>
              <a:t>% </a:t>
            </a:r>
            <a:r>
              <a:rPr lang="en-US" dirty="0" smtClean="0"/>
              <a:t> (</a:t>
            </a:r>
            <a:r>
              <a:rPr lang="en-US" dirty="0" err="1"/>
              <a:t>Wajib</a:t>
            </a:r>
            <a:r>
              <a:rPr lang="en-US" dirty="0"/>
              <a:t> 75 % </a:t>
            </a:r>
            <a:r>
              <a:rPr lang="en-US" dirty="0" err="1"/>
              <a:t>Hadir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id-ID" dirty="0" smtClean="0"/>
              <a:t>Presentasi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	</a:t>
            </a:r>
            <a:r>
              <a:rPr lang="en-US" dirty="0" smtClean="0"/>
              <a:t>:</a:t>
            </a:r>
            <a:r>
              <a:rPr lang="id-ID" dirty="0"/>
              <a:t> </a:t>
            </a:r>
            <a:r>
              <a:rPr lang="id-ID" dirty="0" smtClean="0"/>
              <a:t>  25 %  (Poster/Video: durasi 3-5 Menit)</a:t>
            </a:r>
            <a:endParaRPr lang="en-US" dirty="0"/>
          </a:p>
          <a:p>
            <a:pPr>
              <a:defRPr/>
            </a:pPr>
            <a:r>
              <a:rPr lang="id-ID" dirty="0" smtClean="0"/>
              <a:t>Tugas Resume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smtClean="0"/>
              <a:t>:  </a:t>
            </a:r>
            <a:r>
              <a:rPr lang="id-ID" dirty="0" smtClean="0"/>
              <a:t> 30</a:t>
            </a:r>
            <a:r>
              <a:rPr lang="en-US" dirty="0" smtClean="0"/>
              <a:t> % (</a:t>
            </a:r>
            <a:r>
              <a:rPr lang="id-ID" dirty="0" smtClean="0"/>
              <a:t>12 </a:t>
            </a:r>
            <a:r>
              <a:rPr lang="id-ID" dirty="0"/>
              <a:t>x</a:t>
            </a:r>
            <a:r>
              <a:rPr lang="id-ID" dirty="0" smtClean="0"/>
              <a:t> Pengganti UTS</a:t>
            </a:r>
            <a:r>
              <a:rPr lang="en-US" dirty="0" smtClean="0"/>
              <a:t>)</a:t>
            </a:r>
            <a:endParaRPr lang="en-US" dirty="0"/>
          </a:p>
          <a:p>
            <a:pPr>
              <a:defRPr/>
            </a:pPr>
            <a:r>
              <a:rPr lang="en-US" dirty="0"/>
              <a:t>UAS			:  </a:t>
            </a:r>
            <a:r>
              <a:rPr lang="id-ID" dirty="0" smtClean="0"/>
              <a:t> 35</a:t>
            </a:r>
            <a:r>
              <a:rPr lang="en-US" dirty="0" smtClean="0"/>
              <a:t> </a:t>
            </a:r>
            <a:r>
              <a:rPr lang="en-US" dirty="0"/>
              <a:t>% (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)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5613" y="404664"/>
            <a:ext cx="8226425" cy="5721499"/>
          </a:xfrm>
        </p:spPr>
        <p:txBody>
          <a:bodyPr/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endParaRPr lang="id-ID" sz="4000" dirty="0"/>
          </a:p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357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919</TotalTime>
  <Words>267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ind_1924_slide</vt:lpstr>
      <vt:lpstr>1_Default Design</vt:lpstr>
      <vt:lpstr>Median</vt:lpstr>
      <vt:lpstr>Silabus  PENGANTAR Ilmu POLITIK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46</cp:revision>
  <dcterms:created xsi:type="dcterms:W3CDTF">2016-02-21T12:46:20Z</dcterms:created>
  <dcterms:modified xsi:type="dcterms:W3CDTF">2018-09-24T07:50:05Z</dcterms:modified>
</cp:coreProperties>
</file>