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80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803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84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148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08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240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93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768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087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106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E89CA-1C6A-4327-8FB5-156393E2867A}" type="datetimeFigureOut">
              <a:rPr lang="id-ID" smtClean="0"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01551-3283-4C64-9B56-210785F1E5F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675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63" y="2017713"/>
            <a:ext cx="8001000" cy="36020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4800" b="1" dirty="0">
              <a:solidFill>
                <a:prstClr val="black"/>
              </a:solidFill>
              <a:latin typeface="+mn-lt"/>
              <a:cs typeface="Arial" charset="0"/>
            </a:endParaRPr>
          </a:p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800" b="1" dirty="0">
                <a:solidFill>
                  <a:prstClr val="black"/>
                </a:solidFill>
                <a:latin typeface="+mn-lt"/>
                <a:cs typeface="Arial" charset="0"/>
              </a:rPr>
              <a:t>FORMAT </a:t>
            </a:r>
          </a:p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prstClr val="black"/>
                </a:solidFill>
                <a:latin typeface="+mn-lt"/>
                <a:cs typeface="Arial" charset="0"/>
              </a:rPr>
              <a:t>LAPORAN REALISASI  </a:t>
            </a:r>
            <a:r>
              <a:rPr lang="id-ID" sz="4800" b="1" dirty="0">
                <a:solidFill>
                  <a:prstClr val="black"/>
                </a:solidFill>
                <a:latin typeface="+mn-lt"/>
                <a:cs typeface="Arial" charset="0"/>
              </a:rPr>
              <a:t>PELAKSANAAN APBDesa</a:t>
            </a:r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prstClr val="black"/>
              </a:solidFill>
              <a:latin typeface="+mn-lt"/>
              <a:cs typeface="Arial" charset="0"/>
            </a:endParaRPr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prstClr val="black"/>
              </a:solidFill>
              <a:latin typeface="+mn-lt"/>
              <a:cs typeface="Arial" charset="0"/>
            </a:endParaRPr>
          </a:p>
        </p:txBody>
      </p:sp>
      <p:grpSp>
        <p:nvGrpSpPr>
          <p:cNvPr id="82947" name="Group 23"/>
          <p:cNvGrpSpPr>
            <a:grpSpLocks/>
          </p:cNvGrpSpPr>
          <p:nvPr/>
        </p:nvGrpSpPr>
        <p:grpSpPr bwMode="auto">
          <a:xfrm>
            <a:off x="-14288" y="214313"/>
            <a:ext cx="9158288" cy="2389187"/>
            <a:chOff x="-14256" y="200002"/>
            <a:chExt cx="9158256" cy="1889463"/>
          </a:xfrm>
        </p:grpSpPr>
        <p:grpSp>
          <p:nvGrpSpPr>
            <p:cNvPr id="82948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82950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11"/>
                  <a:ext cx="9144000" cy="153579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2391"/>
                  <a:ext cx="9144000" cy="15154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2949" name="Picture 12" descr="garuda gud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570609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438" y="0"/>
          <a:ext cx="9001125" cy="6719894"/>
        </p:xfrm>
        <a:graphic>
          <a:graphicData uri="http://schemas.openxmlformats.org/drawingml/2006/table">
            <a:tbl>
              <a:tblPr/>
              <a:tblGrid>
                <a:gridCol w="415337"/>
                <a:gridCol w="280216"/>
                <a:gridCol w="280216"/>
                <a:gridCol w="280216"/>
                <a:gridCol w="3231043"/>
                <a:gridCol w="1403951"/>
                <a:gridCol w="1307429"/>
                <a:gridCol w="1111464"/>
                <a:gridCol w="691253"/>
              </a:tblGrid>
              <a:tr h="50004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PENDAPATAN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Usaha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Badan Usaha Milik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Tanah Kas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Hasil Aset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Tambatan Perahu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Pasar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3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Tempat Pemandian Umum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4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Jaringan Irigasi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Swadaya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Partisipasi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 dan Gotong  Royong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Transfer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Bagian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pajak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&amp;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retribusi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daerah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Alokasi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Keuangan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Provinsi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Lain </a:t>
                      </a: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lain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Hibah dan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Sumbangan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pihak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ke-3 yang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mengikat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id-ID" sz="1400">
                          <a:latin typeface="Arial"/>
                          <a:ea typeface="Times New Roman"/>
                        </a:rPr>
                        <a:t>Pendapatan </a:t>
                      </a:r>
                      <a:r>
                        <a:rPr lang="id-ID" sz="1400" smtClean="0">
                          <a:latin typeface="Arial"/>
                          <a:ea typeface="Times New Roman"/>
                        </a:rPr>
                        <a:t>Desa yang 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sah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</a:rPr>
                        <a:t>JUMLAH PENDAPATAN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25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11125"/>
          <a:ext cx="9143999" cy="6532562"/>
        </p:xfrm>
        <a:graphic>
          <a:graphicData uri="http://schemas.openxmlformats.org/drawingml/2006/table">
            <a:tbl>
              <a:tblPr/>
              <a:tblGrid>
                <a:gridCol w="422489"/>
                <a:gridCol w="280666"/>
                <a:gridCol w="281658"/>
                <a:gridCol w="280666"/>
                <a:gridCol w="3663711"/>
                <a:gridCol w="1357322"/>
                <a:gridCol w="1214446"/>
                <a:gridCol w="1071570"/>
                <a:gridCol w="571471"/>
              </a:tblGrid>
              <a:tr h="59963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BELANJA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Penyelenggaraan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em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r>
                        <a:rPr lang="en-US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id-ID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PenghasilanTetap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danTunjangan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Perkantoran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BPD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RT/ RW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Pelaksanaan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Pembangunan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Pembinaan Kemasyarakatan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Pemberdayaan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Masyarakat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Tak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Terduga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BELANJA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SURPLUS / DEFISIT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05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1" cy="4468811"/>
        </p:xfrm>
        <a:graphic>
          <a:graphicData uri="http://schemas.openxmlformats.org/drawingml/2006/table">
            <a:tbl>
              <a:tblPr/>
              <a:tblGrid>
                <a:gridCol w="422489"/>
                <a:gridCol w="280668"/>
                <a:gridCol w="281658"/>
                <a:gridCol w="280668"/>
                <a:gridCol w="3286683"/>
                <a:gridCol w="1428130"/>
                <a:gridCol w="1329945"/>
                <a:gridCol w="1130603"/>
                <a:gridCol w="703157"/>
              </a:tblGrid>
              <a:tr h="48767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Penerimaan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SILPA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Pencairan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Hasil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Kekayaan</a:t>
                      </a:r>
                      <a:r>
                        <a:rPr lang="id-ID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 Yang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pisahkan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Pengeluaran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Pembentukan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Penyertaan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Modal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0688" y="5000625"/>
          <a:ext cx="2800350" cy="1500188"/>
        </p:xfrm>
        <a:graphic>
          <a:graphicData uri="http://schemas.openxmlformats.org/drawingml/2006/table">
            <a:tbl>
              <a:tblPr/>
              <a:tblGrid>
                <a:gridCol w="2800350"/>
              </a:tblGrid>
              <a:tr h="1500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DISETUJUI OLEH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KEPALA</a:t>
                      </a:r>
                      <a:r>
                        <a:rPr lang="id-ID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DESA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TTD</a:t>
                      </a: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(……………………………….)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70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63" y="2017713"/>
            <a:ext cx="8001000" cy="360203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4800" b="1" dirty="0">
              <a:solidFill>
                <a:prstClr val="black"/>
              </a:solidFill>
              <a:latin typeface="+mn-lt"/>
              <a:cs typeface="Arial" charset="0"/>
            </a:endParaRPr>
          </a:p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800" b="1" dirty="0">
                <a:solidFill>
                  <a:prstClr val="black"/>
                </a:solidFill>
                <a:latin typeface="+mn-lt"/>
                <a:cs typeface="Arial" charset="0"/>
              </a:rPr>
              <a:t>FORMAT </a:t>
            </a:r>
          </a:p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prstClr val="black"/>
                </a:solidFill>
                <a:latin typeface="+mn-lt"/>
                <a:cs typeface="Arial" charset="0"/>
              </a:rPr>
              <a:t>LAPORAN REALISASI  </a:t>
            </a:r>
            <a:r>
              <a:rPr lang="id-ID" sz="4800" b="1" dirty="0">
                <a:solidFill>
                  <a:prstClr val="black"/>
                </a:solidFill>
                <a:latin typeface="+mn-lt"/>
                <a:cs typeface="Arial" charset="0"/>
              </a:rPr>
              <a:t>PENGGUNAAN DANA DESA</a:t>
            </a:r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prstClr val="black"/>
              </a:solidFill>
              <a:latin typeface="+mn-lt"/>
              <a:cs typeface="Arial" charset="0"/>
            </a:endParaRPr>
          </a:p>
          <a:p>
            <a:pPr defTabSz="914200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prstClr val="black"/>
              </a:solidFill>
              <a:latin typeface="+mn-lt"/>
              <a:cs typeface="Arial" charset="0"/>
            </a:endParaRPr>
          </a:p>
        </p:txBody>
      </p:sp>
      <p:grpSp>
        <p:nvGrpSpPr>
          <p:cNvPr id="87043" name="Group 23"/>
          <p:cNvGrpSpPr>
            <a:grpSpLocks/>
          </p:cNvGrpSpPr>
          <p:nvPr/>
        </p:nvGrpSpPr>
        <p:grpSpPr bwMode="auto">
          <a:xfrm>
            <a:off x="-14288" y="214313"/>
            <a:ext cx="9158288" cy="2389187"/>
            <a:chOff x="-14256" y="200002"/>
            <a:chExt cx="9158256" cy="1889463"/>
          </a:xfrm>
        </p:grpSpPr>
        <p:grpSp>
          <p:nvGrpSpPr>
            <p:cNvPr id="87044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87046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11"/>
                  <a:ext cx="9144000" cy="153579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2391"/>
                  <a:ext cx="9144000" cy="15154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914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7045" name="Picture 12" descr="garuda gud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85932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214438"/>
          <a:ext cx="9144001" cy="4597611"/>
        </p:xfrm>
        <a:graphic>
          <a:graphicData uri="http://schemas.openxmlformats.org/drawingml/2006/table">
            <a:tbl>
              <a:tblPr/>
              <a:tblGrid>
                <a:gridCol w="214284"/>
                <a:gridCol w="214314"/>
                <a:gridCol w="214314"/>
                <a:gridCol w="214314"/>
                <a:gridCol w="4242679"/>
                <a:gridCol w="910101"/>
                <a:gridCol w="945932"/>
                <a:gridCol w="945932"/>
                <a:gridCol w="640174"/>
                <a:gridCol w="601957"/>
              </a:tblGrid>
              <a:tr h="6402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0697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KODE  REKENING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URAIAN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NOMOR DAN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TANGGAL BUKTI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PENYALURAN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(SP2D)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 U M 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JUMLAH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KET.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8326">
                <a:tc gridSpan="4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PENERIMAAN DEBET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PENGELUARAN (KREDIT)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SALDO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2188">
                <a:tc gridSpan="4"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 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7069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 Transfer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Dana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PERTAMA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KEDUA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1100" b="0" i="0" u="none" strike="noStrike" dirty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BELANJA BANTUAN KE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Bidang Penyelenggaraan Pemerintahan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Pelaksanaan Pembangunan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Pembinaan Kemasyarakatan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Pemberdayaan Masyarakat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37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9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JUMLAH  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0"/>
          <a:ext cx="9144000" cy="1135062"/>
        </p:xfrm>
        <a:graphic>
          <a:graphicData uri="http://schemas.openxmlformats.org/drawingml/2006/table">
            <a:tbl>
              <a:tblPr/>
              <a:tblGrid>
                <a:gridCol w="3941378"/>
                <a:gridCol w="1177776"/>
                <a:gridCol w="1196325"/>
                <a:gridCol w="1224147"/>
                <a:gridCol w="825372"/>
                <a:gridCol w="779002"/>
              </a:tblGrid>
              <a:tr h="1891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LAPORAN REALISASI PENGGUNAAN DANA DESA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91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 SEMESTER . . . . . . . . . . . . TAHUN ANGGARAN . . . . . . . .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91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PEMERINTAH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Bookman Old Style"/>
                        </a:rPr>
                        <a:t> 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. . . . . . . . . . . . . . . . . . . . . .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91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KECAMATAN . . . . . . . . . . . . . . . . .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917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KABUPATEN/ KOTA . . . . . . . . . . . .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9177"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Pagu Desa Rp. .................................</a:t>
                      </a: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43063" y="5857875"/>
          <a:ext cx="6096001" cy="833440"/>
        </p:xfrm>
        <a:graphic>
          <a:graphicData uri="http://schemas.openxmlformats.org/drawingml/2006/table">
            <a:tbl>
              <a:tblPr/>
              <a:tblGrid>
                <a:gridCol w="257929"/>
                <a:gridCol w="2607025"/>
                <a:gridCol w="1056677"/>
                <a:gridCol w="1076091"/>
                <a:gridCol w="1098279"/>
              </a:tblGrid>
              <a:tr h="208360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Disetujui Oleh</a:t>
                      </a: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360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Bendahara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</a:t>
                      </a: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Kepala</a:t>
                      </a:r>
                      <a:r>
                        <a:rPr lang="id-ID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Desa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</a:t>
                      </a: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08360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360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7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92275" y="1436688"/>
            <a:ext cx="7200900" cy="4800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400" dirty="0" err="1">
                <a:solidFill>
                  <a:schemeClr val="bg1"/>
                </a:solidFill>
              </a:rPr>
              <a:t>pasal</a:t>
            </a:r>
            <a:r>
              <a:rPr lang="en-US" sz="3400" dirty="0">
                <a:solidFill>
                  <a:schemeClr val="bg1"/>
                </a:solidFill>
              </a:rPr>
              <a:t> 28 U</a:t>
            </a:r>
            <a:r>
              <a:rPr lang="id-ID" sz="3400" dirty="0">
                <a:solidFill>
                  <a:schemeClr val="bg1"/>
                </a:solidFill>
              </a:rPr>
              <a:t>U </a:t>
            </a:r>
            <a:r>
              <a:rPr lang="en-US" sz="3400" dirty="0">
                <a:solidFill>
                  <a:schemeClr val="bg1"/>
                </a:solidFill>
              </a:rPr>
              <a:t>No</a:t>
            </a:r>
            <a:r>
              <a:rPr lang="id-ID" sz="3400" dirty="0">
                <a:solidFill>
                  <a:schemeClr val="bg1"/>
                </a:solidFill>
              </a:rPr>
              <a:t> </a:t>
            </a:r>
            <a:r>
              <a:rPr lang="en-US" sz="3400" dirty="0">
                <a:solidFill>
                  <a:schemeClr val="bg1"/>
                </a:solidFill>
              </a:rPr>
              <a:t>6 </a:t>
            </a:r>
            <a:r>
              <a:rPr lang="id-ID" sz="3400" dirty="0">
                <a:solidFill>
                  <a:schemeClr val="bg1"/>
                </a:solidFill>
              </a:rPr>
              <a:t>T</a:t>
            </a:r>
            <a:r>
              <a:rPr lang="en-US" sz="3400" dirty="0">
                <a:solidFill>
                  <a:schemeClr val="bg1"/>
                </a:solidFill>
              </a:rPr>
              <a:t>h 2014, </a:t>
            </a:r>
            <a:r>
              <a:rPr lang="en-US" sz="3400" dirty="0" err="1">
                <a:solidFill>
                  <a:schemeClr val="bg1"/>
                </a:solidFill>
              </a:rPr>
              <a:t>disebutkan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bahwa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Kepala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Desa</a:t>
            </a:r>
            <a:r>
              <a:rPr lang="en-US" sz="3400" dirty="0">
                <a:solidFill>
                  <a:schemeClr val="bg1"/>
                </a:solidFill>
              </a:rPr>
              <a:t> yang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melaksanakan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kewajiban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dikenai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berupa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lisan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/</a:t>
            </a:r>
            <a:r>
              <a:rPr lang="en-US" sz="3400" dirty="0" err="1">
                <a:solidFill>
                  <a:schemeClr val="bg1"/>
                </a:solidFill>
              </a:rPr>
              <a:t>atau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tertulis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id-ID" sz="3400" dirty="0">
              <a:solidFill>
                <a:schemeClr val="bg1"/>
              </a:solidFill>
            </a:endParaRPr>
          </a:p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400" dirty="0" err="1">
                <a:solidFill>
                  <a:schemeClr val="bg1"/>
                </a:solidFill>
              </a:rPr>
              <a:t>Dalam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hal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dilaksanakan</a:t>
            </a:r>
            <a:r>
              <a:rPr lang="en-US" sz="3400" dirty="0">
                <a:solidFill>
                  <a:schemeClr val="bg1"/>
                </a:solidFill>
              </a:rPr>
              <a:t>, </a:t>
            </a:r>
            <a:r>
              <a:rPr lang="en-US" sz="3400" dirty="0" err="1">
                <a:solidFill>
                  <a:schemeClr val="bg1"/>
                </a:solidFill>
              </a:rPr>
              <a:t>dilakukan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tindakan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sementara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dapat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dilanjutkan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dengan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id-ID" sz="3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675" y="260350"/>
            <a:ext cx="3870325" cy="7080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3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92275" y="1196975"/>
            <a:ext cx="7200900" cy="3754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55600" indent="-355600" defTabSz="914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3400" dirty="0"/>
              <a:t>dalam hal Kepala Desa tidak atau terlambat menyampaikan laporan realisasi penggunaan dana desa, bupati dapat menunda penyaluran dana desa sampai dengan disampaikannya laporan realisasi penggunaan dana desa. </a:t>
            </a:r>
            <a:endParaRPr lang="id-ID" sz="3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675" y="260350"/>
            <a:ext cx="3870325" cy="7080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914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94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11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endParaRPr lang="id-ID" smtClean="0"/>
          </a:p>
          <a:p>
            <a:pPr eaLnBrk="1" hangingPunct="1"/>
            <a:endParaRPr lang="id-ID" smtClean="0"/>
          </a:p>
          <a:p>
            <a:pPr eaLnBrk="1" hangingPunct="1"/>
            <a:endParaRPr lang="id-ID" smtClean="0"/>
          </a:p>
          <a:p>
            <a:pPr algn="ctr" eaLnBrk="1" hangingPunct="1"/>
            <a:r>
              <a:rPr lang="id-ID" sz="4000" i="1" smtClean="0"/>
              <a:t>SELAMAT DAN SUKSES</a:t>
            </a:r>
          </a:p>
          <a:p>
            <a:pPr algn="ctr" eaLnBrk="1" hangingPunct="1"/>
            <a:r>
              <a:rPr lang="id-ID" sz="4000" i="1" smtClean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18578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On-screen Show (4:3)</PresentationFormat>
  <Paragraphs>466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Hartono</dc:creator>
  <cp:lastModifiedBy>Hartono</cp:lastModifiedBy>
  <cp:revision>1</cp:revision>
  <dcterms:created xsi:type="dcterms:W3CDTF">2020-04-02T13:48:59Z</dcterms:created>
  <dcterms:modified xsi:type="dcterms:W3CDTF">2020-04-02T13:49:59Z</dcterms:modified>
</cp:coreProperties>
</file>