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2406077-9663-42E2-87BB-9322EF667E6B}" type="datetimeFigureOut">
              <a:rPr lang="id-ID" smtClean="0"/>
              <a:t>20/03/2017</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20/03/2017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9AF784-E056-4DDE-AC79-CD94C2DF99B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79AF784-E056-4DDE-AC79-CD94C2DF99BB}"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20/03/2017</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20/03/2017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379AF784-E056-4DDE-AC79-CD94C2DF99BB}"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72406077-9663-42E2-87BB-9322EF667E6B}" type="datetimeFigureOut">
              <a:rPr lang="id-ID" smtClean="0"/>
              <a:t>20/03/2017</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2406077-9663-42E2-87BB-9322EF667E6B}" type="datetimeFigureOut">
              <a:rPr lang="id-ID" smtClean="0"/>
              <a:t>20/03/2017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9AF784-E056-4DDE-AC79-CD94C2DF99BB}"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2406077-9663-42E2-87BB-9322EF667E6B}" type="datetimeFigureOut">
              <a:rPr lang="id-ID" smtClean="0"/>
              <a:t>20/03/2017</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79AF784-E056-4DDE-AC79-CD94C2DF99BB}" type="slidenum">
              <a:rPr lang="id-ID" smtClean="0"/>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406077-9663-42E2-87BB-9322EF667E6B}" type="datetimeFigureOut">
              <a:rPr lang="id-ID" smtClean="0"/>
              <a:t>20/03/2017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379AF784-E056-4DDE-AC79-CD94C2DF99BB}"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2406077-9663-42E2-87BB-9322EF667E6B}" type="datetimeFigureOut">
              <a:rPr lang="id-ID" smtClean="0"/>
              <a:t>20/03/2017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79AF784-E056-4DDE-AC79-CD94C2DF99B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2406077-9663-42E2-87BB-9322EF667E6B}" type="datetimeFigureOut">
              <a:rPr lang="id-ID" smtClean="0"/>
              <a:t>20/03/2017</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79AF784-E056-4DDE-AC79-CD94C2DF99BB}"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2406077-9663-42E2-87BB-9322EF667E6B}" type="datetimeFigureOut">
              <a:rPr lang="id-ID" smtClean="0"/>
              <a:t>20/03/2017</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2406077-9663-42E2-87BB-9322EF667E6B}" type="datetimeFigureOut">
              <a:rPr lang="id-ID" smtClean="0"/>
              <a:t>20/03/2017</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79AF784-E056-4DDE-AC79-CD94C2DF99BB}"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357562"/>
            <a:ext cx="6400800" cy="1285884"/>
          </a:xfrm>
        </p:spPr>
        <p:txBody>
          <a:bodyPr/>
          <a:lstStyle/>
          <a:p>
            <a:r>
              <a:rPr lang="id-ID" dirty="0" smtClean="0"/>
              <a:t>TEORI KUMUNIKASI MASSA</a:t>
            </a:r>
            <a:endParaRPr lang="id-ID" dirty="0"/>
          </a:p>
        </p:txBody>
      </p:sp>
      <p:sp>
        <p:nvSpPr>
          <p:cNvPr id="2" name="Title 1"/>
          <p:cNvSpPr>
            <a:spLocks noGrp="1"/>
          </p:cNvSpPr>
          <p:nvPr>
            <p:ph type="ctrTitle"/>
          </p:nvPr>
        </p:nvSpPr>
        <p:spPr>
          <a:xfrm>
            <a:off x="685800" y="1285861"/>
            <a:ext cx="7772400" cy="1714511"/>
          </a:xfrm>
        </p:spPr>
        <p:txBody>
          <a:bodyPr/>
          <a:lstStyle/>
          <a:p>
            <a:r>
              <a:rPr lang="id-ID" dirty="0" smtClean="0"/>
              <a:t>KOMUNIKASI MASSA</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Teori Inokulasi (Mc. Gure)</a:t>
            </a:r>
            <a:endParaRPr lang="id-ID" dirty="0"/>
          </a:p>
        </p:txBody>
      </p:sp>
      <p:sp>
        <p:nvSpPr>
          <p:cNvPr id="3" name="Content Placeholder 2"/>
          <p:cNvSpPr>
            <a:spLocks noGrp="1"/>
          </p:cNvSpPr>
          <p:nvPr>
            <p:ph sz="quarter" idx="1"/>
          </p:nvPr>
        </p:nvSpPr>
        <p:spPr/>
        <p:txBody>
          <a:bodyPr/>
          <a:lstStyle/>
          <a:p>
            <a:r>
              <a:rPr lang="id-ID" dirty="0" smtClean="0"/>
              <a:t>Teori ini mengasumsikan individu/kelompok yg lemah terhadap pemahaman informasi berupa persepsi akan semakin mudah dipengaruhi. Teori inokulasi memberi ‘vaksin’ berupa informasi atau persepsi untuk menghindari individu terpengaruhi/menangkal pengaruh.</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85860"/>
          </a:xfrm>
        </p:spPr>
        <p:txBody>
          <a:bodyPr>
            <a:normAutofit/>
          </a:bodyPr>
          <a:lstStyle/>
          <a:p>
            <a:r>
              <a:rPr lang="id-ID" dirty="0" smtClean="0"/>
              <a:t>Individual Defferences Teory</a:t>
            </a:r>
            <a:br>
              <a:rPr lang="id-ID" dirty="0" smtClean="0"/>
            </a:br>
            <a:r>
              <a:rPr lang="id-ID" dirty="0" smtClean="0"/>
              <a:t> (Malvin DeFleur)</a:t>
            </a:r>
            <a:endParaRPr lang="id-ID" dirty="0"/>
          </a:p>
        </p:txBody>
      </p:sp>
      <p:sp>
        <p:nvSpPr>
          <p:cNvPr id="3" name="Content Placeholder 2"/>
          <p:cNvSpPr>
            <a:spLocks noGrp="1"/>
          </p:cNvSpPr>
          <p:nvPr>
            <p:ph sz="quarter" idx="1"/>
          </p:nvPr>
        </p:nvSpPr>
        <p:spPr>
          <a:xfrm>
            <a:off x="457200" y="1500174"/>
            <a:ext cx="8229600" cy="5072098"/>
          </a:xfrm>
        </p:spPr>
        <p:txBody>
          <a:bodyPr>
            <a:normAutofit lnSpcReduction="10000"/>
          </a:bodyPr>
          <a:lstStyle/>
          <a:p>
            <a:pPr algn="just"/>
            <a:r>
              <a:rPr lang="id-ID" dirty="0" smtClean="0"/>
              <a:t>Pesan2 yg disampaikan media massa ditangkap individu sesuai dengan kebutuhan personal individu dan latar belakang perbedaan tingkat pendidikan, agama, budaya, ekonomi sesuai dgn karakteristik. Efek pesan pada individu akan beragam walaupun individu menerima pesan yg sama. Terdapat faktor psikologis dalam menerima pesan yg disampaikan media massa. Masing2 individu mempunyai perhatian, minat, keinginan yg berbeda yg dipengaruhi faktor2 psikologis yg ada pd diri individu tsb sehingga mempengaruhi dlm menerima pesan yg disampaikan media massa.</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Social Category Theory (DeFleur)</a:t>
            </a:r>
            <a:endParaRPr lang="id-ID" dirty="0"/>
          </a:p>
        </p:txBody>
      </p:sp>
      <p:sp>
        <p:nvSpPr>
          <p:cNvPr id="3" name="Content Placeholder 2"/>
          <p:cNvSpPr>
            <a:spLocks noGrp="1"/>
          </p:cNvSpPr>
          <p:nvPr>
            <p:ph sz="quarter" idx="1"/>
          </p:nvPr>
        </p:nvSpPr>
        <p:spPr>
          <a:xfrm>
            <a:off x="457200" y="1357298"/>
            <a:ext cx="8229600" cy="5000660"/>
          </a:xfrm>
        </p:spPr>
        <p:txBody>
          <a:bodyPr>
            <a:normAutofit/>
          </a:bodyPr>
          <a:lstStyle/>
          <a:p>
            <a:pPr algn="just"/>
            <a:r>
              <a:rPr lang="id-ID" dirty="0" smtClean="0"/>
              <a:t>Individu yg masuk dalam kategori sosial  yg kurang lebih sama thd rangsangan2 tertentu. Pesan2 yg disampaikan media massa cenderung ditanggapi sama oleh individu yg termasuk dlm kelompok sosial tertentu. Penggolongan sosial ini berdasarkan usia, jenis kelamin, suku bangsa, pendidikan, ekonomi, agama dsb. Dgn adanya penggolongan sosial ini muncullah media massa yg sifatnya spesial atau khusus yg diperuntukkan bagi kalangan tertentu, dengan mengambil segmentasi/pangsa pasar tertentu.</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a:t>
            </a:r>
            <a:endParaRPr lang="id-ID" dirty="0"/>
          </a:p>
        </p:txBody>
      </p:sp>
      <p:sp>
        <p:nvSpPr>
          <p:cNvPr id="3" name="Content Placeholder 2"/>
          <p:cNvSpPr>
            <a:spLocks noGrp="1"/>
          </p:cNvSpPr>
          <p:nvPr>
            <p:ph sz="quarter" idx="1"/>
          </p:nvPr>
        </p:nvSpPr>
        <p:spPr/>
        <p:txBody>
          <a:bodyPr/>
          <a:lstStyle/>
          <a:p>
            <a:pPr algn="just"/>
            <a:r>
              <a:rPr lang="id-ID" dirty="0" smtClean="0"/>
              <a:t>Majalah Bobo misalnya diperuntukkan untuk anak, majalah Bola, Soccer, diperuntukkan bagi mereka yg senang olahraga. Begitu juga di media elektronik disajikan acara2 tertentu yg memang diperuntukkan bagi kalangan tertentu dgn memprogramkannya sesuai dengan waktu dan segmen khalayaknya.</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000132"/>
          </a:xfrm>
        </p:spPr>
        <p:txBody>
          <a:bodyPr>
            <a:normAutofit/>
          </a:bodyPr>
          <a:lstStyle/>
          <a:p>
            <a:r>
              <a:rPr lang="id-ID" dirty="0" smtClean="0"/>
              <a:t>Social Relationship Theory (DeFleur)</a:t>
            </a:r>
            <a:endParaRPr lang="id-ID" dirty="0"/>
          </a:p>
        </p:txBody>
      </p:sp>
      <p:sp>
        <p:nvSpPr>
          <p:cNvPr id="3" name="Content Placeholder 2"/>
          <p:cNvSpPr>
            <a:spLocks noGrp="1"/>
          </p:cNvSpPr>
          <p:nvPr>
            <p:ph sz="quarter" idx="1"/>
          </p:nvPr>
        </p:nvSpPr>
        <p:spPr>
          <a:xfrm>
            <a:off x="457200" y="1600200"/>
            <a:ext cx="8229600" cy="4829196"/>
          </a:xfrm>
        </p:spPr>
        <p:txBody>
          <a:bodyPr/>
          <a:lstStyle/>
          <a:p>
            <a:pPr algn="just"/>
            <a:r>
              <a:rPr lang="id-ID" dirty="0" smtClean="0"/>
              <a:t>Pesan media disampaikan melalui perantara/ tidak langsung (opinion leader). Pada dasarnya pesan2 komunikasi massa lebih banyak diterima individu melalui hubungan personal dibanding langsung dari media massa. Informasi melalui media massa tersebar melalui hubungan2 sosial di dalam masyarakat. Teori ini berhubungan dengan teori two step flow communication.</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1222"/>
          </a:xfrm>
        </p:spPr>
        <p:txBody>
          <a:bodyPr>
            <a:normAutofit fontScale="90000"/>
          </a:bodyPr>
          <a:lstStyle/>
          <a:p>
            <a:r>
              <a:rPr lang="id-ID" dirty="0" smtClean="0"/>
              <a:t>Cultural Norms Theory </a:t>
            </a:r>
            <a:br>
              <a:rPr lang="id-ID" dirty="0" smtClean="0"/>
            </a:br>
            <a:r>
              <a:rPr lang="id-ID" dirty="0" smtClean="0"/>
              <a:t>(Norma Budaya) – (DeFleur)</a:t>
            </a:r>
            <a:endParaRPr lang="id-ID" dirty="0"/>
          </a:p>
        </p:txBody>
      </p:sp>
      <p:sp>
        <p:nvSpPr>
          <p:cNvPr id="3" name="Content Placeholder 2"/>
          <p:cNvSpPr>
            <a:spLocks noGrp="1"/>
          </p:cNvSpPr>
          <p:nvPr>
            <p:ph sz="quarter" idx="1"/>
          </p:nvPr>
        </p:nvSpPr>
        <p:spPr>
          <a:xfrm>
            <a:off x="457200" y="1428736"/>
            <a:ext cx="8229600" cy="5000660"/>
          </a:xfrm>
        </p:spPr>
        <p:txBody>
          <a:bodyPr>
            <a:normAutofit/>
          </a:bodyPr>
          <a:lstStyle/>
          <a:p>
            <a:r>
              <a:rPr lang="id-ID" dirty="0" smtClean="0"/>
              <a:t>Media massa menyampaikan informasi dengan cara2 tertentu dapat menimbulkan kesan yg oleh khalayak disesuaikan dgn norma2 dan nilai2 budayanya.</a:t>
            </a:r>
          </a:p>
          <a:p>
            <a:r>
              <a:rPr lang="id-ID" dirty="0" smtClean="0"/>
              <a:t>Pesan media mampu mengubah norma2 bidaya yg telah ada/berlaku dalam masyarakat. Dalam hal ini ada tiga indikator peran media terhadap budaya, yakni: </a:t>
            </a:r>
          </a:p>
          <a:p>
            <a:r>
              <a:rPr lang="id-ID" dirty="0" smtClean="0"/>
              <a:t>a. Memperkuat norma, </a:t>
            </a:r>
          </a:p>
          <a:p>
            <a:r>
              <a:rPr lang="id-ID" dirty="0" smtClean="0"/>
              <a:t>b. Mengubah norma, </a:t>
            </a:r>
          </a:p>
          <a:p>
            <a:r>
              <a:rPr lang="id-ID" dirty="0" smtClean="0"/>
              <a:t>c. Menciptakan norma baru.</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Social Learning Theory</a:t>
            </a:r>
            <a:br>
              <a:rPr lang="id-ID" dirty="0" smtClean="0"/>
            </a:br>
            <a:r>
              <a:rPr lang="id-ID" dirty="0" smtClean="0"/>
              <a:t> (teori Pembelajaran Sosial)</a:t>
            </a:r>
            <a:endParaRPr lang="id-ID" dirty="0"/>
          </a:p>
        </p:txBody>
      </p:sp>
      <p:sp>
        <p:nvSpPr>
          <p:cNvPr id="3" name="Content Placeholder 2"/>
          <p:cNvSpPr>
            <a:spLocks noGrp="1"/>
          </p:cNvSpPr>
          <p:nvPr>
            <p:ph sz="quarter" idx="1"/>
          </p:nvPr>
        </p:nvSpPr>
        <p:spPr>
          <a:xfrm>
            <a:off x="457200" y="1600200"/>
            <a:ext cx="8229600" cy="4900634"/>
          </a:xfrm>
        </p:spPr>
        <p:txBody>
          <a:bodyPr>
            <a:normAutofit/>
          </a:bodyPr>
          <a:lstStyle/>
          <a:p>
            <a:r>
              <a:rPr lang="id-ID" dirty="0" smtClean="0"/>
              <a:t>Pembelajaran sosial dilakukan/didapat melalui pengamatan media</a:t>
            </a:r>
          </a:p>
          <a:p>
            <a:r>
              <a:rPr lang="id-ID" dirty="0" smtClean="0"/>
              <a:t>Respon/tindakan individu muncul setelah melakukan pengamatan thd pesan yg disampaikan media baik secara langsung maupun tidak langsung</a:t>
            </a:r>
          </a:p>
          <a:p>
            <a:r>
              <a:rPr lang="id-ID" dirty="0" smtClean="0"/>
              <a:t>Teori ini mengalahkan teori sebelumnya, yakni teori tradisional yg menyatakan respon individu/masyarakat akan terjadi bila dilakukan secara berulang pada aktivitas tertentu hingga mengakibatkan respon tertentu.</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Social Learning Theory</a:t>
            </a:r>
            <a:br>
              <a:rPr lang="id-ID" dirty="0" smtClean="0"/>
            </a:br>
            <a:r>
              <a:rPr lang="id-ID" dirty="0" smtClean="0"/>
              <a:t> (lanjutan)</a:t>
            </a:r>
            <a:endParaRPr lang="id-ID" dirty="0"/>
          </a:p>
        </p:txBody>
      </p:sp>
      <p:sp>
        <p:nvSpPr>
          <p:cNvPr id="3" name="Content Placeholder 2"/>
          <p:cNvSpPr>
            <a:spLocks noGrp="1"/>
          </p:cNvSpPr>
          <p:nvPr>
            <p:ph sz="quarter" idx="1"/>
          </p:nvPr>
        </p:nvSpPr>
        <p:spPr>
          <a:xfrm>
            <a:off x="457200" y="1600200"/>
            <a:ext cx="8229600" cy="4900634"/>
          </a:xfrm>
        </p:spPr>
        <p:txBody>
          <a:bodyPr>
            <a:normAutofit fontScale="92500" lnSpcReduction="20000"/>
          </a:bodyPr>
          <a:lstStyle/>
          <a:p>
            <a:r>
              <a:rPr lang="id-ID" dirty="0" smtClean="0"/>
              <a:t>Teori ini dapat digambarkan sbb:</a:t>
            </a:r>
          </a:p>
          <a:p>
            <a:r>
              <a:rPr lang="id-ID" dirty="0" smtClean="0"/>
              <a:t>Mencoba ----berhasil----diulang!</a:t>
            </a:r>
          </a:p>
          <a:p>
            <a:r>
              <a:rPr lang="id-ID" dirty="0" smtClean="0"/>
              <a:t>Mencoba—--gagal---tidak akan mengulangi!</a:t>
            </a:r>
          </a:p>
          <a:p>
            <a:endParaRPr lang="id-ID" dirty="0" smtClean="0"/>
          </a:p>
          <a:p>
            <a:r>
              <a:rPr lang="id-ID" dirty="0" smtClean="0"/>
              <a:t>Tahapan2 Teori Sosial Learning</a:t>
            </a:r>
          </a:p>
          <a:p>
            <a:r>
              <a:rPr lang="id-ID" dirty="0" smtClean="0"/>
              <a:t>1. Attention Procces: Pembelajaran sosial dilakukan melalui perhatian individu.</a:t>
            </a:r>
          </a:p>
          <a:p>
            <a:r>
              <a:rPr lang="id-ID" dirty="0" smtClean="0"/>
              <a:t>2. Retentional Procces: Pembelajaran sosial dilakukan melalui ingatan/merekam obyek.</a:t>
            </a:r>
          </a:p>
          <a:p>
            <a:r>
              <a:rPr lang="id-ID" dirty="0" smtClean="0"/>
              <a:t>3. Motor Retroduction: Pembelajaran sosial dilakukan melalui tindakan/aktivitas</a:t>
            </a:r>
          </a:p>
          <a:p>
            <a:r>
              <a:rPr lang="id-ID" dirty="0" smtClean="0"/>
              <a:t>4. Motivation Procces: Timbulnya motivasi atas adanya ganjaran terhadap proses yg dilakukan.</a:t>
            </a:r>
          </a:p>
          <a:p>
            <a:endParaRPr lang="id-ID"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67</TotalTime>
  <Words>505</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KOMUNIKASI MASSA</vt:lpstr>
      <vt:lpstr>Teori Inokulasi (Mc. Gure)</vt:lpstr>
      <vt:lpstr>Individual Defferences Teory  (Malvin DeFleur)</vt:lpstr>
      <vt:lpstr>Social Category Theory (DeFleur)</vt:lpstr>
      <vt:lpstr>Contoh:</vt:lpstr>
      <vt:lpstr>Social Relationship Theory (DeFleur)</vt:lpstr>
      <vt:lpstr>Cultural Norms Theory  (Norma Budaya) – (DeFleur)</vt:lpstr>
      <vt:lpstr>Social Learning Theory  (teori Pembelajaran Sosial)</vt:lpstr>
      <vt:lpstr>Social Learning Theory  (lanjutan)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MASSA</dc:title>
  <dc:creator>asus</dc:creator>
  <cp:lastModifiedBy>HP</cp:lastModifiedBy>
  <cp:revision>9</cp:revision>
  <dcterms:created xsi:type="dcterms:W3CDTF">2014-03-20T15:13:49Z</dcterms:created>
  <dcterms:modified xsi:type="dcterms:W3CDTF">2017-03-19T18:07:35Z</dcterms:modified>
</cp:coreProperties>
</file>