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9288" autoAdjust="0"/>
  </p:normalViewPr>
  <p:slideViewPr>
    <p:cSldViewPr>
      <p:cViewPr>
        <p:scale>
          <a:sx n="78" d="100"/>
          <a:sy n="78" d="100"/>
        </p:scale>
        <p:origin x="-106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AB6C46-945C-46CD-BE4D-85C5EFC498CC}" type="doc">
      <dgm:prSet loTypeId="urn:microsoft.com/office/officeart/2005/8/layout/vList4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id-ID"/>
        </a:p>
      </dgm:t>
    </dgm:pt>
    <dgm:pt modelId="{7A5D2FCF-FEE7-4486-89C9-6B8482233E11}">
      <dgm:prSet phldrT="[Text]"/>
      <dgm:spPr/>
      <dgm:t>
        <a:bodyPr/>
        <a:lstStyle/>
        <a:p>
          <a:r>
            <a:rPr lang="id-ID" dirty="0" smtClean="0"/>
            <a:t>Legalis (</a:t>
          </a:r>
          <a:r>
            <a:rPr lang="en-US" dirty="0" err="1" smtClean="0"/>
            <a:t>hukum</a:t>
          </a:r>
          <a:r>
            <a:rPr lang="en-US" dirty="0" smtClean="0"/>
            <a:t> </a:t>
          </a:r>
          <a:r>
            <a:rPr lang="en-US" dirty="0" err="1" smtClean="0"/>
            <a:t>memainkan</a:t>
          </a:r>
          <a:r>
            <a:rPr lang="en-US" dirty="0" smtClean="0"/>
            <a:t> </a:t>
          </a:r>
          <a:r>
            <a:rPr lang="en-US" dirty="0" err="1" smtClean="0"/>
            <a:t>peran</a:t>
          </a:r>
          <a:r>
            <a:rPr lang="en-US" dirty="0" smtClean="0"/>
            <a:t> </a:t>
          </a:r>
          <a:r>
            <a:rPr lang="en-US" dirty="0" err="1" smtClean="0"/>
            <a:t>penting</a:t>
          </a:r>
          <a:r>
            <a:rPr lang="en-US" dirty="0" smtClean="0"/>
            <a:t> </a:t>
          </a:r>
          <a:r>
            <a:rPr lang="en-US" dirty="0" err="1" smtClean="0"/>
            <a:t>dalam</a:t>
          </a:r>
          <a:r>
            <a:rPr lang="en-US" dirty="0" smtClean="0"/>
            <a:t> </a:t>
          </a:r>
          <a:r>
            <a:rPr lang="en-US" dirty="0" err="1" smtClean="0"/>
            <a:t>memerintah</a:t>
          </a:r>
          <a:r>
            <a:rPr lang="id-ID" dirty="0" smtClean="0"/>
            <a:t>)</a:t>
          </a:r>
          <a:endParaRPr lang="id-ID" dirty="0"/>
        </a:p>
      </dgm:t>
    </dgm:pt>
    <dgm:pt modelId="{FA7F75E7-E389-4853-8824-24B4AC8FD225}" type="parTrans" cxnId="{159A6919-A452-45E2-9D9D-6814D5B791F5}">
      <dgm:prSet/>
      <dgm:spPr/>
      <dgm:t>
        <a:bodyPr/>
        <a:lstStyle/>
        <a:p>
          <a:endParaRPr lang="id-ID"/>
        </a:p>
      </dgm:t>
    </dgm:pt>
    <dgm:pt modelId="{57A67242-6341-4911-B275-4CA6311F5634}" type="sibTrans" cxnId="{159A6919-A452-45E2-9D9D-6814D5B791F5}">
      <dgm:prSet/>
      <dgm:spPr/>
      <dgm:t>
        <a:bodyPr/>
        <a:lstStyle/>
        <a:p>
          <a:endParaRPr lang="id-ID"/>
        </a:p>
      </dgm:t>
    </dgm:pt>
    <dgm:pt modelId="{580B331E-A04B-45EC-BB5F-B82643791F73}">
      <dgm:prSet phldrT="[Text]"/>
      <dgm:spPr/>
      <dgm:t>
        <a:bodyPr/>
        <a:lstStyle/>
        <a:p>
          <a:r>
            <a:rPr lang="id-ID" dirty="0" smtClean="0"/>
            <a:t>H</a:t>
          </a:r>
          <a:r>
            <a:rPr lang="en-US" dirty="0" err="1" smtClean="0"/>
            <a:t>istorisis</a:t>
          </a:r>
          <a:r>
            <a:rPr lang="en-US" dirty="0" smtClean="0"/>
            <a:t> (</a:t>
          </a:r>
          <a:r>
            <a:rPr lang="en-US" dirty="0" err="1" smtClean="0"/>
            <a:t>pengaruh</a:t>
          </a:r>
          <a:r>
            <a:rPr lang="en-US" dirty="0" smtClean="0"/>
            <a:t> </a:t>
          </a:r>
          <a:r>
            <a:rPr lang="en-US" dirty="0" err="1" smtClean="0"/>
            <a:t>sentral</a:t>
          </a:r>
          <a:r>
            <a:rPr lang="en-US" dirty="0" smtClean="0"/>
            <a:t> </a:t>
          </a:r>
          <a:r>
            <a:rPr lang="en-US" dirty="0" err="1" smtClean="0"/>
            <a:t>terhadap</a:t>
          </a:r>
          <a:r>
            <a:rPr lang="en-US" dirty="0" smtClean="0"/>
            <a:t> </a:t>
          </a:r>
          <a:r>
            <a:rPr lang="en-US" dirty="0" err="1" smtClean="0"/>
            <a:t>sejarah</a:t>
          </a:r>
          <a:r>
            <a:rPr lang="id-ID" dirty="0" smtClean="0"/>
            <a:t>)</a:t>
          </a:r>
          <a:endParaRPr lang="id-ID" dirty="0"/>
        </a:p>
      </dgm:t>
    </dgm:pt>
    <dgm:pt modelId="{E1698E91-3C54-4909-9AD0-BE81865BEC7F}" type="parTrans" cxnId="{28998F47-037D-4687-829D-7E06C3E4F1D5}">
      <dgm:prSet/>
      <dgm:spPr/>
      <dgm:t>
        <a:bodyPr/>
        <a:lstStyle/>
        <a:p>
          <a:endParaRPr lang="id-ID"/>
        </a:p>
      </dgm:t>
    </dgm:pt>
    <dgm:pt modelId="{D32A217F-A380-4518-9B94-A196DA5B8E5F}" type="sibTrans" cxnId="{28998F47-037D-4687-829D-7E06C3E4F1D5}">
      <dgm:prSet/>
      <dgm:spPr/>
      <dgm:t>
        <a:bodyPr/>
        <a:lstStyle/>
        <a:p>
          <a:endParaRPr lang="id-ID"/>
        </a:p>
      </dgm:t>
    </dgm:pt>
    <dgm:pt modelId="{552289F5-8B7E-477C-84F7-2AD2C2421530}">
      <dgm:prSet phldrT="[Text]"/>
      <dgm:spPr/>
      <dgm:t>
        <a:bodyPr/>
        <a:lstStyle/>
        <a:p>
          <a:endParaRPr lang="id-ID" dirty="0" smtClean="0"/>
        </a:p>
        <a:p>
          <a:r>
            <a:rPr lang="id-ID" dirty="0" smtClean="0"/>
            <a:t>N</a:t>
          </a:r>
          <a:r>
            <a:rPr lang="en-US" dirty="0" err="1" smtClean="0"/>
            <a:t>ormatif</a:t>
          </a:r>
          <a:r>
            <a:rPr lang="en-US" dirty="0" smtClean="0"/>
            <a:t> (</a:t>
          </a:r>
          <a:r>
            <a:rPr lang="en-US" dirty="0" err="1" smtClean="0"/>
            <a:t>berurusan</a:t>
          </a:r>
          <a:r>
            <a:rPr lang="en-US" dirty="0" smtClean="0"/>
            <a:t> </a:t>
          </a:r>
          <a:r>
            <a:rPr lang="en-US" dirty="0" err="1" smtClean="0"/>
            <a:t>dengan</a:t>
          </a:r>
          <a:r>
            <a:rPr lang="en-US" dirty="0" smtClean="0"/>
            <a:t> </a:t>
          </a:r>
          <a:r>
            <a:rPr lang="en-US" dirty="0" err="1" smtClean="0"/>
            <a:t>pemerintahan</a:t>
          </a:r>
          <a:r>
            <a:rPr lang="en-US" dirty="0" smtClean="0"/>
            <a:t> yang </a:t>
          </a:r>
          <a:r>
            <a:rPr lang="en-US" dirty="0" err="1" smtClean="0"/>
            <a:t>baik</a:t>
          </a:r>
          <a:r>
            <a:rPr lang="en-US" dirty="0" smtClean="0"/>
            <a:t>). </a:t>
          </a:r>
          <a:endParaRPr lang="id-ID" dirty="0"/>
        </a:p>
      </dgm:t>
    </dgm:pt>
    <dgm:pt modelId="{BED1BD84-BB59-4702-9247-5720EB10A3C8}" type="parTrans" cxnId="{156DE6FB-D668-4FCA-9E61-6F2E42119D74}">
      <dgm:prSet/>
      <dgm:spPr/>
      <dgm:t>
        <a:bodyPr/>
        <a:lstStyle/>
        <a:p>
          <a:endParaRPr lang="id-ID"/>
        </a:p>
      </dgm:t>
    </dgm:pt>
    <dgm:pt modelId="{931124CD-E6F8-4C05-97A3-141E06C495D8}" type="sibTrans" cxnId="{156DE6FB-D668-4FCA-9E61-6F2E42119D74}">
      <dgm:prSet/>
      <dgm:spPr/>
      <dgm:t>
        <a:bodyPr/>
        <a:lstStyle/>
        <a:p>
          <a:endParaRPr lang="id-ID"/>
        </a:p>
      </dgm:t>
    </dgm:pt>
    <dgm:pt modelId="{72C775B6-12F7-4EA8-8CE8-3000042E0C92}">
      <dgm:prSet/>
      <dgm:spPr/>
      <dgm:t>
        <a:bodyPr/>
        <a:lstStyle/>
        <a:p>
          <a:r>
            <a:rPr lang="en-US" dirty="0" err="1" smtClean="0"/>
            <a:t>Holisme</a:t>
          </a:r>
          <a:r>
            <a:rPr lang="en-US" dirty="0" smtClean="0"/>
            <a:t> (</a:t>
          </a:r>
          <a:r>
            <a:rPr lang="en-US" dirty="0" err="1" smtClean="0"/>
            <a:t>analisis</a:t>
          </a:r>
          <a:r>
            <a:rPr lang="en-US" dirty="0" smtClean="0"/>
            <a:t> </a:t>
          </a:r>
          <a:r>
            <a:rPr lang="en-US" dirty="0" err="1" smtClean="0"/>
            <a:t>keseluruhan</a:t>
          </a:r>
          <a:r>
            <a:rPr lang="en-US" dirty="0" smtClean="0"/>
            <a:t> </a:t>
          </a:r>
          <a:r>
            <a:rPr lang="en-US" dirty="0" err="1" smtClean="0"/>
            <a:t>atas</a:t>
          </a:r>
          <a:r>
            <a:rPr lang="en-US" dirty="0" smtClean="0"/>
            <a:t> </a:t>
          </a:r>
          <a:r>
            <a:rPr lang="en-US" dirty="0" err="1" smtClean="0"/>
            <a:t>institusi</a:t>
          </a:r>
          <a:r>
            <a:rPr lang="en-US" dirty="0" smtClean="0"/>
            <a:t> </a:t>
          </a:r>
          <a:r>
            <a:rPr lang="en-US" dirty="0" err="1" smtClean="0"/>
            <a:t>tapi</a:t>
          </a:r>
          <a:r>
            <a:rPr lang="en-US" dirty="0" smtClean="0"/>
            <a:t> </a:t>
          </a:r>
          <a:r>
            <a:rPr lang="en-US" dirty="0" err="1" smtClean="0"/>
            <a:t>singkat</a:t>
          </a:r>
          <a:r>
            <a:rPr lang="en-US" dirty="0" smtClean="0"/>
            <a:t> </a:t>
          </a:r>
          <a:r>
            <a:rPr lang="en-US" dirty="0" err="1" smtClean="0"/>
            <a:t>dalam</a:t>
          </a:r>
          <a:r>
            <a:rPr lang="en-US" dirty="0" smtClean="0"/>
            <a:t> </a:t>
          </a:r>
          <a:r>
            <a:rPr lang="en-US" dirty="0" err="1" smtClean="0"/>
            <a:t>perbandingan</a:t>
          </a:r>
          <a:r>
            <a:rPr lang="en-US" dirty="0" smtClean="0"/>
            <a:t>)</a:t>
          </a:r>
          <a:r>
            <a:rPr lang="id-ID" dirty="0" smtClean="0"/>
            <a:t>.</a:t>
          </a:r>
          <a:endParaRPr lang="id-ID" dirty="0"/>
        </a:p>
      </dgm:t>
    </dgm:pt>
    <dgm:pt modelId="{B7CE6F39-8B71-4B05-BA30-4062DA4D9C29}" type="parTrans" cxnId="{44D76CA7-9D8D-4571-8B0C-5A4387965A34}">
      <dgm:prSet/>
      <dgm:spPr/>
    </dgm:pt>
    <dgm:pt modelId="{BC125E6A-56AA-4921-ACF5-C820C595F621}" type="sibTrans" cxnId="{44D76CA7-9D8D-4571-8B0C-5A4387965A34}">
      <dgm:prSet/>
      <dgm:spPr/>
    </dgm:pt>
    <dgm:pt modelId="{106204D5-BF75-4DA5-BE63-4D472372FE42}">
      <dgm:prSet/>
      <dgm:spPr/>
      <dgm:t>
        <a:bodyPr/>
        <a:lstStyle/>
        <a:p>
          <a:r>
            <a:rPr lang="id-ID" dirty="0" smtClean="0"/>
            <a:t>S</a:t>
          </a:r>
          <a:r>
            <a:rPr lang="en-US" dirty="0" err="1" smtClean="0"/>
            <a:t>trukturalis</a:t>
          </a:r>
          <a:r>
            <a:rPr lang="en-US" dirty="0" smtClean="0"/>
            <a:t> (</a:t>
          </a:r>
          <a:r>
            <a:rPr lang="en-US" dirty="0" err="1" smtClean="0"/>
            <a:t>struktur</a:t>
          </a:r>
          <a:r>
            <a:rPr lang="en-US" dirty="0" smtClean="0"/>
            <a:t> </a:t>
          </a:r>
          <a:r>
            <a:rPr lang="en-US" dirty="0" err="1" smtClean="0"/>
            <a:t>menentukan</a:t>
          </a:r>
          <a:r>
            <a:rPr lang="en-US" dirty="0" smtClean="0"/>
            <a:t> </a:t>
          </a:r>
          <a:r>
            <a:rPr lang="en-US" dirty="0" err="1" smtClean="0"/>
            <a:t>perilaku</a:t>
          </a:r>
          <a:r>
            <a:rPr lang="en-US" dirty="0" smtClean="0"/>
            <a:t> </a:t>
          </a:r>
          <a:r>
            <a:rPr lang="en-US" dirty="0" err="1" smtClean="0"/>
            <a:t>politik</a:t>
          </a:r>
          <a:r>
            <a:rPr lang="en-US" dirty="0" smtClean="0"/>
            <a:t>), </a:t>
          </a:r>
          <a:endParaRPr lang="id-ID" dirty="0"/>
        </a:p>
      </dgm:t>
    </dgm:pt>
    <dgm:pt modelId="{F994F4B4-CEEE-4E72-B4AC-3333CD0BE618}" type="parTrans" cxnId="{15FEF49B-6563-40C6-8CF6-BCDA6743E3D1}">
      <dgm:prSet/>
      <dgm:spPr/>
    </dgm:pt>
    <dgm:pt modelId="{05035440-5548-47A2-AE73-C56E8DEA5031}" type="sibTrans" cxnId="{15FEF49B-6563-40C6-8CF6-BCDA6743E3D1}">
      <dgm:prSet/>
      <dgm:spPr/>
    </dgm:pt>
    <dgm:pt modelId="{AEF86257-AF62-449F-96C1-EB38C8B0D7CA}" type="pres">
      <dgm:prSet presAssocID="{05AB6C46-945C-46CD-BE4D-85C5EFC498CC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CF8D19A1-1863-4C88-9CB8-B83720E5F03A}" type="pres">
      <dgm:prSet presAssocID="{7A5D2FCF-FEE7-4486-89C9-6B8482233E11}" presName="comp" presStyleCnt="0"/>
      <dgm:spPr/>
    </dgm:pt>
    <dgm:pt modelId="{FA2E0C72-6C29-418D-9AC4-75583C2A3F84}" type="pres">
      <dgm:prSet presAssocID="{7A5D2FCF-FEE7-4486-89C9-6B8482233E11}" presName="box" presStyleLbl="node1" presStyleIdx="0" presStyleCnt="5"/>
      <dgm:spPr/>
      <dgm:t>
        <a:bodyPr/>
        <a:lstStyle/>
        <a:p>
          <a:endParaRPr lang="id-ID"/>
        </a:p>
      </dgm:t>
    </dgm:pt>
    <dgm:pt modelId="{68E4CFAA-983D-4FBA-8699-4A749C3D6456}" type="pres">
      <dgm:prSet presAssocID="{7A5D2FCF-FEE7-4486-89C9-6B8482233E11}" presName="img" presStyleLbl="fgImgPlace1" presStyleIdx="0" presStyleCnt="5"/>
      <dgm:spPr/>
    </dgm:pt>
    <dgm:pt modelId="{AAAC743E-62ED-4B17-BA25-A8CFD65FA7B1}" type="pres">
      <dgm:prSet presAssocID="{7A5D2FCF-FEE7-4486-89C9-6B8482233E11}" presName="text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2091739D-2B45-4755-8067-CE643A77F741}" type="pres">
      <dgm:prSet presAssocID="{57A67242-6341-4911-B275-4CA6311F5634}" presName="spacer" presStyleCnt="0"/>
      <dgm:spPr/>
    </dgm:pt>
    <dgm:pt modelId="{196543CC-5368-4C4B-BC32-FA5405F7289A}" type="pres">
      <dgm:prSet presAssocID="{106204D5-BF75-4DA5-BE63-4D472372FE42}" presName="comp" presStyleCnt="0"/>
      <dgm:spPr/>
    </dgm:pt>
    <dgm:pt modelId="{65B35619-4DF8-4B13-BE77-2F37B04E547E}" type="pres">
      <dgm:prSet presAssocID="{106204D5-BF75-4DA5-BE63-4D472372FE42}" presName="box" presStyleLbl="node1" presStyleIdx="1" presStyleCnt="5"/>
      <dgm:spPr/>
      <dgm:t>
        <a:bodyPr/>
        <a:lstStyle/>
        <a:p>
          <a:endParaRPr lang="id-ID"/>
        </a:p>
      </dgm:t>
    </dgm:pt>
    <dgm:pt modelId="{0E269BB7-C995-4D50-BAEB-ABE66C78871B}" type="pres">
      <dgm:prSet presAssocID="{106204D5-BF75-4DA5-BE63-4D472372FE42}" presName="img" presStyleLbl="fgImgPlace1" presStyleIdx="1" presStyleCnt="5"/>
      <dgm:spPr/>
    </dgm:pt>
    <dgm:pt modelId="{45C9EAEA-FE1B-42EE-AC0B-D58A0F122A53}" type="pres">
      <dgm:prSet presAssocID="{106204D5-BF75-4DA5-BE63-4D472372FE42}" presName="text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3E5B8CC-64B0-4D0B-AA47-368EDC5F8ED0}" type="pres">
      <dgm:prSet presAssocID="{05035440-5548-47A2-AE73-C56E8DEA5031}" presName="spacer" presStyleCnt="0"/>
      <dgm:spPr/>
    </dgm:pt>
    <dgm:pt modelId="{FEF26A3B-BFF3-43E4-9027-BA0D7F19BA44}" type="pres">
      <dgm:prSet presAssocID="{72C775B6-12F7-4EA8-8CE8-3000042E0C92}" presName="comp" presStyleCnt="0"/>
      <dgm:spPr/>
    </dgm:pt>
    <dgm:pt modelId="{3BB6CB73-74D1-4628-83A3-F0991765D00C}" type="pres">
      <dgm:prSet presAssocID="{72C775B6-12F7-4EA8-8CE8-3000042E0C92}" presName="box" presStyleLbl="node1" presStyleIdx="2" presStyleCnt="5"/>
      <dgm:spPr/>
      <dgm:t>
        <a:bodyPr/>
        <a:lstStyle/>
        <a:p>
          <a:endParaRPr lang="id-ID"/>
        </a:p>
      </dgm:t>
    </dgm:pt>
    <dgm:pt modelId="{9B08493C-280C-49E4-BA7F-5B92F491E7F3}" type="pres">
      <dgm:prSet presAssocID="{72C775B6-12F7-4EA8-8CE8-3000042E0C92}" presName="img" presStyleLbl="fgImgPlace1" presStyleIdx="2" presStyleCnt="5"/>
      <dgm:spPr/>
    </dgm:pt>
    <dgm:pt modelId="{4DE93038-985B-4EAE-B2B9-334823AA268D}" type="pres">
      <dgm:prSet presAssocID="{72C775B6-12F7-4EA8-8CE8-3000042E0C92}" presName="text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09632F6F-205D-4745-9CCA-C8523E2DC4BA}" type="pres">
      <dgm:prSet presAssocID="{BC125E6A-56AA-4921-ACF5-C820C595F621}" presName="spacer" presStyleCnt="0"/>
      <dgm:spPr/>
    </dgm:pt>
    <dgm:pt modelId="{B197726A-457F-4DED-BD3C-B2709A6BFDDA}" type="pres">
      <dgm:prSet presAssocID="{580B331E-A04B-45EC-BB5F-B82643791F73}" presName="comp" presStyleCnt="0"/>
      <dgm:spPr/>
    </dgm:pt>
    <dgm:pt modelId="{B04F5309-0327-4653-AFB9-FCF9360E9B41}" type="pres">
      <dgm:prSet presAssocID="{580B331E-A04B-45EC-BB5F-B82643791F73}" presName="box" presStyleLbl="node1" presStyleIdx="3" presStyleCnt="5"/>
      <dgm:spPr/>
      <dgm:t>
        <a:bodyPr/>
        <a:lstStyle/>
        <a:p>
          <a:endParaRPr lang="id-ID"/>
        </a:p>
      </dgm:t>
    </dgm:pt>
    <dgm:pt modelId="{003876A1-FC52-4DBF-837C-666B31A13C58}" type="pres">
      <dgm:prSet presAssocID="{580B331E-A04B-45EC-BB5F-B82643791F73}" presName="img" presStyleLbl="fgImgPlace1" presStyleIdx="3" presStyleCnt="5"/>
      <dgm:spPr/>
    </dgm:pt>
    <dgm:pt modelId="{C35F7489-D732-4380-9019-8FEB1467FE61}" type="pres">
      <dgm:prSet presAssocID="{580B331E-A04B-45EC-BB5F-B82643791F73}" presName="text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F79609B5-D646-4F02-857E-A1AF77C56680}" type="pres">
      <dgm:prSet presAssocID="{D32A217F-A380-4518-9B94-A196DA5B8E5F}" presName="spacer" presStyleCnt="0"/>
      <dgm:spPr/>
    </dgm:pt>
    <dgm:pt modelId="{3EE960F4-F789-439E-B7CE-CDE413FE8B74}" type="pres">
      <dgm:prSet presAssocID="{552289F5-8B7E-477C-84F7-2AD2C2421530}" presName="comp" presStyleCnt="0"/>
      <dgm:spPr/>
    </dgm:pt>
    <dgm:pt modelId="{63A4DDF6-5F9F-4C9E-8489-C8C722921085}" type="pres">
      <dgm:prSet presAssocID="{552289F5-8B7E-477C-84F7-2AD2C2421530}" presName="box" presStyleLbl="node1" presStyleIdx="4" presStyleCnt="5"/>
      <dgm:spPr/>
      <dgm:t>
        <a:bodyPr/>
        <a:lstStyle/>
        <a:p>
          <a:endParaRPr lang="id-ID"/>
        </a:p>
      </dgm:t>
    </dgm:pt>
    <dgm:pt modelId="{8CDF96C0-C7F8-47A6-B9D7-8E9C51E035AF}" type="pres">
      <dgm:prSet presAssocID="{552289F5-8B7E-477C-84F7-2AD2C2421530}" presName="img" presStyleLbl="fgImgPlace1" presStyleIdx="4" presStyleCnt="5"/>
      <dgm:spPr/>
    </dgm:pt>
    <dgm:pt modelId="{60408B1F-AFC2-4597-A4E5-2AA1BE0B94A4}" type="pres">
      <dgm:prSet presAssocID="{552289F5-8B7E-477C-84F7-2AD2C2421530}" presName="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98D876F8-1163-4374-9463-3FD3B421AF77}" type="presOf" srcId="{552289F5-8B7E-477C-84F7-2AD2C2421530}" destId="{60408B1F-AFC2-4597-A4E5-2AA1BE0B94A4}" srcOrd="1" destOrd="0" presId="urn:microsoft.com/office/officeart/2005/8/layout/vList4"/>
    <dgm:cxn modelId="{159A6919-A452-45E2-9D9D-6814D5B791F5}" srcId="{05AB6C46-945C-46CD-BE4D-85C5EFC498CC}" destId="{7A5D2FCF-FEE7-4486-89C9-6B8482233E11}" srcOrd="0" destOrd="0" parTransId="{FA7F75E7-E389-4853-8824-24B4AC8FD225}" sibTransId="{57A67242-6341-4911-B275-4CA6311F5634}"/>
    <dgm:cxn modelId="{35C6DCFB-4A8C-4DBC-AF98-F1121D9D8F3A}" type="presOf" srcId="{580B331E-A04B-45EC-BB5F-B82643791F73}" destId="{B04F5309-0327-4653-AFB9-FCF9360E9B41}" srcOrd="0" destOrd="0" presId="urn:microsoft.com/office/officeart/2005/8/layout/vList4"/>
    <dgm:cxn modelId="{44D76CA7-9D8D-4571-8B0C-5A4387965A34}" srcId="{05AB6C46-945C-46CD-BE4D-85C5EFC498CC}" destId="{72C775B6-12F7-4EA8-8CE8-3000042E0C92}" srcOrd="2" destOrd="0" parTransId="{B7CE6F39-8B71-4B05-BA30-4062DA4D9C29}" sibTransId="{BC125E6A-56AA-4921-ACF5-C820C595F621}"/>
    <dgm:cxn modelId="{156DE6FB-D668-4FCA-9E61-6F2E42119D74}" srcId="{05AB6C46-945C-46CD-BE4D-85C5EFC498CC}" destId="{552289F5-8B7E-477C-84F7-2AD2C2421530}" srcOrd="4" destOrd="0" parTransId="{BED1BD84-BB59-4702-9247-5720EB10A3C8}" sibTransId="{931124CD-E6F8-4C05-97A3-141E06C495D8}"/>
    <dgm:cxn modelId="{163AF414-727D-4044-AFD9-0F222A993FB1}" type="presOf" srcId="{106204D5-BF75-4DA5-BE63-4D472372FE42}" destId="{45C9EAEA-FE1B-42EE-AC0B-D58A0F122A53}" srcOrd="1" destOrd="0" presId="urn:microsoft.com/office/officeart/2005/8/layout/vList4"/>
    <dgm:cxn modelId="{AEB3F673-1FF6-4684-A25E-F15EAEE16713}" type="presOf" srcId="{72C775B6-12F7-4EA8-8CE8-3000042E0C92}" destId="{4DE93038-985B-4EAE-B2B9-334823AA268D}" srcOrd="1" destOrd="0" presId="urn:microsoft.com/office/officeart/2005/8/layout/vList4"/>
    <dgm:cxn modelId="{DFA2F594-97C1-4D0F-BC70-2DFE8D8D94A9}" type="presOf" srcId="{7A5D2FCF-FEE7-4486-89C9-6B8482233E11}" destId="{AAAC743E-62ED-4B17-BA25-A8CFD65FA7B1}" srcOrd="1" destOrd="0" presId="urn:microsoft.com/office/officeart/2005/8/layout/vList4"/>
    <dgm:cxn modelId="{99C2C057-2BCE-41BD-BC04-BDF92FA091CE}" type="presOf" srcId="{72C775B6-12F7-4EA8-8CE8-3000042E0C92}" destId="{3BB6CB73-74D1-4628-83A3-F0991765D00C}" srcOrd="0" destOrd="0" presId="urn:microsoft.com/office/officeart/2005/8/layout/vList4"/>
    <dgm:cxn modelId="{8CD756F7-29E6-40DB-9324-60BD87A74736}" type="presOf" srcId="{580B331E-A04B-45EC-BB5F-B82643791F73}" destId="{C35F7489-D732-4380-9019-8FEB1467FE61}" srcOrd="1" destOrd="0" presId="urn:microsoft.com/office/officeart/2005/8/layout/vList4"/>
    <dgm:cxn modelId="{0D3FE020-76DC-4C2C-B636-E49BE04C9551}" type="presOf" srcId="{552289F5-8B7E-477C-84F7-2AD2C2421530}" destId="{63A4DDF6-5F9F-4C9E-8489-C8C722921085}" srcOrd="0" destOrd="0" presId="urn:microsoft.com/office/officeart/2005/8/layout/vList4"/>
    <dgm:cxn modelId="{28998F47-037D-4687-829D-7E06C3E4F1D5}" srcId="{05AB6C46-945C-46CD-BE4D-85C5EFC498CC}" destId="{580B331E-A04B-45EC-BB5F-B82643791F73}" srcOrd="3" destOrd="0" parTransId="{E1698E91-3C54-4909-9AD0-BE81865BEC7F}" sibTransId="{D32A217F-A380-4518-9B94-A196DA5B8E5F}"/>
    <dgm:cxn modelId="{93ADE346-F566-4BC0-B7A4-B173B11417E5}" type="presOf" srcId="{05AB6C46-945C-46CD-BE4D-85C5EFC498CC}" destId="{AEF86257-AF62-449F-96C1-EB38C8B0D7CA}" srcOrd="0" destOrd="0" presId="urn:microsoft.com/office/officeart/2005/8/layout/vList4"/>
    <dgm:cxn modelId="{C119C9CF-2B26-45E4-B317-8F069E093085}" type="presOf" srcId="{7A5D2FCF-FEE7-4486-89C9-6B8482233E11}" destId="{FA2E0C72-6C29-418D-9AC4-75583C2A3F84}" srcOrd="0" destOrd="0" presId="urn:microsoft.com/office/officeart/2005/8/layout/vList4"/>
    <dgm:cxn modelId="{3664FF15-1BD6-4084-9A9B-207EF6C51C40}" type="presOf" srcId="{106204D5-BF75-4DA5-BE63-4D472372FE42}" destId="{65B35619-4DF8-4B13-BE77-2F37B04E547E}" srcOrd="0" destOrd="0" presId="urn:microsoft.com/office/officeart/2005/8/layout/vList4"/>
    <dgm:cxn modelId="{15FEF49B-6563-40C6-8CF6-BCDA6743E3D1}" srcId="{05AB6C46-945C-46CD-BE4D-85C5EFC498CC}" destId="{106204D5-BF75-4DA5-BE63-4D472372FE42}" srcOrd="1" destOrd="0" parTransId="{F994F4B4-CEEE-4E72-B4AC-3333CD0BE618}" sibTransId="{05035440-5548-47A2-AE73-C56E8DEA5031}"/>
    <dgm:cxn modelId="{602BC2F9-CF4F-4A26-9AE1-52EB1627C765}" type="presParOf" srcId="{AEF86257-AF62-449F-96C1-EB38C8B0D7CA}" destId="{CF8D19A1-1863-4C88-9CB8-B83720E5F03A}" srcOrd="0" destOrd="0" presId="urn:microsoft.com/office/officeart/2005/8/layout/vList4"/>
    <dgm:cxn modelId="{C8F815EA-7B6F-4350-9F4C-7182E7807B93}" type="presParOf" srcId="{CF8D19A1-1863-4C88-9CB8-B83720E5F03A}" destId="{FA2E0C72-6C29-418D-9AC4-75583C2A3F84}" srcOrd="0" destOrd="0" presId="urn:microsoft.com/office/officeart/2005/8/layout/vList4"/>
    <dgm:cxn modelId="{A48B1938-1151-4777-BEE5-BB1D5417987E}" type="presParOf" srcId="{CF8D19A1-1863-4C88-9CB8-B83720E5F03A}" destId="{68E4CFAA-983D-4FBA-8699-4A749C3D6456}" srcOrd="1" destOrd="0" presId="urn:microsoft.com/office/officeart/2005/8/layout/vList4"/>
    <dgm:cxn modelId="{AD602D10-A6E5-4D95-A61E-8B426157BDD1}" type="presParOf" srcId="{CF8D19A1-1863-4C88-9CB8-B83720E5F03A}" destId="{AAAC743E-62ED-4B17-BA25-A8CFD65FA7B1}" srcOrd="2" destOrd="0" presId="urn:microsoft.com/office/officeart/2005/8/layout/vList4"/>
    <dgm:cxn modelId="{D678CAE1-BAFD-4075-8168-37D791C73577}" type="presParOf" srcId="{AEF86257-AF62-449F-96C1-EB38C8B0D7CA}" destId="{2091739D-2B45-4755-8067-CE643A77F741}" srcOrd="1" destOrd="0" presId="urn:microsoft.com/office/officeart/2005/8/layout/vList4"/>
    <dgm:cxn modelId="{C96517BB-3C39-4120-B6DD-282F331DD982}" type="presParOf" srcId="{AEF86257-AF62-449F-96C1-EB38C8B0D7CA}" destId="{196543CC-5368-4C4B-BC32-FA5405F7289A}" srcOrd="2" destOrd="0" presId="urn:microsoft.com/office/officeart/2005/8/layout/vList4"/>
    <dgm:cxn modelId="{91BDA8FF-380B-477D-8D31-E2A96588D398}" type="presParOf" srcId="{196543CC-5368-4C4B-BC32-FA5405F7289A}" destId="{65B35619-4DF8-4B13-BE77-2F37B04E547E}" srcOrd="0" destOrd="0" presId="urn:microsoft.com/office/officeart/2005/8/layout/vList4"/>
    <dgm:cxn modelId="{4AF35765-5F5A-4AF4-85F0-BBF3D7A037D3}" type="presParOf" srcId="{196543CC-5368-4C4B-BC32-FA5405F7289A}" destId="{0E269BB7-C995-4D50-BAEB-ABE66C78871B}" srcOrd="1" destOrd="0" presId="urn:microsoft.com/office/officeart/2005/8/layout/vList4"/>
    <dgm:cxn modelId="{4A7B65C3-FEFB-4C5E-BBE5-BDCFD0C6A650}" type="presParOf" srcId="{196543CC-5368-4C4B-BC32-FA5405F7289A}" destId="{45C9EAEA-FE1B-42EE-AC0B-D58A0F122A53}" srcOrd="2" destOrd="0" presId="urn:microsoft.com/office/officeart/2005/8/layout/vList4"/>
    <dgm:cxn modelId="{3651A123-ECF1-4DC2-BE91-9A3A008768AC}" type="presParOf" srcId="{AEF86257-AF62-449F-96C1-EB38C8B0D7CA}" destId="{D3E5B8CC-64B0-4D0B-AA47-368EDC5F8ED0}" srcOrd="3" destOrd="0" presId="urn:microsoft.com/office/officeart/2005/8/layout/vList4"/>
    <dgm:cxn modelId="{7842105C-320D-477A-B474-53090C729DFC}" type="presParOf" srcId="{AEF86257-AF62-449F-96C1-EB38C8B0D7CA}" destId="{FEF26A3B-BFF3-43E4-9027-BA0D7F19BA44}" srcOrd="4" destOrd="0" presId="urn:microsoft.com/office/officeart/2005/8/layout/vList4"/>
    <dgm:cxn modelId="{0337D278-E4DE-42FF-9EB5-67AC5FD22D3E}" type="presParOf" srcId="{FEF26A3B-BFF3-43E4-9027-BA0D7F19BA44}" destId="{3BB6CB73-74D1-4628-83A3-F0991765D00C}" srcOrd="0" destOrd="0" presId="urn:microsoft.com/office/officeart/2005/8/layout/vList4"/>
    <dgm:cxn modelId="{5D8A3176-7F39-42BE-BE55-06104A2EAC28}" type="presParOf" srcId="{FEF26A3B-BFF3-43E4-9027-BA0D7F19BA44}" destId="{9B08493C-280C-49E4-BA7F-5B92F491E7F3}" srcOrd="1" destOrd="0" presId="urn:microsoft.com/office/officeart/2005/8/layout/vList4"/>
    <dgm:cxn modelId="{606C9ADC-5849-462E-B674-97592115E73C}" type="presParOf" srcId="{FEF26A3B-BFF3-43E4-9027-BA0D7F19BA44}" destId="{4DE93038-985B-4EAE-B2B9-334823AA268D}" srcOrd="2" destOrd="0" presId="urn:microsoft.com/office/officeart/2005/8/layout/vList4"/>
    <dgm:cxn modelId="{05F898C0-8CD6-4878-9A5B-48BA3F9BAFBB}" type="presParOf" srcId="{AEF86257-AF62-449F-96C1-EB38C8B0D7CA}" destId="{09632F6F-205D-4745-9CCA-C8523E2DC4BA}" srcOrd="5" destOrd="0" presId="urn:microsoft.com/office/officeart/2005/8/layout/vList4"/>
    <dgm:cxn modelId="{D4971E45-FF05-4994-B3FC-0DFF121C6D4C}" type="presParOf" srcId="{AEF86257-AF62-449F-96C1-EB38C8B0D7CA}" destId="{B197726A-457F-4DED-BD3C-B2709A6BFDDA}" srcOrd="6" destOrd="0" presId="urn:microsoft.com/office/officeart/2005/8/layout/vList4"/>
    <dgm:cxn modelId="{F3B498A6-9750-4768-91B9-287898033EE8}" type="presParOf" srcId="{B197726A-457F-4DED-BD3C-B2709A6BFDDA}" destId="{B04F5309-0327-4653-AFB9-FCF9360E9B41}" srcOrd="0" destOrd="0" presId="urn:microsoft.com/office/officeart/2005/8/layout/vList4"/>
    <dgm:cxn modelId="{4512A72F-CE34-41B2-8322-D95EB643C54A}" type="presParOf" srcId="{B197726A-457F-4DED-BD3C-B2709A6BFDDA}" destId="{003876A1-FC52-4DBF-837C-666B31A13C58}" srcOrd="1" destOrd="0" presId="urn:microsoft.com/office/officeart/2005/8/layout/vList4"/>
    <dgm:cxn modelId="{6FC94EFC-31FA-4E37-9060-8195151EB3EA}" type="presParOf" srcId="{B197726A-457F-4DED-BD3C-B2709A6BFDDA}" destId="{C35F7489-D732-4380-9019-8FEB1467FE61}" srcOrd="2" destOrd="0" presId="urn:microsoft.com/office/officeart/2005/8/layout/vList4"/>
    <dgm:cxn modelId="{FC031F8A-3C15-47FD-939F-237727BE78B3}" type="presParOf" srcId="{AEF86257-AF62-449F-96C1-EB38C8B0D7CA}" destId="{F79609B5-D646-4F02-857E-A1AF77C56680}" srcOrd="7" destOrd="0" presId="urn:microsoft.com/office/officeart/2005/8/layout/vList4"/>
    <dgm:cxn modelId="{CB791AC8-5130-4BB3-B98D-A905A24B08FC}" type="presParOf" srcId="{AEF86257-AF62-449F-96C1-EB38C8B0D7CA}" destId="{3EE960F4-F789-439E-B7CE-CDE413FE8B74}" srcOrd="8" destOrd="0" presId="urn:microsoft.com/office/officeart/2005/8/layout/vList4"/>
    <dgm:cxn modelId="{10889365-760A-41B4-98DA-8AC99FF17323}" type="presParOf" srcId="{3EE960F4-F789-439E-B7CE-CDE413FE8B74}" destId="{63A4DDF6-5F9F-4C9E-8489-C8C722921085}" srcOrd="0" destOrd="0" presId="urn:microsoft.com/office/officeart/2005/8/layout/vList4"/>
    <dgm:cxn modelId="{BC6B37AB-AD76-40EE-A57D-0059F97FEE8D}" type="presParOf" srcId="{3EE960F4-F789-439E-B7CE-CDE413FE8B74}" destId="{8CDF96C0-C7F8-47A6-B9D7-8E9C51E035AF}" srcOrd="1" destOrd="0" presId="urn:microsoft.com/office/officeart/2005/8/layout/vList4"/>
    <dgm:cxn modelId="{833F9E79-AC4F-484C-93DF-AD20CE647F4C}" type="presParOf" srcId="{3EE960F4-F789-439E-B7CE-CDE413FE8B74}" destId="{60408B1F-AFC2-4597-A4E5-2AA1BE0B94A4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2E0C72-6C29-418D-9AC4-75583C2A3F84}">
      <dsp:nvSpPr>
        <dsp:cNvPr id="0" name=""/>
        <dsp:cNvSpPr/>
      </dsp:nvSpPr>
      <dsp:spPr>
        <a:xfrm>
          <a:off x="0" y="0"/>
          <a:ext cx="8407400" cy="81553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100" kern="1200" dirty="0" smtClean="0"/>
            <a:t>Legalis (</a:t>
          </a:r>
          <a:r>
            <a:rPr lang="en-US" sz="2100" kern="1200" dirty="0" err="1" smtClean="0"/>
            <a:t>hukum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memainkan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peran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penting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dalam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memerintah</a:t>
          </a:r>
          <a:r>
            <a:rPr lang="id-ID" sz="2100" kern="1200" dirty="0" smtClean="0"/>
            <a:t>)</a:t>
          </a:r>
          <a:endParaRPr lang="id-ID" sz="2100" kern="1200" dirty="0"/>
        </a:p>
      </dsp:txBody>
      <dsp:txXfrm>
        <a:off x="1763033" y="0"/>
        <a:ext cx="6644366" cy="815534"/>
      </dsp:txXfrm>
    </dsp:sp>
    <dsp:sp modelId="{68E4CFAA-983D-4FBA-8699-4A749C3D6456}">
      <dsp:nvSpPr>
        <dsp:cNvPr id="0" name=""/>
        <dsp:cNvSpPr/>
      </dsp:nvSpPr>
      <dsp:spPr>
        <a:xfrm>
          <a:off x="81553" y="81553"/>
          <a:ext cx="1681480" cy="652427"/>
        </a:xfrm>
        <a:prstGeom prst="roundRect">
          <a:avLst>
            <a:gd name="adj" fmla="val 10000"/>
          </a:avLst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B35619-4DF8-4B13-BE77-2F37B04E547E}">
      <dsp:nvSpPr>
        <dsp:cNvPr id="0" name=""/>
        <dsp:cNvSpPr/>
      </dsp:nvSpPr>
      <dsp:spPr>
        <a:xfrm>
          <a:off x="0" y="897088"/>
          <a:ext cx="8407400" cy="815534"/>
        </a:xfrm>
        <a:prstGeom prst="roundRect">
          <a:avLst>
            <a:gd name="adj" fmla="val 10000"/>
          </a:avLst>
        </a:prstGeom>
        <a:solidFill>
          <a:schemeClr val="accent5">
            <a:hueOff val="2609930"/>
            <a:satOff val="-6260"/>
            <a:lumOff val="49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100" kern="1200" dirty="0" smtClean="0"/>
            <a:t>S</a:t>
          </a:r>
          <a:r>
            <a:rPr lang="en-US" sz="2100" kern="1200" dirty="0" err="1" smtClean="0"/>
            <a:t>trukturalis</a:t>
          </a:r>
          <a:r>
            <a:rPr lang="en-US" sz="2100" kern="1200" dirty="0" smtClean="0"/>
            <a:t> (</a:t>
          </a:r>
          <a:r>
            <a:rPr lang="en-US" sz="2100" kern="1200" dirty="0" err="1" smtClean="0"/>
            <a:t>struktur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menentukan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perilaku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politik</a:t>
          </a:r>
          <a:r>
            <a:rPr lang="en-US" sz="2100" kern="1200" dirty="0" smtClean="0"/>
            <a:t>), </a:t>
          </a:r>
          <a:endParaRPr lang="id-ID" sz="2100" kern="1200" dirty="0"/>
        </a:p>
      </dsp:txBody>
      <dsp:txXfrm>
        <a:off x="1763033" y="897088"/>
        <a:ext cx="6644366" cy="815534"/>
      </dsp:txXfrm>
    </dsp:sp>
    <dsp:sp modelId="{0E269BB7-C995-4D50-BAEB-ABE66C78871B}">
      <dsp:nvSpPr>
        <dsp:cNvPr id="0" name=""/>
        <dsp:cNvSpPr/>
      </dsp:nvSpPr>
      <dsp:spPr>
        <a:xfrm>
          <a:off x="81553" y="978641"/>
          <a:ext cx="1681480" cy="652427"/>
        </a:xfrm>
        <a:prstGeom prst="roundRect">
          <a:avLst>
            <a:gd name="adj" fmla="val 10000"/>
          </a:avLst>
        </a:prstGeom>
        <a:solidFill>
          <a:schemeClr val="accent5">
            <a:tint val="50000"/>
            <a:hueOff val="2697647"/>
            <a:satOff val="-3131"/>
            <a:lumOff val="-1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B6CB73-74D1-4628-83A3-F0991765D00C}">
      <dsp:nvSpPr>
        <dsp:cNvPr id="0" name=""/>
        <dsp:cNvSpPr/>
      </dsp:nvSpPr>
      <dsp:spPr>
        <a:xfrm>
          <a:off x="0" y="1794176"/>
          <a:ext cx="8407400" cy="815534"/>
        </a:xfrm>
        <a:prstGeom prst="roundRect">
          <a:avLst>
            <a:gd name="adj" fmla="val 10000"/>
          </a:avLst>
        </a:prstGeom>
        <a:solidFill>
          <a:schemeClr val="accent5">
            <a:hueOff val="5219861"/>
            <a:satOff val="-12520"/>
            <a:lumOff val="98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/>
            <a:t>Holisme</a:t>
          </a:r>
          <a:r>
            <a:rPr lang="en-US" sz="2100" kern="1200" dirty="0" smtClean="0"/>
            <a:t> (</a:t>
          </a:r>
          <a:r>
            <a:rPr lang="en-US" sz="2100" kern="1200" dirty="0" err="1" smtClean="0"/>
            <a:t>analisis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keseluruhan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atas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institusi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tapi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singkat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dalam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perbandingan</a:t>
          </a:r>
          <a:r>
            <a:rPr lang="en-US" sz="2100" kern="1200" dirty="0" smtClean="0"/>
            <a:t>)</a:t>
          </a:r>
          <a:r>
            <a:rPr lang="id-ID" sz="2100" kern="1200" dirty="0" smtClean="0"/>
            <a:t>.</a:t>
          </a:r>
          <a:endParaRPr lang="id-ID" sz="2100" kern="1200" dirty="0"/>
        </a:p>
      </dsp:txBody>
      <dsp:txXfrm>
        <a:off x="1763033" y="1794176"/>
        <a:ext cx="6644366" cy="815534"/>
      </dsp:txXfrm>
    </dsp:sp>
    <dsp:sp modelId="{9B08493C-280C-49E4-BA7F-5B92F491E7F3}">
      <dsp:nvSpPr>
        <dsp:cNvPr id="0" name=""/>
        <dsp:cNvSpPr/>
      </dsp:nvSpPr>
      <dsp:spPr>
        <a:xfrm>
          <a:off x="81553" y="1875729"/>
          <a:ext cx="1681480" cy="652427"/>
        </a:xfrm>
        <a:prstGeom prst="roundRect">
          <a:avLst>
            <a:gd name="adj" fmla="val 10000"/>
          </a:avLst>
        </a:prstGeom>
        <a:solidFill>
          <a:schemeClr val="accent5">
            <a:tint val="50000"/>
            <a:hueOff val="5395294"/>
            <a:satOff val="-6261"/>
            <a:lumOff val="-1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4F5309-0327-4653-AFB9-FCF9360E9B41}">
      <dsp:nvSpPr>
        <dsp:cNvPr id="0" name=""/>
        <dsp:cNvSpPr/>
      </dsp:nvSpPr>
      <dsp:spPr>
        <a:xfrm>
          <a:off x="0" y="2691264"/>
          <a:ext cx="8407400" cy="815534"/>
        </a:xfrm>
        <a:prstGeom prst="roundRect">
          <a:avLst>
            <a:gd name="adj" fmla="val 10000"/>
          </a:avLst>
        </a:prstGeom>
        <a:solidFill>
          <a:schemeClr val="accent5">
            <a:hueOff val="7829791"/>
            <a:satOff val="-18780"/>
            <a:lumOff val="147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100" kern="1200" dirty="0" smtClean="0"/>
            <a:t>H</a:t>
          </a:r>
          <a:r>
            <a:rPr lang="en-US" sz="2100" kern="1200" dirty="0" err="1" smtClean="0"/>
            <a:t>istorisis</a:t>
          </a:r>
          <a:r>
            <a:rPr lang="en-US" sz="2100" kern="1200" dirty="0" smtClean="0"/>
            <a:t> (</a:t>
          </a:r>
          <a:r>
            <a:rPr lang="en-US" sz="2100" kern="1200" dirty="0" err="1" smtClean="0"/>
            <a:t>pengaruh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sentral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terhadap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sejarah</a:t>
          </a:r>
          <a:r>
            <a:rPr lang="id-ID" sz="2100" kern="1200" dirty="0" smtClean="0"/>
            <a:t>)</a:t>
          </a:r>
          <a:endParaRPr lang="id-ID" sz="2100" kern="1200" dirty="0"/>
        </a:p>
      </dsp:txBody>
      <dsp:txXfrm>
        <a:off x="1763033" y="2691264"/>
        <a:ext cx="6644366" cy="815534"/>
      </dsp:txXfrm>
    </dsp:sp>
    <dsp:sp modelId="{003876A1-FC52-4DBF-837C-666B31A13C58}">
      <dsp:nvSpPr>
        <dsp:cNvPr id="0" name=""/>
        <dsp:cNvSpPr/>
      </dsp:nvSpPr>
      <dsp:spPr>
        <a:xfrm>
          <a:off x="81553" y="2772818"/>
          <a:ext cx="1681480" cy="652427"/>
        </a:xfrm>
        <a:prstGeom prst="roundRect">
          <a:avLst>
            <a:gd name="adj" fmla="val 10000"/>
          </a:avLst>
        </a:prstGeom>
        <a:solidFill>
          <a:schemeClr val="accent5">
            <a:tint val="50000"/>
            <a:hueOff val="8092940"/>
            <a:satOff val="-9392"/>
            <a:lumOff val="-2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A4DDF6-5F9F-4C9E-8489-C8C722921085}">
      <dsp:nvSpPr>
        <dsp:cNvPr id="0" name=""/>
        <dsp:cNvSpPr/>
      </dsp:nvSpPr>
      <dsp:spPr>
        <a:xfrm>
          <a:off x="0" y="3588352"/>
          <a:ext cx="8407400" cy="815534"/>
        </a:xfrm>
        <a:prstGeom prst="roundRect">
          <a:avLst>
            <a:gd name="adj" fmla="val 10000"/>
          </a:avLst>
        </a:prstGeom>
        <a:solidFill>
          <a:schemeClr val="accent5">
            <a:hueOff val="10439722"/>
            <a:satOff val="-25040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2100" kern="1200" dirty="0" smtClean="0"/>
        </a:p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100" kern="1200" dirty="0" smtClean="0"/>
            <a:t>N</a:t>
          </a:r>
          <a:r>
            <a:rPr lang="en-US" sz="2100" kern="1200" dirty="0" err="1" smtClean="0"/>
            <a:t>ormatif</a:t>
          </a:r>
          <a:r>
            <a:rPr lang="en-US" sz="2100" kern="1200" dirty="0" smtClean="0"/>
            <a:t> (</a:t>
          </a:r>
          <a:r>
            <a:rPr lang="en-US" sz="2100" kern="1200" dirty="0" err="1" smtClean="0"/>
            <a:t>berurusan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dengan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pemerintahan</a:t>
          </a:r>
          <a:r>
            <a:rPr lang="en-US" sz="2100" kern="1200" dirty="0" smtClean="0"/>
            <a:t> yang </a:t>
          </a:r>
          <a:r>
            <a:rPr lang="en-US" sz="2100" kern="1200" dirty="0" err="1" smtClean="0"/>
            <a:t>baik</a:t>
          </a:r>
          <a:r>
            <a:rPr lang="en-US" sz="2100" kern="1200" dirty="0" smtClean="0"/>
            <a:t>). </a:t>
          </a:r>
          <a:endParaRPr lang="id-ID" sz="2100" kern="1200" dirty="0"/>
        </a:p>
      </dsp:txBody>
      <dsp:txXfrm>
        <a:off x="1763033" y="3588352"/>
        <a:ext cx="6644366" cy="815534"/>
      </dsp:txXfrm>
    </dsp:sp>
    <dsp:sp modelId="{8CDF96C0-C7F8-47A6-B9D7-8E9C51E035AF}">
      <dsp:nvSpPr>
        <dsp:cNvPr id="0" name=""/>
        <dsp:cNvSpPr/>
      </dsp:nvSpPr>
      <dsp:spPr>
        <a:xfrm>
          <a:off x="81553" y="3669906"/>
          <a:ext cx="1681480" cy="652427"/>
        </a:xfrm>
        <a:prstGeom prst="roundRect">
          <a:avLst>
            <a:gd name="adj" fmla="val 10000"/>
          </a:avLst>
        </a:prstGeom>
        <a:solidFill>
          <a:schemeClr val="accent5">
            <a:tint val="50000"/>
            <a:hueOff val="10790587"/>
            <a:satOff val="-12522"/>
            <a:lumOff val="-3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F868034-07F0-4B23-9438-74E3A4712082}" type="datetimeFigureOut">
              <a:rPr lang="id-ID" smtClean="0"/>
              <a:t>04/09/2019</a:t>
            </a:fld>
            <a:endParaRPr lang="id-ID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D1027EB-6E98-4C3F-8127-902ED74597FD}" type="slidenum">
              <a:rPr lang="id-ID" smtClean="0"/>
              <a:t>‹#›</a:t>
            </a:fld>
            <a:endParaRPr lang="id-ID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id-ID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8034-07F0-4B23-9438-74E3A4712082}" type="datetimeFigureOut">
              <a:rPr lang="id-ID" smtClean="0"/>
              <a:t>04/09/2019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027EB-6E98-4C3F-8127-902ED74597FD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8034-07F0-4B23-9438-74E3A4712082}" type="datetimeFigureOut">
              <a:rPr lang="id-ID" smtClean="0"/>
              <a:t>04/09/2019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D1027EB-6E98-4C3F-8127-902ED74597FD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8034-07F0-4B23-9438-74E3A4712082}" type="datetimeFigureOut">
              <a:rPr lang="id-ID" smtClean="0"/>
              <a:t>04/09/2019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027EB-6E98-4C3F-8127-902ED74597FD}" type="slidenum">
              <a:rPr lang="id-ID" smtClean="0"/>
              <a:t>‹#›</a:t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F868034-07F0-4B23-9438-74E3A4712082}" type="datetimeFigureOut">
              <a:rPr lang="id-ID" smtClean="0"/>
              <a:t>04/09/2019</a:t>
            </a:fld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D1027EB-6E98-4C3F-8127-902ED74597FD}" type="slidenum">
              <a:rPr lang="id-ID" smtClean="0"/>
              <a:t>‹#›</a:t>
            </a:fld>
            <a:endParaRPr lang="id-ID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id-ID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8034-07F0-4B23-9438-74E3A4712082}" type="datetimeFigureOut">
              <a:rPr lang="id-ID" smtClean="0"/>
              <a:t>04/09/2019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027EB-6E98-4C3F-8127-902ED74597FD}" type="slidenum">
              <a:rPr lang="id-ID" smtClean="0"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8034-07F0-4B23-9438-74E3A4712082}" type="datetimeFigureOut">
              <a:rPr lang="id-ID" smtClean="0"/>
              <a:t>04/09/2019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027EB-6E98-4C3F-8127-902ED74597FD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8034-07F0-4B23-9438-74E3A4712082}" type="datetimeFigureOut">
              <a:rPr lang="id-ID" smtClean="0"/>
              <a:t>04/09/2019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027EB-6E98-4C3F-8127-902ED74597FD}" type="slidenum">
              <a:rPr lang="id-ID" smtClean="0"/>
              <a:t>‹#›</a:t>
            </a:fld>
            <a:endParaRPr lang="id-ID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8034-07F0-4B23-9438-74E3A4712082}" type="datetimeFigureOut">
              <a:rPr lang="id-ID" smtClean="0"/>
              <a:t>04/09/2019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027EB-6E98-4C3F-8127-902ED74597FD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8034-07F0-4B23-9438-74E3A4712082}" type="datetimeFigureOut">
              <a:rPr lang="id-ID" smtClean="0"/>
              <a:t>04/09/2019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D1027EB-6E98-4C3F-8127-902ED74597FD}" type="slidenum">
              <a:rPr lang="id-ID" smtClean="0"/>
              <a:t>‹#›</a:t>
            </a:fld>
            <a:endParaRPr lang="id-ID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8034-07F0-4B23-9438-74E3A4712082}" type="datetimeFigureOut">
              <a:rPr lang="id-ID" smtClean="0"/>
              <a:t>04/09/2019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027EB-6E98-4C3F-8127-902ED74597FD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6F868034-07F0-4B23-9438-74E3A4712082}" type="datetimeFigureOut">
              <a:rPr lang="id-ID" smtClean="0"/>
              <a:t>04/09/2019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1D1027EB-6E98-4C3F-8127-902ED74597FD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76256" y="2052960"/>
            <a:ext cx="2448272" cy="1828800"/>
          </a:xfrm>
        </p:spPr>
        <p:txBody>
          <a:bodyPr>
            <a:normAutofit/>
          </a:bodyPr>
          <a:lstStyle/>
          <a:p>
            <a:r>
              <a:rPr lang="id-ID" sz="1600" dirty="0" smtClean="0"/>
              <a:t> </a:t>
            </a:r>
            <a:r>
              <a:rPr lang="id-ID" sz="2000" dirty="0" smtClean="0"/>
              <a:t>Fatih Gama</a:t>
            </a:r>
          </a:p>
          <a:p>
            <a:r>
              <a:rPr lang="id-ID" sz="2000" dirty="0"/>
              <a:t> </a:t>
            </a:r>
            <a:r>
              <a:rPr lang="id-ID" sz="2000" dirty="0" smtClean="0"/>
              <a:t>STPMD “APMD”</a:t>
            </a:r>
            <a:endParaRPr lang="id-ID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dirty="0" smtClean="0"/>
              <a:t>PENDEKATAN KELEMBAGAAN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217267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sebab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segi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sulit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membedakan</a:t>
            </a:r>
            <a:r>
              <a:rPr lang="en-US" dirty="0"/>
              <a:t> </a:t>
            </a:r>
            <a:r>
              <a:rPr lang="en-US" dirty="0" err="1"/>
              <a:t>keberadaan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hukum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politik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negara-negara</a:t>
            </a:r>
            <a:r>
              <a:rPr lang="en-US" dirty="0"/>
              <a:t> yang </a:t>
            </a:r>
            <a:r>
              <a:rPr lang="en-US" dirty="0" err="1"/>
              <a:t>diperbandingakan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 </a:t>
            </a:r>
            <a:r>
              <a:rPr lang="en-US" dirty="0" err="1"/>
              <a:t>Begitu</a:t>
            </a:r>
            <a:r>
              <a:rPr lang="en-US" dirty="0"/>
              <a:t> </a:t>
            </a:r>
            <a:r>
              <a:rPr lang="en-US" dirty="0" err="1"/>
              <a:t>sulitnya</a:t>
            </a:r>
            <a:r>
              <a:rPr lang="en-US" dirty="0"/>
              <a:t> </a:t>
            </a:r>
            <a:r>
              <a:rPr lang="en-US" dirty="0" err="1"/>
              <a:t>membedakan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legal formal</a:t>
            </a:r>
            <a:r>
              <a:rPr lang="en-US" dirty="0" smtClean="0"/>
              <a:t>.</a:t>
            </a:r>
            <a:endParaRPr lang="id-ID" dirty="0" smtClean="0"/>
          </a:p>
          <a:p>
            <a:r>
              <a:rPr lang="en-US" dirty="0" err="1"/>
              <a:t>Disebut</a:t>
            </a:r>
            <a:r>
              <a:rPr lang="en-US" dirty="0"/>
              <a:t> legal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sulitnya</a:t>
            </a:r>
            <a:r>
              <a:rPr lang="en-US" dirty="0"/>
              <a:t> </a:t>
            </a:r>
            <a:r>
              <a:rPr lang="en-US" dirty="0" err="1"/>
              <a:t>membedakan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seolah-olah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berjalan</a:t>
            </a:r>
            <a:r>
              <a:rPr lang="en-US" dirty="0"/>
              <a:t> </a:t>
            </a:r>
            <a:r>
              <a:rPr lang="en-US" dirty="0" err="1"/>
              <a:t>seiring</a:t>
            </a:r>
            <a:r>
              <a:rPr lang="en-US" dirty="0"/>
              <a:t>, </a:t>
            </a:r>
            <a:r>
              <a:rPr lang="en-US" dirty="0" err="1"/>
              <a:t>padahal</a:t>
            </a:r>
            <a:r>
              <a:rPr lang="en-US" dirty="0"/>
              <a:t> di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keduanya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logika</a:t>
            </a:r>
            <a:r>
              <a:rPr lang="en-US" dirty="0"/>
              <a:t> yang </a:t>
            </a:r>
            <a:r>
              <a:rPr lang="en-US" dirty="0" err="1"/>
              <a:t>bertolak</a:t>
            </a:r>
            <a:r>
              <a:rPr lang="en-US" dirty="0"/>
              <a:t> </a:t>
            </a:r>
            <a:r>
              <a:rPr lang="en-US" dirty="0" err="1"/>
              <a:t>belakang</a:t>
            </a:r>
            <a:r>
              <a:rPr lang="en-US" dirty="0"/>
              <a:t>.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formal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kelengkapan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institusi-institusi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yang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penyelanggaraan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.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pernah</a:t>
            </a:r>
            <a:r>
              <a:rPr lang="en-US" dirty="0"/>
              <a:t> </a:t>
            </a:r>
            <a:r>
              <a:rPr lang="en-US" dirty="0" err="1"/>
              <a:t>dipersoalkan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, </a:t>
            </a:r>
            <a:r>
              <a:rPr lang="en-US" dirty="0" err="1"/>
              <a:t>terlebih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keberadaan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lembaga-lembaga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(Mariana, </a:t>
            </a:r>
            <a:r>
              <a:rPr lang="en-US" dirty="0" err="1"/>
              <a:t>dkk</a:t>
            </a:r>
            <a:r>
              <a:rPr lang="en-US" dirty="0"/>
              <a:t>., 2009).</a:t>
            </a:r>
            <a:endParaRPr lang="id-ID" dirty="0"/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912895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1772816"/>
            <a:ext cx="8407893" cy="5085184"/>
          </a:xfrm>
        </p:spPr>
        <p:txBody>
          <a:bodyPr>
            <a:noAutofit/>
          </a:bodyPr>
          <a:lstStyle/>
          <a:p>
            <a:pPr algn="just"/>
            <a:r>
              <a:rPr lang="id-ID" sz="1800" dirty="0" err="1"/>
              <a:t>A</a:t>
            </a:r>
            <a:r>
              <a:rPr lang="en-US" sz="1800" dirty="0" err="1" smtClean="0"/>
              <a:t>sumsi</a:t>
            </a:r>
            <a:r>
              <a:rPr lang="en-US" sz="1800" dirty="0" smtClean="0"/>
              <a:t> </a:t>
            </a:r>
            <a:r>
              <a:rPr lang="en-US" sz="1800" dirty="0" err="1" smtClean="0"/>
              <a:t>dasar</a:t>
            </a:r>
            <a:r>
              <a:rPr lang="id-ID" sz="1800" dirty="0" smtClean="0"/>
              <a:t>:</a:t>
            </a:r>
            <a:r>
              <a:rPr lang="en-US" sz="1800" dirty="0" smtClean="0"/>
              <a:t> </a:t>
            </a:r>
            <a:r>
              <a:rPr lang="id-ID" sz="1800" dirty="0"/>
              <a:t>N</a:t>
            </a:r>
            <a:r>
              <a:rPr lang="en-US" sz="1800" dirty="0" err="1" smtClean="0"/>
              <a:t>egara</a:t>
            </a:r>
            <a:r>
              <a:rPr lang="en-US" sz="1800" dirty="0" smtClean="0"/>
              <a:t>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diletakkan</a:t>
            </a:r>
            <a:r>
              <a:rPr lang="en-US" sz="1800" dirty="0"/>
              <a:t> </a:t>
            </a:r>
            <a:r>
              <a:rPr lang="en-US" sz="1800" dirty="0" err="1"/>
              <a:t>pada</a:t>
            </a:r>
            <a:r>
              <a:rPr lang="en-US" sz="1800" dirty="0"/>
              <a:t> </a:t>
            </a:r>
            <a:r>
              <a:rPr lang="en-US" sz="1800" dirty="0" err="1"/>
              <a:t>upaya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melakukan</a:t>
            </a:r>
            <a:r>
              <a:rPr lang="en-US" sz="1800" dirty="0"/>
              <a:t> </a:t>
            </a:r>
            <a:r>
              <a:rPr lang="en-US" sz="1800" dirty="0" err="1"/>
              <a:t>agregasi</a:t>
            </a:r>
            <a:r>
              <a:rPr lang="en-US" sz="1800" dirty="0"/>
              <a:t> </a:t>
            </a:r>
            <a:r>
              <a:rPr lang="en-US" sz="1800" dirty="0" err="1"/>
              <a:t>dari</a:t>
            </a:r>
            <a:r>
              <a:rPr lang="en-US" sz="1800" dirty="0"/>
              <a:t> </a:t>
            </a:r>
            <a:r>
              <a:rPr lang="en-US" sz="1800" dirty="0" err="1"/>
              <a:t>tindakan</a:t>
            </a:r>
            <a:r>
              <a:rPr lang="en-US" sz="1800" dirty="0"/>
              <a:t> </a:t>
            </a:r>
            <a:r>
              <a:rPr lang="en-US" sz="1800" dirty="0" err="1"/>
              <a:t>individu</a:t>
            </a:r>
            <a:r>
              <a:rPr lang="en-US" sz="1800" dirty="0"/>
              <a:t> (</a:t>
            </a:r>
            <a:r>
              <a:rPr lang="en-US" sz="1800" i="1" dirty="0"/>
              <a:t>individual actions</a:t>
            </a:r>
            <a:r>
              <a:rPr lang="en-US" sz="1800" dirty="0"/>
              <a:t>) </a:t>
            </a:r>
            <a:r>
              <a:rPr lang="en-US" sz="1800" dirty="0" err="1"/>
              <a:t>atau</a:t>
            </a:r>
            <a:r>
              <a:rPr lang="en-US" sz="1800" dirty="0"/>
              <a:t> pun </a:t>
            </a:r>
            <a:r>
              <a:rPr lang="en-US" sz="1800" dirty="0" err="1"/>
              <a:t>pada</a:t>
            </a:r>
            <a:r>
              <a:rPr lang="en-US" sz="1800" dirty="0"/>
              <a:t> </a:t>
            </a:r>
            <a:r>
              <a:rPr lang="en-US" sz="1800" dirty="0" err="1"/>
              <a:t>permainan</a:t>
            </a:r>
            <a:r>
              <a:rPr lang="en-US" sz="1800" dirty="0"/>
              <a:t> </a:t>
            </a:r>
            <a:r>
              <a:rPr lang="en-US" sz="1800" dirty="0" err="1"/>
              <a:t>interaksi</a:t>
            </a:r>
            <a:r>
              <a:rPr lang="en-US" sz="1800" dirty="0"/>
              <a:t> yang </a:t>
            </a:r>
            <a:r>
              <a:rPr lang="en-US" sz="1800" dirty="0" err="1"/>
              <a:t>terpola</a:t>
            </a:r>
            <a:r>
              <a:rPr lang="en-US" sz="1800" dirty="0"/>
              <a:t> (</a:t>
            </a:r>
            <a:r>
              <a:rPr lang="en-US" sz="1800" i="1" dirty="0"/>
              <a:t>patterned interaction games</a:t>
            </a:r>
            <a:r>
              <a:rPr lang="en-US" sz="1800" dirty="0"/>
              <a:t>) di </a:t>
            </a:r>
            <a:r>
              <a:rPr lang="en-US" sz="1800" dirty="0" err="1"/>
              <a:t>antara</a:t>
            </a:r>
            <a:r>
              <a:rPr lang="en-US" sz="1800" dirty="0"/>
              <a:t> </a:t>
            </a:r>
            <a:r>
              <a:rPr lang="en-US" sz="1800" dirty="0" err="1"/>
              <a:t>individu</a:t>
            </a:r>
            <a:r>
              <a:rPr lang="en-US" sz="1800" dirty="0"/>
              <a:t> </a:t>
            </a:r>
            <a:r>
              <a:rPr lang="en-US" sz="1800" dirty="0" err="1"/>
              <a:t>maupun</a:t>
            </a:r>
            <a:r>
              <a:rPr lang="en-US" sz="1800" dirty="0"/>
              <a:t> </a:t>
            </a:r>
            <a:r>
              <a:rPr lang="en-US" sz="1800" dirty="0" err="1"/>
              <a:t>aktor-aktor</a:t>
            </a:r>
            <a:r>
              <a:rPr lang="en-US" sz="1800" dirty="0"/>
              <a:t> </a:t>
            </a:r>
            <a:r>
              <a:rPr lang="en-US" sz="1800" dirty="0" err="1"/>
              <a:t>negara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politik</a:t>
            </a:r>
            <a:r>
              <a:rPr lang="en-US" sz="1800" dirty="0"/>
              <a:t>, </a:t>
            </a:r>
            <a:r>
              <a:rPr lang="en-US" sz="1800" dirty="0" err="1"/>
              <a:t>tetapi</a:t>
            </a:r>
            <a:r>
              <a:rPr lang="en-US" sz="1800" dirty="0"/>
              <a:t> </a:t>
            </a:r>
            <a:r>
              <a:rPr lang="en-US" sz="1800" dirty="0" err="1"/>
              <a:t>lebih</a:t>
            </a:r>
            <a:r>
              <a:rPr lang="en-US" sz="1800" dirty="0"/>
              <a:t> </a:t>
            </a:r>
            <a:r>
              <a:rPr lang="en-US" sz="1800" dirty="0" err="1"/>
              <a:t>pada</a:t>
            </a:r>
            <a:r>
              <a:rPr lang="en-US" sz="1800" dirty="0"/>
              <a:t> “</a:t>
            </a:r>
            <a:r>
              <a:rPr lang="en-US" sz="1800" dirty="0" err="1"/>
              <a:t>institusi</a:t>
            </a:r>
            <a:r>
              <a:rPr lang="en-US" sz="1800" dirty="0"/>
              <a:t> yang </a:t>
            </a:r>
            <a:r>
              <a:rPr lang="en-US" sz="1800" dirty="0" err="1"/>
              <a:t>membentuk</a:t>
            </a:r>
            <a:r>
              <a:rPr lang="en-US" sz="1800" dirty="0"/>
              <a:t> </a:t>
            </a:r>
            <a:r>
              <a:rPr lang="en-US" sz="1800" dirty="0" err="1"/>
              <a:t>tindakan</a:t>
            </a:r>
            <a:r>
              <a:rPr lang="en-US" sz="1800" dirty="0"/>
              <a:t>” </a:t>
            </a:r>
            <a:r>
              <a:rPr lang="en-US" sz="1800" dirty="0" err="1"/>
              <a:t>itu</a:t>
            </a:r>
            <a:r>
              <a:rPr lang="en-US" sz="1800" dirty="0"/>
              <a:t> </a:t>
            </a:r>
            <a:r>
              <a:rPr lang="en-US" sz="1800" dirty="0" err="1"/>
              <a:t>sendiri</a:t>
            </a:r>
            <a:r>
              <a:rPr lang="en-US" sz="1800" dirty="0"/>
              <a:t>.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pandangan</a:t>
            </a:r>
            <a:r>
              <a:rPr lang="en-US" sz="1800" dirty="0"/>
              <a:t> </a:t>
            </a:r>
            <a:r>
              <a:rPr lang="en-US" sz="1800" dirty="0" err="1"/>
              <a:t>ini</a:t>
            </a:r>
            <a:r>
              <a:rPr lang="en-US" sz="1800" dirty="0"/>
              <a:t> </a:t>
            </a:r>
            <a:r>
              <a:rPr lang="en-US" sz="1800" dirty="0" err="1"/>
              <a:t>institusi-institusi</a:t>
            </a:r>
            <a:r>
              <a:rPr lang="en-US" sz="1800" dirty="0"/>
              <a:t> </a:t>
            </a:r>
            <a:r>
              <a:rPr lang="en-US" sz="1800" dirty="0" err="1"/>
              <a:t>muncul</a:t>
            </a:r>
            <a:r>
              <a:rPr lang="en-US" sz="1800" dirty="0"/>
              <a:t>, </a:t>
            </a:r>
            <a:r>
              <a:rPr lang="en-US" sz="1800" dirty="0" err="1"/>
              <a:t>sebagai</a:t>
            </a:r>
            <a:r>
              <a:rPr lang="en-US" sz="1800" dirty="0"/>
              <a:t> </a:t>
            </a:r>
            <a:r>
              <a:rPr lang="en-US" sz="1800" dirty="0" err="1"/>
              <a:t>faktor-faktor</a:t>
            </a:r>
            <a:r>
              <a:rPr lang="en-US" sz="1800" dirty="0"/>
              <a:t> ‘</a:t>
            </a:r>
            <a:r>
              <a:rPr lang="en-US" sz="1800" dirty="0" err="1"/>
              <a:t>tatanan</a:t>
            </a:r>
            <a:r>
              <a:rPr lang="en-US" sz="1800" dirty="0"/>
              <a:t> </a:t>
            </a:r>
            <a:r>
              <a:rPr lang="en-US" sz="1800" dirty="0" err="1"/>
              <a:t>lebih</a:t>
            </a:r>
            <a:r>
              <a:rPr lang="en-US" sz="1800" dirty="0"/>
              <a:t> </a:t>
            </a:r>
            <a:r>
              <a:rPr lang="en-US" sz="1800" dirty="0" err="1"/>
              <a:t>tinggi</a:t>
            </a:r>
            <a:r>
              <a:rPr lang="en-US" sz="1800" dirty="0"/>
              <a:t>’ (‘</a:t>
            </a:r>
            <a:r>
              <a:rPr lang="en-US" sz="1800" i="1" dirty="0"/>
              <a:t>higher order</a:t>
            </a:r>
            <a:r>
              <a:rPr lang="en-US" sz="1800" dirty="0"/>
              <a:t>’) yang </a:t>
            </a:r>
            <a:r>
              <a:rPr lang="en-US" sz="1800" dirty="0" err="1"/>
              <a:t>menstrukturkan</a:t>
            </a:r>
            <a:r>
              <a:rPr lang="en-US" sz="1800" dirty="0"/>
              <a:t> </a:t>
            </a:r>
            <a:r>
              <a:rPr lang="en-US" sz="1800" dirty="0" err="1"/>
              <a:t>tindakan</a:t>
            </a:r>
            <a:r>
              <a:rPr lang="en-US" sz="1800" dirty="0"/>
              <a:t>, </a:t>
            </a:r>
            <a:r>
              <a:rPr lang="en-US" sz="1800" dirty="0" err="1"/>
              <a:t>memaksa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mengatur</a:t>
            </a:r>
            <a:r>
              <a:rPr lang="en-US" sz="1800" dirty="0"/>
              <a:t> </a:t>
            </a:r>
            <a:r>
              <a:rPr lang="en-US" sz="1800" dirty="0" err="1"/>
              <a:t>kepentingan-kepentingan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partisipasi</a:t>
            </a:r>
            <a:r>
              <a:rPr lang="en-US" sz="1800" dirty="0"/>
              <a:t> </a:t>
            </a:r>
            <a:r>
              <a:rPr lang="en-US" sz="1800" dirty="0" err="1"/>
              <a:t>politik</a:t>
            </a:r>
            <a:r>
              <a:rPr lang="en-US" sz="1800" dirty="0"/>
              <a:t> </a:t>
            </a:r>
            <a:r>
              <a:rPr lang="en-US" sz="1800" dirty="0" err="1"/>
              <a:t>dari</a:t>
            </a:r>
            <a:r>
              <a:rPr lang="en-US" sz="1800" dirty="0"/>
              <a:t> </a:t>
            </a:r>
            <a:r>
              <a:rPr lang="en-US" sz="1800" dirty="0" err="1"/>
              <a:t>para</a:t>
            </a:r>
            <a:r>
              <a:rPr lang="en-US" sz="1800" dirty="0"/>
              <a:t> </a:t>
            </a:r>
            <a:r>
              <a:rPr lang="en-US" sz="1800" dirty="0" err="1"/>
              <a:t>aktor</a:t>
            </a:r>
            <a:r>
              <a:rPr lang="en-US" sz="1800" dirty="0"/>
              <a:t>, </a:t>
            </a:r>
            <a:r>
              <a:rPr lang="en-US" sz="1800" dirty="0" err="1"/>
              <a:t>tanpa</a:t>
            </a:r>
            <a:r>
              <a:rPr lang="en-US" sz="1800" dirty="0"/>
              <a:t> </a:t>
            </a:r>
            <a:r>
              <a:rPr lang="en-US" sz="1800" dirty="0" err="1"/>
              <a:t>mensyaratkan</a:t>
            </a:r>
            <a:r>
              <a:rPr lang="en-US" sz="1800" dirty="0"/>
              <a:t> </a:t>
            </a:r>
            <a:r>
              <a:rPr lang="en-US" sz="1800" dirty="0" err="1"/>
              <a:t>mobilisasi</a:t>
            </a:r>
            <a:r>
              <a:rPr lang="en-US" sz="1800" dirty="0"/>
              <a:t> </a:t>
            </a:r>
            <a:r>
              <a:rPr lang="en-US" sz="1800" dirty="0" err="1"/>
              <a:t>kolektif</a:t>
            </a:r>
            <a:r>
              <a:rPr lang="en-US" sz="1800" dirty="0"/>
              <a:t> yang </a:t>
            </a:r>
            <a:r>
              <a:rPr lang="en-US" sz="1800" dirty="0" err="1"/>
              <a:t>berulang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intervensi</a:t>
            </a:r>
            <a:r>
              <a:rPr lang="en-US" sz="1800" dirty="0"/>
              <a:t> </a:t>
            </a:r>
            <a:r>
              <a:rPr lang="en-US" sz="1800" dirty="0" err="1"/>
              <a:t>penguasa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menerima</a:t>
            </a:r>
            <a:r>
              <a:rPr lang="en-US" sz="1800" dirty="0"/>
              <a:t> </a:t>
            </a:r>
            <a:r>
              <a:rPr lang="en-US" sz="1800" dirty="0" err="1"/>
              <a:t>aturan-aturan</a:t>
            </a:r>
            <a:r>
              <a:rPr lang="en-US" sz="1800" dirty="0"/>
              <a:t> </a:t>
            </a:r>
            <a:r>
              <a:rPr lang="en-US" sz="1800" dirty="0" err="1"/>
              <a:t>ini</a:t>
            </a:r>
            <a:r>
              <a:rPr lang="en-US" sz="1800" dirty="0"/>
              <a:t> (</a:t>
            </a:r>
            <a:r>
              <a:rPr lang="en-US" sz="1800" dirty="0" err="1"/>
              <a:t>Amenta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Ramsey, 2010: 16</a:t>
            </a:r>
            <a:r>
              <a:rPr lang="en-US" sz="1800" dirty="0" smtClean="0"/>
              <a:t>).</a:t>
            </a:r>
            <a:r>
              <a:rPr lang="en-US" sz="1800" dirty="0"/>
              <a:t> </a:t>
            </a:r>
            <a:r>
              <a:rPr lang="en-US" sz="1800" dirty="0" err="1"/>
              <a:t>Karena</a:t>
            </a:r>
            <a:r>
              <a:rPr lang="en-US" sz="1800" dirty="0"/>
              <a:t> </a:t>
            </a:r>
            <a:r>
              <a:rPr lang="en-US" sz="1800" dirty="0" err="1"/>
              <a:t>itu</a:t>
            </a:r>
            <a:r>
              <a:rPr lang="en-US" sz="1800" dirty="0"/>
              <a:t>, </a:t>
            </a:r>
            <a:r>
              <a:rPr lang="en-US" sz="1800" dirty="0" err="1"/>
              <a:t>pendekatan</a:t>
            </a:r>
            <a:r>
              <a:rPr lang="en-US" sz="1800" dirty="0"/>
              <a:t> </a:t>
            </a:r>
            <a:r>
              <a:rPr lang="en-US" sz="1800" dirty="0" err="1"/>
              <a:t>ini</a:t>
            </a:r>
            <a:r>
              <a:rPr lang="en-US" sz="1800" dirty="0"/>
              <a:t> </a:t>
            </a:r>
            <a:r>
              <a:rPr lang="en-US" sz="1800" dirty="0" err="1"/>
              <a:t>menempatkan</a:t>
            </a:r>
            <a:r>
              <a:rPr lang="en-US" sz="1800" dirty="0"/>
              <a:t> </a:t>
            </a:r>
            <a:r>
              <a:rPr lang="en-US" sz="1800" dirty="0" err="1"/>
              <a:t>fokus</a:t>
            </a:r>
            <a:r>
              <a:rPr lang="en-US" sz="1800" dirty="0"/>
              <a:t> </a:t>
            </a:r>
            <a:r>
              <a:rPr lang="en-US" sz="1800" dirty="0" err="1"/>
              <a:t>kajian</a:t>
            </a:r>
            <a:r>
              <a:rPr lang="en-US" sz="1800" dirty="0"/>
              <a:t> </a:t>
            </a:r>
            <a:r>
              <a:rPr lang="en-US" sz="1800" dirty="0" err="1"/>
              <a:t>pada</a:t>
            </a:r>
            <a:r>
              <a:rPr lang="en-US" sz="1800" dirty="0"/>
              <a:t> </a:t>
            </a:r>
            <a:r>
              <a:rPr lang="en-US" sz="1800" dirty="0" err="1"/>
              <a:t>aturan-aturan</a:t>
            </a:r>
            <a:r>
              <a:rPr lang="en-US" sz="1800" dirty="0"/>
              <a:t> formal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organisasi</a:t>
            </a:r>
            <a:r>
              <a:rPr lang="en-US" sz="1800" dirty="0" smtClean="0"/>
              <a:t>,</a:t>
            </a:r>
            <a:endParaRPr lang="id-ID" sz="1800" dirty="0" smtClean="0"/>
          </a:p>
          <a:p>
            <a:pPr algn="just"/>
            <a:r>
              <a:rPr lang="en-US" sz="1800" dirty="0" err="1"/>
              <a:t>Intinya</a:t>
            </a:r>
            <a:r>
              <a:rPr lang="en-US" sz="1800" dirty="0"/>
              <a:t>,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pendekatan</a:t>
            </a:r>
            <a:r>
              <a:rPr lang="en-US" sz="1800" dirty="0"/>
              <a:t> </a:t>
            </a:r>
            <a:r>
              <a:rPr lang="en-US" sz="1800" dirty="0" err="1"/>
              <a:t>kelembagaan</a:t>
            </a:r>
            <a:r>
              <a:rPr lang="en-US" sz="1800" dirty="0"/>
              <a:t> lama yang </a:t>
            </a:r>
            <a:r>
              <a:rPr lang="en-US" sz="1800" dirty="0" err="1"/>
              <a:t>normatif</a:t>
            </a:r>
            <a:r>
              <a:rPr lang="en-US" sz="1800" dirty="0"/>
              <a:t> </a:t>
            </a:r>
            <a:r>
              <a:rPr lang="en-US" sz="1800" dirty="0" err="1"/>
              <a:t>ini</a:t>
            </a:r>
            <a:r>
              <a:rPr lang="en-US" sz="1800" dirty="0"/>
              <a:t> </a:t>
            </a:r>
            <a:r>
              <a:rPr lang="en-US" sz="1800" dirty="0" err="1"/>
              <a:t>menekankan</a:t>
            </a:r>
            <a:r>
              <a:rPr lang="en-US" sz="1800" dirty="0"/>
              <a:t> </a:t>
            </a:r>
            <a:r>
              <a:rPr lang="en-US" sz="1800" dirty="0" err="1"/>
              <a:t>sebuah</a:t>
            </a:r>
            <a:r>
              <a:rPr lang="en-US" sz="1800" dirty="0"/>
              <a:t> </a:t>
            </a:r>
            <a:r>
              <a:rPr lang="en-US" sz="1800" dirty="0" err="1"/>
              <a:t>argumen</a:t>
            </a:r>
            <a:r>
              <a:rPr lang="en-US" sz="1800" dirty="0"/>
              <a:t> yang </a:t>
            </a:r>
            <a:r>
              <a:rPr lang="en-US" sz="1800" dirty="0" err="1"/>
              <a:t>menyatakan</a:t>
            </a:r>
            <a:r>
              <a:rPr lang="en-US" sz="1800" dirty="0"/>
              <a:t> </a:t>
            </a:r>
            <a:r>
              <a:rPr lang="en-US" sz="1800" dirty="0" err="1"/>
              <a:t>bahwa</a:t>
            </a:r>
            <a:r>
              <a:rPr lang="en-US" sz="1800" dirty="0"/>
              <a:t> </a:t>
            </a:r>
            <a:r>
              <a:rPr lang="en-US" sz="1800" dirty="0" err="1"/>
              <a:t>institusi</a:t>
            </a:r>
            <a:r>
              <a:rPr lang="en-US" sz="1800" dirty="0"/>
              <a:t> </a:t>
            </a:r>
            <a:r>
              <a:rPr lang="en-US" sz="1800" dirty="0" err="1"/>
              <a:t>politik</a:t>
            </a:r>
            <a:r>
              <a:rPr lang="en-US" sz="1800" dirty="0"/>
              <a:t> </a:t>
            </a:r>
            <a:r>
              <a:rPr lang="en-US" sz="1800" dirty="0" err="1"/>
              <a:t>memiliki</a:t>
            </a:r>
            <a:r>
              <a:rPr lang="en-US" sz="1800" dirty="0"/>
              <a:t> </a:t>
            </a:r>
            <a:r>
              <a:rPr lang="en-US" sz="1800" dirty="0" err="1"/>
              <a:t>pengaruh</a:t>
            </a:r>
            <a:r>
              <a:rPr lang="en-US" sz="1800" dirty="0"/>
              <a:t> </a:t>
            </a:r>
            <a:r>
              <a:rPr lang="en-US" sz="1800" dirty="0" err="1"/>
              <a:t>besar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menentukan</a:t>
            </a:r>
            <a:r>
              <a:rPr lang="en-US" sz="1800" dirty="0"/>
              <a:t> </a:t>
            </a:r>
            <a:r>
              <a:rPr lang="en-US" sz="1800" dirty="0" err="1"/>
              <a:t>perilaku</a:t>
            </a:r>
            <a:r>
              <a:rPr lang="en-US" sz="1800" dirty="0"/>
              <a:t> </a:t>
            </a:r>
            <a:r>
              <a:rPr lang="en-US" sz="1800" dirty="0" err="1"/>
              <a:t>aktor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membentuk</a:t>
            </a:r>
            <a:r>
              <a:rPr lang="en-US" sz="1800" dirty="0"/>
              <a:t> </a:t>
            </a:r>
            <a:r>
              <a:rPr lang="en-US" sz="1800" dirty="0" err="1"/>
              <a:t>nilai</a:t>
            </a:r>
            <a:r>
              <a:rPr lang="en-US" sz="1800" dirty="0"/>
              <a:t>, </a:t>
            </a:r>
            <a:r>
              <a:rPr lang="en-US" sz="1800" dirty="0" err="1"/>
              <a:t>norma</a:t>
            </a:r>
            <a:r>
              <a:rPr lang="en-US" sz="1800" dirty="0"/>
              <a:t>, </a:t>
            </a:r>
            <a:r>
              <a:rPr lang="en-US" sz="1800" dirty="0" err="1"/>
              <a:t>kepentingan</a:t>
            </a:r>
            <a:r>
              <a:rPr lang="en-US" sz="1800" dirty="0"/>
              <a:t>, </a:t>
            </a:r>
            <a:r>
              <a:rPr lang="en-US" sz="1800" dirty="0" err="1"/>
              <a:t>identitas</a:t>
            </a:r>
            <a:r>
              <a:rPr lang="en-US" sz="1800" dirty="0"/>
              <a:t>,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keyakinan</a:t>
            </a:r>
            <a:r>
              <a:rPr lang="en-US" sz="1800" dirty="0"/>
              <a:t> </a:t>
            </a:r>
            <a:r>
              <a:rPr lang="en-US" sz="1800" dirty="0" err="1"/>
              <a:t>mereka</a:t>
            </a:r>
            <a:r>
              <a:rPr lang="en-US" sz="1800" dirty="0"/>
              <a:t>.</a:t>
            </a:r>
            <a:endParaRPr lang="id-ID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ASUMSI DASAR PENDEKATAN KELEMBAGAAN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9711895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6746178"/>
              </p:ext>
            </p:extLst>
          </p:nvPr>
        </p:nvGraphicFramePr>
        <p:xfrm>
          <a:off x="381000" y="1719263"/>
          <a:ext cx="8407400" cy="4406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KARAKTERISTIK PENDEKATAN KELEMBAGAAn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5274839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Para </a:t>
            </a:r>
            <a:r>
              <a:rPr lang="en-US" dirty="0" err="1"/>
              <a:t>pengkritik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lama, </a:t>
            </a:r>
            <a:r>
              <a:rPr lang="en-US" dirty="0" err="1"/>
              <a:t>umumnya</a:t>
            </a:r>
            <a:r>
              <a:rPr lang="en-US" dirty="0"/>
              <a:t>, </a:t>
            </a:r>
            <a:r>
              <a:rPr lang="en-US" dirty="0" err="1"/>
              <a:t>berupaya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keterbatasan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segi</a:t>
            </a:r>
            <a:r>
              <a:rPr lang="en-US" dirty="0"/>
              <a:t> </a:t>
            </a:r>
            <a:r>
              <a:rPr lang="en-US" dirty="0" err="1"/>
              <a:t>lingkup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. Di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berkutat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beroperasi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terbatas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subjek</a:t>
            </a:r>
            <a:r>
              <a:rPr lang="en-US" dirty="0"/>
              <a:t> </a:t>
            </a:r>
            <a:r>
              <a:rPr lang="en-US" dirty="0" err="1"/>
              <a:t>masalahnya</a:t>
            </a:r>
            <a:r>
              <a:rPr lang="en-US" dirty="0"/>
              <a:t> –yang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kemunculannya</a:t>
            </a:r>
            <a:r>
              <a:rPr lang="en-US" dirty="0"/>
              <a:t> </a:t>
            </a:r>
            <a:r>
              <a:rPr lang="en-US" dirty="0" err="1"/>
              <a:t>jamak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di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Amerika</a:t>
            </a:r>
            <a:r>
              <a:rPr lang="en-US" dirty="0"/>
              <a:t> </a:t>
            </a:r>
            <a:r>
              <a:rPr lang="en-US" dirty="0" err="1"/>
              <a:t>Serikat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Eropa</a:t>
            </a:r>
            <a:r>
              <a:rPr lang="en-US" dirty="0"/>
              <a:t>. 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="1" cap="none" dirty="0" err="1" smtClean="0"/>
              <a:t>Kritik</a:t>
            </a:r>
            <a:r>
              <a:rPr lang="en-US" b="1" cap="none" dirty="0" smtClean="0"/>
              <a:t> </a:t>
            </a:r>
            <a:r>
              <a:rPr lang="id-ID" b="1" cap="none" dirty="0" smtClean="0"/>
              <a:t>d</a:t>
            </a:r>
            <a:r>
              <a:rPr lang="en-US" b="1" cap="none" dirty="0" smtClean="0"/>
              <a:t>an </a:t>
            </a:r>
            <a:r>
              <a:rPr lang="en-US" b="1" cap="none" dirty="0" err="1" smtClean="0"/>
              <a:t>Jalan</a:t>
            </a:r>
            <a:r>
              <a:rPr lang="en-US" b="1" cap="none" dirty="0" smtClean="0"/>
              <a:t> </a:t>
            </a:r>
            <a:r>
              <a:rPr lang="en-US" b="1" cap="none" dirty="0" err="1" smtClean="0"/>
              <a:t>Pembaharuan</a:t>
            </a:r>
            <a:r>
              <a:rPr lang="en-US" b="1" cap="none" dirty="0" smtClean="0"/>
              <a:t> </a:t>
            </a:r>
            <a:r>
              <a:rPr lang="en-US" b="1" cap="none" dirty="0" err="1" smtClean="0"/>
              <a:t>Bagi</a:t>
            </a:r>
            <a:r>
              <a:rPr lang="en-US" b="1" cap="none" dirty="0" smtClean="0"/>
              <a:t> </a:t>
            </a:r>
            <a:r>
              <a:rPr lang="en-US" b="1" cap="none" dirty="0" err="1" smtClean="0"/>
              <a:t>Pendekatan</a:t>
            </a:r>
            <a:r>
              <a:rPr lang="en-US" b="1" cap="none" dirty="0" smtClean="0"/>
              <a:t> </a:t>
            </a:r>
            <a:r>
              <a:rPr lang="en-US" b="1" cap="none" dirty="0" err="1" smtClean="0"/>
              <a:t>Kelembagaan</a:t>
            </a:r>
            <a:r>
              <a:rPr lang="en-US" b="1" cap="none" dirty="0" smtClean="0"/>
              <a:t> 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996646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Kritik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yang </a:t>
            </a:r>
            <a:r>
              <a:rPr lang="en-US" dirty="0" err="1"/>
              <a:t>ditujukan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lama, </a:t>
            </a:r>
            <a:r>
              <a:rPr lang="en-US" dirty="0" err="1"/>
              <a:t>khususnya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perbandingan</a:t>
            </a:r>
            <a:r>
              <a:rPr lang="en-US" dirty="0"/>
              <a:t>,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diuraikan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poin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.</a:t>
            </a:r>
            <a:endParaRPr lang="id-ID" dirty="0"/>
          </a:p>
          <a:p>
            <a:r>
              <a:rPr lang="en-US" b="1" i="1" dirty="0" err="1"/>
              <a:t>Pertama</a:t>
            </a:r>
            <a:r>
              <a:rPr lang="en-US" dirty="0"/>
              <a:t>,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dasarnya</a:t>
            </a:r>
            <a:r>
              <a:rPr lang="en-US" dirty="0"/>
              <a:t> </a:t>
            </a:r>
            <a:r>
              <a:rPr lang="en-US" dirty="0" err="1"/>
              <a:t>bukanlah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perbandingan</a:t>
            </a:r>
            <a:r>
              <a:rPr lang="en-US" dirty="0"/>
              <a:t> (</a:t>
            </a:r>
            <a:r>
              <a:rPr lang="en-US" i="1" dirty="0"/>
              <a:t>essentially non-comparative</a:t>
            </a:r>
            <a:r>
              <a:rPr lang="en-US" dirty="0" smtClean="0"/>
              <a:t>)</a:t>
            </a:r>
            <a:r>
              <a:rPr lang="id-ID" dirty="0" smtClean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asing</a:t>
            </a:r>
            <a:r>
              <a:rPr lang="en-US" dirty="0"/>
              <a:t> (</a:t>
            </a:r>
            <a:r>
              <a:rPr lang="en-US" i="1" dirty="0"/>
              <a:t>foreign government studies</a:t>
            </a:r>
            <a:r>
              <a:rPr lang="en-US" dirty="0"/>
              <a:t>)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deskripsi</a:t>
            </a:r>
            <a:r>
              <a:rPr lang="en-US" dirty="0"/>
              <a:t> </a:t>
            </a:r>
            <a:r>
              <a:rPr lang="en-US" dirty="0" err="1"/>
              <a:t>paralel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institusi-institusi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.</a:t>
            </a:r>
            <a:endParaRPr lang="id-ID" dirty="0"/>
          </a:p>
          <a:p>
            <a:r>
              <a:rPr lang="en-US" b="1" i="1" dirty="0" err="1"/>
              <a:t>Kedua</a:t>
            </a:r>
            <a:r>
              <a:rPr lang="en-US" dirty="0"/>
              <a:t>,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deskriptif</a:t>
            </a:r>
            <a:r>
              <a:rPr lang="en-US" dirty="0"/>
              <a:t> (</a:t>
            </a:r>
            <a:r>
              <a:rPr lang="en-US" i="1" dirty="0"/>
              <a:t>essentially descriptive</a:t>
            </a:r>
            <a:r>
              <a:rPr lang="en-US" dirty="0" smtClean="0"/>
              <a:t>)</a:t>
            </a:r>
            <a:r>
              <a:rPr lang="id-ID" dirty="0" smtClean="0"/>
              <a:t>,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pengkritik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sesungguhnya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membawa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masalah-masalah</a:t>
            </a:r>
            <a:r>
              <a:rPr lang="en-US" dirty="0"/>
              <a:t> </a:t>
            </a:r>
            <a:r>
              <a:rPr lang="en-US" dirty="0" err="1"/>
              <a:t>perbandingan</a:t>
            </a:r>
            <a:r>
              <a:rPr lang="en-US" dirty="0" smtClean="0"/>
              <a:t>.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pun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sensitif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faktor-faktor</a:t>
            </a:r>
            <a:r>
              <a:rPr lang="en-US" dirty="0"/>
              <a:t> non-</a:t>
            </a:r>
            <a:r>
              <a:rPr lang="en-US" dirty="0" err="1"/>
              <a:t>politik</a:t>
            </a:r>
            <a:r>
              <a:rPr lang="en-US" dirty="0"/>
              <a:t> (</a:t>
            </a:r>
            <a:r>
              <a:rPr lang="en-US" i="1" dirty="0"/>
              <a:t>non-political determinants</a:t>
            </a:r>
            <a:r>
              <a:rPr lang="en-US" dirty="0"/>
              <a:t>)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(</a:t>
            </a:r>
            <a:r>
              <a:rPr lang="en-US" i="1" dirty="0"/>
              <a:t>political </a:t>
            </a:r>
            <a:r>
              <a:rPr lang="en-US" i="1" dirty="0" err="1"/>
              <a:t>behaviour</a:t>
            </a:r>
            <a:r>
              <a:rPr lang="en-US" dirty="0"/>
              <a:t>),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faktor-faktor</a:t>
            </a:r>
            <a:r>
              <a:rPr lang="en-US" dirty="0"/>
              <a:t> informal </a:t>
            </a:r>
            <a:r>
              <a:rPr lang="en-US" dirty="0" err="1"/>
              <a:t>mendasar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institusi-institusi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. 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KRITIK PENDEKATAN KELEMBAGAAN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8315513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950289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b="1" i="1" dirty="0" err="1" smtClean="0"/>
              <a:t>Ketiga</a:t>
            </a:r>
            <a:r>
              <a:rPr lang="en-US" dirty="0"/>
              <a:t>,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berorientasi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Barat (</a:t>
            </a:r>
            <a:r>
              <a:rPr lang="en-US" i="1" dirty="0"/>
              <a:t>primarily western-oriented</a:t>
            </a:r>
            <a:r>
              <a:rPr lang="en-US" dirty="0"/>
              <a:t>).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institusional</a:t>
            </a:r>
            <a:r>
              <a:rPr lang="en-US" dirty="0"/>
              <a:t> lama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perbandingan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,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orientasi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Barat.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dijelaskan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perbandingan</a:t>
            </a:r>
            <a:r>
              <a:rPr lang="en-US" dirty="0"/>
              <a:t> di </a:t>
            </a:r>
            <a:r>
              <a:rPr lang="en-US" dirty="0" err="1"/>
              <a:t>negara-negara</a:t>
            </a:r>
            <a:r>
              <a:rPr lang="en-US" dirty="0"/>
              <a:t> Barat </a:t>
            </a:r>
            <a:r>
              <a:rPr lang="en-US" dirty="0" err="1"/>
              <a:t>saja</a:t>
            </a:r>
            <a:r>
              <a:rPr lang="en-US" dirty="0"/>
              <a:t>,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kemudahan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mengatasi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, </a:t>
            </a:r>
            <a:r>
              <a:rPr lang="en-US" dirty="0" err="1"/>
              <a:t>tersedianya</a:t>
            </a:r>
            <a:r>
              <a:rPr lang="en-US" dirty="0"/>
              <a:t> data-data </a:t>
            </a:r>
            <a:r>
              <a:rPr lang="en-US" dirty="0" err="1"/>
              <a:t>berbasis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kantor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sumber-sumber</a:t>
            </a:r>
            <a:r>
              <a:rPr lang="en-US" dirty="0"/>
              <a:t> material lain yang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 smtClean="0"/>
              <a:t>diakses</a:t>
            </a:r>
            <a:r>
              <a:rPr lang="en-US" dirty="0" smtClean="0"/>
              <a:t>.</a:t>
            </a:r>
            <a:endParaRPr lang="id-ID" dirty="0" smtClean="0"/>
          </a:p>
          <a:p>
            <a:pPr algn="just"/>
            <a:r>
              <a:rPr lang="en-US" b="1" i="1" dirty="0" err="1"/>
              <a:t>keempat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saintifik</a:t>
            </a:r>
            <a:r>
              <a:rPr lang="en-US" dirty="0"/>
              <a:t> (</a:t>
            </a:r>
            <a:r>
              <a:rPr lang="en-US" i="1" dirty="0"/>
              <a:t>non-scientific</a:t>
            </a:r>
            <a:r>
              <a:rPr lang="en-US" dirty="0"/>
              <a:t>). Para </a:t>
            </a:r>
            <a:r>
              <a:rPr lang="en-US" dirty="0" err="1"/>
              <a:t>pengkritik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penilaian</a:t>
            </a:r>
            <a:r>
              <a:rPr lang="en-US" dirty="0"/>
              <a:t> </a:t>
            </a:r>
            <a:r>
              <a:rPr lang="en-US" dirty="0" err="1"/>
              <a:t>bawa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mendeskripsikan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legal-formal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normatif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tidaklah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yang </a:t>
            </a:r>
            <a:r>
              <a:rPr lang="en-US" dirty="0" err="1"/>
              <a:t>sistematik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saintifik</a:t>
            </a:r>
            <a:r>
              <a:rPr lang="en-US" dirty="0"/>
              <a:t>.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berupaya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mengkaitkan</a:t>
            </a:r>
            <a:r>
              <a:rPr lang="en-US" dirty="0"/>
              <a:t> </a:t>
            </a:r>
            <a:r>
              <a:rPr lang="en-US" dirty="0" err="1"/>
              <a:t>elemen-elemen</a:t>
            </a:r>
            <a:r>
              <a:rPr lang="en-US" dirty="0"/>
              <a:t> </a:t>
            </a:r>
            <a:r>
              <a:rPr lang="en-US" dirty="0" err="1"/>
              <a:t>kontekstual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apapun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proses-proses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mensubordinasi</a:t>
            </a:r>
            <a:r>
              <a:rPr lang="en-US" dirty="0"/>
              <a:t> </a:t>
            </a:r>
            <a:r>
              <a:rPr lang="en-US" dirty="0" err="1"/>
              <a:t>penyelidikan</a:t>
            </a:r>
            <a:r>
              <a:rPr lang="en-US" dirty="0"/>
              <a:t> </a:t>
            </a:r>
            <a:r>
              <a:rPr lang="en-US" dirty="0" err="1"/>
              <a:t>empiris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proses-proses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standar-standar</a:t>
            </a:r>
            <a:r>
              <a:rPr lang="en-US" dirty="0"/>
              <a:t> </a:t>
            </a:r>
            <a:r>
              <a:rPr lang="en-US" dirty="0" err="1"/>
              <a:t>normatif</a:t>
            </a:r>
            <a:r>
              <a:rPr lang="en-US" dirty="0"/>
              <a:t>.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pengkritik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gagal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petanda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basis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perbandingan</a:t>
            </a:r>
            <a:r>
              <a:rPr lang="en-US" dirty="0"/>
              <a:t>. </a:t>
            </a:r>
            <a:endParaRPr lang="id-ID" dirty="0"/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KRITIK PENDEKATAN KELEMBAGAAN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1440823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Kritik-kritik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tradisional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dipaparkan</a:t>
            </a:r>
            <a:r>
              <a:rPr lang="en-US" dirty="0"/>
              <a:t> di </a:t>
            </a:r>
            <a:r>
              <a:rPr lang="en-US" dirty="0" err="1"/>
              <a:t>atas</a:t>
            </a:r>
            <a:r>
              <a:rPr lang="en-US" dirty="0"/>
              <a:t>, </a:t>
            </a:r>
            <a:r>
              <a:rPr lang="en-US" dirty="0" err="1"/>
              <a:t>umumnya</a:t>
            </a:r>
            <a:r>
              <a:rPr lang="en-US" dirty="0"/>
              <a:t>, </a:t>
            </a:r>
            <a:r>
              <a:rPr lang="en-US" dirty="0" err="1"/>
              <a:t>pertama</a:t>
            </a:r>
            <a:r>
              <a:rPr lang="en-US" dirty="0"/>
              <a:t> kali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ilmuwan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di </a:t>
            </a:r>
            <a:r>
              <a:rPr lang="en-US" dirty="0" err="1"/>
              <a:t>Amerika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puas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sarjana</a:t>
            </a:r>
            <a:r>
              <a:rPr lang="en-US" dirty="0"/>
              <a:t> yang </a:t>
            </a:r>
            <a:r>
              <a:rPr lang="en-US" dirty="0" err="1"/>
              <a:t>menganut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 Para </a:t>
            </a:r>
            <a:r>
              <a:rPr lang="en-US" dirty="0" err="1"/>
              <a:t>ilmuwan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kaum</a:t>
            </a:r>
            <a:r>
              <a:rPr lang="en-US" dirty="0"/>
              <a:t> </a:t>
            </a:r>
            <a:r>
              <a:rPr lang="en-US" dirty="0" err="1"/>
              <a:t>behavioralis</a:t>
            </a:r>
            <a:r>
              <a:rPr lang="en-US" dirty="0"/>
              <a:t> (</a:t>
            </a:r>
            <a:r>
              <a:rPr lang="en-US" i="1" dirty="0" err="1"/>
              <a:t>behaviour</a:t>
            </a:r>
            <a:r>
              <a:rPr lang="en-US" dirty="0"/>
              <a:t>). Hal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seiring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munculnya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sosial-politik</a:t>
            </a:r>
            <a:r>
              <a:rPr lang="en-US" dirty="0"/>
              <a:t> </a:t>
            </a:r>
            <a:r>
              <a:rPr lang="en-US" dirty="0" err="1"/>
              <a:t>pasca</a:t>
            </a:r>
            <a:r>
              <a:rPr lang="en-US" dirty="0"/>
              <a:t> </a:t>
            </a:r>
            <a:r>
              <a:rPr lang="en-US" dirty="0" err="1"/>
              <a:t>Perang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II yang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kompleks</a:t>
            </a:r>
            <a:r>
              <a:rPr lang="en-US" dirty="0"/>
              <a:t>, yang </a:t>
            </a:r>
            <a:r>
              <a:rPr lang="en-US" dirty="0" err="1"/>
              <a:t>dibarengi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lahirnnya</a:t>
            </a:r>
            <a:r>
              <a:rPr lang="en-US" dirty="0"/>
              <a:t> </a:t>
            </a:r>
            <a:r>
              <a:rPr lang="en-US" dirty="0" err="1"/>
              <a:t>negara-negara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dekolonisasi</a:t>
            </a:r>
            <a:r>
              <a:rPr lang="en-US" dirty="0"/>
              <a:t> yang </a:t>
            </a:r>
            <a:r>
              <a:rPr lang="en-US" dirty="0" err="1"/>
              <a:t>dimulai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1940.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benar-benar</a:t>
            </a:r>
            <a:r>
              <a:rPr lang="en-US" dirty="0"/>
              <a:t> </a:t>
            </a:r>
            <a:r>
              <a:rPr lang="en-US" dirty="0" err="1"/>
              <a:t>saintifik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inter-</a:t>
            </a:r>
            <a:r>
              <a:rPr lang="en-US" dirty="0" err="1"/>
              <a:t>disipliner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basis </a:t>
            </a:r>
            <a:r>
              <a:rPr lang="en-US" dirty="0" err="1"/>
              <a:t>perbandingan</a:t>
            </a:r>
            <a:r>
              <a:rPr lang="en-US" dirty="0"/>
              <a:t>.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PEMBARUAN: BANGKITNYA BEHAVIORALISME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642891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revolusi</a:t>
            </a:r>
            <a:r>
              <a:rPr lang="en-US" dirty="0"/>
              <a:t> </a:t>
            </a:r>
            <a:r>
              <a:rPr lang="en-US" dirty="0" err="1"/>
              <a:t>behavioralisme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,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ilmu-ilmu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didominasi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tekan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aktor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penyelidikan-penyelidikan</a:t>
            </a:r>
            <a:r>
              <a:rPr lang="en-US" dirty="0"/>
              <a:t> </a:t>
            </a:r>
            <a:r>
              <a:rPr lang="en-US" dirty="0" err="1"/>
              <a:t>ilmiah</a:t>
            </a:r>
            <a:r>
              <a:rPr lang="en-US" dirty="0"/>
              <a:t>.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sempat</a:t>
            </a:r>
            <a:r>
              <a:rPr lang="en-US" dirty="0"/>
              <a:t> </a:t>
            </a:r>
            <a:r>
              <a:rPr lang="en-US" dirty="0" err="1"/>
              <a:t>mendominasi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kira-kira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1960-an </a:t>
            </a:r>
            <a:r>
              <a:rPr lang="en-US" dirty="0" err="1"/>
              <a:t>dan</a:t>
            </a:r>
            <a:r>
              <a:rPr lang="en-US" dirty="0"/>
              <a:t> 1970-an, </a:t>
            </a:r>
            <a:r>
              <a:rPr lang="en-US" dirty="0" err="1"/>
              <a:t>setidaknya</a:t>
            </a:r>
            <a:r>
              <a:rPr lang="en-US" dirty="0"/>
              <a:t> di </a:t>
            </a:r>
            <a:r>
              <a:rPr lang="en-US" dirty="0" err="1"/>
              <a:t>Amerika</a:t>
            </a:r>
            <a:r>
              <a:rPr lang="en-US" dirty="0"/>
              <a:t> </a:t>
            </a:r>
            <a:r>
              <a:rPr lang="en-US" dirty="0" err="1"/>
              <a:t>Serikat</a:t>
            </a:r>
            <a:r>
              <a:rPr lang="en-US" dirty="0"/>
              <a:t>. </a:t>
            </a:r>
            <a:endParaRPr lang="id-ID" dirty="0" smtClean="0"/>
          </a:p>
          <a:p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penganut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behavioralisme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berasumsi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(</a:t>
            </a:r>
            <a:r>
              <a:rPr lang="en-US" i="1" dirty="0"/>
              <a:t>human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(</a:t>
            </a:r>
            <a:r>
              <a:rPr lang="en-US" i="1" dirty="0"/>
              <a:t>social </a:t>
            </a:r>
            <a:r>
              <a:rPr lang="en-US" i="1" dirty="0" err="1"/>
              <a:t>behaviour</a:t>
            </a:r>
            <a:r>
              <a:rPr lang="en-US" dirty="0"/>
              <a:t>)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dijelaskan</a:t>
            </a:r>
            <a:r>
              <a:rPr lang="en-US" dirty="0"/>
              <a:t>  </a:t>
            </a:r>
            <a:r>
              <a:rPr lang="en-US" dirty="0" err="1"/>
              <a:t>dalam</a:t>
            </a:r>
            <a:r>
              <a:rPr lang="en-US" dirty="0"/>
              <a:t> term-terms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hukum-hukum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umum</a:t>
            </a:r>
            <a:r>
              <a:rPr lang="en-US" dirty="0">
                <a:solidFill>
                  <a:srgbClr val="FF0000"/>
                </a:solidFill>
              </a:rPr>
              <a:t> (</a:t>
            </a:r>
            <a:r>
              <a:rPr lang="en-US" i="1" dirty="0">
                <a:solidFill>
                  <a:srgbClr val="FF0000"/>
                </a:solidFill>
              </a:rPr>
              <a:t>general laws</a:t>
            </a:r>
            <a:r>
              <a:rPr lang="en-US" dirty="0">
                <a:solidFill>
                  <a:srgbClr val="FF0000"/>
                </a:solidFill>
              </a:rPr>
              <a:t>) yang </a:t>
            </a:r>
            <a:r>
              <a:rPr lang="en-US" dirty="0" err="1">
                <a:solidFill>
                  <a:srgbClr val="FF0000"/>
                </a:solidFill>
              </a:rPr>
              <a:t>dibangun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dengan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observasi</a:t>
            </a:r>
            <a:r>
              <a:rPr lang="en-US" dirty="0"/>
              <a:t>.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mencoba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teknik-teknik</a:t>
            </a:r>
            <a:r>
              <a:rPr lang="en-US" dirty="0"/>
              <a:t> yang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mengukur</a:t>
            </a:r>
            <a:r>
              <a:rPr lang="en-US" dirty="0"/>
              <a:t> data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mendemonstrasikan</a:t>
            </a:r>
            <a:r>
              <a:rPr lang="en-US" dirty="0"/>
              <a:t> </a:t>
            </a:r>
            <a:r>
              <a:rPr lang="en-US" dirty="0" err="1"/>
              <a:t>validitas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yang </a:t>
            </a:r>
            <a:r>
              <a:rPr lang="en-US" dirty="0" err="1"/>
              <a:t>dibangun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kuantitatif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i="1" dirty="0"/>
              <a:t>voting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opini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elektoral</a:t>
            </a:r>
            <a:r>
              <a:rPr lang="en-US" dirty="0"/>
              <a:t>,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survei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poling </a:t>
            </a:r>
            <a:r>
              <a:rPr lang="en-US" dirty="0" err="1"/>
              <a:t>opini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 </a:t>
            </a:r>
            <a:endParaRPr lang="id-ID" dirty="0"/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PEMBARUAN: BANGKITNYA BEHAVIORALISME</a:t>
            </a:r>
          </a:p>
        </p:txBody>
      </p:sp>
    </p:spTree>
    <p:extLst>
      <p:ext uri="{BB962C8B-B14F-4D97-AF65-F5344CB8AC3E}">
        <p14:creationId xmlns:p14="http://schemas.microsoft.com/office/powerpoint/2010/main" val="29987372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 err="1"/>
              <a:t>Pertama</a:t>
            </a:r>
            <a:r>
              <a:rPr lang="en-US" dirty="0"/>
              <a:t>,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menampilkan</a:t>
            </a:r>
            <a:r>
              <a:rPr lang="en-US" dirty="0"/>
              <a:t> </a:t>
            </a:r>
            <a:r>
              <a:rPr lang="en-US" dirty="0" err="1"/>
              <a:t>keteraturan</a:t>
            </a:r>
            <a:r>
              <a:rPr lang="en-US" dirty="0"/>
              <a:t>,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dirumuskan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generalisasi</a:t>
            </a:r>
            <a:r>
              <a:rPr lang="en-US" dirty="0"/>
              <a:t>. </a:t>
            </a:r>
            <a:endParaRPr lang="id-ID" dirty="0" smtClean="0"/>
          </a:p>
          <a:p>
            <a:r>
              <a:rPr lang="en-US" i="1" dirty="0" err="1" smtClean="0"/>
              <a:t>Kedua</a:t>
            </a:r>
            <a:r>
              <a:rPr lang="en-US" dirty="0"/>
              <a:t>, </a:t>
            </a:r>
            <a:r>
              <a:rPr lang="en-US" dirty="0" err="1"/>
              <a:t>generalisasi-generalisasi</a:t>
            </a:r>
            <a:r>
              <a:rPr lang="en-US" dirty="0"/>
              <a:t> yang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dibuktikan</a:t>
            </a:r>
            <a:r>
              <a:rPr lang="en-US" dirty="0"/>
              <a:t> </a:t>
            </a:r>
            <a:r>
              <a:rPr lang="en-US" dirty="0" err="1"/>
              <a:t>keabsahan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kebenarannya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terverifikasi</a:t>
            </a:r>
            <a:r>
              <a:rPr lang="en-US" dirty="0"/>
              <a:t>. </a:t>
            </a:r>
            <a:endParaRPr lang="id-ID" dirty="0" smtClean="0"/>
          </a:p>
          <a:p>
            <a:r>
              <a:rPr lang="en-US" i="1" dirty="0" err="1" smtClean="0"/>
              <a:t>Ketiga</a:t>
            </a:r>
            <a:r>
              <a:rPr lang="en-US" dirty="0"/>
              <a:t>, </a:t>
            </a:r>
            <a:r>
              <a:rPr lang="en-US" dirty="0" err="1"/>
              <a:t>teknik-teknik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mengumpulkan</a:t>
            </a:r>
            <a:r>
              <a:rPr lang="en-US" dirty="0"/>
              <a:t>, </a:t>
            </a:r>
            <a:r>
              <a:rPr lang="en-US" dirty="0" err="1"/>
              <a:t>mengolah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menganalisis</a:t>
            </a:r>
            <a:r>
              <a:rPr lang="en-US" dirty="0"/>
              <a:t> data. </a:t>
            </a:r>
            <a:endParaRPr lang="id-ID" dirty="0" smtClean="0"/>
          </a:p>
          <a:p>
            <a:r>
              <a:rPr lang="en-US" i="1" dirty="0" err="1" smtClean="0"/>
              <a:t>Keempat</a:t>
            </a:r>
            <a:r>
              <a:rPr lang="en-US" dirty="0"/>
              <a:t>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kecermatan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pengukuran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kualifikasi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metode-metode</a:t>
            </a:r>
            <a:r>
              <a:rPr lang="en-US" dirty="0"/>
              <a:t> </a:t>
            </a:r>
            <a:r>
              <a:rPr lang="en-US" dirty="0" err="1"/>
              <a:t>statistik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matematika</a:t>
            </a:r>
            <a:r>
              <a:rPr lang="en-US" dirty="0"/>
              <a:t>. </a:t>
            </a:r>
            <a:endParaRPr lang="id-ID" dirty="0" smtClean="0"/>
          </a:p>
          <a:p>
            <a:r>
              <a:rPr lang="en-US" i="1" dirty="0" err="1" smtClean="0"/>
              <a:t>Kelima</a:t>
            </a:r>
            <a:r>
              <a:rPr lang="en-US" dirty="0"/>
              <a:t>,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berupaya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menghindari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bias agar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pengetahun</a:t>
            </a:r>
            <a:r>
              <a:rPr lang="en-US" dirty="0"/>
              <a:t> </a:t>
            </a:r>
            <a:r>
              <a:rPr lang="en-US" dirty="0" err="1"/>
              <a:t>bebas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(</a:t>
            </a:r>
            <a:r>
              <a:rPr lang="en-US" i="1" dirty="0"/>
              <a:t>value free</a:t>
            </a:r>
            <a:r>
              <a:rPr lang="en-US" dirty="0"/>
              <a:t>). 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KARAKTERISTIK BEHAVIORALISME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383661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950289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Pendekatan</a:t>
            </a:r>
            <a:r>
              <a:rPr lang="en-US" dirty="0"/>
              <a:t> lain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kompleks</a:t>
            </a:r>
            <a:r>
              <a:rPr lang="en-US" dirty="0"/>
              <a:t> yang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revolusi</a:t>
            </a:r>
            <a:r>
              <a:rPr lang="en-US" dirty="0"/>
              <a:t> </a:t>
            </a:r>
            <a:r>
              <a:rPr lang="en-US" dirty="0" err="1"/>
              <a:t>behavioralisme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Amerika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rasional</a:t>
            </a:r>
            <a:r>
              <a:rPr lang="en-US" dirty="0"/>
              <a:t> (</a:t>
            </a:r>
            <a:r>
              <a:rPr lang="en-US" i="1" dirty="0"/>
              <a:t>rational choice approach</a:t>
            </a:r>
            <a:r>
              <a:rPr lang="en-US" dirty="0"/>
              <a:t>)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 </a:t>
            </a:r>
            <a:endParaRPr lang="id-ID" dirty="0" smtClean="0"/>
          </a:p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mempelopori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model </a:t>
            </a:r>
            <a:r>
              <a:rPr lang="en-US" dirty="0" err="1"/>
              <a:t>matematika</a:t>
            </a:r>
            <a:r>
              <a:rPr lang="en-US" dirty="0"/>
              <a:t> yang </a:t>
            </a:r>
            <a:r>
              <a:rPr lang="en-US" dirty="0" err="1"/>
              <a:t>diadopsi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menilai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berperilaku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empiris</a:t>
            </a:r>
            <a:r>
              <a:rPr lang="en-US" dirty="0"/>
              <a:t>.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 </a:t>
            </a:r>
            <a:r>
              <a:rPr lang="en-US" dirty="0" err="1"/>
              <a:t>berkebalikan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behavioralis</a:t>
            </a:r>
            <a:r>
              <a:rPr lang="en-US" dirty="0"/>
              <a:t> yang </a:t>
            </a:r>
            <a:r>
              <a:rPr lang="en-US" dirty="0" err="1"/>
              <a:t>bersumber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sosiologi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psikologis</a:t>
            </a:r>
            <a:r>
              <a:rPr lang="en-US" dirty="0"/>
              <a:t>. Anthony Downs (1957)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pelopor</a:t>
            </a:r>
            <a:r>
              <a:rPr lang="en-US" dirty="0"/>
              <a:t> yang </a:t>
            </a:r>
            <a:r>
              <a:rPr lang="en-US" dirty="0" err="1"/>
              <a:t>menerapankan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rasional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pemilih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pemilihan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partai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karyanya</a:t>
            </a:r>
            <a:r>
              <a:rPr lang="en-US" dirty="0"/>
              <a:t> yang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merevolusi</a:t>
            </a:r>
            <a:r>
              <a:rPr lang="en-US" dirty="0"/>
              <a:t> </a:t>
            </a:r>
            <a:r>
              <a:rPr lang="en-US" dirty="0" err="1"/>
              <a:t>pemilihan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. </a:t>
            </a:r>
            <a:endParaRPr lang="id-ID" dirty="0" smtClean="0"/>
          </a:p>
          <a:p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rasional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pemilihan</a:t>
            </a:r>
            <a:r>
              <a:rPr lang="en-US" dirty="0"/>
              <a:t> </a:t>
            </a:r>
            <a:r>
              <a:rPr lang="en-US" dirty="0" err="1"/>
              <a:t>suara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,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naik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, </a:t>
            </a:r>
            <a:r>
              <a:rPr lang="en-US" dirty="0" err="1"/>
              <a:t>diduga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 paling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 </a:t>
            </a: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diasumsikan</a:t>
            </a:r>
            <a:r>
              <a:rPr lang="en-US" dirty="0"/>
              <a:t> </a:t>
            </a:r>
            <a:r>
              <a:rPr lang="en-US" dirty="0" err="1"/>
              <a:t>semata-mata</a:t>
            </a:r>
            <a:r>
              <a:rPr lang="en-US" dirty="0"/>
              <a:t> </a:t>
            </a:r>
            <a:r>
              <a:rPr lang="en-US" dirty="0" err="1"/>
              <a:t>termotivasi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keinginan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jabatan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memperebutkan</a:t>
            </a:r>
            <a:r>
              <a:rPr lang="en-US" dirty="0"/>
              <a:t> </a:t>
            </a:r>
            <a:r>
              <a:rPr lang="en-US" dirty="0" err="1"/>
              <a:t>suara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mengubah</a:t>
            </a:r>
            <a:r>
              <a:rPr lang="en-US" dirty="0"/>
              <a:t> </a:t>
            </a:r>
            <a:r>
              <a:rPr lang="en-US" dirty="0" err="1"/>
              <a:t>landasan</a:t>
            </a:r>
            <a:r>
              <a:rPr lang="en-US" dirty="0"/>
              <a:t> </a:t>
            </a:r>
            <a:r>
              <a:rPr lang="en-US" dirty="0" err="1"/>
              <a:t>kebijakannya</a:t>
            </a:r>
            <a:r>
              <a:rPr lang="en-US" dirty="0"/>
              <a:t> (Marsh </a:t>
            </a:r>
            <a:r>
              <a:rPr lang="en-US" dirty="0" err="1"/>
              <a:t>dan</a:t>
            </a:r>
            <a:r>
              <a:rPr lang="en-US" dirty="0"/>
              <a:t> Stoker, 2010: 77)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RATIONAL CHOICE THEORY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915570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 smtClean="0"/>
              <a:t>kelembagaan</a:t>
            </a:r>
            <a:r>
              <a:rPr lang="id-ID" dirty="0"/>
              <a:t> </a:t>
            </a:r>
            <a:r>
              <a:rPr lang="en-US" dirty="0" smtClean="0"/>
              <a:t>(</a:t>
            </a:r>
            <a:r>
              <a:rPr lang="en-US" i="1" dirty="0" smtClean="0"/>
              <a:t>institutional </a:t>
            </a:r>
            <a:r>
              <a:rPr lang="en-US" i="1" dirty="0"/>
              <a:t>approach</a:t>
            </a:r>
            <a:r>
              <a:rPr lang="en-US" dirty="0"/>
              <a:t>)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tertua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pemeritahan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yang </a:t>
            </a:r>
            <a:r>
              <a:rPr lang="en-US" dirty="0" err="1"/>
              <a:t>cukup</a:t>
            </a:r>
            <a:r>
              <a:rPr lang="en-US" dirty="0"/>
              <a:t> lama </a:t>
            </a:r>
            <a:r>
              <a:rPr lang="en-US" dirty="0" err="1"/>
              <a:t>hingga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1950-an,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mendominasi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perbandingan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(Lowndes, 2010). </a:t>
            </a:r>
            <a:endParaRPr lang="id-ID" dirty="0" smtClean="0"/>
          </a:p>
          <a:p>
            <a:pPr algn="just"/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menempatkan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formal </a:t>
            </a:r>
            <a:r>
              <a:rPr lang="en-US" dirty="0" err="1"/>
              <a:t>pemerintah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eksekutif</a:t>
            </a:r>
            <a:r>
              <a:rPr lang="en-US" dirty="0"/>
              <a:t>, </a:t>
            </a:r>
            <a:r>
              <a:rPr lang="en-US" dirty="0" err="1"/>
              <a:t>legislatif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yudikatif</a:t>
            </a:r>
            <a:r>
              <a:rPr lang="en-US" dirty="0"/>
              <a:t> –yang </a:t>
            </a:r>
            <a:r>
              <a:rPr lang="en-US" dirty="0" err="1"/>
              <a:t>mencakup</a:t>
            </a:r>
            <a:r>
              <a:rPr lang="en-US" dirty="0"/>
              <a:t> di </a:t>
            </a:r>
            <a:r>
              <a:rPr lang="en-US" dirty="0" err="1"/>
              <a:t>dalamnya</a:t>
            </a:r>
            <a:r>
              <a:rPr lang="en-US" dirty="0"/>
              <a:t> </a:t>
            </a:r>
            <a:r>
              <a:rPr lang="en-US" dirty="0" err="1"/>
              <a:t>konstitusi-konstitusi</a:t>
            </a:r>
            <a:r>
              <a:rPr lang="en-US" dirty="0"/>
              <a:t> yang </a:t>
            </a:r>
            <a:r>
              <a:rPr lang="en-US" dirty="0" err="1"/>
              <a:t>dihasilkan</a:t>
            </a:r>
            <a:r>
              <a:rPr lang="en-US" dirty="0"/>
              <a:t>, </a:t>
            </a:r>
            <a:r>
              <a:rPr lang="en-US" dirty="0" err="1"/>
              <a:t>kekuasaan</a:t>
            </a:r>
            <a:r>
              <a:rPr lang="en-US" dirty="0"/>
              <a:t>, </a:t>
            </a:r>
            <a:r>
              <a:rPr lang="en-US" dirty="0" err="1"/>
              <a:t>fungsi</a:t>
            </a:r>
            <a:r>
              <a:rPr lang="en-US" dirty="0"/>
              <a:t>,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di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lembaga-lembaga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–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subjek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</a:t>
            </a:r>
            <a:r>
              <a:rPr lang="en-US" dirty="0" err="1"/>
              <a:t>perbandingan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. </a:t>
            </a:r>
            <a:endParaRPr lang="id-ID" dirty="0"/>
          </a:p>
          <a:p>
            <a:pPr marL="45720" indent="0">
              <a:buNone/>
            </a:pP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THE RISES OF </a:t>
            </a:r>
            <a:br>
              <a:rPr lang="id-ID" dirty="0" smtClean="0"/>
            </a:br>
            <a:r>
              <a:rPr lang="id-ID" dirty="0" smtClean="0"/>
              <a:t>INSTITUTIONALISM APPROACH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3209759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lahirnya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di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menjadikan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data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maju</a:t>
            </a:r>
            <a:r>
              <a:rPr lang="en-US" dirty="0"/>
              <a:t> </a:t>
            </a:r>
            <a:r>
              <a:rPr lang="en-US" dirty="0" err="1"/>
              <a:t>pesat</a:t>
            </a:r>
            <a:r>
              <a:rPr lang="en-US" dirty="0"/>
              <a:t>. Para </a:t>
            </a:r>
            <a:r>
              <a:rPr lang="en-US" dirty="0" err="1"/>
              <a:t>ilmuwan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menganalisis</a:t>
            </a:r>
            <a:r>
              <a:rPr lang="en-US" dirty="0"/>
              <a:t> </a:t>
            </a:r>
            <a:r>
              <a:rPr lang="en-US" dirty="0" err="1"/>
              <a:t>fenomena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memfokuskan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, </a:t>
            </a:r>
            <a:r>
              <a:rPr lang="en-US" dirty="0" err="1"/>
              <a:t>prosedur-prosedur</a:t>
            </a:r>
            <a:r>
              <a:rPr lang="en-US" dirty="0"/>
              <a:t> formal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aturan-aturan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. </a:t>
            </a:r>
            <a:r>
              <a:rPr lang="en-US" dirty="0" err="1"/>
              <a:t>Ilmuwan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menganalisis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pemilih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elite </a:t>
            </a:r>
            <a:r>
              <a:rPr lang="en-US" dirty="0" err="1"/>
              <a:t>politik</a:t>
            </a:r>
            <a:r>
              <a:rPr lang="en-US" dirty="0"/>
              <a:t> (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) yang </a:t>
            </a:r>
            <a:r>
              <a:rPr lang="en-US" dirty="0" err="1"/>
              <a:t>ada</a:t>
            </a:r>
            <a:r>
              <a:rPr lang="en-US" dirty="0"/>
              <a:t> di </a:t>
            </a:r>
            <a:r>
              <a:rPr lang="en-US" dirty="0" err="1"/>
              <a:t>eksekutif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di </a:t>
            </a:r>
            <a:r>
              <a:rPr lang="en-US" dirty="0" err="1"/>
              <a:t>legislatif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kata lain,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pergeseran</a:t>
            </a:r>
            <a:r>
              <a:rPr lang="en-US" dirty="0"/>
              <a:t> </a:t>
            </a:r>
            <a:r>
              <a:rPr lang="en-US" dirty="0" err="1"/>
              <a:t>lokus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aktor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proses </a:t>
            </a:r>
            <a:r>
              <a:rPr lang="en-US" dirty="0" err="1"/>
              <a:t>politik</a:t>
            </a:r>
            <a:r>
              <a:rPr lang="en-US" dirty="0"/>
              <a:t>. </a:t>
            </a:r>
            <a:endParaRPr lang="id-ID" dirty="0"/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48466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10743" y="2665313"/>
            <a:ext cx="5775177" cy="3888431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endParaRPr lang="id-ID" dirty="0" smtClean="0"/>
          </a:p>
          <a:p>
            <a:pPr>
              <a:buFont typeface="Arial" pitchFamily="34" charset="0"/>
              <a:buChar char="•"/>
            </a:pPr>
            <a:r>
              <a:rPr lang="id-ID" dirty="0" smtClean="0"/>
              <a:t>PLATO</a:t>
            </a:r>
            <a:r>
              <a:rPr lang="id-ID" dirty="0" smtClean="0">
                <a:sym typeface="Wingdings" pitchFamily="2" charset="2"/>
              </a:rPr>
              <a:t> </a:t>
            </a:r>
            <a:r>
              <a:rPr lang="en-US" dirty="0"/>
              <a:t>“</a:t>
            </a:r>
            <a:r>
              <a:rPr lang="en-US" i="1" dirty="0"/>
              <a:t>Republic</a:t>
            </a:r>
            <a:r>
              <a:rPr lang="en-US" dirty="0"/>
              <a:t>”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berusaha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bentuk-bentuk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rangka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(</a:t>
            </a:r>
            <a:r>
              <a:rPr lang="en-US" i="1" dirty="0"/>
              <a:t>political </a:t>
            </a:r>
            <a:r>
              <a:rPr lang="en-US" i="1" dirty="0" err="1"/>
              <a:t>behaviour</a:t>
            </a:r>
            <a:r>
              <a:rPr lang="en-US" dirty="0"/>
              <a:t>). </a:t>
            </a:r>
            <a:endParaRPr lang="id-ID" dirty="0"/>
          </a:p>
          <a:p>
            <a:pPr>
              <a:buFont typeface="Arial" pitchFamily="34" charset="0"/>
              <a:buChar char="•"/>
            </a:pPr>
            <a:r>
              <a:rPr lang="id-ID" dirty="0" smtClean="0"/>
              <a:t>ARISTOTLES</a:t>
            </a:r>
            <a:r>
              <a:rPr lang="id-ID" dirty="0" smtClean="0">
                <a:sym typeface="Wingdings" pitchFamily="2" charset="2"/>
              </a:rPr>
              <a:t></a:t>
            </a:r>
            <a:r>
              <a:rPr lang="en-US" dirty="0"/>
              <a:t>“</a:t>
            </a:r>
            <a:r>
              <a:rPr lang="en-US" i="1" dirty="0"/>
              <a:t>Politics</a:t>
            </a:r>
            <a:r>
              <a:rPr lang="en-US" dirty="0"/>
              <a:t>”,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mengkaji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khususnya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struktur-struktur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yang </a:t>
            </a:r>
            <a:r>
              <a:rPr lang="en-US" dirty="0" err="1"/>
              <a:t>dia</a:t>
            </a:r>
            <a:r>
              <a:rPr lang="en-US" dirty="0"/>
              <a:t> </a:t>
            </a:r>
            <a:r>
              <a:rPr lang="en-US" dirty="0" err="1"/>
              <a:t>yakini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normatif</a:t>
            </a:r>
            <a:r>
              <a:rPr lang="en-US" dirty="0"/>
              <a:t> (</a:t>
            </a:r>
            <a:r>
              <a:rPr lang="en-US" i="1" dirty="0"/>
              <a:t>normative values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insentif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(</a:t>
            </a:r>
            <a:r>
              <a:rPr lang="en-US" i="1" dirty="0"/>
              <a:t>political incentives</a:t>
            </a:r>
            <a:r>
              <a:rPr lang="en-US" dirty="0" smtClean="0"/>
              <a:t>).</a:t>
            </a:r>
            <a:endParaRPr lang="id-ID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 HISTORY OF </a:t>
            </a:r>
            <a:br>
              <a:rPr lang="id-ID" dirty="0" smtClean="0"/>
            </a:br>
            <a:r>
              <a:rPr lang="id-ID" dirty="0" smtClean="0"/>
              <a:t>INSTITUTIONALISM APPROACH</a:t>
            </a:r>
            <a:endParaRPr lang="id-ID" dirty="0"/>
          </a:p>
        </p:txBody>
      </p:sp>
      <p:pic>
        <p:nvPicPr>
          <p:cNvPr id="1026" name="Picture 2" descr="E:\anti tank\Aristotel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0564" y="4609529"/>
            <a:ext cx="2491594" cy="1843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E:\anti tank\plato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6313" y="2852936"/>
            <a:ext cx="2505844" cy="1756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23527" y="1772816"/>
            <a:ext cx="8458629" cy="108012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penyelidikan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 smtClean="0"/>
              <a:t>sistematis</a:t>
            </a:r>
            <a:r>
              <a:rPr lang="en-US" dirty="0" smtClean="0"/>
              <a:t> yang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fokus</a:t>
            </a:r>
            <a:r>
              <a:rPr lang="en-US" dirty="0" smtClean="0"/>
              <a:t> </a:t>
            </a:r>
            <a:r>
              <a:rPr lang="en-US" dirty="0" err="1" smtClean="0"/>
              <a:t>kajian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institusi-institusi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</a:t>
            </a:r>
            <a:r>
              <a:rPr lang="en-US" dirty="0" err="1" smtClean="0"/>
              <a:t>keberadaan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dirujuk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belakang</a:t>
            </a:r>
            <a:r>
              <a:rPr lang="en-US" dirty="0" smtClean="0"/>
              <a:t>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masehi</a:t>
            </a:r>
            <a:r>
              <a:rPr lang="en-US" dirty="0" smtClean="0"/>
              <a:t>.</a:t>
            </a:r>
            <a:endParaRPr lang="id-ID" dirty="0" smtClean="0"/>
          </a:p>
          <a:p>
            <a:pPr algn="ctr"/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28644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6567265" cy="4806273"/>
          </a:xfrm>
        </p:spPr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Thomas Hobbes</a:t>
            </a:r>
            <a:r>
              <a:rPr lang="id-ID" dirty="0" smtClean="0">
                <a:sym typeface="Wingdings" pitchFamily="2" charset="2"/>
              </a:rPr>
              <a:t></a:t>
            </a:r>
            <a:r>
              <a:rPr lang="en-US" dirty="0" smtClean="0"/>
              <a:t> </a:t>
            </a:r>
            <a:r>
              <a:rPr lang="id-ID" dirty="0" err="1"/>
              <a:t>B</a:t>
            </a:r>
            <a:r>
              <a:rPr lang="en-US" dirty="0" err="1" smtClean="0"/>
              <a:t>erpandangan</a:t>
            </a:r>
            <a:r>
              <a:rPr lang="en-US" dirty="0" smtClean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menyelamatkan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insting-insting</a:t>
            </a:r>
            <a:r>
              <a:rPr lang="en-US" dirty="0"/>
              <a:t> </a:t>
            </a:r>
            <a:r>
              <a:rPr lang="en-US" dirty="0" err="1"/>
              <a:t>pribadinya</a:t>
            </a:r>
            <a:r>
              <a:rPr lang="en-US" dirty="0"/>
              <a:t> yang </a:t>
            </a:r>
            <a:r>
              <a:rPr lang="en-US" dirty="0" err="1"/>
              <a:t>merusak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institusi-institusi</a:t>
            </a:r>
            <a:r>
              <a:rPr lang="en-US" dirty="0"/>
              <a:t> yang </a:t>
            </a:r>
            <a:r>
              <a:rPr lang="en-US" dirty="0" err="1"/>
              <a:t>kuat</a:t>
            </a:r>
            <a:r>
              <a:rPr lang="en-US" dirty="0"/>
              <a:t>. </a:t>
            </a:r>
            <a:endParaRPr lang="id-ID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John Locke</a:t>
            </a:r>
            <a:r>
              <a:rPr lang="id-ID" dirty="0" smtClean="0">
                <a:sym typeface="Wingdings" pitchFamily="2" charset="2"/>
              </a:rPr>
              <a:t>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/>
              <a:t>konsepsi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memulai</a:t>
            </a:r>
            <a:r>
              <a:rPr lang="en-US" dirty="0"/>
              <a:t> </a:t>
            </a:r>
            <a:r>
              <a:rPr lang="en-US" dirty="0" err="1"/>
              <a:t>membuka</a:t>
            </a:r>
            <a:r>
              <a:rPr lang="en-US" dirty="0"/>
              <a:t> </a:t>
            </a:r>
            <a:r>
              <a:rPr lang="en-US" dirty="0" err="1"/>
              <a:t>jalan</a:t>
            </a:r>
            <a:r>
              <a:rPr lang="en-US" dirty="0"/>
              <a:t> yang </a:t>
            </a:r>
            <a:r>
              <a:rPr lang="en-US" dirty="0" err="1"/>
              <a:t>mengarahkan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demokratis</a:t>
            </a:r>
            <a:r>
              <a:rPr lang="en-US" dirty="0"/>
              <a:t>. </a:t>
            </a:r>
            <a:endParaRPr lang="id-ID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Montesquieu</a:t>
            </a:r>
            <a:r>
              <a:rPr lang="id-ID" dirty="0" smtClean="0">
                <a:sym typeface="Wingdings" pitchFamily="2" charset="2"/>
              </a:rPr>
              <a:t></a:t>
            </a:r>
            <a:r>
              <a:rPr lang="en-US" dirty="0" smtClean="0"/>
              <a:t> </a:t>
            </a:r>
            <a:r>
              <a:rPr lang="en-US" dirty="0" err="1" smtClean="0"/>
              <a:t>mengidentifikasi</a:t>
            </a:r>
            <a:r>
              <a:rPr lang="en-US" dirty="0" smtClean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keseimbangan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fondasi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pembagian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di </a:t>
            </a:r>
            <a:r>
              <a:rPr lang="en-US" dirty="0" err="1"/>
              <a:t>Amerika</a:t>
            </a:r>
            <a:r>
              <a:rPr lang="en-US" dirty="0"/>
              <a:t> yang </a:t>
            </a:r>
            <a:r>
              <a:rPr lang="en-US" dirty="0" err="1"/>
              <a:t>mendoktrin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kelemahan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 smtClean="0"/>
              <a:t>autokratik</a:t>
            </a:r>
            <a:r>
              <a:rPr lang="id-ID" dirty="0" smtClean="0"/>
              <a:t>: TRIAS POLITICA </a:t>
            </a:r>
            <a:r>
              <a:rPr lang="en-US" dirty="0" smtClean="0"/>
              <a:t>(Peters</a:t>
            </a:r>
            <a:r>
              <a:rPr lang="en-US" dirty="0"/>
              <a:t>, 1999</a:t>
            </a:r>
            <a:r>
              <a:rPr lang="en-US" dirty="0" smtClean="0"/>
              <a:t>)</a:t>
            </a:r>
            <a:r>
              <a:rPr lang="id-ID" dirty="0" smtClean="0"/>
              <a:t>.</a:t>
            </a:r>
          </a:p>
          <a:p>
            <a:pPr>
              <a:buFont typeface="Arial" pitchFamily="34" charset="0"/>
              <a:buChar char="•"/>
            </a:pP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 HISTORY OF </a:t>
            </a:r>
            <a:br>
              <a:rPr lang="id-ID" dirty="0" smtClean="0"/>
            </a:br>
            <a:r>
              <a:rPr lang="id-ID" dirty="0" smtClean="0"/>
              <a:t>INSTITUTIONALISM APPROACH</a:t>
            </a:r>
            <a:endParaRPr lang="id-ID" dirty="0"/>
          </a:p>
        </p:txBody>
      </p:sp>
      <p:pic>
        <p:nvPicPr>
          <p:cNvPr id="2050" name="Picture 2" descr="E:\anti tank\john lock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1365" y="1598100"/>
            <a:ext cx="2083192" cy="2619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E:\anti tank\Montesqiu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1366" y="4077071"/>
            <a:ext cx="2083192" cy="2592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5991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4551041" cy="4806273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Tradisi</a:t>
            </a:r>
            <a:r>
              <a:rPr lang="en-US" dirty="0"/>
              <a:t> </a:t>
            </a:r>
            <a:r>
              <a:rPr lang="en-US" dirty="0" err="1"/>
              <a:t>penyelidikan</a:t>
            </a:r>
            <a:r>
              <a:rPr lang="en-US" dirty="0"/>
              <a:t> </a:t>
            </a:r>
            <a:r>
              <a:rPr lang="en-US" dirty="0" err="1"/>
              <a:t>sistematis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id-ID" dirty="0" smtClean="0"/>
              <a:t>i</a:t>
            </a:r>
            <a:r>
              <a:rPr lang="en-US" dirty="0" err="1" smtClean="0"/>
              <a:t>nstitusi</a:t>
            </a:r>
            <a:r>
              <a:rPr lang="en-US" dirty="0" smtClean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/>
              <a:t>dipopulerkan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ilmuwan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Anglo-</a:t>
            </a:r>
            <a:r>
              <a:rPr lang="en-US" dirty="0" err="1"/>
              <a:t>Amerika</a:t>
            </a:r>
            <a:r>
              <a:rPr lang="en-US" dirty="0"/>
              <a:t>. </a:t>
            </a:r>
            <a:endParaRPr lang="id-ID" dirty="0" smtClean="0"/>
          </a:p>
          <a:p>
            <a:r>
              <a:rPr lang="en-US" dirty="0" smtClean="0"/>
              <a:t>Salah </a:t>
            </a:r>
            <a:r>
              <a:rPr lang="en-US" dirty="0" err="1"/>
              <a:t>satu</a:t>
            </a:r>
            <a:r>
              <a:rPr lang="en-US" dirty="0"/>
              <a:t> di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yang </a:t>
            </a:r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terkenal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Wodrow</a:t>
            </a:r>
            <a:r>
              <a:rPr lang="en-US" dirty="0"/>
              <a:t> Wilson, </a:t>
            </a:r>
            <a:r>
              <a:rPr lang="en-US" dirty="0" err="1"/>
              <a:t>presiden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i="1" dirty="0"/>
              <a:t>American Political Science Association</a:t>
            </a:r>
            <a:r>
              <a:rPr lang="en-US" dirty="0"/>
              <a:t> (APSA) </a:t>
            </a:r>
            <a:r>
              <a:rPr lang="en-US" dirty="0" err="1"/>
              <a:t>sejak</a:t>
            </a:r>
            <a:r>
              <a:rPr lang="en-US" dirty="0"/>
              <a:t> 1880-an,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 </a:t>
            </a:r>
            <a:r>
              <a:rPr lang="en-US" dirty="0" err="1"/>
              <a:t>Universitas</a:t>
            </a:r>
            <a:r>
              <a:rPr lang="en-US" dirty="0"/>
              <a:t> </a:t>
            </a:r>
            <a:r>
              <a:rPr lang="en-US" dirty="0" err="1"/>
              <a:t>Princenton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 </a:t>
            </a:r>
            <a:r>
              <a:rPr lang="en-US" dirty="0" err="1"/>
              <a:t>Amerika</a:t>
            </a:r>
            <a:r>
              <a:rPr lang="en-US" dirty="0"/>
              <a:t> </a:t>
            </a:r>
            <a:r>
              <a:rPr lang="en-US" dirty="0" err="1"/>
              <a:t>Serikat</a:t>
            </a:r>
            <a:r>
              <a:rPr lang="en-US" dirty="0"/>
              <a:t>. 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 HISTORY OF </a:t>
            </a:r>
            <a:br>
              <a:rPr lang="id-ID" dirty="0"/>
            </a:br>
            <a:r>
              <a:rPr lang="id-ID" dirty="0"/>
              <a:t>INSTITUTIONALISM APPROACH</a:t>
            </a:r>
          </a:p>
        </p:txBody>
      </p:sp>
      <p:pic>
        <p:nvPicPr>
          <p:cNvPr id="3074" name="Picture 2" descr="E:\anti tank\wodrow wils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790684"/>
            <a:ext cx="4104456" cy="4734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4479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950290"/>
          </a:xfrm>
        </p:spPr>
        <p:txBody>
          <a:bodyPr>
            <a:normAutofit fontScale="925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n-US" dirty="0"/>
              <a:t>Wilson </a:t>
            </a:r>
            <a:r>
              <a:rPr lang="en-US" dirty="0" err="1"/>
              <a:t>memfokuskan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institusi-institusi</a:t>
            </a:r>
            <a:r>
              <a:rPr lang="en-US" dirty="0"/>
              <a:t> </a:t>
            </a:r>
            <a:r>
              <a:rPr lang="en-US" dirty="0" err="1" smtClean="0"/>
              <a:t>negara</a:t>
            </a:r>
            <a:r>
              <a:rPr lang="id-ID" dirty="0" smtClean="0"/>
              <a:t> </a:t>
            </a:r>
            <a:r>
              <a:rPr lang="en-US" dirty="0" smtClean="0"/>
              <a:t>yang </a:t>
            </a:r>
            <a:r>
              <a:rPr lang="en-US" dirty="0" err="1"/>
              <a:t>mencoba</a:t>
            </a:r>
            <a:r>
              <a:rPr lang="en-US" dirty="0"/>
              <a:t> </a:t>
            </a:r>
            <a:r>
              <a:rPr lang="en-US" dirty="0" err="1"/>
              <a:t>membandingkan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 di </a:t>
            </a:r>
            <a:r>
              <a:rPr lang="en-US" dirty="0" err="1"/>
              <a:t>Eropa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Amerika</a:t>
            </a:r>
            <a:r>
              <a:rPr lang="en-US" dirty="0"/>
              <a:t> </a:t>
            </a:r>
            <a:r>
              <a:rPr lang="en-US" dirty="0" err="1"/>
              <a:t>Serikat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mengadopsi</a:t>
            </a:r>
            <a:r>
              <a:rPr lang="en-US" dirty="0"/>
              <a:t> </a:t>
            </a:r>
            <a:r>
              <a:rPr lang="en-US" dirty="0" err="1"/>
              <a:t>institusionalisasi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di </a:t>
            </a:r>
            <a:r>
              <a:rPr lang="en-US" dirty="0" err="1" smtClean="0"/>
              <a:t>Eropa</a:t>
            </a:r>
            <a:r>
              <a:rPr lang="en-US" dirty="0" smtClean="0"/>
              <a:t> </a:t>
            </a:r>
            <a:r>
              <a:rPr lang="en-US" dirty="0" err="1"/>
              <a:t>guna</a:t>
            </a:r>
            <a:r>
              <a:rPr lang="en-US" dirty="0"/>
              <a:t> </a:t>
            </a:r>
            <a:r>
              <a:rPr lang="en-US" dirty="0" err="1"/>
              <a:t>diterapkan</a:t>
            </a:r>
            <a:r>
              <a:rPr lang="en-US" dirty="0"/>
              <a:t> di </a:t>
            </a:r>
            <a:r>
              <a:rPr lang="en-US" dirty="0" err="1"/>
              <a:t>Amerika</a:t>
            </a:r>
            <a:r>
              <a:rPr lang="en-US" dirty="0"/>
              <a:t> </a:t>
            </a:r>
            <a:r>
              <a:rPr lang="en-US" dirty="0" err="1"/>
              <a:t>Serikat</a:t>
            </a:r>
            <a:r>
              <a:rPr lang="en-US" dirty="0"/>
              <a:t>. </a:t>
            </a:r>
            <a:endParaRPr lang="id-ID" dirty="0"/>
          </a:p>
          <a:p>
            <a:pPr>
              <a:buFont typeface="Arial" pitchFamily="34" charset="0"/>
              <a:buChar char="•"/>
            </a:pPr>
            <a:r>
              <a:rPr lang="id-ID" dirty="0"/>
              <a:t>P</a:t>
            </a:r>
            <a:r>
              <a:rPr lang="en-US" dirty="0" err="1" smtClean="0"/>
              <a:t>endekatan</a:t>
            </a:r>
            <a:r>
              <a:rPr lang="en-US" dirty="0" smtClean="0"/>
              <a:t> </a:t>
            </a:r>
            <a:r>
              <a:rPr lang="en-US" dirty="0"/>
              <a:t>model Wilson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id-ID" dirty="0" smtClean="0"/>
              <a:t>di</a:t>
            </a:r>
            <a:r>
              <a:rPr lang="en-US" dirty="0" err="1" smtClean="0"/>
              <a:t>kritik</a:t>
            </a:r>
            <a:r>
              <a:rPr lang="en-US" dirty="0" smtClean="0"/>
              <a:t> </a:t>
            </a:r>
            <a:r>
              <a:rPr lang="en-US" dirty="0" err="1" smtClean="0"/>
              <a:t>tajam</a:t>
            </a:r>
            <a:r>
              <a:rPr lang="en-US" dirty="0" smtClean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kajiannya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sepadan</a:t>
            </a:r>
            <a:r>
              <a:rPr lang="en-US" dirty="0"/>
              <a:t> (</a:t>
            </a:r>
            <a:r>
              <a:rPr lang="en-US" i="1" dirty="0"/>
              <a:t>apple to apple</a:t>
            </a:r>
            <a:r>
              <a:rPr lang="en-US" dirty="0"/>
              <a:t>) yang </a:t>
            </a:r>
            <a:r>
              <a:rPr lang="en-US" dirty="0" err="1"/>
              <a:t>membandingkan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 </a:t>
            </a:r>
            <a:r>
              <a:rPr lang="en-US" dirty="0" err="1"/>
              <a:t>Jerman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monarki</a:t>
            </a:r>
            <a:r>
              <a:rPr lang="en-US" dirty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birokrasi</a:t>
            </a:r>
            <a:r>
              <a:rPr lang="en-US" dirty="0"/>
              <a:t> </a:t>
            </a:r>
            <a:r>
              <a:rPr lang="en-US" dirty="0" err="1"/>
              <a:t>Amerika</a:t>
            </a:r>
            <a:r>
              <a:rPr lang="en-US" dirty="0"/>
              <a:t> </a:t>
            </a:r>
            <a:r>
              <a:rPr lang="en-US" dirty="0" err="1"/>
              <a:t>Serikat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republik</a:t>
            </a:r>
            <a:r>
              <a:rPr lang="en-US" dirty="0"/>
              <a:t>. </a:t>
            </a:r>
            <a:endParaRPr lang="id-ID" dirty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Wilson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penganutnya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argumen</a:t>
            </a:r>
            <a:r>
              <a:rPr lang="en-US" dirty="0"/>
              <a:t> </a:t>
            </a:r>
            <a:r>
              <a:rPr lang="en-US" dirty="0" err="1"/>
              <a:t>tersendiri</a:t>
            </a:r>
            <a:r>
              <a:rPr lang="en-US" dirty="0"/>
              <a:t> </a:t>
            </a:r>
            <a:r>
              <a:rPr lang="id-ID" dirty="0" smtClean="0"/>
              <a:t> bahwa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mengadopsi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norma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diterapkan</a:t>
            </a:r>
            <a:r>
              <a:rPr lang="en-US" dirty="0"/>
              <a:t> di </a:t>
            </a:r>
            <a:r>
              <a:rPr lang="en-US" dirty="0" err="1"/>
              <a:t>Jerman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berkenaan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keahliannya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menata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(Peters, 1999: 4</a:t>
            </a:r>
            <a:r>
              <a:rPr lang="en-US" dirty="0" smtClean="0"/>
              <a:t>).</a:t>
            </a:r>
            <a:r>
              <a:rPr lang="id-ID" dirty="0"/>
              <a:t> </a:t>
            </a:r>
            <a:endParaRPr lang="id-ID" dirty="0" smtClean="0"/>
          </a:p>
          <a:p>
            <a:pPr>
              <a:buFont typeface="Arial" pitchFamily="34" charset="0"/>
              <a:buChar char="•"/>
            </a:pP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 smtClean="0"/>
              <a:t>kelembagaan</a:t>
            </a:r>
            <a:r>
              <a:rPr lang="id-ID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yang massif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mengkaji</a:t>
            </a:r>
            <a:r>
              <a:rPr lang="en-US" dirty="0"/>
              <a:t> </a:t>
            </a:r>
            <a:r>
              <a:rPr lang="en-US" dirty="0" err="1"/>
              <a:t>institusi-institusi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id-ID" dirty="0"/>
              <a:t>.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heran</a:t>
            </a:r>
            <a:r>
              <a:rPr lang="en-US" dirty="0"/>
              <a:t> </a:t>
            </a:r>
            <a:r>
              <a:rPr lang="en-US" dirty="0" err="1"/>
              <a:t>kemudian</a:t>
            </a:r>
            <a:r>
              <a:rPr lang="en-US" dirty="0"/>
              <a:t>,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sarjana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disibukkan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desain</a:t>
            </a:r>
            <a:r>
              <a:rPr lang="en-US" dirty="0"/>
              <a:t> </a:t>
            </a:r>
            <a:r>
              <a:rPr lang="en-US" dirty="0" err="1"/>
              <a:t>konstitusional</a:t>
            </a:r>
            <a:r>
              <a:rPr lang="en-US" dirty="0"/>
              <a:t> yang </a:t>
            </a:r>
            <a:r>
              <a:rPr lang="en-US" dirty="0" err="1"/>
              <a:t>sempurna</a:t>
            </a:r>
            <a:r>
              <a:rPr lang="en-US" dirty="0"/>
              <a:t> (</a:t>
            </a:r>
            <a:r>
              <a:rPr lang="en-US" i="1" dirty="0"/>
              <a:t>perfect </a:t>
            </a:r>
            <a:r>
              <a:rPr lang="en-US" i="1" dirty="0" err="1"/>
              <a:t>contitutions</a:t>
            </a:r>
            <a:r>
              <a:rPr lang="en-US" dirty="0"/>
              <a:t>)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diterapkan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modern (</a:t>
            </a:r>
            <a:r>
              <a:rPr lang="en-US" dirty="0" err="1"/>
              <a:t>Stainmo</a:t>
            </a:r>
            <a:r>
              <a:rPr lang="en-US" dirty="0"/>
              <a:t>, 2008: 119).</a:t>
            </a:r>
            <a:endParaRPr lang="id-ID" dirty="0"/>
          </a:p>
          <a:p>
            <a:endParaRPr lang="id-ID" dirty="0"/>
          </a:p>
          <a:p>
            <a:pPr marL="45720" indent="0">
              <a:buNone/>
            </a:pPr>
            <a:endParaRPr lang="id-ID" dirty="0"/>
          </a:p>
          <a:p>
            <a:pPr marL="45720" indent="0">
              <a:buNone/>
            </a:pP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 HISTORY OF </a:t>
            </a:r>
            <a:br>
              <a:rPr lang="id-ID" dirty="0"/>
            </a:br>
            <a:r>
              <a:rPr lang="id-ID" dirty="0"/>
              <a:t>INSTITUTIONALISM APPROACH</a:t>
            </a:r>
          </a:p>
        </p:txBody>
      </p:sp>
    </p:spTree>
    <p:extLst>
      <p:ext uri="{BB962C8B-B14F-4D97-AF65-F5344CB8AC3E}">
        <p14:creationId xmlns:p14="http://schemas.microsoft.com/office/powerpoint/2010/main" val="1698958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/>
              <a:t>kelembagaan</a:t>
            </a:r>
            <a:r>
              <a:rPr lang="en-US" dirty="0"/>
              <a:t> lama </a:t>
            </a:r>
            <a:r>
              <a:rPr lang="en-US" dirty="0" err="1"/>
              <a:t>menempatkan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objek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yang </a:t>
            </a:r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, </a:t>
            </a:r>
            <a:r>
              <a:rPr lang="en-US" dirty="0" err="1"/>
              <a:t>prosedur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formal </a:t>
            </a:r>
            <a:r>
              <a:rPr lang="en-US" dirty="0" err="1"/>
              <a:t>pemerintahan</a:t>
            </a:r>
            <a:r>
              <a:rPr lang="en-US" dirty="0"/>
              <a:t>.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memakai</a:t>
            </a:r>
            <a:r>
              <a:rPr lang="en-US" dirty="0"/>
              <a:t> </a:t>
            </a:r>
            <a:r>
              <a:rPr lang="en-US" dirty="0" err="1"/>
              <a:t>alat-alat</a:t>
            </a:r>
            <a:r>
              <a:rPr lang="en-US" dirty="0"/>
              <a:t> </a:t>
            </a:r>
            <a:r>
              <a:rPr lang="en-US" dirty="0" err="1"/>
              <a:t>ahli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sejarahwan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batas-batas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efektivitas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model </a:t>
            </a:r>
            <a:r>
              <a:rPr lang="en-US" i="1" dirty="0" err="1"/>
              <a:t>Westmister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 </a:t>
            </a:r>
            <a:r>
              <a:rPr lang="en-US" dirty="0" err="1"/>
              <a:t>representatif</a:t>
            </a:r>
            <a:r>
              <a:rPr lang="en-US" dirty="0"/>
              <a:t> (Rhodes, 1997</a:t>
            </a:r>
            <a:r>
              <a:rPr lang="en-US" dirty="0" smtClean="0"/>
              <a:t>).</a:t>
            </a:r>
            <a:endParaRPr lang="id-ID" dirty="0"/>
          </a:p>
          <a:p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metodologi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id-ID" dirty="0" smtClean="0"/>
              <a:t>e</a:t>
            </a:r>
            <a:r>
              <a:rPr lang="en-US" dirty="0" err="1" smtClean="0"/>
              <a:t>skriptif</a:t>
            </a:r>
            <a:r>
              <a:rPr lang="en-US" dirty="0" smtClean="0"/>
              <a:t> </a:t>
            </a:r>
            <a:r>
              <a:rPr lang="en-US" dirty="0" err="1"/>
              <a:t>dibanding</a:t>
            </a:r>
            <a:r>
              <a:rPr lang="en-US" dirty="0"/>
              <a:t> </a:t>
            </a:r>
            <a:r>
              <a:rPr lang="en-US" dirty="0" err="1"/>
              <a:t>analitis</a:t>
            </a:r>
            <a:r>
              <a:rPr lang="en-US" dirty="0"/>
              <a:t>. </a:t>
            </a:r>
            <a:r>
              <a:rPr lang="en-US" dirty="0" err="1"/>
              <a:t>Karenanya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memakai</a:t>
            </a:r>
            <a:r>
              <a:rPr lang="en-US" dirty="0"/>
              <a:t> </a:t>
            </a:r>
            <a:r>
              <a:rPr lang="en-US" dirty="0" err="1"/>
              <a:t>ulasan</a:t>
            </a:r>
            <a:r>
              <a:rPr lang="en-US" dirty="0"/>
              <a:t> </a:t>
            </a:r>
            <a:r>
              <a:rPr lang="en-US" dirty="0" err="1"/>
              <a:t>sejarah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menggambarkan</a:t>
            </a:r>
            <a:r>
              <a:rPr lang="en-US" dirty="0"/>
              <a:t> </a:t>
            </a:r>
            <a:r>
              <a:rPr lang="en-US" dirty="0" err="1"/>
              <a:t>hubungan-hubungan</a:t>
            </a:r>
            <a:r>
              <a:rPr lang="en-US" dirty="0"/>
              <a:t> di </a:t>
            </a:r>
            <a:r>
              <a:rPr lang="en-US" dirty="0" err="1"/>
              <a:t>antara</a:t>
            </a:r>
            <a:r>
              <a:rPr lang="en-US" dirty="0"/>
              <a:t> level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cabang-cabang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/>
              <a:t>Schimidt</a:t>
            </a:r>
            <a:r>
              <a:rPr lang="en-US" dirty="0"/>
              <a:t>, 2006: 100). 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 </a:t>
            </a:r>
            <a:br>
              <a:rPr lang="id-ID" dirty="0"/>
            </a:br>
            <a:r>
              <a:rPr lang="id-ID" dirty="0" smtClean="0"/>
              <a:t>On INSTITUTIONALISM </a:t>
            </a:r>
            <a:r>
              <a:rPr lang="id-ID" dirty="0"/>
              <a:t>APPROACH</a:t>
            </a:r>
          </a:p>
        </p:txBody>
      </p:sp>
    </p:spTree>
    <p:extLst>
      <p:ext uri="{BB962C8B-B14F-4D97-AF65-F5344CB8AC3E}">
        <p14:creationId xmlns:p14="http://schemas.microsoft.com/office/powerpoint/2010/main" val="11147799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950289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sibuk</a:t>
            </a:r>
            <a:r>
              <a:rPr lang="en-US" dirty="0"/>
              <a:t> </a:t>
            </a:r>
            <a:r>
              <a:rPr lang="en-US" dirty="0" err="1"/>
              <a:t>memfokuskan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organisasi-organisasi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, </a:t>
            </a:r>
            <a:r>
              <a:rPr lang="en-US" dirty="0" err="1"/>
              <a:t>regulasi</a:t>
            </a:r>
            <a:r>
              <a:rPr lang="en-US" dirty="0"/>
              <a:t> formal (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), </a:t>
            </a:r>
            <a:r>
              <a:rPr lang="en-US" dirty="0" err="1"/>
              <a:t>struktur</a:t>
            </a:r>
            <a:r>
              <a:rPr lang="en-US" dirty="0"/>
              <a:t> formal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normatif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disibukkan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beban</a:t>
            </a:r>
            <a:r>
              <a:rPr lang="en-US" dirty="0"/>
              <a:t> </a:t>
            </a:r>
            <a:r>
              <a:rPr lang="en-US" dirty="0" smtClean="0"/>
              <a:t>moral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yang </a:t>
            </a:r>
            <a:r>
              <a:rPr lang="en-US" dirty="0" err="1"/>
              <a:t>ditetapkan</a:t>
            </a:r>
            <a:r>
              <a:rPr lang="en-US" dirty="0"/>
              <a:t>,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institusi-institusi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realitanya</a:t>
            </a:r>
            <a:r>
              <a:rPr lang="en-US" dirty="0"/>
              <a:t>. </a:t>
            </a:r>
            <a:endParaRPr lang="id-ID" dirty="0" smtClean="0"/>
          </a:p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dilihat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normatif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mengkaji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yang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literatur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istilah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lama (</a:t>
            </a:r>
            <a:r>
              <a:rPr lang="en-US" i="1" dirty="0"/>
              <a:t>old institutional approach</a:t>
            </a:r>
            <a:r>
              <a:rPr lang="en-US" dirty="0"/>
              <a:t>)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tradisonal</a:t>
            </a:r>
            <a:r>
              <a:rPr lang="en-US" dirty="0"/>
              <a:t> (</a:t>
            </a:r>
            <a:r>
              <a:rPr lang="en-US" i="1" dirty="0"/>
              <a:t>traditional institutional approach</a:t>
            </a:r>
            <a:r>
              <a:rPr lang="en-US" dirty="0"/>
              <a:t>). </a:t>
            </a:r>
            <a:endParaRPr lang="id-ID" dirty="0" smtClean="0"/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perbandingan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, </a:t>
            </a:r>
            <a:r>
              <a:rPr lang="en-US" dirty="0" err="1"/>
              <a:t>umumnya</a:t>
            </a:r>
            <a:r>
              <a:rPr lang="en-US" dirty="0"/>
              <a:t>, </a:t>
            </a:r>
            <a:r>
              <a:rPr lang="en-US" dirty="0" err="1"/>
              <a:t>penganut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mensejajarkan</a:t>
            </a:r>
            <a:r>
              <a:rPr lang="en-US" dirty="0"/>
              <a:t> </a:t>
            </a:r>
            <a:r>
              <a:rPr lang="en-US" dirty="0" err="1"/>
              <a:t>konfigurasi</a:t>
            </a:r>
            <a:r>
              <a:rPr lang="en-US" dirty="0"/>
              <a:t> </a:t>
            </a:r>
            <a:r>
              <a:rPr lang="en-US" dirty="0" err="1"/>
              <a:t>negara-negara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penjelasan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bekerja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sedikit</a:t>
            </a:r>
            <a:r>
              <a:rPr lang="en-US" dirty="0"/>
              <a:t> </a:t>
            </a:r>
            <a:r>
              <a:rPr lang="en-US" dirty="0" err="1"/>
              <a:t>sekali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non-formal,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penekan</a:t>
            </a:r>
            <a:r>
              <a:rPr lang="en-US" dirty="0"/>
              <a:t> (</a:t>
            </a:r>
            <a:r>
              <a:rPr lang="en-US" i="1" dirty="0"/>
              <a:t>pressure groups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media </a:t>
            </a:r>
            <a:r>
              <a:rPr lang="en-US" dirty="0" err="1"/>
              <a:t>massa</a:t>
            </a:r>
            <a:r>
              <a:rPr lang="en-US" dirty="0"/>
              <a:t>.</a:t>
            </a:r>
            <a:r>
              <a:rPr lang="id-ID" dirty="0"/>
              <a:t> </a:t>
            </a:r>
          </a:p>
          <a:p>
            <a:pPr>
              <a:buFont typeface="Arial" pitchFamily="34" charset="0"/>
              <a:buChar char="•"/>
            </a:pPr>
            <a:endParaRPr lang="id-ID" dirty="0"/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On INSTITUTIONALISM APPROACH</a:t>
            </a:r>
          </a:p>
        </p:txBody>
      </p:sp>
    </p:spTree>
    <p:extLst>
      <p:ext uri="{BB962C8B-B14F-4D97-AF65-F5344CB8AC3E}">
        <p14:creationId xmlns:p14="http://schemas.microsoft.com/office/powerpoint/2010/main" val="2726064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5022297"/>
          </a:xfrm>
        </p:spPr>
        <p:txBody>
          <a:bodyPr>
            <a:normAutofit lnSpcReduction="10000"/>
          </a:bodyPr>
          <a:lstStyle/>
          <a:p>
            <a:pPr algn="just"/>
            <a:r>
              <a:rPr lang="id-ID" dirty="0" err="1"/>
              <a:t>S</a:t>
            </a:r>
            <a:r>
              <a:rPr lang="en-US" dirty="0" err="1" smtClean="0"/>
              <a:t>eorang</a:t>
            </a:r>
            <a:r>
              <a:rPr lang="en-US" dirty="0" smtClean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yang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hendak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presidensial</a:t>
            </a:r>
            <a:r>
              <a:rPr lang="en-US" dirty="0"/>
              <a:t> di </a:t>
            </a:r>
            <a:r>
              <a:rPr lang="en-US" dirty="0" err="1"/>
              <a:t>negara-negara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id-ID" dirty="0" smtClean="0"/>
              <a:t>faktor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wewenang</a:t>
            </a:r>
            <a:r>
              <a:rPr lang="en-US" dirty="0"/>
              <a:t> yang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wakil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;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/>
              <a:t>legislatif</a:t>
            </a:r>
            <a:r>
              <a:rPr lang="en-US" dirty="0"/>
              <a:t>; </a:t>
            </a:r>
            <a:r>
              <a:rPr lang="en-US" dirty="0" err="1"/>
              <a:t>hubungan</a:t>
            </a:r>
            <a:r>
              <a:rPr lang="en-US" dirty="0"/>
              <a:t> formal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eksekutif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legislatif</a:t>
            </a:r>
            <a:r>
              <a:rPr lang="en-US" dirty="0"/>
              <a:t>;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legislasi</a:t>
            </a:r>
            <a:r>
              <a:rPr lang="en-US" dirty="0" smtClean="0"/>
              <a:t>.</a:t>
            </a:r>
            <a:r>
              <a:rPr lang="id-ID" dirty="0"/>
              <a:t> </a:t>
            </a:r>
            <a:r>
              <a:rPr lang="en-US" dirty="0" err="1" smtClean="0"/>
              <a:t>Umumnya</a:t>
            </a:r>
            <a:r>
              <a:rPr lang="en-US" dirty="0"/>
              <a:t>, </a:t>
            </a:r>
            <a:r>
              <a:rPr lang="en-US" dirty="0" err="1"/>
              <a:t>penyelidikan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tertuang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peraturan-peraturan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. </a:t>
            </a:r>
            <a:endParaRPr lang="id-ID" dirty="0" smtClean="0"/>
          </a:p>
          <a:p>
            <a:pPr algn="just"/>
            <a:r>
              <a:rPr lang="en-US" dirty="0" err="1" smtClean="0"/>
              <a:t>Sebaliknya</a:t>
            </a:r>
            <a:r>
              <a:rPr lang="en-US" dirty="0"/>
              <a:t>,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menganut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tidak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berusaha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menggali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lembaga-lembaga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berfungsi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aturan-aturan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 yang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?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aktor-aktor</a:t>
            </a:r>
            <a:r>
              <a:rPr lang="en-US" dirty="0"/>
              <a:t> </a:t>
            </a: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eksekutif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legislatif</a:t>
            </a:r>
            <a:r>
              <a:rPr lang="en-US" dirty="0"/>
              <a:t>? Dan lain </a:t>
            </a:r>
            <a:r>
              <a:rPr lang="en-US" dirty="0" err="1"/>
              <a:t>sebagainya</a:t>
            </a:r>
            <a:r>
              <a:rPr lang="en-US" dirty="0"/>
              <a:t>.</a:t>
            </a:r>
            <a:endParaRPr lang="id-ID" dirty="0"/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none" dirty="0" err="1" smtClean="0"/>
              <a:t>Analisis</a:t>
            </a:r>
            <a:r>
              <a:rPr lang="en-US" b="1" cap="none" dirty="0" smtClean="0"/>
              <a:t> </a:t>
            </a:r>
            <a:r>
              <a:rPr lang="en-US" b="1" cap="none" dirty="0" err="1" smtClean="0"/>
              <a:t>Kelembagaan</a:t>
            </a:r>
            <a:r>
              <a:rPr lang="en-US" b="1" cap="none" dirty="0" smtClean="0"/>
              <a:t> Lama </a:t>
            </a:r>
            <a:r>
              <a:rPr lang="en-US" b="1" cap="none" dirty="0" err="1" smtClean="0"/>
              <a:t>Dalam</a:t>
            </a:r>
            <a:r>
              <a:rPr lang="en-US" b="1" cap="none" dirty="0" smtClean="0"/>
              <a:t> </a:t>
            </a:r>
            <a:r>
              <a:rPr lang="en-US" b="1" cap="none" dirty="0" err="1" smtClean="0"/>
              <a:t>Aksi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064951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131</TotalTime>
  <Words>2071</Words>
  <Application>Microsoft Office PowerPoint</Application>
  <PresentationFormat>On-screen Show (4:3)</PresentationFormat>
  <Paragraphs>71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Grid</vt:lpstr>
      <vt:lpstr>PENDEKATAN KELEMBAGAAN </vt:lpstr>
      <vt:lpstr>THE RISES OF  INSTITUTIONALISM APPROACH</vt:lpstr>
      <vt:lpstr> HISTORY OF  INSTITUTIONALISM APPROACH</vt:lpstr>
      <vt:lpstr> HISTORY OF  INSTITUTIONALISM APPROACH</vt:lpstr>
      <vt:lpstr> HISTORY OF  INSTITUTIONALISM APPROACH</vt:lpstr>
      <vt:lpstr> HISTORY OF  INSTITUTIONALISM APPROACH</vt:lpstr>
      <vt:lpstr>  On INSTITUTIONALISM APPROACH</vt:lpstr>
      <vt:lpstr>On INSTITUTIONALISM APPROACH</vt:lpstr>
      <vt:lpstr>Analisis Kelembagaan Lama Dalam Aksi </vt:lpstr>
      <vt:lpstr>PowerPoint Presentation</vt:lpstr>
      <vt:lpstr>ASUMSI DASAR PENDEKATAN KELEMBAGAAN</vt:lpstr>
      <vt:lpstr>KARAKTERISTIK PENDEKATAN KELEMBAGAAn</vt:lpstr>
      <vt:lpstr>Kritik dan Jalan Pembaharuan Bagi Pendekatan Kelembagaan  </vt:lpstr>
      <vt:lpstr>KRITIK PENDEKATAN KELEMBAGAAN</vt:lpstr>
      <vt:lpstr>KRITIK PENDEKATAN KELEMBAGAAN</vt:lpstr>
      <vt:lpstr>PEMBARUAN: BANGKITNYA BEHAVIORALISME</vt:lpstr>
      <vt:lpstr>PEMBARUAN: BANGKITNYA BEHAVIORALISME</vt:lpstr>
      <vt:lpstr>KARAKTERISTIK BEHAVIORALISME</vt:lpstr>
      <vt:lpstr>RATIONAL CHOICE THEORY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PENDEKATAN KELEMBAGAAN</dc:title>
  <dc:creator>user</dc:creator>
  <cp:lastModifiedBy>user</cp:lastModifiedBy>
  <cp:revision>13</cp:revision>
  <dcterms:created xsi:type="dcterms:W3CDTF">2017-03-13T01:59:07Z</dcterms:created>
  <dcterms:modified xsi:type="dcterms:W3CDTF">2019-09-04T08:04:19Z</dcterms:modified>
</cp:coreProperties>
</file>