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9" r:id="rId10"/>
    <p:sldId id="265" r:id="rId11"/>
    <p:sldId id="270" r:id="rId12"/>
    <p:sldId id="266" r:id="rId13"/>
    <p:sldId id="268" r:id="rId14"/>
    <p:sldId id="264" r:id="rId1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7" d="100"/>
          <a:sy n="77" d="100"/>
        </p:scale>
        <p:origin x="-1164" y="2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D746B92-629F-426A-B9A4-D9D1EBEA8005}" type="datetimeFigureOut">
              <a:rPr lang="id-ID" smtClean="0"/>
              <a:t>26/04/2017</a:t>
            </a:fld>
            <a:endParaRPr lang="id-ID"/>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id-ID"/>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72B8AFBE-8D9B-4C6D-AC77-585BFD3ADEB2}"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746B92-629F-426A-B9A4-D9D1EBEA8005}" type="datetimeFigureOut">
              <a:rPr lang="id-ID" smtClean="0"/>
              <a:t>26/04/2017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2B8AFBE-8D9B-4C6D-AC77-585BFD3ADEB2}"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7D746B92-629F-426A-B9A4-D9D1EBEA8005}" type="datetimeFigureOut">
              <a:rPr lang="id-ID" smtClean="0"/>
              <a:t>26/04/2017</a:t>
            </a:fld>
            <a:endParaRPr lang="id-ID"/>
          </a:p>
        </p:txBody>
      </p:sp>
      <p:sp>
        <p:nvSpPr>
          <p:cNvPr id="5" name="Footer Placeholder 4"/>
          <p:cNvSpPr>
            <a:spLocks noGrp="1"/>
          </p:cNvSpPr>
          <p:nvPr>
            <p:ph type="ftr" sz="quarter" idx="11"/>
          </p:nvPr>
        </p:nvSpPr>
        <p:spPr>
          <a:xfrm>
            <a:off x="457201" y="6248207"/>
            <a:ext cx="5573483" cy="365125"/>
          </a:xfrm>
        </p:spPr>
        <p:txBody>
          <a:bodyPr/>
          <a:lstStyle/>
          <a:p>
            <a:endParaRPr lang="id-ID"/>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72B8AFBE-8D9B-4C6D-AC77-585BFD3ADEB2}"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D746B92-629F-426A-B9A4-D9D1EBEA8005}" type="datetimeFigureOut">
              <a:rPr lang="id-ID" smtClean="0"/>
              <a:t>26/04/2017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2B8AFBE-8D9B-4C6D-AC77-585BFD3ADEB2}" type="slidenum">
              <a:rPr lang="id-ID" smtClean="0"/>
              <a:t>‹#›</a:t>
            </a:fld>
            <a:endParaRPr lang="id-ID"/>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7D746B92-629F-426A-B9A4-D9D1EBEA8005}" type="datetimeFigureOut">
              <a:rPr lang="id-ID" smtClean="0"/>
              <a:t>26/04/2017</a:t>
            </a:fld>
            <a:endParaRPr lang="id-ID"/>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2B8AFBE-8D9B-4C6D-AC77-585BFD3ADEB2}" type="slidenum">
              <a:rPr lang="id-ID" smtClean="0"/>
              <a:t>‹#›</a:t>
            </a:fld>
            <a:endParaRPr lang="id-ID"/>
          </a:p>
        </p:txBody>
      </p:sp>
      <p:sp>
        <p:nvSpPr>
          <p:cNvPr id="14" name="Footer Placeholder 13"/>
          <p:cNvSpPr>
            <a:spLocks noGrp="1"/>
          </p:cNvSpPr>
          <p:nvPr>
            <p:ph type="ftr" sz="quarter" idx="12"/>
          </p:nvPr>
        </p:nvSpPr>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7D746B92-629F-426A-B9A4-D9D1EBEA8005}" type="datetimeFigureOut">
              <a:rPr lang="id-ID" smtClean="0"/>
              <a:t>26/04/2017</a:t>
            </a:fld>
            <a:endParaRPr lang="id-ID"/>
          </a:p>
        </p:txBody>
      </p:sp>
      <p:sp>
        <p:nvSpPr>
          <p:cNvPr id="10" name="Slide Number Placeholder 9"/>
          <p:cNvSpPr>
            <a:spLocks noGrp="1"/>
          </p:cNvSpPr>
          <p:nvPr>
            <p:ph type="sldNum" sz="quarter" idx="16"/>
          </p:nvPr>
        </p:nvSpPr>
        <p:spPr/>
        <p:txBody>
          <a:bodyPr rtlCol="0"/>
          <a:lstStyle/>
          <a:p>
            <a:fld id="{72B8AFBE-8D9B-4C6D-AC77-585BFD3ADEB2}" type="slidenum">
              <a:rPr lang="id-ID" smtClean="0"/>
              <a:t>‹#›</a:t>
            </a:fld>
            <a:endParaRPr lang="id-ID"/>
          </a:p>
        </p:txBody>
      </p:sp>
      <p:sp>
        <p:nvSpPr>
          <p:cNvPr id="12" name="Footer Placeholder 11"/>
          <p:cNvSpPr>
            <a:spLocks noGrp="1"/>
          </p:cNvSpPr>
          <p:nvPr>
            <p:ph type="ftr" sz="quarter" idx="17"/>
          </p:nvPr>
        </p:nvSpPr>
        <p:spPr/>
        <p:txBody>
          <a:bodyPr rtlCol="0"/>
          <a:lstStyle/>
          <a:p>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7D746B92-629F-426A-B9A4-D9D1EBEA8005}" type="datetimeFigureOut">
              <a:rPr lang="id-ID" smtClean="0"/>
              <a:t>26/04/2017</a:t>
            </a:fld>
            <a:endParaRPr lang="id-ID"/>
          </a:p>
        </p:txBody>
      </p:sp>
      <p:sp>
        <p:nvSpPr>
          <p:cNvPr id="12" name="Slide Number Placeholder 11"/>
          <p:cNvSpPr>
            <a:spLocks noGrp="1"/>
          </p:cNvSpPr>
          <p:nvPr>
            <p:ph type="sldNum" sz="quarter" idx="16"/>
          </p:nvPr>
        </p:nvSpPr>
        <p:spPr/>
        <p:txBody>
          <a:bodyPr rtlCol="0"/>
          <a:lstStyle/>
          <a:p>
            <a:fld id="{72B8AFBE-8D9B-4C6D-AC77-585BFD3ADEB2}" type="slidenum">
              <a:rPr lang="id-ID" smtClean="0"/>
              <a:t>‹#›</a:t>
            </a:fld>
            <a:endParaRPr lang="id-ID"/>
          </a:p>
        </p:txBody>
      </p:sp>
      <p:sp>
        <p:nvSpPr>
          <p:cNvPr id="14" name="Footer Placeholder 13"/>
          <p:cNvSpPr>
            <a:spLocks noGrp="1"/>
          </p:cNvSpPr>
          <p:nvPr>
            <p:ph type="ftr" sz="quarter" idx="17"/>
          </p:nvPr>
        </p:nvSpPr>
        <p:spPr/>
        <p:txBody>
          <a:bodyPr rtlCol="0"/>
          <a:lstStyle/>
          <a:p>
            <a:endParaRPr lang="id-ID"/>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D746B92-629F-426A-B9A4-D9D1EBEA8005}" type="datetimeFigureOut">
              <a:rPr lang="id-ID" smtClean="0"/>
              <a:t>26/04/2017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72B8AFBE-8D9B-4C6D-AC77-585BFD3ADEB2}"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746B92-629F-426A-B9A4-D9D1EBEA8005}" type="datetimeFigureOut">
              <a:rPr lang="id-ID" smtClean="0"/>
              <a:t>26/04/2017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72B8AFBE-8D9B-4C6D-AC77-585BFD3ADEB2}"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D746B92-629F-426A-B9A4-D9D1EBEA8005}" type="datetimeFigureOut">
              <a:rPr lang="id-ID" smtClean="0"/>
              <a:t>26/04/2017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72B8AFBE-8D9B-4C6D-AC77-585BFD3ADEB2}" type="slidenum">
              <a:rPr lang="id-ID" smtClean="0"/>
              <a:t>‹#›</a:t>
            </a:fld>
            <a:endParaRPr lang="id-ID"/>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7D746B92-629F-426A-B9A4-D9D1EBEA8005}" type="datetimeFigureOut">
              <a:rPr lang="id-ID" smtClean="0"/>
              <a:t>26/04/2017</a:t>
            </a:fld>
            <a:endParaRPr lang="id-ID"/>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72B8AFBE-8D9B-4C6D-AC77-585BFD3ADEB2}" type="slidenum">
              <a:rPr lang="id-ID" smtClean="0"/>
              <a:t>‹#›</a:t>
            </a:fld>
            <a:endParaRPr lang="id-ID"/>
          </a:p>
        </p:txBody>
      </p:sp>
      <p:sp>
        <p:nvSpPr>
          <p:cNvPr id="14" name="Footer Placeholder 13"/>
          <p:cNvSpPr>
            <a:spLocks noGrp="1"/>
          </p:cNvSpPr>
          <p:nvPr>
            <p:ph type="ftr" sz="quarter" idx="12"/>
          </p:nvPr>
        </p:nvSpPr>
        <p:spPr>
          <a:xfrm>
            <a:off x="1600200" y="6248206"/>
            <a:ext cx="4572000" cy="365125"/>
          </a:xfrm>
        </p:spPr>
        <p:txBody>
          <a:bodyPr rtlCol="0"/>
          <a:lstStyle/>
          <a:p>
            <a:endParaRPr lang="id-ID"/>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D746B92-629F-426A-B9A4-D9D1EBEA8005}" type="datetimeFigureOut">
              <a:rPr lang="id-ID" smtClean="0"/>
              <a:t>26/04/2017</a:t>
            </a:fld>
            <a:endParaRPr lang="id-ID"/>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id-ID"/>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2B8AFBE-8D9B-4C6D-AC77-585BFD3ADEB2}"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2132856"/>
            <a:ext cx="7557120" cy="1828800"/>
          </a:xfrm>
        </p:spPr>
        <p:txBody>
          <a:bodyPr>
            <a:normAutofit fontScale="90000"/>
          </a:bodyPr>
          <a:lstStyle/>
          <a:p>
            <a:r>
              <a:rPr lang="id-ID" dirty="0" smtClean="0"/>
              <a:t>Perbandingan pemerintahan: </a:t>
            </a:r>
            <a:br>
              <a:rPr lang="id-ID" dirty="0" smtClean="0"/>
            </a:br>
            <a:r>
              <a:rPr lang="id-ID" dirty="0" smtClean="0"/>
              <a:t>Perancis-belgia</a:t>
            </a:r>
            <a:endParaRPr lang="id-ID" dirty="0"/>
          </a:p>
        </p:txBody>
      </p:sp>
      <p:sp>
        <p:nvSpPr>
          <p:cNvPr id="3" name="Subtitle 2"/>
          <p:cNvSpPr>
            <a:spLocks noGrp="1"/>
          </p:cNvSpPr>
          <p:nvPr>
            <p:ph type="subTitle" idx="1"/>
          </p:nvPr>
        </p:nvSpPr>
        <p:spPr/>
        <p:txBody>
          <a:bodyPr/>
          <a:lstStyle/>
          <a:p>
            <a:r>
              <a:rPr lang="id-ID" dirty="0" smtClean="0"/>
              <a:t>Fath Gama A.N.  STPMD “APMD”</a:t>
            </a:r>
            <a:endParaRPr lang="id-ID" dirty="0"/>
          </a:p>
        </p:txBody>
      </p:sp>
    </p:spTree>
    <p:extLst>
      <p:ext uri="{BB962C8B-B14F-4D97-AF65-F5344CB8AC3E}">
        <p14:creationId xmlns:p14="http://schemas.microsoft.com/office/powerpoint/2010/main" val="590460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Pembuatan Kebijakan: Tahapan</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3555629141"/>
              </p:ext>
            </p:extLst>
          </p:nvPr>
        </p:nvGraphicFramePr>
        <p:xfrm>
          <a:off x="323528" y="1916832"/>
          <a:ext cx="8640962" cy="4785190"/>
        </p:xfrm>
        <a:graphic>
          <a:graphicData uri="http://schemas.openxmlformats.org/drawingml/2006/table">
            <a:tbl>
              <a:tblPr firstRow="1" bandRow="1">
                <a:tableStyleId>{5C22544A-7EE6-4342-B048-85BDC9FD1C3A}</a:tableStyleId>
              </a:tblPr>
              <a:tblGrid>
                <a:gridCol w="4320481"/>
                <a:gridCol w="4320481"/>
              </a:tblGrid>
              <a:tr h="388640">
                <a:tc>
                  <a:txBody>
                    <a:bodyPr/>
                    <a:lstStyle/>
                    <a:p>
                      <a:r>
                        <a:rPr lang="id-ID" dirty="0" smtClean="0"/>
                        <a:t>PRANCIS </a:t>
                      </a:r>
                      <a:endParaRPr lang="id-ID" dirty="0"/>
                    </a:p>
                  </a:txBody>
                  <a:tcPr/>
                </a:tc>
                <a:tc>
                  <a:txBody>
                    <a:bodyPr/>
                    <a:lstStyle/>
                    <a:p>
                      <a:r>
                        <a:rPr lang="id-ID" dirty="0" smtClean="0"/>
                        <a:t>BELGIA</a:t>
                      </a:r>
                      <a:endParaRPr lang="id-ID" dirty="0"/>
                    </a:p>
                  </a:txBody>
                  <a:tcPr/>
                </a:tc>
              </a:tr>
              <a:tr h="3283768">
                <a:tc>
                  <a:txBody>
                    <a:bodyPr/>
                    <a:lstStyle/>
                    <a:p>
                      <a:pPr algn="just">
                        <a:lnSpc>
                          <a:spcPct val="115000"/>
                        </a:lnSpc>
                        <a:spcAft>
                          <a:spcPts val="0"/>
                        </a:spcAft>
                      </a:pPr>
                      <a:r>
                        <a:rPr lang="en-US" sz="1800" dirty="0" err="1">
                          <a:effectLst/>
                          <a:latin typeface="Times New Roman"/>
                          <a:ea typeface="Times New Roman"/>
                          <a:cs typeface="Times New Roman"/>
                        </a:rPr>
                        <a:t>Tahapan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pembuatan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kebijakan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undang-undang</a:t>
                      </a:r>
                      <a:r>
                        <a:rPr lang="en-US" sz="1800" dirty="0">
                          <a:effectLst/>
                          <a:latin typeface="Times New Roman"/>
                          <a:ea typeface="Times New Roman"/>
                          <a:cs typeface="Times New Roman"/>
                        </a:rPr>
                        <a:t>) di </a:t>
                      </a:r>
                      <a:r>
                        <a:rPr lang="en-US" sz="1800" dirty="0" err="1">
                          <a:effectLst/>
                          <a:latin typeface="Times New Roman"/>
                          <a:ea typeface="Times New Roman"/>
                          <a:cs typeface="Times New Roman"/>
                        </a:rPr>
                        <a:t>Perancis</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umumnya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dilakukan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melalui</a:t>
                      </a:r>
                      <a:r>
                        <a:rPr lang="en-US" sz="1800" dirty="0">
                          <a:effectLst/>
                          <a:latin typeface="Times New Roman"/>
                          <a:ea typeface="Times New Roman"/>
                          <a:cs typeface="Times New Roman"/>
                        </a:rPr>
                        <a:t> proses </a:t>
                      </a:r>
                      <a:r>
                        <a:rPr lang="en-US" sz="1800" dirty="0" err="1">
                          <a:effectLst/>
                          <a:latin typeface="Times New Roman"/>
                          <a:ea typeface="Times New Roman"/>
                          <a:cs typeface="Times New Roman"/>
                        </a:rPr>
                        <a:t>pembahasan</a:t>
                      </a:r>
                      <a:r>
                        <a:rPr lang="en-US" sz="1800" dirty="0">
                          <a:effectLst/>
                          <a:latin typeface="Times New Roman"/>
                          <a:ea typeface="Times New Roman"/>
                          <a:cs typeface="Times New Roman"/>
                        </a:rPr>
                        <a:t> di </a:t>
                      </a:r>
                      <a:r>
                        <a:rPr lang="en-US" sz="1800" dirty="0" err="1">
                          <a:effectLst/>
                          <a:latin typeface="Times New Roman"/>
                          <a:ea typeface="Times New Roman"/>
                          <a:cs typeface="Times New Roman"/>
                        </a:rPr>
                        <a:t>eksekutif</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dalam</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waktu</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cukup</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panjang</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proses yang </a:t>
                      </a:r>
                      <a:r>
                        <a:rPr lang="en-US" sz="1800" dirty="0" err="1">
                          <a:effectLst/>
                          <a:latin typeface="Times New Roman"/>
                          <a:ea typeface="Times New Roman"/>
                          <a:cs typeface="Times New Roman"/>
                        </a:rPr>
                        <a:t>kompleks</a:t>
                      </a:r>
                      <a:r>
                        <a:rPr lang="en-US" sz="1800" dirty="0">
                          <a:effectLst/>
                          <a:latin typeface="Times New Roman"/>
                          <a:ea typeface="Times New Roman"/>
                          <a:cs typeface="Times New Roman"/>
                        </a:rPr>
                        <a:t>. Proses </a:t>
                      </a:r>
                      <a:r>
                        <a:rPr lang="en-US" sz="1800" dirty="0" err="1">
                          <a:effectLst/>
                          <a:latin typeface="Times New Roman"/>
                          <a:ea typeface="Times New Roman"/>
                          <a:cs typeface="Times New Roman"/>
                        </a:rPr>
                        <a:t>ini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berpusat</a:t>
                      </a:r>
                      <a:r>
                        <a:rPr lang="en-US" sz="1800" dirty="0">
                          <a:effectLst/>
                          <a:latin typeface="Times New Roman"/>
                          <a:ea typeface="Times New Roman"/>
                          <a:cs typeface="Times New Roman"/>
                        </a:rPr>
                        <a:t> di </a:t>
                      </a:r>
                      <a:r>
                        <a:rPr lang="en-US" sz="1800" dirty="0" err="1">
                          <a:effectLst/>
                          <a:latin typeface="Times New Roman"/>
                          <a:ea typeface="Times New Roman"/>
                          <a:cs typeface="Times New Roman"/>
                        </a:rPr>
                        <a:t>kabinet</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menteri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Sekretaris</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Umum</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Pemerintah</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atau</a:t>
                      </a:r>
                      <a:r>
                        <a:rPr lang="en-US" sz="1800" dirty="0">
                          <a:effectLst/>
                          <a:latin typeface="Times New Roman"/>
                          <a:ea typeface="Times New Roman"/>
                          <a:cs typeface="Times New Roman"/>
                        </a:rPr>
                        <a:t> SGG (</a:t>
                      </a:r>
                      <a:r>
                        <a:rPr lang="de-DE" sz="1800" i="1" dirty="0">
                          <a:effectLst/>
                          <a:latin typeface="Times New Roman"/>
                          <a:ea typeface="Batang"/>
                          <a:cs typeface="Times New Roman"/>
                        </a:rPr>
                        <a:t>secretariat general of government</a:t>
                      </a:r>
                      <a:r>
                        <a:rPr lang="de-DE" sz="1800" dirty="0">
                          <a:effectLst/>
                          <a:latin typeface="Times New Roman"/>
                          <a:ea typeface="Batang"/>
                          <a:cs typeface="Times New Roman"/>
                        </a:rPr>
                        <a:t>) di bawah kontrol dan kendali presiden. </a:t>
                      </a:r>
                      <a:endParaRPr lang="id-ID" sz="18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800" dirty="0" err="1">
                          <a:effectLst/>
                          <a:latin typeface="Times New Roman"/>
                          <a:ea typeface="Times New Roman"/>
                          <a:cs typeface="Times New Roman"/>
                        </a:rPr>
                        <a:t>Kekuasaan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pembuat</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kebijakan</a:t>
                      </a:r>
                      <a:r>
                        <a:rPr lang="en-US" sz="1800" dirty="0">
                          <a:effectLst/>
                          <a:latin typeface="Times New Roman"/>
                          <a:ea typeface="Times New Roman"/>
                          <a:cs typeface="Times New Roman"/>
                        </a:rPr>
                        <a:t> </a:t>
                      </a:r>
                      <a:r>
                        <a:rPr lang="en-US" sz="1800" dirty="0" err="1" smtClean="0">
                          <a:effectLst/>
                          <a:latin typeface="Times New Roman"/>
                          <a:ea typeface="Times New Roman"/>
                          <a:cs typeface="Times New Roman"/>
                        </a:rPr>
                        <a:t>ada</a:t>
                      </a:r>
                      <a:r>
                        <a:rPr lang="en-US" sz="1800" dirty="0" smtClean="0">
                          <a:effectLst/>
                          <a:latin typeface="Times New Roman"/>
                          <a:ea typeface="Times New Roman"/>
                          <a:cs typeface="Times New Roman"/>
                        </a:rPr>
                        <a:t> </a:t>
                      </a:r>
                      <a:r>
                        <a:rPr lang="en-US" sz="1800" dirty="0">
                          <a:effectLst/>
                          <a:latin typeface="Times New Roman"/>
                          <a:ea typeface="Times New Roman"/>
                          <a:cs typeface="Times New Roman"/>
                        </a:rPr>
                        <a:t>di </a:t>
                      </a:r>
                      <a:r>
                        <a:rPr lang="en-US" sz="1800" dirty="0" err="1">
                          <a:effectLst/>
                          <a:latin typeface="Times New Roman"/>
                          <a:ea typeface="Times New Roman"/>
                          <a:cs typeface="Times New Roman"/>
                        </a:rPr>
                        <a:t>semua</a:t>
                      </a:r>
                      <a:r>
                        <a:rPr lang="en-US" sz="1800" dirty="0">
                          <a:effectLst/>
                          <a:latin typeface="Times New Roman"/>
                          <a:ea typeface="Times New Roman"/>
                          <a:cs typeface="Times New Roman"/>
                        </a:rPr>
                        <a:t> level </a:t>
                      </a:r>
                      <a:r>
                        <a:rPr lang="en-US" sz="1800" dirty="0" err="1">
                          <a:effectLst/>
                          <a:latin typeface="Times New Roman"/>
                          <a:ea typeface="Times New Roman"/>
                          <a:cs typeface="Times New Roman"/>
                        </a:rPr>
                        <a:t>pemerintah</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baik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pemerintah</a:t>
                      </a:r>
                      <a:r>
                        <a:rPr lang="en-US" sz="1800" dirty="0">
                          <a:effectLst/>
                          <a:latin typeface="Times New Roman"/>
                          <a:ea typeface="Times New Roman"/>
                          <a:cs typeface="Times New Roman"/>
                        </a:rPr>
                        <a:t> federal, </a:t>
                      </a:r>
                      <a:r>
                        <a:rPr lang="en-US" sz="1800" dirty="0" err="1">
                          <a:effectLst/>
                          <a:latin typeface="Times New Roman"/>
                          <a:ea typeface="Times New Roman"/>
                          <a:cs typeface="Times New Roman"/>
                        </a:rPr>
                        <a:t>pemerintah</a:t>
                      </a:r>
                      <a:r>
                        <a:rPr lang="en-US" sz="1800" dirty="0">
                          <a:effectLst/>
                          <a:latin typeface="Times New Roman"/>
                          <a:ea typeface="Times New Roman"/>
                          <a:cs typeface="Times New Roman"/>
                        </a:rPr>
                        <a:t> </a:t>
                      </a:r>
                      <a:r>
                        <a:rPr lang="en-US" sz="1800" i="1" dirty="0" err="1">
                          <a:effectLst/>
                          <a:latin typeface="Times New Roman"/>
                          <a:ea typeface="Times New Roman"/>
                          <a:cs typeface="Times New Roman"/>
                        </a:rPr>
                        <a:t>Comunnity</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pemerintah</a:t>
                      </a:r>
                      <a:r>
                        <a:rPr lang="en-US" sz="1800" dirty="0">
                          <a:effectLst/>
                          <a:latin typeface="Times New Roman"/>
                          <a:ea typeface="Times New Roman"/>
                          <a:cs typeface="Times New Roman"/>
                        </a:rPr>
                        <a:t> </a:t>
                      </a:r>
                      <a:r>
                        <a:rPr lang="en-US" sz="1800" i="1" dirty="0">
                          <a:effectLst/>
                          <a:latin typeface="Times New Roman"/>
                          <a:ea typeface="Times New Roman"/>
                          <a:cs typeface="Times New Roman"/>
                        </a:rPr>
                        <a:t>Region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Untuk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kebijakan</a:t>
                      </a:r>
                      <a:r>
                        <a:rPr lang="en-US" sz="1800" dirty="0">
                          <a:effectLst/>
                          <a:latin typeface="Times New Roman"/>
                          <a:ea typeface="Times New Roman"/>
                          <a:cs typeface="Times New Roman"/>
                        </a:rPr>
                        <a:t> di level </a:t>
                      </a:r>
                      <a:r>
                        <a:rPr lang="en-US" sz="1800" dirty="0" err="1">
                          <a:effectLst/>
                          <a:latin typeface="Times New Roman"/>
                          <a:ea typeface="Times New Roman"/>
                          <a:cs typeface="Times New Roman"/>
                        </a:rPr>
                        <a:t>pemerintah</a:t>
                      </a:r>
                      <a:r>
                        <a:rPr lang="en-US" sz="1800" dirty="0">
                          <a:effectLst/>
                          <a:latin typeface="Times New Roman"/>
                          <a:ea typeface="Times New Roman"/>
                          <a:cs typeface="Times New Roman"/>
                        </a:rPr>
                        <a:t> federal, proses </a:t>
                      </a:r>
                      <a:r>
                        <a:rPr lang="en-US" sz="1800" dirty="0" err="1">
                          <a:effectLst/>
                          <a:latin typeface="Times New Roman"/>
                          <a:ea typeface="Times New Roman"/>
                          <a:cs typeface="Times New Roman"/>
                        </a:rPr>
                        <a:t>kebijakan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banyak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didominasi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oleh</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kabinet</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menteri</a:t>
                      </a:r>
                      <a:r>
                        <a:rPr lang="en-US" sz="1800" dirty="0">
                          <a:effectLst/>
                          <a:latin typeface="Times New Roman"/>
                          <a:ea typeface="Times New Roman"/>
                          <a:cs typeface="Times New Roman"/>
                        </a:rPr>
                        <a:t> yang </a:t>
                      </a:r>
                      <a:r>
                        <a:rPr lang="en-US" sz="1800" dirty="0" err="1">
                          <a:effectLst/>
                          <a:latin typeface="Times New Roman"/>
                          <a:ea typeface="Times New Roman"/>
                          <a:cs typeface="Times New Roman"/>
                        </a:rPr>
                        <a:t>dipimpin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oleh</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perdana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menteri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sebelum</a:t>
                      </a:r>
                      <a:r>
                        <a:rPr lang="en-US" sz="1800" dirty="0">
                          <a:effectLst/>
                          <a:latin typeface="Times New Roman"/>
                          <a:ea typeface="Times New Roman"/>
                          <a:cs typeface="Times New Roman"/>
                        </a:rPr>
                        <a:t> proposal </a:t>
                      </a:r>
                      <a:r>
                        <a:rPr lang="en-US" sz="1800" dirty="0" err="1">
                          <a:effectLst/>
                          <a:latin typeface="Times New Roman"/>
                          <a:ea typeface="Times New Roman"/>
                          <a:cs typeface="Times New Roman"/>
                        </a:rPr>
                        <a:t>kebijakan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dikirim</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parlemen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untuk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disetujui</a:t>
                      </a:r>
                      <a:r>
                        <a:rPr lang="en-US" sz="1800" dirty="0" smtClean="0">
                          <a:effectLst/>
                          <a:latin typeface="Times New Roman"/>
                          <a:ea typeface="Times New Roman"/>
                          <a:cs typeface="Times New Roman"/>
                        </a:rPr>
                        <a:t>. </a:t>
                      </a:r>
                      <a:r>
                        <a:rPr lang="en-US" sz="1800" dirty="0" err="1" smtClean="0">
                          <a:effectLst/>
                          <a:latin typeface="Times New Roman"/>
                          <a:ea typeface="Times New Roman"/>
                          <a:cs typeface="Times New Roman"/>
                        </a:rPr>
                        <a:t>Lobi-lobi</a:t>
                      </a:r>
                      <a:r>
                        <a:rPr lang="en-US" sz="1800" dirty="0" smtClean="0">
                          <a:effectLst/>
                          <a:latin typeface="Times New Roman"/>
                          <a:ea typeface="Times New Roman"/>
                          <a:cs typeface="Times New Roman"/>
                        </a:rPr>
                        <a:t> </a:t>
                      </a:r>
                      <a:r>
                        <a:rPr lang="en-US" sz="1800" dirty="0" err="1" smtClean="0">
                          <a:effectLst/>
                          <a:latin typeface="Times New Roman"/>
                          <a:ea typeface="Times New Roman"/>
                          <a:cs typeface="Times New Roman"/>
                        </a:rPr>
                        <a:t>politik</a:t>
                      </a:r>
                      <a:r>
                        <a:rPr lang="en-US" sz="1800" dirty="0" smtClean="0">
                          <a:effectLst/>
                          <a:latin typeface="Times New Roman"/>
                          <a:ea typeface="Times New Roman"/>
                          <a:cs typeface="Times New Roman"/>
                        </a:rPr>
                        <a:t> </a:t>
                      </a:r>
                      <a:r>
                        <a:rPr lang="en-US" sz="1800" dirty="0" err="1" smtClean="0">
                          <a:effectLst/>
                          <a:latin typeface="Times New Roman"/>
                          <a:ea typeface="Times New Roman"/>
                          <a:cs typeface="Times New Roman"/>
                        </a:rPr>
                        <a:t>dan</a:t>
                      </a:r>
                      <a:r>
                        <a:rPr lang="en-US" sz="1800" dirty="0" smtClean="0">
                          <a:effectLst/>
                          <a:latin typeface="Times New Roman"/>
                          <a:ea typeface="Times New Roman"/>
                          <a:cs typeface="Times New Roman"/>
                        </a:rPr>
                        <a:t> </a:t>
                      </a:r>
                      <a:r>
                        <a:rPr lang="en-US" sz="1800" dirty="0" err="1" smtClean="0">
                          <a:effectLst/>
                          <a:latin typeface="Times New Roman"/>
                          <a:ea typeface="Times New Roman"/>
                          <a:cs typeface="Times New Roman"/>
                        </a:rPr>
                        <a:t>konsultasi</a:t>
                      </a:r>
                      <a:r>
                        <a:rPr lang="en-US" sz="1800" dirty="0" smtClean="0">
                          <a:effectLst/>
                          <a:latin typeface="Times New Roman"/>
                          <a:ea typeface="Times New Roman"/>
                          <a:cs typeface="Times New Roman"/>
                        </a:rPr>
                        <a:t> </a:t>
                      </a:r>
                      <a:r>
                        <a:rPr lang="en-US" sz="1800" dirty="0" err="1" smtClean="0">
                          <a:effectLst/>
                          <a:latin typeface="Times New Roman"/>
                          <a:ea typeface="Times New Roman"/>
                          <a:cs typeface="Times New Roman"/>
                        </a:rPr>
                        <a:t>politik</a:t>
                      </a:r>
                      <a:r>
                        <a:rPr lang="en-US" sz="1800" dirty="0" smtClean="0">
                          <a:effectLst/>
                          <a:latin typeface="Times New Roman"/>
                          <a:ea typeface="Times New Roman"/>
                          <a:cs typeface="Times New Roman"/>
                        </a:rPr>
                        <a:t> </a:t>
                      </a:r>
                      <a:r>
                        <a:rPr lang="en-US" sz="1800" dirty="0" err="1" smtClean="0">
                          <a:effectLst/>
                          <a:latin typeface="Times New Roman"/>
                          <a:ea typeface="Times New Roman"/>
                          <a:cs typeface="Times New Roman"/>
                        </a:rPr>
                        <a:t>adalah</a:t>
                      </a:r>
                      <a:r>
                        <a:rPr lang="en-US" sz="1800" dirty="0" smtClean="0">
                          <a:effectLst/>
                          <a:latin typeface="Times New Roman"/>
                          <a:ea typeface="Times New Roman"/>
                          <a:cs typeface="Times New Roman"/>
                        </a:rPr>
                        <a:t> proses </a:t>
                      </a:r>
                      <a:r>
                        <a:rPr lang="en-US" sz="1800" dirty="0" err="1" smtClean="0">
                          <a:effectLst/>
                          <a:latin typeface="Times New Roman"/>
                          <a:ea typeface="Times New Roman"/>
                          <a:cs typeface="Times New Roman"/>
                        </a:rPr>
                        <a:t>penting</a:t>
                      </a:r>
                      <a:r>
                        <a:rPr lang="en-US" sz="1800" dirty="0" smtClean="0">
                          <a:effectLst/>
                          <a:latin typeface="Times New Roman"/>
                          <a:ea typeface="Times New Roman"/>
                          <a:cs typeface="Times New Roman"/>
                        </a:rPr>
                        <a:t> yang </a:t>
                      </a:r>
                      <a:r>
                        <a:rPr lang="en-US" sz="1800" dirty="0" err="1" smtClean="0">
                          <a:effectLst/>
                          <a:latin typeface="Times New Roman"/>
                          <a:ea typeface="Times New Roman"/>
                          <a:cs typeface="Times New Roman"/>
                        </a:rPr>
                        <a:t>dilakukan</a:t>
                      </a:r>
                      <a:r>
                        <a:rPr lang="en-US" sz="1800" dirty="0" smtClean="0">
                          <a:effectLst/>
                          <a:latin typeface="Times New Roman"/>
                          <a:ea typeface="Times New Roman"/>
                          <a:cs typeface="Times New Roman"/>
                        </a:rPr>
                        <a:t> </a:t>
                      </a:r>
                      <a:r>
                        <a:rPr lang="en-US" sz="1800" dirty="0" err="1" smtClean="0">
                          <a:effectLst/>
                          <a:latin typeface="Times New Roman"/>
                          <a:ea typeface="Times New Roman"/>
                          <a:cs typeface="Times New Roman"/>
                        </a:rPr>
                        <a:t>oleh</a:t>
                      </a:r>
                      <a:r>
                        <a:rPr lang="en-US" sz="1800" dirty="0" smtClean="0">
                          <a:effectLst/>
                          <a:latin typeface="Times New Roman"/>
                          <a:ea typeface="Times New Roman"/>
                          <a:cs typeface="Times New Roman"/>
                        </a:rPr>
                        <a:t> </a:t>
                      </a:r>
                      <a:r>
                        <a:rPr lang="en-US" sz="1800" dirty="0" err="1" smtClean="0">
                          <a:effectLst/>
                          <a:latin typeface="Times New Roman"/>
                          <a:ea typeface="Times New Roman"/>
                          <a:cs typeface="Times New Roman"/>
                        </a:rPr>
                        <a:t>menteri</a:t>
                      </a:r>
                      <a:r>
                        <a:rPr lang="en-US" sz="1800" dirty="0" smtClean="0">
                          <a:effectLst/>
                          <a:latin typeface="Times New Roman"/>
                          <a:ea typeface="Times New Roman"/>
                          <a:cs typeface="Times New Roman"/>
                        </a:rPr>
                        <a:t> </a:t>
                      </a:r>
                      <a:r>
                        <a:rPr lang="en-US" sz="1800" dirty="0" err="1" smtClean="0">
                          <a:effectLst/>
                          <a:latin typeface="Times New Roman"/>
                          <a:ea typeface="Times New Roman"/>
                          <a:cs typeface="Times New Roman"/>
                        </a:rPr>
                        <a:t>ke</a:t>
                      </a:r>
                      <a:r>
                        <a:rPr lang="en-US" sz="1800" dirty="0" smtClean="0">
                          <a:effectLst/>
                          <a:latin typeface="Times New Roman"/>
                          <a:ea typeface="Times New Roman"/>
                          <a:cs typeface="Times New Roman"/>
                        </a:rPr>
                        <a:t> </a:t>
                      </a:r>
                      <a:r>
                        <a:rPr lang="en-US" sz="1800" dirty="0" err="1" smtClean="0">
                          <a:effectLst/>
                          <a:latin typeface="Times New Roman"/>
                          <a:ea typeface="Times New Roman"/>
                          <a:cs typeface="Times New Roman"/>
                        </a:rPr>
                        <a:t>parlemen</a:t>
                      </a:r>
                      <a:r>
                        <a:rPr lang="en-US" sz="1800" dirty="0" smtClean="0">
                          <a:effectLst/>
                          <a:latin typeface="Times New Roman"/>
                          <a:ea typeface="Times New Roman"/>
                          <a:cs typeface="Times New Roman"/>
                        </a:rPr>
                        <a:t> </a:t>
                      </a:r>
                      <a:r>
                        <a:rPr lang="en-US" sz="1800" dirty="0" err="1" smtClean="0">
                          <a:effectLst/>
                          <a:latin typeface="Times New Roman"/>
                          <a:ea typeface="Times New Roman"/>
                          <a:cs typeface="Times New Roman"/>
                        </a:rPr>
                        <a:t>dan</a:t>
                      </a:r>
                      <a:r>
                        <a:rPr lang="en-US" sz="1800" dirty="0" smtClean="0">
                          <a:effectLst/>
                          <a:latin typeface="Times New Roman"/>
                          <a:ea typeface="Times New Roman"/>
                          <a:cs typeface="Times New Roman"/>
                        </a:rPr>
                        <a:t> </a:t>
                      </a:r>
                      <a:r>
                        <a:rPr lang="en-US" sz="1800" dirty="0" err="1" smtClean="0">
                          <a:effectLst/>
                          <a:latin typeface="Times New Roman"/>
                          <a:ea typeface="Times New Roman"/>
                          <a:cs typeface="Times New Roman"/>
                        </a:rPr>
                        <a:t>partai</a:t>
                      </a:r>
                      <a:r>
                        <a:rPr lang="en-US" sz="1800" dirty="0" smtClean="0">
                          <a:effectLst/>
                          <a:latin typeface="Times New Roman"/>
                          <a:ea typeface="Times New Roman"/>
                          <a:cs typeface="Times New Roman"/>
                        </a:rPr>
                        <a:t> </a:t>
                      </a:r>
                      <a:r>
                        <a:rPr lang="en-US" sz="1800" dirty="0" err="1" smtClean="0">
                          <a:effectLst/>
                          <a:latin typeface="Times New Roman"/>
                          <a:ea typeface="Times New Roman"/>
                          <a:cs typeface="Times New Roman"/>
                        </a:rPr>
                        <a:t>politik</a:t>
                      </a:r>
                      <a:r>
                        <a:rPr lang="en-US" sz="1800" dirty="0" smtClean="0">
                          <a:effectLst/>
                          <a:latin typeface="Times New Roman"/>
                          <a:ea typeface="Times New Roman"/>
                          <a:cs typeface="Times New Roman"/>
                        </a:rPr>
                        <a:t> </a:t>
                      </a:r>
                      <a:r>
                        <a:rPr lang="en-US" sz="1800" dirty="0" err="1" smtClean="0">
                          <a:effectLst/>
                          <a:latin typeface="Times New Roman"/>
                          <a:ea typeface="Times New Roman"/>
                          <a:cs typeface="Times New Roman"/>
                        </a:rPr>
                        <a:t>anggota</a:t>
                      </a:r>
                      <a:r>
                        <a:rPr lang="en-US" sz="1800" dirty="0" smtClean="0">
                          <a:effectLst/>
                          <a:latin typeface="Times New Roman"/>
                          <a:ea typeface="Times New Roman"/>
                          <a:cs typeface="Times New Roman"/>
                        </a:rPr>
                        <a:t> </a:t>
                      </a:r>
                      <a:r>
                        <a:rPr lang="en-US" sz="1800" dirty="0" err="1" smtClean="0">
                          <a:effectLst/>
                          <a:latin typeface="Times New Roman"/>
                          <a:ea typeface="Times New Roman"/>
                          <a:cs typeface="Times New Roman"/>
                        </a:rPr>
                        <a:t>koalisi</a:t>
                      </a:r>
                      <a:r>
                        <a:rPr lang="en-US" sz="1800" dirty="0" smtClean="0">
                          <a:effectLst/>
                          <a:latin typeface="Times New Roman"/>
                          <a:ea typeface="Times New Roman"/>
                          <a:cs typeface="Times New Roman"/>
                        </a:rPr>
                        <a:t> </a:t>
                      </a:r>
                      <a:r>
                        <a:rPr lang="en-US" sz="1800" dirty="0" err="1" smtClean="0">
                          <a:effectLst/>
                          <a:latin typeface="Times New Roman"/>
                          <a:ea typeface="Times New Roman"/>
                          <a:cs typeface="Times New Roman"/>
                        </a:rPr>
                        <a:t>untuk</a:t>
                      </a:r>
                      <a:r>
                        <a:rPr lang="en-US" sz="1800" dirty="0" smtClean="0">
                          <a:effectLst/>
                          <a:latin typeface="Times New Roman"/>
                          <a:ea typeface="Times New Roman"/>
                          <a:cs typeface="Times New Roman"/>
                        </a:rPr>
                        <a:t> </a:t>
                      </a:r>
                      <a:r>
                        <a:rPr lang="en-US" sz="1800" dirty="0" err="1" smtClean="0">
                          <a:effectLst/>
                          <a:latin typeface="Times New Roman"/>
                          <a:ea typeface="Times New Roman"/>
                          <a:cs typeface="Times New Roman"/>
                        </a:rPr>
                        <a:t>mencari</a:t>
                      </a:r>
                      <a:r>
                        <a:rPr lang="en-US" sz="1800" dirty="0" smtClean="0">
                          <a:effectLst/>
                          <a:latin typeface="Times New Roman"/>
                          <a:ea typeface="Times New Roman"/>
                          <a:cs typeface="Times New Roman"/>
                        </a:rPr>
                        <a:t> </a:t>
                      </a:r>
                      <a:r>
                        <a:rPr lang="en-US" sz="1800" dirty="0" err="1" smtClean="0">
                          <a:effectLst/>
                          <a:latin typeface="Times New Roman"/>
                          <a:ea typeface="Times New Roman"/>
                          <a:cs typeface="Times New Roman"/>
                        </a:rPr>
                        <a:t>dukungan</a:t>
                      </a:r>
                      <a:r>
                        <a:rPr lang="en-US" sz="1800" dirty="0" smtClean="0">
                          <a:effectLst/>
                          <a:latin typeface="Times New Roman"/>
                          <a:ea typeface="Times New Roman"/>
                          <a:cs typeface="Times New Roman"/>
                        </a:rPr>
                        <a:t> </a:t>
                      </a:r>
                      <a:r>
                        <a:rPr lang="en-US" sz="1800" dirty="0" err="1" smtClean="0">
                          <a:effectLst/>
                          <a:latin typeface="Times New Roman"/>
                          <a:ea typeface="Times New Roman"/>
                          <a:cs typeface="Times New Roman"/>
                        </a:rPr>
                        <a:t>parlemen</a:t>
                      </a:r>
                      <a:r>
                        <a:rPr lang="en-US" sz="1800" dirty="0" smtClean="0">
                          <a:effectLst/>
                          <a:latin typeface="Times New Roman"/>
                          <a:ea typeface="Times New Roman"/>
                          <a:cs typeface="Times New Roman"/>
                        </a:rPr>
                        <a:t> </a:t>
                      </a:r>
                      <a:r>
                        <a:rPr lang="en-US" sz="1800" dirty="0" err="1" smtClean="0">
                          <a:effectLst/>
                          <a:latin typeface="Times New Roman"/>
                          <a:ea typeface="Times New Roman"/>
                          <a:cs typeface="Times New Roman"/>
                        </a:rPr>
                        <a:t>atas</a:t>
                      </a:r>
                      <a:r>
                        <a:rPr lang="en-US" sz="1800" dirty="0" smtClean="0">
                          <a:effectLst/>
                          <a:latin typeface="Times New Roman"/>
                          <a:ea typeface="Times New Roman"/>
                          <a:cs typeface="Times New Roman"/>
                        </a:rPr>
                        <a:t> proposal </a:t>
                      </a:r>
                      <a:r>
                        <a:rPr lang="en-US" sz="1800" dirty="0" err="1" smtClean="0">
                          <a:effectLst/>
                          <a:latin typeface="Times New Roman"/>
                          <a:ea typeface="Times New Roman"/>
                          <a:cs typeface="Times New Roman"/>
                        </a:rPr>
                        <a:t>kebijakan</a:t>
                      </a:r>
                      <a:r>
                        <a:rPr lang="en-US" sz="1800" dirty="0" smtClean="0">
                          <a:effectLst/>
                          <a:latin typeface="Times New Roman"/>
                          <a:ea typeface="Times New Roman"/>
                          <a:cs typeface="Times New Roman"/>
                        </a:rPr>
                        <a:t> yang </a:t>
                      </a:r>
                      <a:r>
                        <a:rPr lang="en-US" sz="1800" dirty="0" err="1" smtClean="0">
                          <a:effectLst/>
                          <a:latin typeface="Times New Roman"/>
                          <a:ea typeface="Times New Roman"/>
                          <a:cs typeface="Times New Roman"/>
                        </a:rPr>
                        <a:t>diinisiasi</a:t>
                      </a:r>
                      <a:r>
                        <a:rPr lang="en-US" sz="1800" dirty="0" smtClean="0">
                          <a:effectLst/>
                          <a:latin typeface="Times New Roman"/>
                          <a:ea typeface="Times New Roman"/>
                          <a:cs typeface="Times New Roman"/>
                        </a:rPr>
                        <a:t> </a:t>
                      </a:r>
                      <a:r>
                        <a:rPr lang="en-US" sz="1800" dirty="0" err="1" smtClean="0">
                          <a:effectLst/>
                          <a:latin typeface="Times New Roman"/>
                          <a:ea typeface="Times New Roman"/>
                          <a:cs typeface="Times New Roman"/>
                        </a:rPr>
                        <a:t>pemerintah</a:t>
                      </a:r>
                      <a:r>
                        <a:rPr lang="en-US" sz="1800" dirty="0" smtClean="0">
                          <a:effectLst/>
                          <a:latin typeface="Times New Roman"/>
                          <a:ea typeface="Times New Roman"/>
                          <a:cs typeface="Times New Roman"/>
                        </a:rPr>
                        <a:t>. </a:t>
                      </a:r>
                      <a:endParaRPr lang="id-ID" sz="18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15816152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Pembuatan Kebijakan: Tahapan</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636739885"/>
              </p:ext>
            </p:extLst>
          </p:nvPr>
        </p:nvGraphicFramePr>
        <p:xfrm>
          <a:off x="179512" y="1916832"/>
          <a:ext cx="8784978" cy="4540969"/>
        </p:xfrm>
        <a:graphic>
          <a:graphicData uri="http://schemas.openxmlformats.org/drawingml/2006/table">
            <a:tbl>
              <a:tblPr firstRow="1" bandRow="1">
                <a:tableStyleId>{5C22544A-7EE6-4342-B048-85BDC9FD1C3A}</a:tableStyleId>
              </a:tblPr>
              <a:tblGrid>
                <a:gridCol w="3384376"/>
                <a:gridCol w="5400602"/>
              </a:tblGrid>
              <a:tr h="388640">
                <a:tc>
                  <a:txBody>
                    <a:bodyPr/>
                    <a:lstStyle/>
                    <a:p>
                      <a:r>
                        <a:rPr lang="id-ID" dirty="0" smtClean="0"/>
                        <a:t>PRANCIS </a:t>
                      </a:r>
                      <a:endParaRPr lang="id-ID" dirty="0"/>
                    </a:p>
                  </a:txBody>
                  <a:tcPr/>
                </a:tc>
                <a:tc>
                  <a:txBody>
                    <a:bodyPr/>
                    <a:lstStyle/>
                    <a:p>
                      <a:r>
                        <a:rPr lang="id-ID" dirty="0" smtClean="0"/>
                        <a:t>BELGIA</a:t>
                      </a:r>
                      <a:endParaRPr lang="id-ID" dirty="0"/>
                    </a:p>
                  </a:txBody>
                  <a:tcPr/>
                </a:tc>
              </a:tr>
              <a:tr h="3283768">
                <a:tc>
                  <a:txBody>
                    <a:bodyPr/>
                    <a:lstStyle/>
                    <a:p>
                      <a:pPr algn="just">
                        <a:lnSpc>
                          <a:spcPct val="115000"/>
                        </a:lnSpc>
                        <a:spcAft>
                          <a:spcPts val="0"/>
                        </a:spcAft>
                      </a:pPr>
                      <a:r>
                        <a:rPr lang="de-DE" sz="1800" dirty="0" smtClean="0">
                          <a:effectLst/>
                          <a:latin typeface="Times New Roman"/>
                          <a:ea typeface="Batang"/>
                          <a:cs typeface="Times New Roman"/>
                        </a:rPr>
                        <a:t>Setelah </a:t>
                      </a:r>
                      <a:r>
                        <a:rPr lang="de-DE" sz="1800" dirty="0">
                          <a:effectLst/>
                          <a:latin typeface="Times New Roman"/>
                          <a:ea typeface="Batang"/>
                          <a:cs typeface="Times New Roman"/>
                        </a:rPr>
                        <a:t>itu, draft RUU akan dikirim ke Parlemen untuk dibahas dan disetujui. Dalam proses di Parlemen, Majelis Nasional adalah kamar pertama yang akan membahas RUU dan kamar kedua adalah Senat. Namun, jika di antara kedua kamar tersebut tidak terdapat kesepakatan atas isi RUU maka otoritas terakhir berada di tangan Majelis Nasional. Terakhir, Presiden lah yang akan mensahkan RUU untuk menjadi UU.</a:t>
                      </a:r>
                      <a:endParaRPr lang="id-ID" sz="18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700" dirty="0" err="1" smtClean="0">
                          <a:effectLst/>
                          <a:latin typeface="Times New Roman"/>
                          <a:ea typeface="Times New Roman"/>
                          <a:cs typeface="Times New Roman"/>
                        </a:rPr>
                        <a:t>Setelah</a:t>
                      </a:r>
                      <a:r>
                        <a:rPr lang="en-US" sz="1700" dirty="0" smtClean="0">
                          <a:effectLst/>
                          <a:latin typeface="Times New Roman"/>
                          <a:ea typeface="Times New Roman"/>
                          <a:cs typeface="Times New Roman"/>
                        </a:rPr>
                        <a:t> </a:t>
                      </a:r>
                      <a:r>
                        <a:rPr lang="en-US" sz="1700" dirty="0">
                          <a:effectLst/>
                          <a:latin typeface="Times New Roman"/>
                          <a:ea typeface="Times New Roman"/>
                          <a:cs typeface="Times New Roman"/>
                        </a:rPr>
                        <a:t>draft </a:t>
                      </a:r>
                      <a:r>
                        <a:rPr lang="en-US" sz="1700" dirty="0" err="1">
                          <a:effectLst/>
                          <a:latin typeface="Times New Roman"/>
                          <a:ea typeface="Times New Roman"/>
                          <a:cs typeface="Times New Roman"/>
                        </a:rPr>
                        <a:t>atau</a:t>
                      </a:r>
                      <a:r>
                        <a:rPr lang="en-US" sz="1700" dirty="0">
                          <a:effectLst/>
                          <a:latin typeface="Times New Roman"/>
                          <a:ea typeface="Times New Roman"/>
                          <a:cs typeface="Times New Roman"/>
                        </a:rPr>
                        <a:t> proposal </a:t>
                      </a:r>
                      <a:r>
                        <a:rPr lang="en-US" sz="1700" dirty="0" err="1">
                          <a:effectLst/>
                          <a:latin typeface="Times New Roman"/>
                          <a:ea typeface="Times New Roman"/>
                          <a:cs typeface="Times New Roman"/>
                        </a:rPr>
                        <a:t>kebijakan</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selesai</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disusun</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oleh</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pemerintah</a:t>
                      </a:r>
                      <a:r>
                        <a:rPr lang="en-US" sz="1700" dirty="0">
                          <a:effectLst/>
                          <a:latin typeface="Times New Roman"/>
                          <a:ea typeface="Times New Roman"/>
                          <a:cs typeface="Times New Roman"/>
                        </a:rPr>
                        <a:t>, proposal </a:t>
                      </a:r>
                      <a:r>
                        <a:rPr lang="en-US" sz="1700" dirty="0" err="1" smtClean="0">
                          <a:effectLst/>
                          <a:latin typeface="Times New Roman"/>
                          <a:ea typeface="Times New Roman"/>
                          <a:cs typeface="Times New Roman"/>
                        </a:rPr>
                        <a:t>tersebut</a:t>
                      </a:r>
                      <a:r>
                        <a:rPr lang="id-ID" sz="1700" baseline="0" dirty="0" smtClean="0">
                          <a:effectLst/>
                          <a:latin typeface="Times New Roman"/>
                          <a:ea typeface="Times New Roman"/>
                          <a:cs typeface="Times New Roman"/>
                        </a:rPr>
                        <a:t> </a:t>
                      </a:r>
                      <a:r>
                        <a:rPr lang="en-US" sz="1700" dirty="0" err="1" smtClean="0">
                          <a:effectLst/>
                          <a:latin typeface="Times New Roman"/>
                          <a:ea typeface="Times New Roman"/>
                          <a:cs typeface="Times New Roman"/>
                        </a:rPr>
                        <a:t>dikirim</a:t>
                      </a:r>
                      <a:r>
                        <a:rPr lang="en-US" sz="1700" dirty="0" smtClean="0">
                          <a:effectLst/>
                          <a:latin typeface="Times New Roman"/>
                          <a:ea typeface="Times New Roman"/>
                          <a:cs typeface="Times New Roman"/>
                        </a:rPr>
                        <a:t> </a:t>
                      </a:r>
                      <a:r>
                        <a:rPr lang="en-US" sz="1700" dirty="0" err="1">
                          <a:effectLst/>
                          <a:latin typeface="Times New Roman"/>
                          <a:ea typeface="Times New Roman"/>
                          <a:cs typeface="Times New Roman"/>
                        </a:rPr>
                        <a:t>ke</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parlemen</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untuk</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dibahas</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dan</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disetujui</a:t>
                      </a:r>
                      <a:r>
                        <a:rPr lang="en-US" sz="1700" dirty="0">
                          <a:effectLst/>
                          <a:latin typeface="Times New Roman"/>
                          <a:ea typeface="Times New Roman"/>
                          <a:cs typeface="Times New Roman"/>
                        </a:rPr>
                        <a:t>. Proses di </a:t>
                      </a:r>
                      <a:r>
                        <a:rPr lang="en-US" sz="1700" dirty="0" err="1">
                          <a:effectLst/>
                          <a:latin typeface="Times New Roman"/>
                          <a:ea typeface="Times New Roman"/>
                          <a:cs typeface="Times New Roman"/>
                        </a:rPr>
                        <a:t>parlemen</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ini</a:t>
                      </a:r>
                      <a:r>
                        <a:rPr lang="en-US" sz="1700" dirty="0">
                          <a:effectLst/>
                          <a:latin typeface="Times New Roman"/>
                          <a:ea typeface="Times New Roman"/>
                          <a:cs typeface="Times New Roman"/>
                        </a:rPr>
                        <a:t>, </a:t>
                      </a:r>
                      <a:r>
                        <a:rPr lang="en-US" sz="1700" i="1" dirty="0">
                          <a:effectLst/>
                          <a:latin typeface="Times New Roman"/>
                          <a:ea typeface="Times New Roman"/>
                          <a:cs typeface="Times New Roman"/>
                        </a:rPr>
                        <a:t>Chamber of Representatives</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adalah</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kamar</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pertama</a:t>
                      </a:r>
                      <a:r>
                        <a:rPr lang="en-US" sz="1700" dirty="0">
                          <a:effectLst/>
                          <a:latin typeface="Times New Roman"/>
                          <a:ea typeface="Times New Roman"/>
                          <a:cs typeface="Times New Roman"/>
                        </a:rPr>
                        <a:t> yang </a:t>
                      </a:r>
                      <a:r>
                        <a:rPr lang="en-US" sz="1700" dirty="0" err="1">
                          <a:effectLst/>
                          <a:latin typeface="Times New Roman"/>
                          <a:ea typeface="Times New Roman"/>
                          <a:cs typeface="Times New Roman"/>
                        </a:rPr>
                        <a:t>akan</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membahas</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dan</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menyetujui</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dan</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Senat</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adalah</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kamar</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kedua</a:t>
                      </a:r>
                      <a:r>
                        <a:rPr lang="en-US" sz="1700" dirty="0">
                          <a:effectLst/>
                          <a:latin typeface="Times New Roman"/>
                          <a:ea typeface="Times New Roman"/>
                          <a:cs typeface="Times New Roman"/>
                        </a:rPr>
                        <a:t> yang </a:t>
                      </a:r>
                      <a:r>
                        <a:rPr lang="en-US" sz="1700" dirty="0" err="1">
                          <a:effectLst/>
                          <a:latin typeface="Times New Roman"/>
                          <a:ea typeface="Times New Roman"/>
                          <a:cs typeface="Times New Roman"/>
                        </a:rPr>
                        <a:t>akan</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melakukan</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hal</a:t>
                      </a:r>
                      <a:r>
                        <a:rPr lang="en-US" sz="1700" dirty="0">
                          <a:effectLst/>
                          <a:latin typeface="Times New Roman"/>
                          <a:ea typeface="Times New Roman"/>
                          <a:cs typeface="Times New Roman"/>
                        </a:rPr>
                        <a:t> yang </a:t>
                      </a:r>
                      <a:r>
                        <a:rPr lang="en-US" sz="1700" dirty="0" err="1">
                          <a:effectLst/>
                          <a:latin typeface="Times New Roman"/>
                          <a:ea typeface="Times New Roman"/>
                          <a:cs typeface="Times New Roman"/>
                        </a:rPr>
                        <a:t>sama</a:t>
                      </a:r>
                      <a:r>
                        <a:rPr lang="en-US" sz="1700" dirty="0">
                          <a:effectLst/>
                          <a:latin typeface="Times New Roman"/>
                          <a:ea typeface="Times New Roman"/>
                          <a:cs typeface="Times New Roman"/>
                        </a:rPr>
                        <a:t>. RUU agar </a:t>
                      </a:r>
                      <a:r>
                        <a:rPr lang="en-US" sz="1700" dirty="0" err="1">
                          <a:effectLst/>
                          <a:latin typeface="Times New Roman"/>
                          <a:ea typeface="Times New Roman"/>
                          <a:cs typeface="Times New Roman"/>
                        </a:rPr>
                        <a:t>menjadi</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undang-undang</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harus</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melewati</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pembahasan</a:t>
                      </a:r>
                      <a:r>
                        <a:rPr lang="en-US" sz="1700" dirty="0">
                          <a:effectLst/>
                          <a:latin typeface="Times New Roman"/>
                          <a:ea typeface="Times New Roman"/>
                          <a:cs typeface="Times New Roman"/>
                        </a:rPr>
                        <a:t> di </a:t>
                      </a:r>
                      <a:r>
                        <a:rPr lang="en-US" sz="1700" dirty="0" err="1">
                          <a:effectLst/>
                          <a:latin typeface="Times New Roman"/>
                          <a:ea typeface="Times New Roman"/>
                          <a:cs typeface="Times New Roman"/>
                        </a:rPr>
                        <a:t>dua</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kamar</a:t>
                      </a:r>
                      <a:r>
                        <a:rPr lang="en-US" sz="1700" dirty="0">
                          <a:effectLst/>
                          <a:latin typeface="Times New Roman"/>
                          <a:ea typeface="Times New Roman"/>
                          <a:cs typeface="Times New Roman"/>
                        </a:rPr>
                        <a:t> yang </a:t>
                      </a:r>
                      <a:r>
                        <a:rPr lang="en-US" sz="1700" dirty="0" err="1">
                          <a:effectLst/>
                          <a:latin typeface="Times New Roman"/>
                          <a:ea typeface="Times New Roman"/>
                          <a:cs typeface="Times New Roman"/>
                        </a:rPr>
                        <a:t>ada</a:t>
                      </a:r>
                      <a:r>
                        <a:rPr lang="en-US" sz="1700" dirty="0">
                          <a:effectLst/>
                          <a:latin typeface="Times New Roman"/>
                          <a:ea typeface="Times New Roman"/>
                          <a:cs typeface="Times New Roman"/>
                        </a:rPr>
                        <a:t> di </a:t>
                      </a:r>
                      <a:r>
                        <a:rPr lang="en-US" sz="1700" dirty="0" err="1">
                          <a:effectLst/>
                          <a:latin typeface="Times New Roman"/>
                          <a:ea typeface="Times New Roman"/>
                          <a:cs typeface="Times New Roman"/>
                        </a:rPr>
                        <a:t>Parlemen</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tersebut</a:t>
                      </a:r>
                      <a:r>
                        <a:rPr lang="en-US" sz="1700" dirty="0">
                          <a:effectLst/>
                          <a:latin typeface="Times New Roman"/>
                          <a:ea typeface="Times New Roman"/>
                          <a:cs typeface="Times New Roman"/>
                        </a:rPr>
                        <a:t>. </a:t>
                      </a:r>
                      <a:r>
                        <a:rPr lang="en-US" sz="1700" dirty="0" smtClean="0">
                          <a:effectLst/>
                          <a:latin typeface="Times New Roman"/>
                          <a:ea typeface="Times New Roman"/>
                          <a:cs typeface="Times New Roman"/>
                        </a:rPr>
                        <a:t>T</a:t>
                      </a:r>
                      <a:r>
                        <a:rPr lang="id-ID" sz="1700" dirty="0" smtClean="0">
                          <a:effectLst/>
                          <a:latin typeface="Times New Roman"/>
                          <a:ea typeface="Times New Roman"/>
                          <a:cs typeface="Times New Roman"/>
                        </a:rPr>
                        <a:t>a</a:t>
                      </a:r>
                      <a:r>
                        <a:rPr lang="en-US" sz="1700" dirty="0" smtClean="0">
                          <a:effectLst/>
                          <a:latin typeface="Times New Roman"/>
                          <a:ea typeface="Times New Roman"/>
                          <a:cs typeface="Times New Roman"/>
                        </a:rPr>
                        <a:t>pi </a:t>
                      </a:r>
                      <a:r>
                        <a:rPr lang="en-US" sz="1700" dirty="0" err="1">
                          <a:effectLst/>
                          <a:latin typeface="Times New Roman"/>
                          <a:ea typeface="Times New Roman"/>
                          <a:cs typeface="Times New Roman"/>
                        </a:rPr>
                        <a:t>jika</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terjadi</a:t>
                      </a:r>
                      <a:r>
                        <a:rPr lang="en-US" sz="1700" dirty="0">
                          <a:effectLst/>
                          <a:latin typeface="Times New Roman"/>
                          <a:ea typeface="Times New Roman"/>
                          <a:cs typeface="Times New Roman"/>
                        </a:rPr>
                        <a:t> </a:t>
                      </a:r>
                      <a:r>
                        <a:rPr lang="en-US" sz="1700" dirty="0" err="1" smtClean="0">
                          <a:effectLst/>
                          <a:latin typeface="Times New Roman"/>
                          <a:ea typeface="Times New Roman"/>
                          <a:cs typeface="Times New Roman"/>
                        </a:rPr>
                        <a:t>ketidakcocokan</a:t>
                      </a:r>
                      <a:r>
                        <a:rPr lang="en-US" sz="1700" dirty="0" smtClean="0">
                          <a:effectLst/>
                          <a:latin typeface="Times New Roman"/>
                          <a:ea typeface="Times New Roman"/>
                          <a:cs typeface="Times New Roman"/>
                        </a:rPr>
                        <a:t> </a:t>
                      </a:r>
                      <a:r>
                        <a:rPr lang="en-US" sz="1700" dirty="0">
                          <a:effectLst/>
                          <a:latin typeface="Times New Roman"/>
                          <a:ea typeface="Times New Roman"/>
                          <a:cs typeface="Times New Roman"/>
                        </a:rPr>
                        <a:t>di </a:t>
                      </a:r>
                      <a:r>
                        <a:rPr lang="en-US" sz="1700" dirty="0" err="1">
                          <a:effectLst/>
                          <a:latin typeface="Times New Roman"/>
                          <a:ea typeface="Times New Roman"/>
                          <a:cs typeface="Times New Roman"/>
                        </a:rPr>
                        <a:t>antara</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kedua</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kamar</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itu</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maka</a:t>
                      </a:r>
                      <a:r>
                        <a:rPr lang="en-US" sz="1700" dirty="0">
                          <a:effectLst/>
                          <a:latin typeface="Times New Roman"/>
                          <a:ea typeface="Times New Roman"/>
                          <a:cs typeface="Times New Roman"/>
                        </a:rPr>
                        <a:t> </a:t>
                      </a:r>
                      <a:r>
                        <a:rPr lang="en-US" sz="1700" i="1" dirty="0" smtClean="0">
                          <a:effectLst/>
                          <a:latin typeface="Times New Roman"/>
                          <a:ea typeface="Times New Roman"/>
                          <a:cs typeface="Times New Roman"/>
                        </a:rPr>
                        <a:t>Chamber </a:t>
                      </a:r>
                      <a:r>
                        <a:rPr lang="en-US" sz="1700" i="1" dirty="0">
                          <a:effectLst/>
                          <a:latin typeface="Times New Roman"/>
                          <a:ea typeface="Times New Roman"/>
                          <a:cs typeface="Times New Roman"/>
                        </a:rPr>
                        <a:t>of Representatives</a:t>
                      </a:r>
                      <a:r>
                        <a:rPr lang="en-US" sz="1700" dirty="0">
                          <a:effectLst/>
                          <a:latin typeface="Times New Roman"/>
                          <a:ea typeface="Times New Roman"/>
                          <a:cs typeface="Times New Roman"/>
                        </a:rPr>
                        <a:t> yang </a:t>
                      </a:r>
                      <a:r>
                        <a:rPr lang="en-US" sz="1700" dirty="0" err="1">
                          <a:effectLst/>
                          <a:latin typeface="Times New Roman"/>
                          <a:ea typeface="Times New Roman"/>
                          <a:cs typeface="Times New Roman"/>
                        </a:rPr>
                        <a:t>akan</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menjadi</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keputusan</a:t>
                      </a:r>
                      <a:r>
                        <a:rPr lang="en-US" sz="1700" dirty="0">
                          <a:effectLst/>
                          <a:latin typeface="Times New Roman"/>
                          <a:ea typeface="Times New Roman"/>
                          <a:cs typeface="Times New Roman"/>
                        </a:rPr>
                        <a:t> final </a:t>
                      </a:r>
                      <a:r>
                        <a:rPr lang="en-US" sz="1700" dirty="0" err="1" smtClean="0">
                          <a:effectLst/>
                          <a:latin typeface="Times New Roman"/>
                          <a:ea typeface="Times New Roman"/>
                          <a:cs typeface="Times New Roman"/>
                        </a:rPr>
                        <a:t>atas</a:t>
                      </a:r>
                      <a:r>
                        <a:rPr lang="en-US" sz="1700" dirty="0" smtClean="0">
                          <a:effectLst/>
                          <a:latin typeface="Times New Roman"/>
                          <a:ea typeface="Times New Roman"/>
                          <a:cs typeface="Times New Roman"/>
                        </a:rPr>
                        <a:t> </a:t>
                      </a:r>
                      <a:r>
                        <a:rPr lang="en-US" sz="1700" dirty="0">
                          <a:effectLst/>
                          <a:latin typeface="Times New Roman"/>
                          <a:ea typeface="Times New Roman"/>
                          <a:cs typeface="Times New Roman"/>
                        </a:rPr>
                        <a:t>RUU yang </a:t>
                      </a:r>
                      <a:r>
                        <a:rPr lang="en-US" sz="1700" dirty="0" err="1">
                          <a:effectLst/>
                          <a:latin typeface="Times New Roman"/>
                          <a:ea typeface="Times New Roman"/>
                          <a:cs typeface="Times New Roman"/>
                        </a:rPr>
                        <a:t>diajukan</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pemerintah</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Setelah</a:t>
                      </a:r>
                      <a:r>
                        <a:rPr lang="en-US" sz="1700" dirty="0">
                          <a:effectLst/>
                          <a:latin typeface="Times New Roman"/>
                          <a:ea typeface="Times New Roman"/>
                          <a:cs typeface="Times New Roman"/>
                        </a:rPr>
                        <a:t> RUU </a:t>
                      </a:r>
                      <a:r>
                        <a:rPr lang="en-US" sz="1700" dirty="0" err="1">
                          <a:effectLst/>
                          <a:latin typeface="Times New Roman"/>
                          <a:ea typeface="Times New Roman"/>
                          <a:cs typeface="Times New Roman"/>
                        </a:rPr>
                        <a:t>melewati</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Parlemen</a:t>
                      </a:r>
                      <a:r>
                        <a:rPr lang="en-US" sz="1700" dirty="0">
                          <a:effectLst/>
                          <a:latin typeface="Times New Roman"/>
                          <a:ea typeface="Times New Roman"/>
                          <a:cs typeface="Times New Roman"/>
                        </a:rPr>
                        <a:t>, RUU </a:t>
                      </a:r>
                      <a:r>
                        <a:rPr lang="en-US" sz="1700" dirty="0" err="1">
                          <a:effectLst/>
                          <a:latin typeface="Times New Roman"/>
                          <a:ea typeface="Times New Roman"/>
                          <a:cs typeface="Times New Roman"/>
                        </a:rPr>
                        <a:t>itu</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akan</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disahkan</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menjadi</a:t>
                      </a:r>
                      <a:r>
                        <a:rPr lang="en-US" sz="1700" dirty="0">
                          <a:effectLst/>
                          <a:latin typeface="Times New Roman"/>
                          <a:ea typeface="Times New Roman"/>
                          <a:cs typeface="Times New Roman"/>
                        </a:rPr>
                        <a:t> UU </a:t>
                      </a:r>
                      <a:r>
                        <a:rPr lang="en-US" sz="1700" dirty="0" err="1">
                          <a:effectLst/>
                          <a:latin typeface="Times New Roman"/>
                          <a:ea typeface="Times New Roman"/>
                          <a:cs typeface="Times New Roman"/>
                        </a:rPr>
                        <a:t>oleh</a:t>
                      </a:r>
                      <a:r>
                        <a:rPr lang="en-US" sz="1700" dirty="0">
                          <a:effectLst/>
                          <a:latin typeface="Times New Roman"/>
                          <a:ea typeface="Times New Roman"/>
                          <a:cs typeface="Times New Roman"/>
                        </a:rPr>
                        <a:t> Raja, </a:t>
                      </a:r>
                      <a:r>
                        <a:rPr lang="en-US" sz="1700" dirty="0" err="1">
                          <a:effectLst/>
                          <a:latin typeface="Times New Roman"/>
                          <a:ea typeface="Times New Roman"/>
                          <a:cs typeface="Times New Roman"/>
                        </a:rPr>
                        <a:t>karena</a:t>
                      </a:r>
                      <a:r>
                        <a:rPr lang="en-US" sz="1700" dirty="0">
                          <a:effectLst/>
                          <a:latin typeface="Times New Roman"/>
                          <a:ea typeface="Times New Roman"/>
                          <a:cs typeface="Times New Roman"/>
                        </a:rPr>
                        <a:t> raja </a:t>
                      </a:r>
                      <a:r>
                        <a:rPr lang="en-US" sz="1700" dirty="0" err="1">
                          <a:effectLst/>
                          <a:latin typeface="Times New Roman"/>
                          <a:ea typeface="Times New Roman"/>
                          <a:cs typeface="Times New Roman"/>
                        </a:rPr>
                        <a:t>pada</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adalah</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aktor</a:t>
                      </a:r>
                      <a:r>
                        <a:rPr lang="en-US" sz="1700" dirty="0">
                          <a:effectLst/>
                          <a:latin typeface="Times New Roman"/>
                          <a:ea typeface="Times New Roman"/>
                          <a:cs typeface="Times New Roman"/>
                        </a:rPr>
                        <a:t> yang </a:t>
                      </a:r>
                      <a:r>
                        <a:rPr lang="en-US" sz="1700" dirty="0" err="1">
                          <a:effectLst/>
                          <a:latin typeface="Times New Roman"/>
                          <a:ea typeface="Times New Roman"/>
                          <a:cs typeface="Times New Roman"/>
                        </a:rPr>
                        <a:t>secara</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sah</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memiliki</a:t>
                      </a:r>
                      <a:r>
                        <a:rPr lang="en-US" sz="1700" dirty="0">
                          <a:effectLst/>
                          <a:latin typeface="Times New Roman"/>
                          <a:ea typeface="Times New Roman"/>
                          <a:cs typeface="Times New Roman"/>
                        </a:rPr>
                        <a:t> </a:t>
                      </a:r>
                      <a:r>
                        <a:rPr lang="en-US" sz="1700" dirty="0" err="1">
                          <a:effectLst/>
                          <a:latin typeface="Times New Roman"/>
                          <a:ea typeface="Times New Roman"/>
                          <a:cs typeface="Times New Roman"/>
                        </a:rPr>
                        <a:t>kekuasaan</a:t>
                      </a:r>
                      <a:r>
                        <a:rPr lang="en-US" sz="1700" dirty="0">
                          <a:effectLst/>
                          <a:latin typeface="Times New Roman"/>
                          <a:ea typeface="Times New Roman"/>
                          <a:cs typeface="Times New Roman"/>
                        </a:rPr>
                        <a:t> </a:t>
                      </a:r>
                      <a:r>
                        <a:rPr lang="id-ID" sz="1700" dirty="0" smtClean="0">
                          <a:effectLst/>
                          <a:latin typeface="Times New Roman"/>
                          <a:ea typeface="Times New Roman"/>
                          <a:cs typeface="Times New Roman"/>
                        </a:rPr>
                        <a:t>sebagai</a:t>
                      </a:r>
                      <a:r>
                        <a:rPr lang="id-ID" sz="1700" baseline="0" dirty="0" smtClean="0">
                          <a:effectLst/>
                          <a:latin typeface="Times New Roman"/>
                          <a:ea typeface="Times New Roman"/>
                          <a:cs typeface="Times New Roman"/>
                        </a:rPr>
                        <a:t> </a:t>
                      </a:r>
                      <a:r>
                        <a:rPr lang="en-US" sz="1700" dirty="0" err="1" smtClean="0">
                          <a:effectLst/>
                          <a:latin typeface="Times New Roman"/>
                          <a:ea typeface="Times New Roman"/>
                          <a:cs typeface="Times New Roman"/>
                        </a:rPr>
                        <a:t>otoritas</a:t>
                      </a:r>
                      <a:r>
                        <a:rPr lang="en-US" sz="1700" dirty="0" smtClean="0">
                          <a:effectLst/>
                          <a:latin typeface="Times New Roman"/>
                          <a:ea typeface="Times New Roman"/>
                          <a:cs typeface="Times New Roman"/>
                        </a:rPr>
                        <a:t> </a:t>
                      </a:r>
                      <a:r>
                        <a:rPr lang="en-US" sz="1700" dirty="0" err="1" smtClean="0">
                          <a:effectLst/>
                          <a:latin typeface="Times New Roman"/>
                          <a:ea typeface="Times New Roman"/>
                          <a:cs typeface="Times New Roman"/>
                        </a:rPr>
                        <a:t>tertinggi</a:t>
                      </a:r>
                      <a:r>
                        <a:rPr lang="id-ID" sz="1700" dirty="0" smtClean="0">
                          <a:effectLst/>
                          <a:latin typeface="Times New Roman"/>
                          <a:ea typeface="Times New Roman"/>
                          <a:cs typeface="Times New Roman"/>
                        </a:rPr>
                        <a:t>.</a:t>
                      </a:r>
                      <a:endParaRPr lang="id-ID" sz="17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57371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Pembuatan Kebijakan:Aktor</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907738607"/>
              </p:ext>
            </p:extLst>
          </p:nvPr>
        </p:nvGraphicFramePr>
        <p:xfrm>
          <a:off x="323528" y="1916832"/>
          <a:ext cx="8640962" cy="4572655"/>
        </p:xfrm>
        <a:graphic>
          <a:graphicData uri="http://schemas.openxmlformats.org/drawingml/2006/table">
            <a:tbl>
              <a:tblPr firstRow="1" bandRow="1">
                <a:tableStyleId>{5C22544A-7EE6-4342-B048-85BDC9FD1C3A}</a:tableStyleId>
              </a:tblPr>
              <a:tblGrid>
                <a:gridCol w="4320481"/>
                <a:gridCol w="4320481"/>
              </a:tblGrid>
              <a:tr h="388640">
                <a:tc>
                  <a:txBody>
                    <a:bodyPr/>
                    <a:lstStyle/>
                    <a:p>
                      <a:r>
                        <a:rPr lang="id-ID" dirty="0" smtClean="0"/>
                        <a:t>PRANCIS</a:t>
                      </a:r>
                      <a:endParaRPr lang="id-ID" dirty="0"/>
                    </a:p>
                  </a:txBody>
                  <a:tcPr/>
                </a:tc>
                <a:tc>
                  <a:txBody>
                    <a:bodyPr/>
                    <a:lstStyle/>
                    <a:p>
                      <a:r>
                        <a:rPr lang="id-ID" dirty="0" smtClean="0"/>
                        <a:t>BELGIA</a:t>
                      </a:r>
                      <a:endParaRPr lang="id-ID" dirty="0"/>
                    </a:p>
                  </a:txBody>
                  <a:tcPr/>
                </a:tc>
              </a:tr>
              <a:tr h="3283768">
                <a:tc>
                  <a:txBody>
                    <a:bodyPr/>
                    <a:lstStyle/>
                    <a:p>
                      <a:pPr algn="just">
                        <a:lnSpc>
                          <a:spcPct val="115000"/>
                        </a:lnSpc>
                        <a:spcAft>
                          <a:spcPts val="0"/>
                        </a:spcAft>
                      </a:pPr>
                      <a:r>
                        <a:rPr lang="en-US" sz="2000" dirty="0" err="1">
                          <a:effectLst/>
                          <a:latin typeface="Times New Roman"/>
                          <a:ea typeface="Times New Roman"/>
                          <a:cs typeface="Times New Roman"/>
                        </a:rPr>
                        <a:t>Terdapat</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tiga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aktor</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utama</a:t>
                      </a:r>
                      <a:r>
                        <a:rPr lang="en-US" sz="2000" dirty="0">
                          <a:effectLst/>
                          <a:latin typeface="Times New Roman"/>
                          <a:ea typeface="Times New Roman"/>
                          <a:cs typeface="Times New Roman"/>
                        </a:rPr>
                        <a:t> yang </a:t>
                      </a:r>
                      <a:r>
                        <a:rPr lang="en-US" sz="2000" dirty="0" err="1">
                          <a:effectLst/>
                          <a:latin typeface="Times New Roman"/>
                          <a:ea typeface="Times New Roman"/>
                          <a:cs typeface="Times New Roman"/>
                        </a:rPr>
                        <a:t>memiliki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peran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dalam</a:t>
                      </a:r>
                      <a:r>
                        <a:rPr lang="en-US" sz="2000" dirty="0">
                          <a:effectLst/>
                          <a:latin typeface="Times New Roman"/>
                          <a:ea typeface="Times New Roman"/>
                          <a:cs typeface="Times New Roman"/>
                        </a:rPr>
                        <a:t> proses </a:t>
                      </a:r>
                      <a:r>
                        <a:rPr lang="en-US" sz="2000" dirty="0" err="1">
                          <a:effectLst/>
                          <a:latin typeface="Times New Roman"/>
                          <a:ea typeface="Times New Roman"/>
                          <a:cs typeface="Times New Roman"/>
                        </a:rPr>
                        <a:t>pembuatan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kebijakan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yaitu</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eksekutif</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parlemen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kelompok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kepentingan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dari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kelompok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korporasi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Namun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dari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ketiga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aktor</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tersebut</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Presiden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adalah</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aktor</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kunci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dan</a:t>
                      </a:r>
                      <a:r>
                        <a:rPr lang="en-US" sz="2000" dirty="0">
                          <a:effectLst/>
                          <a:latin typeface="Times New Roman"/>
                          <a:ea typeface="Times New Roman"/>
                          <a:cs typeface="Times New Roman"/>
                        </a:rPr>
                        <a:t> yang paling </a:t>
                      </a:r>
                      <a:r>
                        <a:rPr lang="en-US" sz="2000" dirty="0" err="1">
                          <a:effectLst/>
                          <a:latin typeface="Times New Roman"/>
                          <a:ea typeface="Times New Roman"/>
                          <a:cs typeface="Times New Roman"/>
                        </a:rPr>
                        <a:t>menentukan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dalam</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pengambilan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keputusan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Untuk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kebijakan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ekonomi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selain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presiden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kelompok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korporasi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adalah</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kelompok</a:t>
                      </a:r>
                      <a:r>
                        <a:rPr lang="en-US" sz="2000" dirty="0">
                          <a:effectLst/>
                          <a:latin typeface="Times New Roman"/>
                          <a:ea typeface="Times New Roman"/>
                          <a:cs typeface="Times New Roman"/>
                        </a:rPr>
                        <a:t> yang </a:t>
                      </a:r>
                      <a:r>
                        <a:rPr lang="en-US" sz="2000" dirty="0" err="1">
                          <a:effectLst/>
                          <a:latin typeface="Times New Roman"/>
                          <a:ea typeface="Times New Roman"/>
                          <a:cs typeface="Times New Roman"/>
                        </a:rPr>
                        <a:t>juga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memiliki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peran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penting</a:t>
                      </a:r>
                      <a:r>
                        <a:rPr lang="en-US" sz="2000" dirty="0">
                          <a:effectLst/>
                          <a:latin typeface="Times New Roman"/>
                          <a:ea typeface="Times New Roman"/>
                          <a:cs typeface="Times New Roman"/>
                        </a:rPr>
                        <a:t> di </a:t>
                      </a:r>
                      <a:r>
                        <a:rPr lang="en-US" sz="2000" dirty="0" err="1">
                          <a:effectLst/>
                          <a:latin typeface="Times New Roman"/>
                          <a:ea typeface="Times New Roman"/>
                          <a:cs typeface="Times New Roman"/>
                        </a:rPr>
                        <a:t>dalamnya</a:t>
                      </a:r>
                      <a:r>
                        <a:rPr lang="en-US" sz="2000" dirty="0">
                          <a:effectLst/>
                          <a:latin typeface="Times New Roman"/>
                          <a:ea typeface="Times New Roman"/>
                          <a:cs typeface="Times New Roman"/>
                        </a:rPr>
                        <a:t>.</a:t>
                      </a:r>
                      <a:endParaRPr lang="id-ID" sz="20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2000" dirty="0" err="1">
                          <a:effectLst/>
                          <a:latin typeface="Times New Roman"/>
                          <a:ea typeface="Times New Roman"/>
                          <a:cs typeface="Times New Roman"/>
                        </a:rPr>
                        <a:t>Aktor-aktor</a:t>
                      </a:r>
                      <a:r>
                        <a:rPr lang="en-US" sz="2000" dirty="0">
                          <a:effectLst/>
                          <a:latin typeface="Times New Roman"/>
                          <a:ea typeface="Times New Roman"/>
                          <a:cs typeface="Times New Roman"/>
                        </a:rPr>
                        <a:t> yang </a:t>
                      </a:r>
                      <a:r>
                        <a:rPr lang="en-US" sz="2000" dirty="0" err="1">
                          <a:effectLst/>
                          <a:latin typeface="Times New Roman"/>
                          <a:ea typeface="Times New Roman"/>
                          <a:cs typeface="Times New Roman"/>
                        </a:rPr>
                        <a:t>terlibat</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dalam</a:t>
                      </a:r>
                      <a:r>
                        <a:rPr lang="en-US" sz="2000" dirty="0">
                          <a:effectLst/>
                          <a:latin typeface="Times New Roman"/>
                          <a:ea typeface="Times New Roman"/>
                          <a:cs typeface="Times New Roman"/>
                        </a:rPr>
                        <a:t> proses </a:t>
                      </a:r>
                      <a:r>
                        <a:rPr lang="en-US" sz="2000" dirty="0" err="1">
                          <a:effectLst/>
                          <a:latin typeface="Times New Roman"/>
                          <a:ea typeface="Times New Roman"/>
                          <a:cs typeface="Times New Roman"/>
                        </a:rPr>
                        <a:t>pembuatan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kebijakan</a:t>
                      </a:r>
                      <a:r>
                        <a:rPr lang="en-US" sz="2000" dirty="0">
                          <a:effectLst/>
                          <a:latin typeface="Times New Roman"/>
                          <a:ea typeface="Times New Roman"/>
                          <a:cs typeface="Times New Roman"/>
                        </a:rPr>
                        <a:t> di </a:t>
                      </a:r>
                      <a:r>
                        <a:rPr lang="en-US" sz="2000" dirty="0" err="1">
                          <a:effectLst/>
                          <a:latin typeface="Times New Roman"/>
                          <a:ea typeface="Times New Roman"/>
                          <a:cs typeface="Times New Roman"/>
                        </a:rPr>
                        <a:t>pemerintahan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Belgia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cukup</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beragam</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tidak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hanya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pihak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eksekutif</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legislatif</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tapi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juga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melibatkan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pihak-pihak</a:t>
                      </a:r>
                      <a:r>
                        <a:rPr lang="en-US" sz="2000" dirty="0">
                          <a:effectLst/>
                          <a:latin typeface="Times New Roman"/>
                          <a:ea typeface="Times New Roman"/>
                          <a:cs typeface="Times New Roman"/>
                        </a:rPr>
                        <a:t> lain </a:t>
                      </a:r>
                      <a:r>
                        <a:rPr lang="en-US" sz="2000" dirty="0" err="1">
                          <a:effectLst/>
                          <a:latin typeface="Times New Roman"/>
                          <a:ea typeface="Times New Roman"/>
                          <a:cs typeface="Times New Roman"/>
                        </a:rPr>
                        <a:t>seperti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partai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politik</a:t>
                      </a:r>
                      <a:r>
                        <a:rPr lang="en-US" sz="2000" dirty="0">
                          <a:effectLst/>
                          <a:latin typeface="Times New Roman"/>
                          <a:ea typeface="Times New Roman"/>
                          <a:cs typeface="Times New Roman"/>
                        </a:rPr>
                        <a:t>, media </a:t>
                      </a:r>
                      <a:r>
                        <a:rPr lang="en-US" sz="2000" dirty="0" err="1">
                          <a:effectLst/>
                          <a:latin typeface="Times New Roman"/>
                          <a:ea typeface="Times New Roman"/>
                          <a:cs typeface="Times New Roman"/>
                        </a:rPr>
                        <a:t>dan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kelompok-kelompok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kepentingan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atau</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para</a:t>
                      </a:r>
                      <a:r>
                        <a:rPr lang="en-US" sz="2000" dirty="0">
                          <a:effectLst/>
                          <a:latin typeface="Times New Roman"/>
                          <a:ea typeface="Times New Roman"/>
                          <a:cs typeface="Times New Roman"/>
                        </a:rPr>
                        <a:t> </a:t>
                      </a:r>
                      <a:r>
                        <a:rPr lang="en-US" sz="2000" i="1" dirty="0">
                          <a:effectLst/>
                          <a:latin typeface="Times New Roman"/>
                          <a:ea typeface="Times New Roman"/>
                          <a:cs typeface="Times New Roman"/>
                        </a:rPr>
                        <a:t>stakeholder</a:t>
                      </a:r>
                      <a:r>
                        <a:rPr lang="en-US" sz="2000" dirty="0">
                          <a:effectLst/>
                          <a:latin typeface="Times New Roman"/>
                          <a:ea typeface="Times New Roman"/>
                          <a:cs typeface="Times New Roman"/>
                        </a:rPr>
                        <a:t> yang </a:t>
                      </a:r>
                      <a:r>
                        <a:rPr lang="en-US" sz="2000" dirty="0" err="1">
                          <a:effectLst/>
                          <a:latin typeface="Times New Roman"/>
                          <a:ea typeface="Times New Roman"/>
                          <a:cs typeface="Times New Roman"/>
                        </a:rPr>
                        <a:t>berasal</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dari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luar</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pemerintah</a:t>
                      </a:r>
                      <a:r>
                        <a:rPr lang="en-US" sz="2000" dirty="0">
                          <a:effectLst/>
                          <a:latin typeface="Times New Roman"/>
                          <a:ea typeface="Times New Roman"/>
                          <a:cs typeface="Times New Roman"/>
                        </a:rPr>
                        <a:t>.</a:t>
                      </a:r>
                      <a:endParaRPr lang="id-ID" sz="20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4202649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Budaya Politik</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019325668"/>
              </p:ext>
            </p:extLst>
          </p:nvPr>
        </p:nvGraphicFramePr>
        <p:xfrm>
          <a:off x="323528" y="1916832"/>
          <a:ext cx="8640962" cy="3672408"/>
        </p:xfrm>
        <a:graphic>
          <a:graphicData uri="http://schemas.openxmlformats.org/drawingml/2006/table">
            <a:tbl>
              <a:tblPr firstRow="1" bandRow="1">
                <a:tableStyleId>{5C22544A-7EE6-4342-B048-85BDC9FD1C3A}</a:tableStyleId>
              </a:tblPr>
              <a:tblGrid>
                <a:gridCol w="4320481"/>
                <a:gridCol w="4320481"/>
              </a:tblGrid>
              <a:tr h="388640">
                <a:tc>
                  <a:txBody>
                    <a:bodyPr/>
                    <a:lstStyle/>
                    <a:p>
                      <a:r>
                        <a:rPr lang="id-ID" dirty="0" smtClean="0"/>
                        <a:t>PRANCIS</a:t>
                      </a:r>
                      <a:endParaRPr lang="id-ID" dirty="0"/>
                    </a:p>
                  </a:txBody>
                  <a:tcPr/>
                </a:tc>
                <a:tc>
                  <a:txBody>
                    <a:bodyPr/>
                    <a:lstStyle/>
                    <a:p>
                      <a:r>
                        <a:rPr lang="id-ID" dirty="0" smtClean="0"/>
                        <a:t>BELGIA</a:t>
                      </a:r>
                      <a:endParaRPr lang="id-ID" dirty="0"/>
                    </a:p>
                  </a:txBody>
                  <a:tcPr/>
                </a:tc>
              </a:tr>
              <a:tr h="3283768">
                <a:tc>
                  <a:txBody>
                    <a:bodyPr/>
                    <a:lstStyle/>
                    <a:p>
                      <a:pPr algn="just">
                        <a:lnSpc>
                          <a:spcPct val="115000"/>
                        </a:lnSpc>
                        <a:spcAft>
                          <a:spcPts val="0"/>
                        </a:spcAft>
                      </a:pPr>
                      <a:r>
                        <a:rPr lang="en-US" sz="2000" dirty="0" err="1">
                          <a:effectLst/>
                          <a:latin typeface="Times New Roman"/>
                          <a:ea typeface="Times New Roman"/>
                          <a:cs typeface="Times New Roman"/>
                        </a:rPr>
                        <a:t>Terdapat</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beberapa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nilai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atau</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prinsip</a:t>
                      </a:r>
                      <a:r>
                        <a:rPr lang="en-US" sz="2000" dirty="0">
                          <a:effectLst/>
                          <a:latin typeface="Times New Roman"/>
                          <a:ea typeface="Times New Roman"/>
                          <a:cs typeface="Times New Roman"/>
                        </a:rPr>
                        <a:t> yang </a:t>
                      </a:r>
                      <a:r>
                        <a:rPr lang="en-US" sz="2000" dirty="0" err="1">
                          <a:effectLst/>
                          <a:latin typeface="Times New Roman"/>
                          <a:ea typeface="Times New Roman"/>
                          <a:cs typeface="Times New Roman"/>
                        </a:rPr>
                        <a:t>menjadi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dasar</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bagi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budaya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politik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masyarakat</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Perancis</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yaitu</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demokrasi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sekulerisme</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nasionalisme</a:t>
                      </a:r>
                      <a:r>
                        <a:rPr lang="en-US" sz="2000" dirty="0">
                          <a:effectLst/>
                          <a:latin typeface="Times New Roman"/>
                          <a:ea typeface="Times New Roman"/>
                          <a:cs typeface="Times New Roman"/>
                        </a:rPr>
                        <a:t>, </a:t>
                      </a:r>
                      <a:r>
                        <a:rPr lang="en-US" sz="2000" i="1" dirty="0">
                          <a:effectLst/>
                          <a:latin typeface="Times New Roman"/>
                          <a:ea typeface="Times New Roman"/>
                          <a:cs typeface="Times New Roman"/>
                        </a:rPr>
                        <a:t>liberty</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kebebasan</a:t>
                      </a:r>
                      <a:r>
                        <a:rPr lang="en-US" sz="2000" dirty="0">
                          <a:effectLst/>
                          <a:latin typeface="Times New Roman"/>
                          <a:ea typeface="Times New Roman"/>
                          <a:cs typeface="Times New Roman"/>
                        </a:rPr>
                        <a:t>), </a:t>
                      </a:r>
                      <a:r>
                        <a:rPr lang="en-US" sz="2000" i="1" dirty="0">
                          <a:effectLst/>
                          <a:latin typeface="Times New Roman"/>
                          <a:ea typeface="Times New Roman"/>
                          <a:cs typeface="Times New Roman"/>
                        </a:rPr>
                        <a:t>equality</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persamaan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hak</a:t>
                      </a:r>
                      <a:r>
                        <a:rPr lang="en-US" sz="2000" dirty="0">
                          <a:effectLst/>
                          <a:latin typeface="Times New Roman"/>
                          <a:ea typeface="Times New Roman"/>
                          <a:cs typeface="Times New Roman"/>
                        </a:rPr>
                        <a:t>) and </a:t>
                      </a:r>
                      <a:r>
                        <a:rPr lang="en-US" sz="2000" i="1" dirty="0">
                          <a:effectLst/>
                          <a:latin typeface="Times New Roman"/>
                          <a:ea typeface="Times New Roman"/>
                          <a:cs typeface="Times New Roman"/>
                        </a:rPr>
                        <a:t>fraternity</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persaudaraan</a:t>
                      </a:r>
                      <a:r>
                        <a:rPr lang="en-US" sz="2000" dirty="0">
                          <a:effectLst/>
                          <a:latin typeface="Times New Roman"/>
                          <a:ea typeface="Times New Roman"/>
                          <a:cs typeface="Times New Roman"/>
                        </a:rPr>
                        <a:t>).</a:t>
                      </a:r>
                      <a:endParaRPr lang="id-ID" sz="20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2000" dirty="0" err="1">
                          <a:effectLst/>
                          <a:latin typeface="Times New Roman"/>
                          <a:ea typeface="Times New Roman"/>
                          <a:cs typeface="Times New Roman"/>
                        </a:rPr>
                        <a:t>Budaya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politik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Belgia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kuat</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dipengaruhi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budaya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Jermanik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dan</a:t>
                      </a:r>
                      <a:r>
                        <a:rPr lang="en-US" sz="2000" dirty="0">
                          <a:effectLst/>
                          <a:latin typeface="Times New Roman"/>
                          <a:ea typeface="Times New Roman"/>
                          <a:cs typeface="Times New Roman"/>
                        </a:rPr>
                        <a:t> Latin yang </a:t>
                      </a:r>
                      <a:r>
                        <a:rPr lang="en-US" sz="2000" dirty="0" err="1">
                          <a:effectLst/>
                          <a:latin typeface="Times New Roman"/>
                          <a:ea typeface="Times New Roman"/>
                          <a:cs typeface="Times New Roman"/>
                        </a:rPr>
                        <a:t>menghargai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prinsip-prinsip</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demokrasi</a:t>
                      </a:r>
                      <a:r>
                        <a:rPr lang="en-US" sz="2000" dirty="0">
                          <a:effectLst/>
                          <a:latin typeface="Times New Roman"/>
                          <a:ea typeface="Times New Roman"/>
                          <a:cs typeface="Times New Roman"/>
                        </a:rPr>
                        <a:t>. Di </a:t>
                      </a:r>
                      <a:r>
                        <a:rPr lang="en-US" sz="2000" dirty="0" err="1">
                          <a:effectLst/>
                          <a:latin typeface="Times New Roman"/>
                          <a:ea typeface="Times New Roman"/>
                          <a:cs typeface="Times New Roman"/>
                        </a:rPr>
                        <a:t>antara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nilai-nilai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aatau</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prinsip</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hidup</a:t>
                      </a:r>
                      <a:r>
                        <a:rPr lang="en-US" sz="2000" dirty="0">
                          <a:effectLst/>
                          <a:latin typeface="Times New Roman"/>
                          <a:ea typeface="Times New Roman"/>
                          <a:cs typeface="Times New Roman"/>
                        </a:rPr>
                        <a:t> yang </a:t>
                      </a:r>
                      <a:r>
                        <a:rPr lang="en-US" sz="2000" dirty="0" err="1">
                          <a:effectLst/>
                          <a:latin typeface="Times New Roman"/>
                          <a:ea typeface="Times New Roman"/>
                          <a:cs typeface="Times New Roman"/>
                        </a:rPr>
                        <a:t>menopang</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budaya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politik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Belgia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adalah</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seperti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kesetaraan</a:t>
                      </a:r>
                      <a:r>
                        <a:rPr lang="en-US" sz="2000" dirty="0">
                          <a:effectLst/>
                          <a:latin typeface="Times New Roman"/>
                          <a:ea typeface="Times New Roman"/>
                          <a:cs typeface="Times New Roman"/>
                        </a:rPr>
                        <a:t> (</a:t>
                      </a:r>
                      <a:r>
                        <a:rPr lang="en-US" sz="2000" i="1" dirty="0">
                          <a:effectLst/>
                          <a:latin typeface="Times New Roman"/>
                          <a:ea typeface="Times New Roman"/>
                          <a:cs typeface="Times New Roman"/>
                        </a:rPr>
                        <a:t>equality</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kebebasan</a:t>
                      </a:r>
                      <a:r>
                        <a:rPr lang="en-US" sz="2000" dirty="0">
                          <a:effectLst/>
                          <a:latin typeface="Times New Roman"/>
                          <a:ea typeface="Times New Roman"/>
                          <a:cs typeface="Times New Roman"/>
                        </a:rPr>
                        <a:t> (</a:t>
                      </a:r>
                      <a:r>
                        <a:rPr lang="en-US" sz="2000" i="1" dirty="0">
                          <a:effectLst/>
                          <a:latin typeface="Times New Roman"/>
                          <a:ea typeface="Times New Roman"/>
                          <a:cs typeface="Times New Roman"/>
                        </a:rPr>
                        <a:t>Freedom</a:t>
                      </a:r>
                      <a:r>
                        <a:rPr lang="en-US" sz="2000" dirty="0">
                          <a:effectLst/>
                          <a:latin typeface="Times New Roman"/>
                          <a:ea typeface="Times New Roman"/>
                          <a:cs typeface="Times New Roman"/>
                        </a:rPr>
                        <a:t>) yang </a:t>
                      </a:r>
                      <a:r>
                        <a:rPr lang="en-US" sz="2000" dirty="0" err="1">
                          <a:effectLst/>
                          <a:latin typeface="Times New Roman"/>
                          <a:ea typeface="Times New Roman"/>
                          <a:cs typeface="Times New Roman"/>
                        </a:rPr>
                        <a:t>secara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jelas</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disebutkan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dijelaskan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dalam</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konstitusi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negara</a:t>
                      </a:r>
                      <a:r>
                        <a:rPr lang="en-US" sz="2000" dirty="0">
                          <a:effectLst/>
                          <a:latin typeface="Times New Roman"/>
                          <a:ea typeface="Times New Roman"/>
                          <a:cs typeface="Times New Roman"/>
                        </a:rPr>
                        <a:t> Federal </a:t>
                      </a:r>
                      <a:r>
                        <a:rPr lang="en-US" sz="2000" dirty="0" err="1">
                          <a:effectLst/>
                          <a:latin typeface="Times New Roman"/>
                          <a:ea typeface="Times New Roman"/>
                          <a:cs typeface="Times New Roman"/>
                        </a:rPr>
                        <a:t>Belgia</a:t>
                      </a:r>
                      <a:r>
                        <a:rPr lang="en-US" sz="2000" dirty="0">
                          <a:effectLst/>
                          <a:latin typeface="Times New Roman"/>
                          <a:ea typeface="Times New Roman"/>
                          <a:cs typeface="Times New Roman"/>
                        </a:rPr>
                        <a:t>.</a:t>
                      </a:r>
                      <a:endParaRPr lang="id-ID" sz="20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404724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sz="quarter" idx="1"/>
          </p:nvPr>
        </p:nvSpPr>
        <p:spPr/>
        <p:txBody>
          <a:bodyPr/>
          <a:lstStyle/>
          <a:p>
            <a:pPr marL="0" indent="0" algn="ctr">
              <a:buNone/>
            </a:pPr>
            <a:endParaRPr lang="id-ID" dirty="0" smtClean="0"/>
          </a:p>
          <a:p>
            <a:pPr marL="0" indent="0" algn="ctr">
              <a:buNone/>
            </a:pPr>
            <a:endParaRPr lang="id-ID" dirty="0"/>
          </a:p>
          <a:p>
            <a:pPr marL="0" indent="0" algn="ctr">
              <a:buNone/>
            </a:pPr>
            <a:endParaRPr lang="id-ID" dirty="0" smtClean="0"/>
          </a:p>
          <a:p>
            <a:pPr marL="0" indent="0" algn="ctr">
              <a:buNone/>
            </a:pPr>
            <a:r>
              <a:rPr lang="id-ID" sz="4400" dirty="0" smtClean="0"/>
              <a:t>MARI DISKUSI</a:t>
            </a:r>
            <a:endParaRPr lang="id-ID" sz="4400" dirty="0"/>
          </a:p>
        </p:txBody>
      </p:sp>
    </p:spTree>
    <p:extLst>
      <p:ext uri="{BB962C8B-B14F-4D97-AF65-F5344CB8AC3E}">
        <p14:creationId xmlns:p14="http://schemas.microsoft.com/office/powerpoint/2010/main" val="1825910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Bentuk Negara: Sejarah</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127705852"/>
              </p:ext>
            </p:extLst>
          </p:nvPr>
        </p:nvGraphicFramePr>
        <p:xfrm>
          <a:off x="251520" y="1600200"/>
          <a:ext cx="8784975" cy="4566555"/>
        </p:xfrm>
        <a:graphic>
          <a:graphicData uri="http://schemas.openxmlformats.org/drawingml/2006/table">
            <a:tbl>
              <a:tblPr firstRow="1" bandRow="1">
                <a:tableStyleId>{5C22544A-7EE6-4342-B048-85BDC9FD1C3A}</a:tableStyleId>
              </a:tblPr>
              <a:tblGrid>
                <a:gridCol w="4431584"/>
                <a:gridCol w="4353391"/>
              </a:tblGrid>
              <a:tr h="388640">
                <a:tc>
                  <a:txBody>
                    <a:bodyPr/>
                    <a:lstStyle/>
                    <a:p>
                      <a:r>
                        <a:rPr lang="id-ID" dirty="0" smtClean="0"/>
                        <a:t>PRANCIS</a:t>
                      </a:r>
                      <a:endParaRPr lang="id-ID" dirty="0"/>
                    </a:p>
                  </a:txBody>
                  <a:tcPr/>
                </a:tc>
                <a:tc>
                  <a:txBody>
                    <a:bodyPr/>
                    <a:lstStyle/>
                    <a:p>
                      <a:r>
                        <a:rPr lang="id-ID" dirty="0" smtClean="0"/>
                        <a:t>BELGIA</a:t>
                      </a:r>
                      <a:endParaRPr lang="id-ID" dirty="0"/>
                    </a:p>
                  </a:txBody>
                  <a:tcPr/>
                </a:tc>
              </a:tr>
              <a:tr h="672715">
                <a:tc>
                  <a:txBody>
                    <a:bodyPr/>
                    <a:lstStyle/>
                    <a:p>
                      <a:r>
                        <a:rPr kumimoji="0" lang="en-US" sz="1800" kern="1200" dirty="0" smtClean="0">
                          <a:solidFill>
                            <a:schemeClr val="dk1"/>
                          </a:solidFill>
                          <a:effectLst/>
                          <a:latin typeface="+mn-lt"/>
                          <a:ea typeface="+mn-ea"/>
                          <a:cs typeface="+mn-cs"/>
                        </a:rPr>
                        <a:t>Negara </a:t>
                      </a:r>
                      <a:r>
                        <a:rPr kumimoji="0" lang="en-US" sz="1800" kern="1200" dirty="0" err="1" smtClean="0">
                          <a:solidFill>
                            <a:schemeClr val="dk1"/>
                          </a:solidFill>
                          <a:effectLst/>
                          <a:latin typeface="+mn-lt"/>
                          <a:ea typeface="+mn-ea"/>
                          <a:cs typeface="+mn-cs"/>
                        </a:rPr>
                        <a:t>kesatuan</a:t>
                      </a:r>
                      <a:r>
                        <a:rPr kumimoji="0" lang="en-US" sz="1800" kern="1200" dirty="0" smtClean="0">
                          <a:solidFill>
                            <a:schemeClr val="dk1"/>
                          </a:solidFill>
                          <a:effectLst/>
                          <a:latin typeface="+mn-lt"/>
                          <a:ea typeface="+mn-ea"/>
                          <a:cs typeface="+mn-cs"/>
                        </a:rPr>
                        <a:t> yang </a:t>
                      </a:r>
                      <a:r>
                        <a:rPr kumimoji="0" lang="en-US" sz="1800" kern="1200" dirty="0" err="1" smtClean="0">
                          <a:solidFill>
                            <a:schemeClr val="dk1"/>
                          </a:solidFill>
                          <a:effectLst/>
                          <a:latin typeface="+mn-lt"/>
                          <a:ea typeface="+mn-ea"/>
                          <a:cs typeface="+mn-cs"/>
                        </a:rPr>
                        <a:t>menganut</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sistem</a:t>
                      </a:r>
                      <a:r>
                        <a:rPr kumimoji="0" lang="en-US" sz="1800" kern="1200" dirty="0" smtClean="0">
                          <a:solidFill>
                            <a:schemeClr val="dk1"/>
                          </a:solidFill>
                          <a:effectLst/>
                          <a:latin typeface="+mn-lt"/>
                          <a:ea typeface="+mn-ea"/>
                          <a:cs typeface="+mn-cs"/>
                        </a:rPr>
                        <a:t> republic</a:t>
                      </a:r>
                      <a:endParaRPr lang="id-ID" dirty="0"/>
                    </a:p>
                  </a:txBody>
                  <a:tcPr/>
                </a:tc>
                <a:tc>
                  <a:txBody>
                    <a:bodyPr/>
                    <a:lstStyle/>
                    <a:p>
                      <a:r>
                        <a:rPr kumimoji="0" lang="en-US" sz="1800" kern="1200" dirty="0" smtClean="0">
                          <a:solidFill>
                            <a:schemeClr val="dk1"/>
                          </a:solidFill>
                          <a:effectLst/>
                          <a:latin typeface="+mn-lt"/>
                          <a:ea typeface="+mn-ea"/>
                          <a:cs typeface="+mn-cs"/>
                        </a:rPr>
                        <a:t>Negara federal yang </a:t>
                      </a:r>
                      <a:r>
                        <a:rPr kumimoji="0" lang="en-US" sz="1800" kern="1200" dirty="0" err="1" smtClean="0">
                          <a:solidFill>
                            <a:schemeClr val="dk1"/>
                          </a:solidFill>
                          <a:effectLst/>
                          <a:latin typeface="+mn-lt"/>
                          <a:ea typeface="+mn-ea"/>
                          <a:cs typeface="+mn-cs"/>
                        </a:rPr>
                        <a:t>menganut</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sistem</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monarki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konstitusional</a:t>
                      </a:r>
                      <a:endParaRPr lang="id-ID" dirty="0"/>
                    </a:p>
                  </a:txBody>
                  <a:tcPr/>
                </a:tc>
              </a:tr>
              <a:tr h="2683095">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kumimoji="0" lang="de-DE" sz="1800" kern="1200" dirty="0" smtClean="0">
                          <a:solidFill>
                            <a:schemeClr val="dk1"/>
                          </a:solidFill>
                          <a:effectLst/>
                          <a:latin typeface="+mn-lt"/>
                          <a:ea typeface="+mn-ea"/>
                          <a:cs typeface="+mn-cs"/>
                        </a:rPr>
                        <a:t>Perancis memiliki sejarah politik panjang dan dinamis dalam mencari sistem pemerintahan yang tepat dan sesuai dengan budaya politik negara. Dinamika sejarah politik itu dapat diamati dari perubahan bentuk negara yang semula adalah monarki absolut, monarki konstitusional, hingga beralih menjadi republik dimulai dari republik Perancis kesatu sampai republik Perancis kelima yang bertahan hingga saat ini.</a:t>
                      </a:r>
                      <a:endParaRPr kumimoji="0" lang="id-ID" sz="1800" kern="1200" dirty="0" smtClean="0">
                        <a:solidFill>
                          <a:schemeClr val="dk1"/>
                        </a:solidFill>
                        <a:effectLst/>
                        <a:latin typeface="+mn-lt"/>
                        <a:ea typeface="+mn-ea"/>
                        <a:cs typeface="+mn-cs"/>
                      </a:endParaRPr>
                    </a:p>
                    <a:p>
                      <a:pPr algn="just">
                        <a:lnSpc>
                          <a:spcPct val="115000"/>
                        </a:lnSpc>
                        <a:spcAft>
                          <a:spcPts val="0"/>
                        </a:spcAft>
                      </a:pPr>
                      <a:endParaRPr lang="id-ID" sz="20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kumimoji="0" lang="en-US" sz="1800" kern="1200" dirty="0" err="1" smtClean="0">
                          <a:solidFill>
                            <a:schemeClr val="dk1"/>
                          </a:solidFill>
                          <a:effectLst/>
                          <a:latin typeface="+mn-lt"/>
                          <a:ea typeface="+mn-ea"/>
                          <a:cs typeface="+mn-cs"/>
                        </a:rPr>
                        <a:t>Dalam</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mencari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bentuk</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dan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membangun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struktur</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negara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Belgia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mengalami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empat</a:t>
                      </a:r>
                      <a:r>
                        <a:rPr kumimoji="0" lang="en-US" sz="1800" kern="1200" dirty="0" smtClean="0">
                          <a:solidFill>
                            <a:schemeClr val="dk1"/>
                          </a:solidFill>
                          <a:effectLst/>
                          <a:latin typeface="+mn-lt"/>
                          <a:ea typeface="+mn-ea"/>
                          <a:cs typeface="+mn-cs"/>
                        </a:rPr>
                        <a:t> kali </a:t>
                      </a:r>
                      <a:r>
                        <a:rPr kumimoji="0" lang="en-US" sz="1800" kern="1200" dirty="0" err="1" smtClean="0">
                          <a:solidFill>
                            <a:schemeClr val="dk1"/>
                          </a:solidFill>
                          <a:effectLst/>
                          <a:latin typeface="+mn-lt"/>
                          <a:ea typeface="+mn-ea"/>
                          <a:cs typeface="+mn-cs"/>
                        </a:rPr>
                        <a:t>periode</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reformasi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negara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yakni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tahun</a:t>
                      </a:r>
                      <a:r>
                        <a:rPr kumimoji="0" lang="en-US" sz="1800" kern="1200" dirty="0" smtClean="0">
                          <a:solidFill>
                            <a:schemeClr val="dk1"/>
                          </a:solidFill>
                          <a:effectLst/>
                          <a:latin typeface="+mn-lt"/>
                          <a:ea typeface="+mn-ea"/>
                          <a:cs typeface="+mn-cs"/>
                        </a:rPr>
                        <a:t> 1970, 1980, 1988 </a:t>
                      </a:r>
                      <a:r>
                        <a:rPr kumimoji="0" lang="en-US" sz="1800" kern="1200" dirty="0" err="1" smtClean="0">
                          <a:solidFill>
                            <a:schemeClr val="dk1"/>
                          </a:solidFill>
                          <a:effectLst/>
                          <a:latin typeface="+mn-lt"/>
                          <a:ea typeface="+mn-ea"/>
                          <a:cs typeface="+mn-cs"/>
                        </a:rPr>
                        <a:t>dan</a:t>
                      </a:r>
                      <a:r>
                        <a:rPr kumimoji="0" lang="en-US" sz="1800" kern="1200" dirty="0" smtClean="0">
                          <a:solidFill>
                            <a:schemeClr val="dk1"/>
                          </a:solidFill>
                          <a:effectLst/>
                          <a:latin typeface="+mn-lt"/>
                          <a:ea typeface="+mn-ea"/>
                          <a:cs typeface="+mn-cs"/>
                        </a:rPr>
                        <a:t> 1993. Salah </a:t>
                      </a:r>
                      <a:r>
                        <a:rPr kumimoji="0" lang="en-US" sz="1800" kern="1200" dirty="0" err="1" smtClean="0">
                          <a:solidFill>
                            <a:schemeClr val="dk1"/>
                          </a:solidFill>
                          <a:effectLst/>
                          <a:latin typeface="+mn-lt"/>
                          <a:ea typeface="+mn-ea"/>
                          <a:cs typeface="+mn-cs"/>
                        </a:rPr>
                        <a:t>satu</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hasil</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penting</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dari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reformasi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itu</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adalah</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berubahnya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Belgia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dari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negara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berbentuk</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kesatuan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ke</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negara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berbentuk</a:t>
                      </a:r>
                      <a:r>
                        <a:rPr kumimoji="0" lang="en-US" sz="1800" kern="1200" dirty="0" smtClean="0">
                          <a:solidFill>
                            <a:schemeClr val="dk1"/>
                          </a:solidFill>
                          <a:effectLst/>
                          <a:latin typeface="+mn-lt"/>
                          <a:ea typeface="+mn-ea"/>
                          <a:cs typeface="+mn-cs"/>
                        </a:rPr>
                        <a:t> federal </a:t>
                      </a:r>
                      <a:r>
                        <a:rPr kumimoji="0" lang="en-US" sz="1800" kern="1200" dirty="0" err="1" smtClean="0">
                          <a:solidFill>
                            <a:schemeClr val="dk1"/>
                          </a:solidFill>
                          <a:effectLst/>
                          <a:latin typeface="+mn-lt"/>
                          <a:ea typeface="+mn-ea"/>
                          <a:cs typeface="+mn-cs"/>
                        </a:rPr>
                        <a:t>dengan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sistem</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parlementer</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demokrasi</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dan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dibaginya</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wilayah</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pemerintahan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berdasarkan</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kelompok</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masyarakat</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bahasa</a:t>
                      </a:r>
                      <a:r>
                        <a:rPr kumimoji="0" lang="en-US" sz="1800" kern="1200" dirty="0" smtClean="0">
                          <a:solidFill>
                            <a:schemeClr val="dk1"/>
                          </a:solidFill>
                          <a:effectLst/>
                          <a:latin typeface="+mn-lt"/>
                          <a:ea typeface="+mn-ea"/>
                          <a:cs typeface="+mn-cs"/>
                        </a:rPr>
                        <a:t>.</a:t>
                      </a:r>
                      <a:endParaRPr lang="id-ID" sz="20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2913918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Bentuk Negara: Konstitusi</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538020425"/>
              </p:ext>
            </p:extLst>
          </p:nvPr>
        </p:nvGraphicFramePr>
        <p:xfrm>
          <a:off x="179512" y="1628800"/>
          <a:ext cx="8856984" cy="4824536"/>
        </p:xfrm>
        <a:graphic>
          <a:graphicData uri="http://schemas.openxmlformats.org/drawingml/2006/table">
            <a:tbl>
              <a:tblPr firstRow="1" bandRow="1">
                <a:tableStyleId>{5C22544A-7EE6-4342-B048-85BDC9FD1C3A}</a:tableStyleId>
              </a:tblPr>
              <a:tblGrid>
                <a:gridCol w="4428492"/>
                <a:gridCol w="4428492"/>
              </a:tblGrid>
              <a:tr h="387816">
                <a:tc>
                  <a:txBody>
                    <a:bodyPr/>
                    <a:lstStyle/>
                    <a:p>
                      <a:r>
                        <a:rPr lang="id-ID" dirty="0" smtClean="0"/>
                        <a:t>PRANCIS</a:t>
                      </a:r>
                      <a:r>
                        <a:rPr lang="id-ID" baseline="0" dirty="0" smtClean="0"/>
                        <a:t> </a:t>
                      </a:r>
                      <a:endParaRPr lang="id-ID" dirty="0"/>
                    </a:p>
                  </a:txBody>
                  <a:tcPr/>
                </a:tc>
                <a:tc>
                  <a:txBody>
                    <a:bodyPr/>
                    <a:lstStyle/>
                    <a:p>
                      <a:r>
                        <a:rPr lang="id-ID" dirty="0" smtClean="0"/>
                        <a:t>BELGIA</a:t>
                      </a:r>
                      <a:endParaRPr lang="id-ID" dirty="0"/>
                    </a:p>
                  </a:txBody>
                  <a:tcPr/>
                </a:tc>
              </a:tr>
              <a:tr h="4436720">
                <a:tc>
                  <a:txBody>
                    <a:bodyPr/>
                    <a:lstStyle/>
                    <a:p>
                      <a:pPr algn="just">
                        <a:lnSpc>
                          <a:spcPct val="115000"/>
                        </a:lnSpc>
                        <a:spcAft>
                          <a:spcPts val="0"/>
                        </a:spcAft>
                      </a:pPr>
                      <a:r>
                        <a:rPr lang="de-DE" sz="2000" dirty="0">
                          <a:effectLst/>
                          <a:latin typeface="Times New Roman"/>
                          <a:ea typeface="Batang"/>
                          <a:cs typeface="Times New Roman"/>
                        </a:rPr>
                        <a:t>Konstitusi Perancis adalah hasil referendum pada tanggal 28 September 1958, dan diberlakukan pada tanggal 4 Oktober 1958. Konstitusi ini bersifat tertulis dalam satu dokumen dan telah diamandemen sebanyak 18 kali sejak disahkan, dan amandemen yang terbaru terjadi pada tahun 2008.</a:t>
                      </a:r>
                      <a:endParaRPr lang="id-ID" sz="20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2000" dirty="0" err="1">
                          <a:effectLst/>
                          <a:latin typeface="Times New Roman"/>
                          <a:ea typeface="Times New Roman"/>
                          <a:cs typeface="Times New Roman"/>
                        </a:rPr>
                        <a:t>Konstitusi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Belgia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adalah</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konstitusi</a:t>
                      </a:r>
                      <a:r>
                        <a:rPr lang="en-US" sz="2000" dirty="0">
                          <a:effectLst/>
                          <a:latin typeface="Times New Roman"/>
                          <a:ea typeface="Times New Roman"/>
                          <a:cs typeface="Times New Roman"/>
                        </a:rPr>
                        <a:t> yang </a:t>
                      </a:r>
                      <a:r>
                        <a:rPr lang="en-US" sz="2000" dirty="0" err="1">
                          <a:effectLst/>
                          <a:latin typeface="Times New Roman"/>
                          <a:ea typeface="Times New Roman"/>
                          <a:cs typeface="Times New Roman"/>
                        </a:rPr>
                        <a:t>disusun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pada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tahun</a:t>
                      </a:r>
                      <a:r>
                        <a:rPr lang="en-US" sz="2000" dirty="0">
                          <a:effectLst/>
                          <a:latin typeface="Times New Roman"/>
                          <a:ea typeface="Times New Roman"/>
                          <a:cs typeface="Times New Roman"/>
                        </a:rPr>
                        <a:t> 1831 </a:t>
                      </a:r>
                      <a:r>
                        <a:rPr lang="en-US" sz="2000" dirty="0" err="1">
                          <a:effectLst/>
                          <a:latin typeface="Times New Roman"/>
                          <a:ea typeface="Times New Roman"/>
                          <a:cs typeface="Times New Roman"/>
                        </a:rPr>
                        <a:t>setelah</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revolusi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kemerdekaan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tahun</a:t>
                      </a:r>
                      <a:r>
                        <a:rPr lang="en-US" sz="2000" dirty="0">
                          <a:effectLst/>
                          <a:latin typeface="Times New Roman"/>
                          <a:ea typeface="Times New Roman"/>
                          <a:cs typeface="Times New Roman"/>
                        </a:rPr>
                        <a:t> 1830. </a:t>
                      </a:r>
                      <a:r>
                        <a:rPr lang="en-US" sz="2000" dirty="0" err="1">
                          <a:effectLst/>
                          <a:latin typeface="Times New Roman"/>
                          <a:ea typeface="Times New Roman"/>
                          <a:cs typeface="Times New Roman"/>
                        </a:rPr>
                        <a:t>Konstitusi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negara</a:t>
                      </a:r>
                      <a:r>
                        <a:rPr lang="en-US" sz="2000" dirty="0">
                          <a:effectLst/>
                          <a:latin typeface="Times New Roman"/>
                          <a:ea typeface="Times New Roman"/>
                          <a:cs typeface="Times New Roman"/>
                        </a:rPr>
                        <a:t> federal </a:t>
                      </a:r>
                      <a:r>
                        <a:rPr lang="en-US" sz="2000" dirty="0" err="1">
                          <a:effectLst/>
                          <a:latin typeface="Times New Roman"/>
                          <a:ea typeface="Times New Roman"/>
                          <a:cs typeface="Times New Roman"/>
                        </a:rPr>
                        <a:t>Belgia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ini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bersifat</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tertulis</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dalam</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satu</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dokumen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telah</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diamandemen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sebanyak</a:t>
                      </a:r>
                      <a:r>
                        <a:rPr lang="en-US" sz="2000" dirty="0">
                          <a:effectLst/>
                          <a:latin typeface="Times New Roman"/>
                          <a:ea typeface="Times New Roman"/>
                          <a:cs typeface="Times New Roman"/>
                        </a:rPr>
                        <a:t> 8 kali, </a:t>
                      </a:r>
                      <a:r>
                        <a:rPr lang="en-US" sz="2000" dirty="0" err="1">
                          <a:effectLst/>
                          <a:latin typeface="Times New Roman"/>
                          <a:ea typeface="Times New Roman"/>
                          <a:cs typeface="Times New Roman"/>
                        </a:rPr>
                        <a:t>dan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amandemen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terakhir</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adalah</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pada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tahun</a:t>
                      </a:r>
                      <a:r>
                        <a:rPr lang="en-US" sz="2000" dirty="0">
                          <a:effectLst/>
                          <a:latin typeface="Times New Roman"/>
                          <a:ea typeface="Times New Roman"/>
                          <a:cs typeface="Times New Roman"/>
                        </a:rPr>
                        <a:t> 2001.</a:t>
                      </a:r>
                      <a:endParaRPr lang="id-ID" sz="20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1971820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Bentuk Negara: Relasi Pusat-Daerah</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4116466094"/>
              </p:ext>
            </p:extLst>
          </p:nvPr>
        </p:nvGraphicFramePr>
        <p:xfrm>
          <a:off x="323525" y="1600200"/>
          <a:ext cx="8640962" cy="4226262"/>
        </p:xfrm>
        <a:graphic>
          <a:graphicData uri="http://schemas.openxmlformats.org/drawingml/2006/table">
            <a:tbl>
              <a:tblPr firstRow="1" bandRow="1">
                <a:tableStyleId>{5C22544A-7EE6-4342-B048-85BDC9FD1C3A}</a:tableStyleId>
              </a:tblPr>
              <a:tblGrid>
                <a:gridCol w="4320481"/>
                <a:gridCol w="4320481"/>
              </a:tblGrid>
              <a:tr h="460648">
                <a:tc>
                  <a:txBody>
                    <a:bodyPr/>
                    <a:lstStyle/>
                    <a:p>
                      <a:r>
                        <a:rPr lang="id-ID" dirty="0" smtClean="0"/>
                        <a:t>PRANCIS</a:t>
                      </a:r>
                      <a:endParaRPr lang="id-ID" dirty="0"/>
                    </a:p>
                  </a:txBody>
                  <a:tcPr/>
                </a:tc>
                <a:tc>
                  <a:txBody>
                    <a:bodyPr/>
                    <a:lstStyle/>
                    <a:p>
                      <a:r>
                        <a:rPr lang="id-ID" dirty="0" smtClean="0"/>
                        <a:t>BELGIA</a:t>
                      </a:r>
                      <a:endParaRPr lang="id-ID" dirty="0"/>
                    </a:p>
                  </a:txBody>
                  <a:tcPr/>
                </a:tc>
              </a:tr>
              <a:tr h="2920908">
                <a:tc>
                  <a:txBody>
                    <a:bodyPr/>
                    <a:lstStyle/>
                    <a:p>
                      <a:pPr algn="just">
                        <a:lnSpc>
                          <a:spcPct val="115000"/>
                        </a:lnSpc>
                        <a:spcAft>
                          <a:spcPts val="0"/>
                        </a:spcAft>
                      </a:pPr>
                      <a:r>
                        <a:rPr lang="de-DE" sz="1800" dirty="0">
                          <a:effectLst/>
                          <a:latin typeface="Times New Roman"/>
                          <a:ea typeface="Batang"/>
                          <a:cs typeface="Times New Roman"/>
                        </a:rPr>
                        <a:t>Dalam Republik Perancis terdapat tiga tingkatan pemerintahan, yaitu: Pemerintah Nasional, Departemen dan </a:t>
                      </a:r>
                      <a:r>
                        <a:rPr lang="de-DE" sz="1800" i="1" dirty="0">
                          <a:effectLst/>
                          <a:latin typeface="Times New Roman"/>
                          <a:ea typeface="Batang"/>
                          <a:cs typeface="Times New Roman"/>
                        </a:rPr>
                        <a:t>Komune</a:t>
                      </a:r>
                      <a:r>
                        <a:rPr lang="de-DE" sz="1800" dirty="0">
                          <a:effectLst/>
                          <a:latin typeface="Times New Roman"/>
                          <a:ea typeface="Batang"/>
                          <a:cs typeface="Times New Roman"/>
                        </a:rPr>
                        <a:t> atau pemerintah daerah. Hubungan di antara tiga tingkatan pemerintahan tersebut diatur dengan sistem dekonsentrasi yang bersamaan dengan desentralisasi asimetris.</a:t>
                      </a:r>
                      <a:endParaRPr lang="id-ID" sz="18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800" dirty="0" err="1">
                          <a:effectLst/>
                          <a:latin typeface="Times New Roman"/>
                          <a:ea typeface="Times New Roman"/>
                          <a:cs typeface="Times New Roman"/>
                        </a:rPr>
                        <a:t>Dalam</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kerajaan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Belgia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terdiri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dari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pemerintah</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nasional</a:t>
                      </a:r>
                      <a:r>
                        <a:rPr lang="en-US" sz="1800" dirty="0">
                          <a:effectLst/>
                          <a:latin typeface="Times New Roman"/>
                          <a:ea typeface="Times New Roman"/>
                          <a:cs typeface="Times New Roman"/>
                        </a:rPr>
                        <a:t> (federal) yang </a:t>
                      </a:r>
                      <a:r>
                        <a:rPr lang="en-US" sz="1800" dirty="0" err="1">
                          <a:effectLst/>
                          <a:latin typeface="Times New Roman"/>
                          <a:ea typeface="Times New Roman"/>
                          <a:cs typeface="Times New Roman"/>
                        </a:rPr>
                        <a:t>berbasis</a:t>
                      </a:r>
                      <a:r>
                        <a:rPr lang="en-US" sz="1800" dirty="0">
                          <a:effectLst/>
                          <a:latin typeface="Times New Roman"/>
                          <a:ea typeface="Times New Roman"/>
                          <a:cs typeface="Times New Roman"/>
                        </a:rPr>
                        <a:t> di Brussels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dua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pemerintahan</a:t>
                      </a:r>
                      <a:r>
                        <a:rPr lang="en-US" sz="1800" dirty="0">
                          <a:effectLst/>
                          <a:latin typeface="Times New Roman"/>
                          <a:ea typeface="Times New Roman"/>
                          <a:cs typeface="Times New Roman"/>
                        </a:rPr>
                        <a:t> regional (</a:t>
                      </a:r>
                      <a:r>
                        <a:rPr lang="en-US" sz="1800" i="1" dirty="0">
                          <a:effectLst/>
                          <a:latin typeface="Times New Roman"/>
                          <a:ea typeface="Times New Roman"/>
                          <a:cs typeface="Times New Roman"/>
                        </a:rPr>
                        <a:t>sub-states</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yaitu</a:t>
                      </a:r>
                      <a:r>
                        <a:rPr lang="en-US" sz="1800" dirty="0">
                          <a:effectLst/>
                          <a:latin typeface="Times New Roman"/>
                          <a:ea typeface="Times New Roman"/>
                          <a:cs typeface="Times New Roman"/>
                        </a:rPr>
                        <a:t> </a:t>
                      </a:r>
                      <a:r>
                        <a:rPr lang="en-US" sz="1800" i="1" dirty="0">
                          <a:effectLst/>
                          <a:latin typeface="Times New Roman"/>
                          <a:ea typeface="Times New Roman"/>
                          <a:cs typeface="Times New Roman"/>
                        </a:rPr>
                        <a:t>Community</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a:t>
                      </a:r>
                      <a:r>
                        <a:rPr lang="en-US" sz="1800" i="1" dirty="0">
                          <a:effectLst/>
                          <a:latin typeface="Times New Roman"/>
                          <a:ea typeface="Times New Roman"/>
                          <a:cs typeface="Times New Roman"/>
                        </a:rPr>
                        <a:t>Region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Hubungan</a:t>
                      </a:r>
                      <a:r>
                        <a:rPr lang="en-US" sz="1800" dirty="0">
                          <a:effectLst/>
                          <a:latin typeface="Times New Roman"/>
                          <a:ea typeface="Times New Roman"/>
                          <a:cs typeface="Times New Roman"/>
                        </a:rPr>
                        <a:t> di </a:t>
                      </a:r>
                      <a:r>
                        <a:rPr lang="en-US" sz="1800" dirty="0" err="1">
                          <a:effectLst/>
                          <a:latin typeface="Times New Roman"/>
                          <a:ea typeface="Times New Roman"/>
                          <a:cs typeface="Times New Roman"/>
                        </a:rPr>
                        <a:t>antara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ketiga</a:t>
                      </a:r>
                      <a:r>
                        <a:rPr lang="en-US" sz="1800" dirty="0">
                          <a:effectLst/>
                          <a:latin typeface="Times New Roman"/>
                          <a:ea typeface="Times New Roman"/>
                          <a:cs typeface="Times New Roman"/>
                        </a:rPr>
                        <a:t> level </a:t>
                      </a:r>
                      <a:r>
                        <a:rPr lang="en-US" sz="1800" dirty="0" err="1">
                          <a:effectLst/>
                          <a:latin typeface="Times New Roman"/>
                          <a:ea typeface="Times New Roman"/>
                          <a:cs typeface="Times New Roman"/>
                        </a:rPr>
                        <a:t>pemerintahan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itu</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tidak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diatur</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secara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hirarkis</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memiliki</a:t>
                      </a:r>
                      <a:r>
                        <a:rPr lang="en-US" sz="1800" dirty="0">
                          <a:effectLst/>
                          <a:latin typeface="Times New Roman"/>
                          <a:ea typeface="Times New Roman"/>
                          <a:cs typeface="Times New Roman"/>
                        </a:rPr>
                        <a:t> status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kedudukan</a:t>
                      </a:r>
                      <a:r>
                        <a:rPr lang="en-US" sz="1800" dirty="0">
                          <a:effectLst/>
                          <a:latin typeface="Times New Roman"/>
                          <a:ea typeface="Times New Roman"/>
                          <a:cs typeface="Times New Roman"/>
                        </a:rPr>
                        <a:t> yang </a:t>
                      </a:r>
                      <a:r>
                        <a:rPr lang="en-US" sz="1800" dirty="0" err="1">
                          <a:effectLst/>
                          <a:latin typeface="Times New Roman"/>
                          <a:ea typeface="Times New Roman"/>
                          <a:cs typeface="Times New Roman"/>
                        </a:rPr>
                        <a:t>sama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serta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memiliki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konstitusi</a:t>
                      </a:r>
                      <a:r>
                        <a:rPr lang="en-US" sz="1800" dirty="0">
                          <a:effectLst/>
                          <a:latin typeface="Times New Roman"/>
                          <a:ea typeface="Times New Roman"/>
                          <a:cs typeface="Times New Roman"/>
                        </a:rPr>
                        <a:t> yang </a:t>
                      </a:r>
                      <a:r>
                        <a:rPr lang="en-US" sz="1800" dirty="0" err="1">
                          <a:effectLst/>
                          <a:latin typeface="Times New Roman"/>
                          <a:ea typeface="Times New Roman"/>
                          <a:cs typeface="Times New Roman"/>
                        </a:rPr>
                        <a:t>independen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Karena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itu</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pemerintahan</a:t>
                      </a:r>
                      <a:r>
                        <a:rPr lang="en-US" sz="1800" dirty="0">
                          <a:effectLst/>
                          <a:latin typeface="Times New Roman"/>
                          <a:ea typeface="Times New Roman"/>
                          <a:cs typeface="Times New Roman"/>
                        </a:rPr>
                        <a:t> yang </a:t>
                      </a:r>
                      <a:r>
                        <a:rPr lang="en-US" sz="1800" dirty="0" err="1">
                          <a:effectLst/>
                          <a:latin typeface="Times New Roman"/>
                          <a:ea typeface="Times New Roman"/>
                          <a:cs typeface="Times New Roman"/>
                        </a:rPr>
                        <a:t>disebut</a:t>
                      </a:r>
                      <a:r>
                        <a:rPr lang="en-US" sz="1800" dirty="0">
                          <a:effectLst/>
                          <a:latin typeface="Times New Roman"/>
                          <a:ea typeface="Times New Roman"/>
                          <a:cs typeface="Times New Roman"/>
                        </a:rPr>
                        <a:t> ‘</a:t>
                      </a:r>
                      <a:r>
                        <a:rPr lang="en-US" sz="1800" i="1" dirty="0">
                          <a:effectLst/>
                          <a:latin typeface="Times New Roman"/>
                          <a:ea typeface="Times New Roman"/>
                          <a:cs typeface="Times New Roman"/>
                        </a:rPr>
                        <a:t>Community’</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a:t>
                      </a:r>
                      <a:r>
                        <a:rPr lang="en-US" sz="1800" i="1" dirty="0">
                          <a:effectLst/>
                          <a:latin typeface="Times New Roman"/>
                          <a:ea typeface="Times New Roman"/>
                          <a:cs typeface="Times New Roman"/>
                        </a:rPr>
                        <a:t>Region’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diberi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otonomi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luas</a:t>
                      </a:r>
                      <a:r>
                        <a:rPr lang="en-US" sz="1800" dirty="0">
                          <a:effectLst/>
                          <a:latin typeface="Times New Roman"/>
                          <a:ea typeface="Times New Roman"/>
                          <a:cs typeface="Times New Roman"/>
                        </a:rPr>
                        <a:t> yang </a:t>
                      </a:r>
                      <a:r>
                        <a:rPr lang="en-US" sz="1800" dirty="0" err="1">
                          <a:effectLst/>
                          <a:latin typeface="Times New Roman"/>
                          <a:ea typeface="Times New Roman"/>
                          <a:cs typeface="Times New Roman"/>
                        </a:rPr>
                        <a:t>dijalankan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secara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asimetris</a:t>
                      </a:r>
                      <a:r>
                        <a:rPr lang="en-US" sz="1800" dirty="0">
                          <a:effectLst/>
                          <a:latin typeface="Times New Roman"/>
                          <a:ea typeface="Times New Roman"/>
                          <a:cs typeface="Times New Roman"/>
                        </a:rPr>
                        <a:t>. </a:t>
                      </a:r>
                      <a:endParaRPr lang="id-ID" sz="18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2274394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Pemerintahan: Eksekutif</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4024847978"/>
              </p:ext>
            </p:extLst>
          </p:nvPr>
        </p:nvGraphicFramePr>
        <p:xfrm>
          <a:off x="323525" y="1600200"/>
          <a:ext cx="8640962" cy="5104004"/>
        </p:xfrm>
        <a:graphic>
          <a:graphicData uri="http://schemas.openxmlformats.org/drawingml/2006/table">
            <a:tbl>
              <a:tblPr firstRow="1" bandRow="1">
                <a:tableStyleId>{5C22544A-7EE6-4342-B048-85BDC9FD1C3A}</a:tableStyleId>
              </a:tblPr>
              <a:tblGrid>
                <a:gridCol w="4320481"/>
                <a:gridCol w="4320481"/>
              </a:tblGrid>
              <a:tr h="460648">
                <a:tc>
                  <a:txBody>
                    <a:bodyPr/>
                    <a:lstStyle/>
                    <a:p>
                      <a:r>
                        <a:rPr lang="id-ID" dirty="0" smtClean="0"/>
                        <a:t>PRANCIS</a:t>
                      </a:r>
                      <a:endParaRPr lang="id-ID" dirty="0"/>
                    </a:p>
                  </a:txBody>
                  <a:tcPr/>
                </a:tc>
                <a:tc>
                  <a:txBody>
                    <a:bodyPr/>
                    <a:lstStyle/>
                    <a:p>
                      <a:r>
                        <a:rPr lang="id-ID" dirty="0" smtClean="0"/>
                        <a:t>BELGIA</a:t>
                      </a:r>
                      <a:endParaRPr lang="id-ID" dirty="0"/>
                    </a:p>
                  </a:txBody>
                  <a:tcPr/>
                </a:tc>
              </a:tr>
              <a:tr h="1296144">
                <a:tc>
                  <a:txBody>
                    <a:bodyPr/>
                    <a:lstStyle/>
                    <a:p>
                      <a:pPr algn="just">
                        <a:lnSpc>
                          <a:spcPct val="115000"/>
                        </a:lnSpc>
                        <a:spcAft>
                          <a:spcPts val="0"/>
                        </a:spcAft>
                      </a:pPr>
                      <a:r>
                        <a:rPr lang="en-US" sz="1800" dirty="0" err="1">
                          <a:effectLst/>
                          <a:latin typeface="Times New Roman"/>
                          <a:ea typeface="Times New Roman"/>
                          <a:cs typeface="Times New Roman"/>
                        </a:rPr>
                        <a:t>Menganut</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sistem</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pemerintahan</a:t>
                      </a:r>
                      <a:r>
                        <a:rPr lang="en-US" sz="1800" dirty="0">
                          <a:effectLst/>
                          <a:latin typeface="Times New Roman"/>
                          <a:ea typeface="Times New Roman"/>
                          <a:cs typeface="Times New Roman"/>
                        </a:rPr>
                        <a:t> semi-</a:t>
                      </a:r>
                      <a:r>
                        <a:rPr lang="en-US" sz="1800" dirty="0" err="1">
                          <a:effectLst/>
                          <a:latin typeface="Times New Roman"/>
                          <a:ea typeface="Times New Roman"/>
                          <a:cs typeface="Times New Roman"/>
                        </a:rPr>
                        <a:t>presidensial</a:t>
                      </a:r>
                      <a:r>
                        <a:rPr lang="en-US" sz="1800" dirty="0">
                          <a:effectLst/>
                          <a:latin typeface="Times New Roman"/>
                          <a:ea typeface="Times New Roman"/>
                          <a:cs typeface="Times New Roman"/>
                        </a:rPr>
                        <a:t> yang </a:t>
                      </a:r>
                      <a:r>
                        <a:rPr lang="en-US" sz="1800" dirty="0" err="1">
                          <a:effectLst/>
                          <a:latin typeface="Times New Roman"/>
                          <a:ea typeface="Times New Roman"/>
                          <a:cs typeface="Times New Roman"/>
                        </a:rPr>
                        <a:t>menempatkan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eksekutif</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pada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posisi</a:t>
                      </a:r>
                      <a:r>
                        <a:rPr lang="en-US" sz="1800" dirty="0">
                          <a:effectLst/>
                          <a:latin typeface="Times New Roman"/>
                          <a:ea typeface="Times New Roman"/>
                          <a:cs typeface="Times New Roman"/>
                        </a:rPr>
                        <a:t> yang </a:t>
                      </a:r>
                      <a:r>
                        <a:rPr lang="en-US" sz="1800" dirty="0" err="1">
                          <a:effectLst/>
                          <a:latin typeface="Times New Roman"/>
                          <a:ea typeface="Times New Roman"/>
                          <a:cs typeface="Times New Roman"/>
                        </a:rPr>
                        <a:t>kuat</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parlemen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pada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posisi</a:t>
                      </a:r>
                      <a:r>
                        <a:rPr lang="en-US" sz="1800" dirty="0">
                          <a:effectLst/>
                          <a:latin typeface="Times New Roman"/>
                          <a:ea typeface="Times New Roman"/>
                          <a:cs typeface="Times New Roman"/>
                        </a:rPr>
                        <a:t> yang </a:t>
                      </a:r>
                      <a:r>
                        <a:rPr lang="en-US" sz="1800" dirty="0" err="1">
                          <a:effectLst/>
                          <a:latin typeface="Times New Roman"/>
                          <a:ea typeface="Times New Roman"/>
                          <a:cs typeface="Times New Roman"/>
                        </a:rPr>
                        <a:t>lemah</a:t>
                      </a:r>
                      <a:r>
                        <a:rPr lang="en-US" sz="1800" dirty="0">
                          <a:effectLst/>
                          <a:latin typeface="Times New Roman"/>
                          <a:ea typeface="Times New Roman"/>
                          <a:cs typeface="Times New Roman"/>
                        </a:rPr>
                        <a:t>. </a:t>
                      </a:r>
                      <a:endParaRPr lang="id-ID" sz="18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800" dirty="0" err="1">
                          <a:effectLst/>
                          <a:latin typeface="Times New Roman"/>
                          <a:ea typeface="Times New Roman"/>
                          <a:cs typeface="Times New Roman"/>
                        </a:rPr>
                        <a:t>Bentuk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negara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monarki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konstitusional</a:t>
                      </a:r>
                      <a:r>
                        <a:rPr lang="en-US" sz="1800" dirty="0">
                          <a:effectLst/>
                          <a:latin typeface="Times New Roman"/>
                          <a:ea typeface="Times New Roman"/>
                          <a:cs typeface="Times New Roman"/>
                        </a:rPr>
                        <a:t> yang </a:t>
                      </a:r>
                      <a:r>
                        <a:rPr lang="en-US" sz="1800" dirty="0" err="1">
                          <a:effectLst/>
                          <a:latin typeface="Times New Roman"/>
                          <a:ea typeface="Times New Roman"/>
                          <a:cs typeface="Times New Roman"/>
                        </a:rPr>
                        <a:t>menempatkan</a:t>
                      </a:r>
                      <a:r>
                        <a:rPr lang="en-US" sz="1800" dirty="0">
                          <a:effectLst/>
                          <a:latin typeface="Times New Roman"/>
                          <a:ea typeface="Times New Roman"/>
                          <a:cs typeface="Times New Roman"/>
                        </a:rPr>
                        <a:t> raja </a:t>
                      </a:r>
                      <a:r>
                        <a:rPr lang="en-US" sz="1800" dirty="0" err="1">
                          <a:effectLst/>
                          <a:latin typeface="Times New Roman"/>
                          <a:ea typeface="Times New Roman"/>
                          <a:cs typeface="Times New Roman"/>
                        </a:rPr>
                        <a:t>sebagai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kepala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negara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juga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menganut</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sistem</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pemerintahan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parlementer</a:t>
                      </a:r>
                      <a:r>
                        <a:rPr lang="en-US" sz="1800" dirty="0">
                          <a:effectLst/>
                          <a:latin typeface="Times New Roman"/>
                          <a:ea typeface="Times New Roman"/>
                          <a:cs typeface="Times New Roman"/>
                        </a:rPr>
                        <a:t> </a:t>
                      </a:r>
                      <a:endParaRPr lang="id-ID" sz="1800" dirty="0">
                        <a:effectLst/>
                        <a:latin typeface="Calibri"/>
                        <a:ea typeface="Times New Roman"/>
                        <a:cs typeface="Times New Roman"/>
                      </a:endParaRPr>
                    </a:p>
                  </a:txBody>
                  <a:tcPr marL="68580" marR="68580" marT="0" marB="0"/>
                </a:tc>
              </a:tr>
              <a:tr h="2920908">
                <a:tc>
                  <a:txBody>
                    <a:bodyPr/>
                    <a:lstStyle/>
                    <a:p>
                      <a:pPr algn="just">
                        <a:lnSpc>
                          <a:spcPct val="115000"/>
                        </a:lnSpc>
                        <a:spcAft>
                          <a:spcPts val="0"/>
                        </a:spcAft>
                      </a:pPr>
                      <a:r>
                        <a:rPr lang="de-DE" sz="1600" dirty="0">
                          <a:effectLst/>
                          <a:latin typeface="Times New Roman"/>
                          <a:ea typeface="Batang"/>
                          <a:cs typeface="Times New Roman"/>
                        </a:rPr>
                        <a:t>Perancis memiliki dualisme sistem eksekutif (</a:t>
                      </a:r>
                      <a:r>
                        <a:rPr lang="de-DE" sz="1600" i="1" dirty="0">
                          <a:effectLst/>
                          <a:latin typeface="Times New Roman"/>
                          <a:ea typeface="Batang"/>
                          <a:cs typeface="Times New Roman"/>
                        </a:rPr>
                        <a:t>dual executive</a:t>
                      </a:r>
                      <a:r>
                        <a:rPr lang="de-DE" sz="1600" dirty="0">
                          <a:effectLst/>
                          <a:latin typeface="Times New Roman"/>
                          <a:ea typeface="Batang"/>
                          <a:cs typeface="Times New Roman"/>
                        </a:rPr>
                        <a:t>), yaitu Presiden Republik </a:t>
                      </a:r>
                      <a:r>
                        <a:rPr lang="de-DE" sz="1600" dirty="0" smtClean="0">
                          <a:effectLst/>
                          <a:latin typeface="Times New Roman"/>
                          <a:ea typeface="Batang"/>
                          <a:cs typeface="Times New Roman"/>
                        </a:rPr>
                        <a:t>dan</a:t>
                      </a:r>
                      <a:r>
                        <a:rPr lang="id-ID" sz="1600" baseline="0" dirty="0" smtClean="0">
                          <a:effectLst/>
                          <a:latin typeface="Times New Roman"/>
                          <a:ea typeface="Batang"/>
                          <a:cs typeface="Times New Roman"/>
                        </a:rPr>
                        <a:t> PM</a:t>
                      </a:r>
                      <a:r>
                        <a:rPr lang="de-DE" sz="1600" dirty="0" smtClean="0">
                          <a:effectLst/>
                          <a:latin typeface="Times New Roman"/>
                          <a:ea typeface="Batang"/>
                          <a:cs typeface="Times New Roman"/>
                        </a:rPr>
                        <a:t>, </a:t>
                      </a:r>
                      <a:r>
                        <a:rPr lang="de-DE" sz="1600" dirty="0">
                          <a:effectLst/>
                          <a:latin typeface="Times New Roman"/>
                          <a:ea typeface="Batang"/>
                          <a:cs typeface="Times New Roman"/>
                        </a:rPr>
                        <a:t>keduanya adalah pimpinan eksekutif yang </a:t>
                      </a:r>
                      <a:r>
                        <a:rPr lang="id-ID" sz="1600" dirty="0" smtClean="0">
                          <a:effectLst/>
                          <a:latin typeface="Times New Roman"/>
                          <a:ea typeface="Batang"/>
                          <a:cs typeface="Times New Roman"/>
                        </a:rPr>
                        <a:t>ber</a:t>
                      </a:r>
                      <a:r>
                        <a:rPr lang="de-DE" sz="1600" dirty="0" smtClean="0">
                          <a:effectLst/>
                          <a:latin typeface="Times New Roman"/>
                          <a:ea typeface="Batang"/>
                          <a:cs typeface="Times New Roman"/>
                        </a:rPr>
                        <a:t>tanggungjawab menjalankan fungsi </a:t>
                      </a:r>
                      <a:r>
                        <a:rPr lang="de-DE" sz="1600" dirty="0">
                          <a:effectLst/>
                          <a:latin typeface="Times New Roman"/>
                          <a:ea typeface="Batang"/>
                          <a:cs typeface="Times New Roman"/>
                        </a:rPr>
                        <a:t>pemerintahan</a:t>
                      </a:r>
                      <a:r>
                        <a:rPr lang="de-DE" sz="1600" dirty="0" smtClean="0">
                          <a:effectLst/>
                          <a:latin typeface="Times New Roman"/>
                          <a:ea typeface="Batang"/>
                          <a:cs typeface="Times New Roman"/>
                        </a:rPr>
                        <a:t>.</a:t>
                      </a:r>
                      <a:r>
                        <a:rPr lang="id-ID" sz="1600" baseline="0" dirty="0" smtClean="0">
                          <a:effectLst/>
                          <a:latin typeface="Times New Roman"/>
                          <a:ea typeface="Batang"/>
                          <a:cs typeface="Times New Roman"/>
                        </a:rPr>
                        <a:t> Tapi</a:t>
                      </a:r>
                      <a:r>
                        <a:rPr lang="de-DE" sz="1600" dirty="0" smtClean="0">
                          <a:effectLst/>
                          <a:latin typeface="Times New Roman"/>
                          <a:ea typeface="Batang"/>
                          <a:cs typeface="Times New Roman"/>
                        </a:rPr>
                        <a:t> </a:t>
                      </a:r>
                      <a:r>
                        <a:rPr lang="de-DE" sz="1600" dirty="0">
                          <a:effectLst/>
                          <a:latin typeface="Times New Roman"/>
                          <a:ea typeface="Batang"/>
                          <a:cs typeface="Times New Roman"/>
                        </a:rPr>
                        <a:t>presiden memiliki kekuasaan </a:t>
                      </a:r>
                      <a:r>
                        <a:rPr lang="id-ID" sz="1600" dirty="0" smtClean="0">
                          <a:effectLst/>
                          <a:latin typeface="Times New Roman"/>
                          <a:ea typeface="Batang"/>
                          <a:cs typeface="Times New Roman"/>
                        </a:rPr>
                        <a:t>&amp;</a:t>
                      </a:r>
                      <a:r>
                        <a:rPr lang="id-ID" sz="1600" baseline="0" dirty="0" smtClean="0">
                          <a:effectLst/>
                          <a:latin typeface="Times New Roman"/>
                          <a:ea typeface="Batang"/>
                          <a:cs typeface="Times New Roman"/>
                        </a:rPr>
                        <a:t> </a:t>
                      </a:r>
                      <a:r>
                        <a:rPr lang="de-DE" sz="1600" dirty="0" smtClean="0">
                          <a:effectLst/>
                          <a:latin typeface="Times New Roman"/>
                          <a:ea typeface="Batang"/>
                          <a:cs typeface="Times New Roman"/>
                        </a:rPr>
                        <a:t>kedudukan </a:t>
                      </a:r>
                      <a:r>
                        <a:rPr lang="de-DE" sz="1600" dirty="0">
                          <a:effectLst/>
                          <a:latin typeface="Times New Roman"/>
                          <a:ea typeface="Batang"/>
                          <a:cs typeface="Times New Roman"/>
                        </a:rPr>
                        <a:t>lebih tinggi </a:t>
                      </a:r>
                      <a:r>
                        <a:rPr lang="id-ID" sz="1600" dirty="0" smtClean="0">
                          <a:effectLst/>
                          <a:latin typeface="Times New Roman"/>
                          <a:ea typeface="Batang"/>
                          <a:cs typeface="Times New Roman"/>
                        </a:rPr>
                        <a:t>dari</a:t>
                      </a:r>
                      <a:r>
                        <a:rPr lang="de-DE" sz="1600" dirty="0" smtClean="0">
                          <a:effectLst/>
                          <a:latin typeface="Times New Roman"/>
                          <a:ea typeface="Batang"/>
                          <a:cs typeface="Times New Roman"/>
                        </a:rPr>
                        <a:t> </a:t>
                      </a:r>
                      <a:r>
                        <a:rPr lang="id-ID" sz="1600" dirty="0" smtClean="0">
                          <a:effectLst/>
                          <a:latin typeface="Times New Roman"/>
                          <a:ea typeface="Batang"/>
                          <a:cs typeface="Times New Roman"/>
                        </a:rPr>
                        <a:t>PM</a:t>
                      </a:r>
                      <a:r>
                        <a:rPr lang="de-DE" sz="1600" dirty="0" smtClean="0">
                          <a:effectLst/>
                          <a:latin typeface="Times New Roman"/>
                          <a:ea typeface="Batang"/>
                          <a:cs typeface="Times New Roman"/>
                        </a:rPr>
                        <a:t> </a:t>
                      </a:r>
                      <a:r>
                        <a:rPr lang="de-DE" sz="1600" dirty="0">
                          <a:effectLst/>
                          <a:latin typeface="Times New Roman"/>
                          <a:ea typeface="Batang"/>
                          <a:cs typeface="Times New Roman"/>
                        </a:rPr>
                        <a:t>yang </a:t>
                      </a:r>
                      <a:r>
                        <a:rPr lang="de-DE" sz="1600" dirty="0" smtClean="0">
                          <a:effectLst/>
                          <a:latin typeface="Times New Roman"/>
                          <a:ea typeface="Batang"/>
                          <a:cs typeface="Times New Roman"/>
                        </a:rPr>
                        <a:t>keberadaannya </a:t>
                      </a:r>
                      <a:r>
                        <a:rPr lang="de-DE" sz="1600" dirty="0">
                          <a:effectLst/>
                          <a:latin typeface="Times New Roman"/>
                          <a:ea typeface="Batang"/>
                          <a:cs typeface="Times New Roman"/>
                        </a:rPr>
                        <a:t>dipilih oleh Presiden dan berfungsi untuk memimpin masalah administratif. Selain itu, secara politik presiden memiliki legitimasi kuat dari rakyat karena dipilih melalui pemilu, sedangkan </a:t>
                      </a:r>
                      <a:r>
                        <a:rPr lang="id-ID" sz="1600" dirty="0" smtClean="0">
                          <a:effectLst/>
                          <a:latin typeface="Times New Roman"/>
                          <a:ea typeface="Batang"/>
                          <a:cs typeface="Times New Roman"/>
                        </a:rPr>
                        <a:t>PM</a:t>
                      </a:r>
                      <a:r>
                        <a:rPr lang="id-ID" sz="1600" baseline="0" dirty="0" smtClean="0">
                          <a:effectLst/>
                          <a:latin typeface="Times New Roman"/>
                          <a:ea typeface="Batang"/>
                          <a:cs typeface="Times New Roman"/>
                        </a:rPr>
                        <a:t> </a:t>
                      </a:r>
                      <a:r>
                        <a:rPr lang="de-DE" sz="1600" dirty="0" smtClean="0">
                          <a:effectLst/>
                          <a:latin typeface="Times New Roman"/>
                          <a:ea typeface="Batang"/>
                          <a:cs typeface="Times New Roman"/>
                        </a:rPr>
                        <a:t>tidak</a:t>
                      </a:r>
                      <a:r>
                        <a:rPr lang="de-DE" sz="1600" dirty="0">
                          <a:effectLst/>
                          <a:latin typeface="Times New Roman"/>
                          <a:ea typeface="Batang"/>
                          <a:cs typeface="Times New Roman"/>
                        </a:rPr>
                        <a:t>. Bahkan, presiden memiliki kekuasaan untuk membubarkan parlemen.</a:t>
                      </a:r>
                      <a:endParaRPr lang="id-ID" sz="16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600" dirty="0" err="1">
                          <a:effectLst/>
                          <a:latin typeface="Times New Roman"/>
                          <a:ea typeface="Times New Roman"/>
                          <a:cs typeface="Times New Roman"/>
                        </a:rPr>
                        <a:t>Lembaga</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eksekutif</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Belgia</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adalah</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menganut</a:t>
                      </a:r>
                      <a:r>
                        <a:rPr lang="en-US" sz="1600" dirty="0">
                          <a:effectLst/>
                          <a:latin typeface="Times New Roman"/>
                          <a:ea typeface="Times New Roman"/>
                          <a:cs typeface="Times New Roman"/>
                        </a:rPr>
                        <a:t> </a:t>
                      </a:r>
                      <a:r>
                        <a:rPr lang="en-US" sz="1600" i="1" dirty="0">
                          <a:effectLst/>
                          <a:latin typeface="Times New Roman"/>
                          <a:ea typeface="Times New Roman"/>
                          <a:cs typeface="Times New Roman"/>
                        </a:rPr>
                        <a:t>dual-executive</a:t>
                      </a:r>
                      <a:r>
                        <a:rPr lang="en-US" sz="1600" dirty="0">
                          <a:effectLst/>
                          <a:latin typeface="Times New Roman"/>
                          <a:ea typeface="Times New Roman"/>
                          <a:cs typeface="Times New Roman"/>
                        </a:rPr>
                        <a:t>, di </a:t>
                      </a:r>
                      <a:r>
                        <a:rPr lang="en-US" sz="1600" dirty="0" err="1">
                          <a:effectLst/>
                          <a:latin typeface="Times New Roman"/>
                          <a:ea typeface="Times New Roman"/>
                          <a:cs typeface="Times New Roman"/>
                        </a:rPr>
                        <a:t>mana</a:t>
                      </a:r>
                      <a:r>
                        <a:rPr lang="en-US" sz="1600" dirty="0">
                          <a:effectLst/>
                          <a:latin typeface="Times New Roman"/>
                          <a:ea typeface="Times New Roman"/>
                          <a:cs typeface="Times New Roman"/>
                        </a:rPr>
                        <a:t> di </a:t>
                      </a:r>
                      <a:r>
                        <a:rPr lang="en-US" sz="1600" dirty="0" err="1">
                          <a:effectLst/>
                          <a:latin typeface="Times New Roman"/>
                          <a:ea typeface="Times New Roman"/>
                          <a:cs typeface="Times New Roman"/>
                        </a:rPr>
                        <a:t>satu</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sisi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terdapat</a:t>
                      </a:r>
                      <a:r>
                        <a:rPr lang="en-US" sz="1600" dirty="0">
                          <a:effectLst/>
                          <a:latin typeface="Times New Roman"/>
                          <a:ea typeface="Times New Roman"/>
                          <a:cs typeface="Times New Roman"/>
                        </a:rPr>
                        <a:t> raja </a:t>
                      </a:r>
                      <a:r>
                        <a:rPr lang="en-US" sz="1600" dirty="0" err="1">
                          <a:effectLst/>
                          <a:latin typeface="Times New Roman"/>
                          <a:ea typeface="Times New Roman"/>
                          <a:cs typeface="Times New Roman"/>
                        </a:rPr>
                        <a:t>sebagai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kepala</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negara</a:t>
                      </a:r>
                      <a:r>
                        <a:rPr lang="en-US" sz="1600" dirty="0">
                          <a:effectLst/>
                          <a:latin typeface="Times New Roman"/>
                          <a:ea typeface="Times New Roman"/>
                          <a:cs typeface="Times New Roman"/>
                        </a:rPr>
                        <a:t> (</a:t>
                      </a:r>
                      <a:r>
                        <a:rPr lang="en-US" sz="1600" i="1" dirty="0">
                          <a:effectLst/>
                          <a:latin typeface="Times New Roman"/>
                          <a:ea typeface="Times New Roman"/>
                          <a:cs typeface="Times New Roman"/>
                        </a:rPr>
                        <a:t>head of state</a:t>
                      </a:r>
                      <a:r>
                        <a:rPr lang="en-US" sz="1600" dirty="0">
                          <a:effectLst/>
                          <a:latin typeface="Times New Roman"/>
                          <a:ea typeface="Times New Roman"/>
                          <a:cs typeface="Times New Roman"/>
                        </a:rPr>
                        <a:t>) yang </a:t>
                      </a:r>
                      <a:r>
                        <a:rPr lang="en-US" sz="1600" dirty="0" err="1">
                          <a:effectLst/>
                          <a:latin typeface="Times New Roman"/>
                          <a:ea typeface="Times New Roman"/>
                          <a:cs typeface="Times New Roman"/>
                        </a:rPr>
                        <a:t>memiliki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sejumlah</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kewenangan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dan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kekuasaan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eksekutif</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penting</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sedangkan</a:t>
                      </a:r>
                      <a:r>
                        <a:rPr lang="en-US" sz="1600" dirty="0">
                          <a:effectLst/>
                          <a:latin typeface="Times New Roman"/>
                          <a:ea typeface="Times New Roman"/>
                          <a:cs typeface="Times New Roman"/>
                        </a:rPr>
                        <a:t> di </a:t>
                      </a:r>
                      <a:r>
                        <a:rPr lang="en-US" sz="1600" dirty="0" err="1">
                          <a:effectLst/>
                          <a:latin typeface="Times New Roman"/>
                          <a:ea typeface="Times New Roman"/>
                          <a:cs typeface="Times New Roman"/>
                        </a:rPr>
                        <a:t>sisi</a:t>
                      </a:r>
                      <a:r>
                        <a:rPr lang="en-US" sz="1600" dirty="0">
                          <a:effectLst/>
                          <a:latin typeface="Times New Roman"/>
                          <a:ea typeface="Times New Roman"/>
                          <a:cs typeface="Times New Roman"/>
                        </a:rPr>
                        <a:t> lain </a:t>
                      </a:r>
                      <a:r>
                        <a:rPr lang="en-US" sz="1600" dirty="0" err="1">
                          <a:effectLst/>
                          <a:latin typeface="Times New Roman"/>
                          <a:ea typeface="Times New Roman"/>
                          <a:cs typeface="Times New Roman"/>
                        </a:rPr>
                        <a:t>terdapat</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perdana</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menteri</a:t>
                      </a:r>
                      <a:r>
                        <a:rPr lang="en-US" sz="1600" dirty="0">
                          <a:effectLst/>
                          <a:latin typeface="Times New Roman"/>
                          <a:ea typeface="Times New Roman"/>
                          <a:cs typeface="Times New Roman"/>
                        </a:rPr>
                        <a:t> yang </a:t>
                      </a:r>
                      <a:r>
                        <a:rPr lang="en-US" sz="1600" dirty="0" err="1">
                          <a:effectLst/>
                          <a:latin typeface="Times New Roman"/>
                          <a:ea typeface="Times New Roman"/>
                          <a:cs typeface="Times New Roman"/>
                        </a:rPr>
                        <a:t>berfungsi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sebagai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kepala</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pemerintahan</a:t>
                      </a:r>
                      <a:r>
                        <a:rPr lang="en-US" sz="1600" dirty="0">
                          <a:effectLst/>
                          <a:latin typeface="Times New Roman"/>
                          <a:ea typeface="Times New Roman"/>
                          <a:cs typeface="Times New Roman"/>
                        </a:rPr>
                        <a:t> (</a:t>
                      </a:r>
                      <a:r>
                        <a:rPr lang="en-US" sz="1600" i="1" dirty="0">
                          <a:effectLst/>
                          <a:latin typeface="Times New Roman"/>
                          <a:ea typeface="Times New Roman"/>
                          <a:cs typeface="Times New Roman"/>
                        </a:rPr>
                        <a:t>head of government</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Posisi</a:t>
                      </a:r>
                      <a:r>
                        <a:rPr lang="en-US" sz="1600" dirty="0">
                          <a:effectLst/>
                          <a:latin typeface="Times New Roman"/>
                          <a:ea typeface="Times New Roman"/>
                          <a:cs typeface="Times New Roman"/>
                        </a:rPr>
                        <a:t> raja </a:t>
                      </a:r>
                      <a:r>
                        <a:rPr lang="en-US" sz="1600" dirty="0" err="1">
                          <a:effectLst/>
                          <a:latin typeface="Times New Roman"/>
                          <a:ea typeface="Times New Roman"/>
                          <a:cs typeface="Times New Roman"/>
                        </a:rPr>
                        <a:t>sebagai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kepala</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negara</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memiliki</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kekuasaan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eksekutif</a:t>
                      </a:r>
                      <a:r>
                        <a:rPr lang="en-US" sz="1600" dirty="0">
                          <a:effectLst/>
                          <a:latin typeface="Times New Roman"/>
                          <a:ea typeface="Times New Roman"/>
                          <a:cs typeface="Times New Roman"/>
                        </a:rPr>
                        <a:t> yang </a:t>
                      </a:r>
                      <a:r>
                        <a:rPr lang="en-US" sz="1600" dirty="0" err="1">
                          <a:effectLst/>
                          <a:latin typeface="Times New Roman"/>
                          <a:ea typeface="Times New Roman"/>
                          <a:cs typeface="Times New Roman"/>
                        </a:rPr>
                        <a:t>lebih</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luas</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dan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penting</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bila</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dibandingkan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dengan</a:t>
                      </a:r>
                      <a:r>
                        <a:rPr lang="en-US" sz="1600" dirty="0">
                          <a:effectLst/>
                          <a:latin typeface="Times New Roman"/>
                          <a:ea typeface="Times New Roman"/>
                          <a:cs typeface="Times New Roman"/>
                        </a:rPr>
                        <a:t> </a:t>
                      </a:r>
                      <a:r>
                        <a:rPr lang="en-US" sz="1600" dirty="0" err="1">
                          <a:effectLst/>
                          <a:latin typeface="Times New Roman"/>
                          <a:ea typeface="Times New Roman"/>
                          <a:cs typeface="Times New Roman"/>
                        </a:rPr>
                        <a:t>kekuasaan</a:t>
                      </a:r>
                      <a:r>
                        <a:rPr lang="en-US" sz="1600" dirty="0">
                          <a:effectLst/>
                          <a:latin typeface="Times New Roman"/>
                          <a:ea typeface="Times New Roman"/>
                          <a:cs typeface="Times New Roman"/>
                        </a:rPr>
                        <a:t> raja di </a:t>
                      </a:r>
                      <a:r>
                        <a:rPr lang="en-US" sz="1600" dirty="0" err="1">
                          <a:effectLst/>
                          <a:latin typeface="Times New Roman"/>
                          <a:ea typeface="Times New Roman"/>
                          <a:cs typeface="Times New Roman"/>
                        </a:rPr>
                        <a:t>Inggris</a:t>
                      </a:r>
                      <a:r>
                        <a:rPr lang="en-US" sz="1600" dirty="0">
                          <a:effectLst/>
                          <a:latin typeface="Times New Roman"/>
                          <a:ea typeface="Times New Roman"/>
                          <a:cs typeface="Times New Roman"/>
                        </a:rPr>
                        <a:t>.</a:t>
                      </a:r>
                      <a:endParaRPr lang="id-ID" sz="16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1401373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Pemerintahan: Legislatif</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039291401"/>
              </p:ext>
            </p:extLst>
          </p:nvPr>
        </p:nvGraphicFramePr>
        <p:xfrm>
          <a:off x="395536" y="1402443"/>
          <a:ext cx="8640962" cy="5435555"/>
        </p:xfrm>
        <a:graphic>
          <a:graphicData uri="http://schemas.openxmlformats.org/drawingml/2006/table">
            <a:tbl>
              <a:tblPr firstRow="1" bandRow="1">
                <a:tableStyleId>{5C22544A-7EE6-4342-B048-85BDC9FD1C3A}</a:tableStyleId>
              </a:tblPr>
              <a:tblGrid>
                <a:gridCol w="4032451"/>
                <a:gridCol w="4608511"/>
              </a:tblGrid>
              <a:tr h="408069">
                <a:tc>
                  <a:txBody>
                    <a:bodyPr/>
                    <a:lstStyle/>
                    <a:p>
                      <a:r>
                        <a:rPr lang="id-ID" dirty="0" smtClean="0"/>
                        <a:t>PRANCIS</a:t>
                      </a:r>
                      <a:endParaRPr lang="id-ID" dirty="0"/>
                    </a:p>
                  </a:txBody>
                  <a:tcPr/>
                </a:tc>
                <a:tc>
                  <a:txBody>
                    <a:bodyPr/>
                    <a:lstStyle/>
                    <a:p>
                      <a:r>
                        <a:rPr lang="id-ID" dirty="0" smtClean="0"/>
                        <a:t>BELGIA</a:t>
                      </a:r>
                      <a:endParaRPr lang="id-ID" dirty="0"/>
                    </a:p>
                  </a:txBody>
                  <a:tcPr/>
                </a:tc>
              </a:tr>
              <a:tr h="4733099">
                <a:tc>
                  <a:txBody>
                    <a:bodyPr/>
                    <a:lstStyle/>
                    <a:p>
                      <a:pPr algn="just">
                        <a:lnSpc>
                          <a:spcPct val="115000"/>
                        </a:lnSpc>
                        <a:spcAft>
                          <a:spcPts val="0"/>
                        </a:spcAft>
                      </a:pPr>
                      <a:r>
                        <a:rPr lang="de-DE" sz="1800" dirty="0">
                          <a:effectLst/>
                          <a:latin typeface="Times New Roman"/>
                          <a:ea typeface="Batang"/>
                          <a:cs typeface="Times New Roman"/>
                        </a:rPr>
                        <a:t>Parlemen Perancis menganut sistem </a:t>
                      </a:r>
                      <a:r>
                        <a:rPr lang="de-DE" sz="1800" i="1" dirty="0">
                          <a:effectLst/>
                          <a:latin typeface="Times New Roman"/>
                          <a:ea typeface="Batang"/>
                          <a:cs typeface="Times New Roman"/>
                        </a:rPr>
                        <a:t>bicameral</a:t>
                      </a:r>
                      <a:r>
                        <a:rPr lang="de-DE" sz="1800" dirty="0">
                          <a:effectLst/>
                          <a:latin typeface="Times New Roman"/>
                          <a:ea typeface="Batang"/>
                          <a:cs typeface="Times New Roman"/>
                        </a:rPr>
                        <a:t>, yang terdiri dari Majelis Nasional dan Senat. Anggota Majelis berjumlah 577 orang yang dipilih </a:t>
                      </a:r>
                      <a:r>
                        <a:rPr lang="de-DE" sz="1800" dirty="0" smtClean="0">
                          <a:effectLst/>
                          <a:latin typeface="Times New Roman"/>
                          <a:ea typeface="Batang"/>
                          <a:cs typeface="Times New Roman"/>
                        </a:rPr>
                        <a:t>melalui </a:t>
                      </a:r>
                      <a:r>
                        <a:rPr lang="de-DE" sz="1800" dirty="0">
                          <a:effectLst/>
                          <a:latin typeface="Times New Roman"/>
                          <a:ea typeface="Batang"/>
                          <a:cs typeface="Times New Roman"/>
                        </a:rPr>
                        <a:t>pemilu, sedangkan anggota Senat berjumlah 321 orang </a:t>
                      </a:r>
                      <a:r>
                        <a:rPr lang="de-DE" sz="1800" dirty="0" smtClean="0">
                          <a:effectLst/>
                          <a:latin typeface="Times New Roman"/>
                          <a:ea typeface="Batang"/>
                          <a:cs typeface="Times New Roman"/>
                        </a:rPr>
                        <a:t>dipilih melalui </a:t>
                      </a:r>
                      <a:r>
                        <a:rPr lang="de-DE" sz="1800" i="1" dirty="0">
                          <a:effectLst/>
                          <a:latin typeface="Times New Roman"/>
                          <a:ea typeface="Batang"/>
                          <a:cs typeface="Times New Roman"/>
                        </a:rPr>
                        <a:t>electoral colleges.</a:t>
                      </a:r>
                      <a:endParaRPr lang="id-ID" sz="1800" dirty="0">
                        <a:effectLst/>
                        <a:latin typeface="Calibri"/>
                        <a:ea typeface="Times New Roman"/>
                        <a:cs typeface="Times New Roman"/>
                      </a:endParaRPr>
                    </a:p>
                    <a:p>
                      <a:pPr algn="just">
                        <a:lnSpc>
                          <a:spcPct val="115000"/>
                        </a:lnSpc>
                        <a:spcAft>
                          <a:spcPts val="0"/>
                        </a:spcAft>
                      </a:pPr>
                      <a:r>
                        <a:rPr lang="de-DE" sz="1800" dirty="0">
                          <a:effectLst/>
                          <a:latin typeface="Times New Roman"/>
                          <a:ea typeface="Batang"/>
                          <a:cs typeface="Times New Roman"/>
                        </a:rPr>
                        <a:t>Anggota Majelis Nasional menjabat selama 5 tahun, sedangkan anggota Senat menjabat selama 6 tahun. Namun untuk ½ angota Senat akan dipilih kembali setiap 3 tahun sekali. Majelis dan Senat memiliki tugas dan fungsi yang sama yaitu legislasi, namun secara politik Majelis memiliki posisi dan kekuasaan yang lebih tinggi dibandingkan dengan Senat. </a:t>
                      </a:r>
                      <a:endParaRPr lang="id-ID" sz="18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800" dirty="0" err="1">
                          <a:effectLst/>
                          <a:latin typeface="Times New Roman"/>
                          <a:ea typeface="Times New Roman"/>
                          <a:cs typeface="Times New Roman"/>
                        </a:rPr>
                        <a:t>Lembaga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legislatif</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Belgia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menganut</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sistem</a:t>
                      </a:r>
                      <a:r>
                        <a:rPr lang="en-US" sz="1800" dirty="0">
                          <a:effectLst/>
                          <a:latin typeface="Times New Roman"/>
                          <a:ea typeface="Times New Roman"/>
                          <a:cs typeface="Times New Roman"/>
                        </a:rPr>
                        <a:t> </a:t>
                      </a:r>
                      <a:r>
                        <a:rPr lang="en-US" sz="1800" i="1" dirty="0">
                          <a:effectLst/>
                          <a:latin typeface="Times New Roman"/>
                          <a:ea typeface="Times New Roman"/>
                          <a:cs typeface="Times New Roman"/>
                        </a:rPr>
                        <a:t>bicameral</a:t>
                      </a:r>
                      <a:r>
                        <a:rPr lang="en-US" sz="1800" dirty="0">
                          <a:effectLst/>
                          <a:latin typeface="Times New Roman"/>
                          <a:ea typeface="Times New Roman"/>
                          <a:cs typeface="Times New Roman"/>
                        </a:rPr>
                        <a:t>, yang </a:t>
                      </a:r>
                      <a:r>
                        <a:rPr lang="en-US" sz="1800" dirty="0" err="1">
                          <a:effectLst/>
                          <a:latin typeface="Times New Roman"/>
                          <a:ea typeface="Times New Roman"/>
                          <a:cs typeface="Times New Roman"/>
                        </a:rPr>
                        <a:t>terdiri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dari</a:t>
                      </a:r>
                      <a:r>
                        <a:rPr lang="en-US" sz="1800" dirty="0">
                          <a:effectLst/>
                          <a:latin typeface="Times New Roman"/>
                          <a:ea typeface="Times New Roman"/>
                          <a:cs typeface="Times New Roman"/>
                        </a:rPr>
                        <a:t> </a:t>
                      </a:r>
                      <a:r>
                        <a:rPr lang="en-US" sz="1800" i="1" dirty="0">
                          <a:effectLst/>
                          <a:latin typeface="Times New Roman"/>
                          <a:ea typeface="Times New Roman"/>
                          <a:cs typeface="Times New Roman"/>
                        </a:rPr>
                        <a:t>Chamber of </a:t>
                      </a:r>
                      <a:r>
                        <a:rPr lang="en-US" sz="1800" i="1" dirty="0" err="1">
                          <a:effectLst/>
                          <a:latin typeface="Times New Roman"/>
                          <a:ea typeface="Times New Roman"/>
                          <a:cs typeface="Times New Roman"/>
                        </a:rPr>
                        <a:t>Representatif</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Senat</a:t>
                      </a:r>
                      <a:r>
                        <a:rPr lang="en-US" sz="1800" dirty="0">
                          <a:effectLst/>
                          <a:latin typeface="Times New Roman"/>
                          <a:ea typeface="Times New Roman"/>
                          <a:cs typeface="Times New Roman"/>
                        </a:rPr>
                        <a:t>, di </a:t>
                      </a:r>
                      <a:r>
                        <a:rPr lang="en-US" sz="1800" dirty="0" err="1">
                          <a:effectLst/>
                          <a:latin typeface="Times New Roman"/>
                          <a:ea typeface="Times New Roman"/>
                          <a:cs typeface="Times New Roman"/>
                        </a:rPr>
                        <a:t>mana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kedua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kamar</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tersebut</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independen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satu</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sama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lainnya</a:t>
                      </a:r>
                      <a:r>
                        <a:rPr lang="en-US" sz="1800" dirty="0">
                          <a:effectLst/>
                          <a:latin typeface="Times New Roman"/>
                          <a:ea typeface="Times New Roman"/>
                          <a:cs typeface="Times New Roman"/>
                        </a:rPr>
                        <a:t>. </a:t>
                      </a:r>
                      <a:r>
                        <a:rPr lang="en-US" sz="1800" i="1" dirty="0">
                          <a:effectLst/>
                          <a:latin typeface="Times New Roman"/>
                          <a:ea typeface="Times New Roman"/>
                          <a:cs typeface="Times New Roman"/>
                        </a:rPr>
                        <a:t>Chamber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Senat</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memiliki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fungsi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kedudukan</a:t>
                      </a:r>
                      <a:r>
                        <a:rPr lang="en-US" sz="1800" dirty="0">
                          <a:effectLst/>
                          <a:latin typeface="Times New Roman"/>
                          <a:ea typeface="Times New Roman"/>
                          <a:cs typeface="Times New Roman"/>
                        </a:rPr>
                        <a:t> yang </a:t>
                      </a:r>
                      <a:r>
                        <a:rPr lang="en-US" sz="1800" dirty="0" err="1">
                          <a:effectLst/>
                          <a:latin typeface="Times New Roman"/>
                          <a:ea typeface="Times New Roman"/>
                          <a:cs typeface="Times New Roman"/>
                        </a:rPr>
                        <a:t>sama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yakni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fungsi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legislasi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anggaran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kontrol</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politik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terhadap</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pemerintah</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Selain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itu</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parlemen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memiliki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kekuasaan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untuk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melakukan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amandemen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konstitusi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negara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fungsi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internasional</a:t>
                      </a:r>
                      <a:r>
                        <a:rPr lang="en-US" sz="1800" dirty="0">
                          <a:effectLst/>
                          <a:latin typeface="Times New Roman"/>
                          <a:ea typeface="Times New Roman"/>
                          <a:cs typeface="Times New Roman"/>
                        </a:rPr>
                        <a:t> yang </a:t>
                      </a:r>
                      <a:r>
                        <a:rPr lang="en-US" sz="1800" dirty="0" err="1">
                          <a:effectLst/>
                          <a:latin typeface="Times New Roman"/>
                          <a:ea typeface="Times New Roman"/>
                          <a:cs typeface="Times New Roman"/>
                        </a:rPr>
                        <a:t>dijalankan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bersama-sama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dengan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pemerintah</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Terkait</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dengan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fungsi</a:t>
                      </a:r>
                      <a:r>
                        <a:rPr lang="en-US" sz="1800" dirty="0">
                          <a:effectLst/>
                          <a:latin typeface="Times New Roman"/>
                          <a:ea typeface="Times New Roman"/>
                          <a:cs typeface="Times New Roman"/>
                        </a:rPr>
                        <a:t> yang </a:t>
                      </a:r>
                      <a:r>
                        <a:rPr lang="en-US" sz="1800" dirty="0" err="1">
                          <a:effectLst/>
                          <a:latin typeface="Times New Roman"/>
                          <a:ea typeface="Times New Roman"/>
                          <a:cs typeface="Times New Roman"/>
                        </a:rPr>
                        <a:t>terakhir</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ini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adalah</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seperti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kekuasaan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parlemen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untuk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mempengaruhi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kebijakan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luar</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negeri</a:t>
                      </a:r>
                      <a:r>
                        <a:rPr lang="en-US" sz="1800" dirty="0">
                          <a:effectLst/>
                          <a:latin typeface="Times New Roman"/>
                          <a:ea typeface="Times New Roman"/>
                          <a:cs typeface="Times New Roman"/>
                        </a:rPr>
                        <a:t> yang </a:t>
                      </a:r>
                      <a:r>
                        <a:rPr lang="en-US" sz="1800" dirty="0" err="1">
                          <a:effectLst/>
                          <a:latin typeface="Times New Roman"/>
                          <a:ea typeface="Times New Roman"/>
                          <a:cs typeface="Times New Roman"/>
                        </a:rPr>
                        <a:t>dibuat</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oleh</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pemerintah</a:t>
                      </a:r>
                      <a:r>
                        <a:rPr lang="en-US" sz="1800" dirty="0">
                          <a:effectLst/>
                          <a:latin typeface="Times New Roman"/>
                          <a:ea typeface="Times New Roman"/>
                          <a:cs typeface="Times New Roman"/>
                        </a:rPr>
                        <a:t>.</a:t>
                      </a:r>
                      <a:endParaRPr lang="id-ID" sz="18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302074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Pemerintahan: Yudikatif</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144755939"/>
              </p:ext>
            </p:extLst>
          </p:nvPr>
        </p:nvGraphicFramePr>
        <p:xfrm>
          <a:off x="395536" y="1412776"/>
          <a:ext cx="8640962" cy="4923175"/>
        </p:xfrm>
        <a:graphic>
          <a:graphicData uri="http://schemas.openxmlformats.org/drawingml/2006/table">
            <a:tbl>
              <a:tblPr firstRow="1" bandRow="1">
                <a:tableStyleId>{5C22544A-7EE6-4342-B048-85BDC9FD1C3A}</a:tableStyleId>
              </a:tblPr>
              <a:tblGrid>
                <a:gridCol w="4320481"/>
                <a:gridCol w="4320481"/>
              </a:tblGrid>
              <a:tr h="388640">
                <a:tc>
                  <a:txBody>
                    <a:bodyPr/>
                    <a:lstStyle/>
                    <a:p>
                      <a:r>
                        <a:rPr lang="id-ID" dirty="0" smtClean="0"/>
                        <a:t>PRANCIS</a:t>
                      </a:r>
                      <a:endParaRPr lang="id-ID" dirty="0"/>
                    </a:p>
                  </a:txBody>
                  <a:tcPr/>
                </a:tc>
                <a:tc>
                  <a:txBody>
                    <a:bodyPr/>
                    <a:lstStyle/>
                    <a:p>
                      <a:r>
                        <a:rPr lang="id-ID" dirty="0" smtClean="0"/>
                        <a:t>BELGIA</a:t>
                      </a:r>
                      <a:endParaRPr lang="id-ID" dirty="0"/>
                    </a:p>
                  </a:txBody>
                  <a:tcPr/>
                </a:tc>
              </a:tr>
              <a:tr h="4378620">
                <a:tc>
                  <a:txBody>
                    <a:bodyPr/>
                    <a:lstStyle/>
                    <a:p>
                      <a:pPr algn="just">
                        <a:lnSpc>
                          <a:spcPct val="115000"/>
                        </a:lnSpc>
                        <a:spcAft>
                          <a:spcPts val="0"/>
                        </a:spcAft>
                      </a:pPr>
                      <a:r>
                        <a:rPr lang="de-DE" sz="2000" dirty="0">
                          <a:effectLst/>
                          <a:latin typeface="Times New Roman"/>
                          <a:ea typeface="Batang"/>
                          <a:cs typeface="Times New Roman"/>
                        </a:rPr>
                        <a:t>Lembaga Yudikatif di Perancis terdiri dari dua cabang, yaitu Pengadilan Administratif dan Pengadilan Umum (Pengadilan Yudisial). Untuk masalah-masalah yang berkaitan dengan peraturan pemerintah atau sengketa antar lembaga-lembaga publik diurusi oleh Pengadilan Administratif. Sedangkan untuk masalah-masalah perdata dan pidana, atau kasus-kasus sipil dan kriminalisasi warga Perancis diurus oleh Pengadilan Umum.</a:t>
                      </a:r>
                      <a:endParaRPr lang="id-ID" sz="20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2000" dirty="0" err="1">
                          <a:effectLst/>
                          <a:latin typeface="Times New Roman"/>
                          <a:ea typeface="Times New Roman"/>
                          <a:cs typeface="Times New Roman"/>
                        </a:rPr>
                        <a:t>Lembaga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Yudikatif</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tertinggi</a:t>
                      </a:r>
                      <a:r>
                        <a:rPr lang="en-US" sz="2000" dirty="0">
                          <a:effectLst/>
                          <a:latin typeface="Times New Roman"/>
                          <a:ea typeface="Times New Roman"/>
                          <a:cs typeface="Times New Roman"/>
                        </a:rPr>
                        <a:t> di </a:t>
                      </a:r>
                      <a:r>
                        <a:rPr lang="en-US" sz="2000" dirty="0" err="1">
                          <a:effectLst/>
                          <a:latin typeface="Times New Roman"/>
                          <a:ea typeface="Times New Roman"/>
                          <a:cs typeface="Times New Roman"/>
                        </a:rPr>
                        <a:t>Belgia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adalah</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Mahkamah</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Agung</a:t>
                      </a:r>
                      <a:r>
                        <a:rPr lang="en-US" sz="2000" dirty="0">
                          <a:effectLst/>
                          <a:latin typeface="Times New Roman"/>
                          <a:ea typeface="Times New Roman"/>
                          <a:cs typeface="Times New Roman"/>
                        </a:rPr>
                        <a:t> yang </a:t>
                      </a:r>
                      <a:r>
                        <a:rPr lang="en-US" sz="2000" dirty="0" err="1">
                          <a:effectLst/>
                          <a:latin typeface="Times New Roman"/>
                          <a:ea typeface="Times New Roman"/>
                          <a:cs typeface="Times New Roman"/>
                        </a:rPr>
                        <a:t>terletak</a:t>
                      </a:r>
                      <a:r>
                        <a:rPr lang="en-US" sz="2000" dirty="0">
                          <a:effectLst/>
                          <a:latin typeface="Times New Roman"/>
                          <a:ea typeface="Times New Roman"/>
                          <a:cs typeface="Times New Roman"/>
                        </a:rPr>
                        <a:t> di Brussels, </a:t>
                      </a:r>
                      <a:r>
                        <a:rPr lang="en-US" sz="2000" dirty="0" err="1">
                          <a:effectLst/>
                          <a:latin typeface="Times New Roman"/>
                          <a:ea typeface="Times New Roman"/>
                          <a:cs typeface="Times New Roman"/>
                        </a:rPr>
                        <a:t>dan</a:t>
                      </a:r>
                      <a:r>
                        <a:rPr lang="en-US" sz="2000" dirty="0">
                          <a:effectLst/>
                          <a:latin typeface="Times New Roman"/>
                          <a:ea typeface="Times New Roman"/>
                          <a:cs typeface="Times New Roman"/>
                        </a:rPr>
                        <a:t> 5 </a:t>
                      </a:r>
                      <a:r>
                        <a:rPr lang="en-US" sz="2000" dirty="0" err="1">
                          <a:effectLst/>
                          <a:latin typeface="Times New Roman"/>
                          <a:ea typeface="Times New Roman"/>
                          <a:cs typeface="Times New Roman"/>
                        </a:rPr>
                        <a:t>Pengadilan</a:t>
                      </a:r>
                      <a:r>
                        <a:rPr lang="en-US" sz="2000" dirty="0">
                          <a:effectLst/>
                          <a:latin typeface="Times New Roman"/>
                          <a:ea typeface="Times New Roman"/>
                          <a:cs typeface="Times New Roman"/>
                        </a:rPr>
                        <a:t> Banding (</a:t>
                      </a:r>
                      <a:r>
                        <a:rPr lang="en-US" sz="2000" i="1" dirty="0">
                          <a:effectLst/>
                          <a:latin typeface="Times New Roman"/>
                          <a:ea typeface="Times New Roman"/>
                          <a:cs typeface="Times New Roman"/>
                        </a:rPr>
                        <a:t>Courts of Appeal</a:t>
                      </a:r>
                      <a:r>
                        <a:rPr lang="en-US" sz="2000" dirty="0">
                          <a:effectLst/>
                          <a:latin typeface="Times New Roman"/>
                          <a:ea typeface="Times New Roman"/>
                          <a:cs typeface="Times New Roman"/>
                        </a:rPr>
                        <a:t>) yang </a:t>
                      </a:r>
                      <a:r>
                        <a:rPr lang="en-US" sz="2000" dirty="0" err="1">
                          <a:effectLst/>
                          <a:latin typeface="Times New Roman"/>
                          <a:ea typeface="Times New Roman"/>
                          <a:cs typeface="Times New Roman"/>
                        </a:rPr>
                        <a:t>terletak</a:t>
                      </a:r>
                      <a:r>
                        <a:rPr lang="en-US" sz="2000" dirty="0">
                          <a:effectLst/>
                          <a:latin typeface="Times New Roman"/>
                          <a:ea typeface="Times New Roman"/>
                          <a:cs typeface="Times New Roman"/>
                        </a:rPr>
                        <a:t> di </a:t>
                      </a:r>
                      <a:r>
                        <a:rPr lang="en-US" sz="2000" dirty="0" err="1">
                          <a:effectLst/>
                          <a:latin typeface="Times New Roman"/>
                          <a:ea typeface="Times New Roman"/>
                          <a:cs typeface="Times New Roman"/>
                        </a:rPr>
                        <a:t>wilayah</a:t>
                      </a:r>
                      <a:r>
                        <a:rPr lang="en-US" sz="2000" dirty="0">
                          <a:effectLst/>
                          <a:latin typeface="Times New Roman"/>
                          <a:ea typeface="Times New Roman"/>
                          <a:cs typeface="Times New Roman"/>
                        </a:rPr>
                        <a:t> </a:t>
                      </a:r>
                      <a:r>
                        <a:rPr lang="en-US" sz="2000" i="1" dirty="0">
                          <a:effectLst/>
                          <a:latin typeface="Times New Roman"/>
                          <a:ea typeface="Times New Roman"/>
                          <a:cs typeface="Times New Roman"/>
                        </a:rPr>
                        <a:t>Antwerp</a:t>
                      </a:r>
                      <a:r>
                        <a:rPr lang="en-US" sz="2000" dirty="0">
                          <a:effectLst/>
                          <a:latin typeface="Times New Roman"/>
                          <a:ea typeface="Times New Roman"/>
                          <a:cs typeface="Times New Roman"/>
                        </a:rPr>
                        <a:t>, </a:t>
                      </a:r>
                      <a:r>
                        <a:rPr lang="en-US" sz="2000" i="1" dirty="0">
                          <a:effectLst/>
                          <a:latin typeface="Times New Roman"/>
                          <a:ea typeface="Times New Roman"/>
                          <a:cs typeface="Times New Roman"/>
                        </a:rPr>
                        <a:t>Brussels</a:t>
                      </a:r>
                      <a:r>
                        <a:rPr lang="en-US" sz="2000" dirty="0">
                          <a:effectLst/>
                          <a:latin typeface="Times New Roman"/>
                          <a:ea typeface="Times New Roman"/>
                          <a:cs typeface="Times New Roman"/>
                        </a:rPr>
                        <a:t>, </a:t>
                      </a:r>
                      <a:r>
                        <a:rPr lang="en-US" sz="2000" i="1" dirty="0">
                          <a:effectLst/>
                          <a:latin typeface="Times New Roman"/>
                          <a:ea typeface="Times New Roman"/>
                          <a:cs typeface="Times New Roman"/>
                        </a:rPr>
                        <a:t>Ghent</a:t>
                      </a:r>
                      <a:r>
                        <a:rPr lang="en-US" sz="2000" dirty="0">
                          <a:effectLst/>
                          <a:latin typeface="Times New Roman"/>
                          <a:ea typeface="Times New Roman"/>
                          <a:cs typeface="Times New Roman"/>
                        </a:rPr>
                        <a:t>, </a:t>
                      </a:r>
                      <a:r>
                        <a:rPr lang="en-US" sz="2000" i="1" dirty="0">
                          <a:effectLst/>
                          <a:latin typeface="Times New Roman"/>
                          <a:ea typeface="Times New Roman"/>
                          <a:cs typeface="Times New Roman"/>
                        </a:rPr>
                        <a:t>Liège</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dan</a:t>
                      </a:r>
                      <a:r>
                        <a:rPr lang="en-US" sz="2000" dirty="0">
                          <a:effectLst/>
                          <a:latin typeface="Times New Roman"/>
                          <a:ea typeface="Times New Roman"/>
                          <a:cs typeface="Times New Roman"/>
                        </a:rPr>
                        <a:t> Mons. </a:t>
                      </a:r>
                      <a:r>
                        <a:rPr lang="en-US" sz="2000" dirty="0" err="1">
                          <a:effectLst/>
                          <a:latin typeface="Times New Roman"/>
                          <a:ea typeface="Times New Roman"/>
                          <a:cs typeface="Times New Roman"/>
                        </a:rPr>
                        <a:t>Selain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keenam</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pengadilan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tinggi</a:t>
                      </a:r>
                      <a:r>
                        <a:rPr lang="en-US" sz="2000" dirty="0">
                          <a:effectLst/>
                          <a:latin typeface="Times New Roman"/>
                          <a:ea typeface="Times New Roman"/>
                          <a:cs typeface="Times New Roman"/>
                        </a:rPr>
                        <a:t> di </a:t>
                      </a:r>
                      <a:r>
                        <a:rPr lang="en-US" sz="2000" dirty="0" err="1">
                          <a:effectLst/>
                          <a:latin typeface="Times New Roman"/>
                          <a:ea typeface="Times New Roman"/>
                          <a:cs typeface="Times New Roman"/>
                        </a:rPr>
                        <a:t>atas</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pada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tahun</a:t>
                      </a:r>
                      <a:r>
                        <a:rPr lang="en-US" sz="2000" dirty="0">
                          <a:effectLst/>
                          <a:latin typeface="Times New Roman"/>
                          <a:ea typeface="Times New Roman"/>
                          <a:cs typeface="Times New Roman"/>
                        </a:rPr>
                        <a:t> 1989, di </a:t>
                      </a:r>
                      <a:r>
                        <a:rPr lang="en-US" sz="2000" dirty="0" err="1">
                          <a:effectLst/>
                          <a:latin typeface="Times New Roman"/>
                          <a:ea typeface="Times New Roman"/>
                          <a:cs typeface="Times New Roman"/>
                        </a:rPr>
                        <a:t>Belgia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didirikan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pengadilan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khusus</a:t>
                      </a:r>
                      <a:r>
                        <a:rPr lang="en-US" sz="2000" dirty="0">
                          <a:effectLst/>
                          <a:latin typeface="Times New Roman"/>
                          <a:ea typeface="Times New Roman"/>
                          <a:cs typeface="Times New Roman"/>
                        </a:rPr>
                        <a:t> yang </a:t>
                      </a:r>
                      <a:r>
                        <a:rPr lang="en-US" sz="2000" dirty="0" err="1">
                          <a:effectLst/>
                          <a:latin typeface="Times New Roman"/>
                          <a:ea typeface="Times New Roman"/>
                          <a:cs typeface="Times New Roman"/>
                        </a:rPr>
                        <a:t>bertugas</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untuk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menyelesaikan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konflik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konstitusional</a:t>
                      </a:r>
                      <a:r>
                        <a:rPr lang="en-US" sz="2000" dirty="0">
                          <a:effectLst/>
                          <a:latin typeface="Times New Roman"/>
                          <a:ea typeface="Times New Roman"/>
                          <a:cs typeface="Times New Roman"/>
                        </a:rPr>
                        <a:t> yang </a:t>
                      </a:r>
                      <a:r>
                        <a:rPr lang="en-US" sz="2000" dirty="0" err="1">
                          <a:effectLst/>
                          <a:latin typeface="Times New Roman"/>
                          <a:ea typeface="Times New Roman"/>
                          <a:cs typeface="Times New Roman"/>
                        </a:rPr>
                        <a:t>timbul</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dari</a:t>
                      </a:r>
                      <a:r>
                        <a:rPr lang="en-US" sz="2000" dirty="0">
                          <a:effectLst/>
                          <a:latin typeface="Times New Roman"/>
                          <a:ea typeface="Times New Roman"/>
                          <a:cs typeface="Times New Roman"/>
                        </a:rPr>
                        <a:t> transfer </a:t>
                      </a:r>
                      <a:r>
                        <a:rPr lang="en-US" sz="2000" dirty="0" err="1">
                          <a:effectLst/>
                          <a:latin typeface="Times New Roman"/>
                          <a:ea typeface="Times New Roman"/>
                          <a:cs typeface="Times New Roman"/>
                        </a:rPr>
                        <a:t>kekuasaan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dari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pemerintah</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pusat</a:t>
                      </a:r>
                      <a:r>
                        <a:rPr lang="en-US" sz="2000" dirty="0">
                          <a:effectLst/>
                          <a:latin typeface="Times New Roman"/>
                          <a:ea typeface="Times New Roman"/>
                          <a:cs typeface="Times New Roman"/>
                        </a:rPr>
                        <a:t> (federal) </a:t>
                      </a:r>
                      <a:r>
                        <a:rPr lang="en-US" sz="2000" dirty="0" err="1">
                          <a:effectLst/>
                          <a:latin typeface="Times New Roman"/>
                          <a:ea typeface="Times New Roman"/>
                          <a:cs typeface="Times New Roman"/>
                        </a:rPr>
                        <a:t>ke</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pemerintah</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daerah</a:t>
                      </a:r>
                      <a:r>
                        <a:rPr lang="en-US" sz="2000" dirty="0">
                          <a:effectLst/>
                          <a:latin typeface="Times New Roman"/>
                          <a:ea typeface="Times New Roman"/>
                          <a:cs typeface="Times New Roman"/>
                        </a:rPr>
                        <a:t>.</a:t>
                      </a:r>
                      <a:endParaRPr lang="id-ID" sz="20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3509116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a:t>
            </a:r>
            <a:r>
              <a:rPr lang="id-ID" dirty="0" smtClean="0"/>
              <a:t>Pemilu</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578464108"/>
              </p:ext>
            </p:extLst>
          </p:nvPr>
        </p:nvGraphicFramePr>
        <p:xfrm>
          <a:off x="323528" y="1916832"/>
          <a:ext cx="8640962" cy="4489724"/>
        </p:xfrm>
        <a:graphic>
          <a:graphicData uri="http://schemas.openxmlformats.org/drawingml/2006/table">
            <a:tbl>
              <a:tblPr firstRow="1" bandRow="1">
                <a:tableStyleId>{5C22544A-7EE6-4342-B048-85BDC9FD1C3A}</a:tableStyleId>
              </a:tblPr>
              <a:tblGrid>
                <a:gridCol w="4320481"/>
                <a:gridCol w="4320481"/>
              </a:tblGrid>
              <a:tr h="388640">
                <a:tc>
                  <a:txBody>
                    <a:bodyPr/>
                    <a:lstStyle/>
                    <a:p>
                      <a:r>
                        <a:rPr lang="id-ID" dirty="0" smtClean="0"/>
                        <a:t>PRANCIS</a:t>
                      </a:r>
                      <a:endParaRPr lang="id-ID" dirty="0"/>
                    </a:p>
                  </a:txBody>
                  <a:tcPr/>
                </a:tc>
                <a:tc>
                  <a:txBody>
                    <a:bodyPr/>
                    <a:lstStyle/>
                    <a:p>
                      <a:r>
                        <a:rPr lang="id-ID" dirty="0" smtClean="0"/>
                        <a:t>BELGIA</a:t>
                      </a:r>
                      <a:endParaRPr lang="id-ID" dirty="0"/>
                    </a:p>
                  </a:txBody>
                  <a:tcPr/>
                </a:tc>
              </a:tr>
              <a:tr h="3283768">
                <a:tc>
                  <a:txBody>
                    <a:bodyPr/>
                    <a:lstStyle/>
                    <a:p>
                      <a:pPr algn="just">
                        <a:lnSpc>
                          <a:spcPct val="115000"/>
                        </a:lnSpc>
                        <a:spcAft>
                          <a:spcPts val="0"/>
                        </a:spcAft>
                      </a:pPr>
                      <a:r>
                        <a:rPr lang="de-DE" sz="1800" dirty="0">
                          <a:effectLst/>
                          <a:latin typeface="Times New Roman"/>
                          <a:ea typeface="Batang"/>
                          <a:cs typeface="Times New Roman"/>
                        </a:rPr>
                        <a:t>Republik Perancis mengadopsi sejumlah sistem pemilu, termasuk sistem </a:t>
                      </a:r>
                      <a:r>
                        <a:rPr lang="de-DE" sz="1800" i="1" dirty="0">
                          <a:effectLst/>
                          <a:latin typeface="Times New Roman"/>
                          <a:ea typeface="Batang"/>
                          <a:cs typeface="Times New Roman"/>
                        </a:rPr>
                        <a:t>single-member constituency</a:t>
                      </a:r>
                      <a:r>
                        <a:rPr lang="de-DE" sz="1800" dirty="0">
                          <a:effectLst/>
                          <a:latin typeface="Times New Roman"/>
                          <a:ea typeface="Batang"/>
                          <a:cs typeface="Times New Roman"/>
                        </a:rPr>
                        <a:t> dengan dua putaran pemilu (</a:t>
                      </a:r>
                      <a:r>
                        <a:rPr lang="de-DE" sz="1800" i="1" dirty="0">
                          <a:effectLst/>
                          <a:latin typeface="Times New Roman"/>
                          <a:ea typeface="Batang"/>
                          <a:cs typeface="Times New Roman"/>
                        </a:rPr>
                        <a:t>two rounds system</a:t>
                      </a:r>
                      <a:r>
                        <a:rPr lang="de-DE" sz="1800" dirty="0">
                          <a:effectLst/>
                          <a:latin typeface="Times New Roman"/>
                          <a:ea typeface="Batang"/>
                          <a:cs typeface="Times New Roman"/>
                        </a:rPr>
                        <a:t>) dan beberapa pemilu menggunakan sistem proporsional (</a:t>
                      </a:r>
                      <a:r>
                        <a:rPr lang="de-DE" sz="1800" i="1" dirty="0">
                          <a:effectLst/>
                          <a:latin typeface="Times New Roman"/>
                          <a:ea typeface="Batang"/>
                          <a:cs typeface="Times New Roman"/>
                        </a:rPr>
                        <a:t>proportional representation systems</a:t>
                      </a:r>
                      <a:r>
                        <a:rPr lang="de-DE" sz="1800" dirty="0">
                          <a:effectLst/>
                          <a:latin typeface="Times New Roman"/>
                          <a:ea typeface="Batang"/>
                          <a:cs typeface="Times New Roman"/>
                        </a:rPr>
                        <a:t>). Pemilu yang diadakan untuk memilih Presiden menggunakan sistem pemilu plurality/majority dengan varian </a:t>
                      </a:r>
                      <a:r>
                        <a:rPr lang="de-DE" sz="1800" i="1" dirty="0">
                          <a:effectLst/>
                          <a:latin typeface="Times New Roman"/>
                          <a:ea typeface="Batang"/>
                          <a:cs typeface="Times New Roman"/>
                        </a:rPr>
                        <a:t>two round system</a:t>
                      </a:r>
                      <a:r>
                        <a:rPr lang="de-DE" sz="1800" dirty="0">
                          <a:effectLst/>
                          <a:latin typeface="Times New Roman"/>
                          <a:ea typeface="Batang"/>
                          <a:cs typeface="Times New Roman"/>
                        </a:rPr>
                        <a:t>, sedangkan untuk memilih anggota parlemen dengan model campuran, ada yang menggunakan sistem proporsional dan ada juga sistem </a:t>
                      </a:r>
                      <a:r>
                        <a:rPr lang="de-DE" sz="1800" i="1" dirty="0">
                          <a:effectLst/>
                          <a:latin typeface="Times New Roman"/>
                          <a:ea typeface="Batang"/>
                          <a:cs typeface="Times New Roman"/>
                        </a:rPr>
                        <a:t>plurality/majority</a:t>
                      </a:r>
                      <a:r>
                        <a:rPr lang="de-DE" sz="1800" dirty="0">
                          <a:effectLst/>
                          <a:latin typeface="Times New Roman"/>
                          <a:ea typeface="Batang"/>
                          <a:cs typeface="Times New Roman"/>
                        </a:rPr>
                        <a:t> (distrik)</a:t>
                      </a:r>
                      <a:endParaRPr lang="id-ID" sz="18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1800" dirty="0" err="1">
                          <a:effectLst/>
                          <a:latin typeface="Times New Roman"/>
                          <a:ea typeface="Times New Roman"/>
                          <a:cs typeface="Times New Roman"/>
                        </a:rPr>
                        <a:t>Pemilihan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umum</a:t>
                      </a:r>
                      <a:r>
                        <a:rPr lang="en-US" sz="1800" dirty="0">
                          <a:effectLst/>
                          <a:latin typeface="Times New Roman"/>
                          <a:ea typeface="Times New Roman"/>
                          <a:cs typeface="Times New Roman"/>
                        </a:rPr>
                        <a:t> di </a:t>
                      </a:r>
                      <a:r>
                        <a:rPr lang="en-US" sz="1800" dirty="0" err="1">
                          <a:effectLst/>
                          <a:latin typeface="Times New Roman"/>
                          <a:ea typeface="Times New Roman"/>
                          <a:cs typeface="Times New Roman"/>
                        </a:rPr>
                        <a:t>Belgia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dilaksanakan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dengan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menggunakan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sistem</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representasi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proporsional</a:t>
                      </a:r>
                      <a:r>
                        <a:rPr lang="en-US" sz="1800" dirty="0">
                          <a:effectLst/>
                          <a:latin typeface="Times New Roman"/>
                          <a:ea typeface="Times New Roman"/>
                          <a:cs typeface="Times New Roman"/>
                        </a:rPr>
                        <a:t> (</a:t>
                      </a:r>
                      <a:r>
                        <a:rPr lang="en-US" sz="1800" i="1" dirty="0">
                          <a:effectLst/>
                          <a:latin typeface="Times New Roman"/>
                          <a:ea typeface="Times New Roman"/>
                          <a:cs typeface="Times New Roman"/>
                        </a:rPr>
                        <a:t>proportional representation system</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Pemilihan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umum</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ini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diselenggarakan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tidak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untuk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memilih</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pimpinan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negara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atau</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pemerintahan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eksekutif</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tetapi</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untuk</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memilih</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wakil-wakil</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rakyat</a:t>
                      </a:r>
                      <a:r>
                        <a:rPr lang="en-US" sz="1800" dirty="0">
                          <a:effectLst/>
                          <a:latin typeface="Times New Roman"/>
                          <a:ea typeface="Times New Roman"/>
                          <a:cs typeface="Times New Roman"/>
                        </a:rPr>
                        <a:t> di </a:t>
                      </a:r>
                      <a:r>
                        <a:rPr lang="en-US" sz="1800" dirty="0" err="1">
                          <a:effectLst/>
                          <a:latin typeface="Times New Roman"/>
                          <a:ea typeface="Times New Roman"/>
                          <a:cs typeface="Times New Roman"/>
                        </a:rPr>
                        <a:t>Parlemen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atau</a:t>
                      </a:r>
                      <a:r>
                        <a:rPr lang="en-US" sz="1800" dirty="0">
                          <a:effectLst/>
                          <a:latin typeface="Times New Roman"/>
                          <a:ea typeface="Times New Roman"/>
                          <a:cs typeface="Times New Roman"/>
                        </a:rPr>
                        <a:t> di </a:t>
                      </a:r>
                      <a:r>
                        <a:rPr lang="en-US" sz="1800" dirty="0" err="1">
                          <a:effectLst/>
                          <a:latin typeface="Times New Roman"/>
                          <a:ea typeface="Times New Roman"/>
                          <a:cs typeface="Times New Roman"/>
                        </a:rPr>
                        <a:t>Lembaga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Dewan</a:t>
                      </a:r>
                      <a:r>
                        <a:rPr lang="en-US" sz="1800" dirty="0">
                          <a:effectLst/>
                          <a:latin typeface="Times New Roman"/>
                          <a:ea typeface="Times New Roman"/>
                          <a:cs typeface="Times New Roman"/>
                        </a:rPr>
                        <a:t> (</a:t>
                      </a:r>
                      <a:r>
                        <a:rPr lang="en-US" sz="1800" i="1" dirty="0">
                          <a:effectLst/>
                          <a:latin typeface="Times New Roman"/>
                          <a:ea typeface="Times New Roman"/>
                          <a:cs typeface="Times New Roman"/>
                        </a:rPr>
                        <a:t>Council</a:t>
                      </a:r>
                      <a:r>
                        <a:rPr lang="en-US" sz="1800" dirty="0">
                          <a:effectLst/>
                          <a:latin typeface="Times New Roman"/>
                          <a:ea typeface="Times New Roman"/>
                          <a:cs typeface="Times New Roman"/>
                        </a:rPr>
                        <a:t>) di </a:t>
                      </a:r>
                      <a:r>
                        <a:rPr lang="en-US" sz="1800" dirty="0" err="1">
                          <a:effectLst/>
                          <a:latin typeface="Times New Roman"/>
                          <a:ea typeface="Times New Roman"/>
                          <a:cs typeface="Times New Roman"/>
                        </a:rPr>
                        <a:t>negara</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bagian</a:t>
                      </a:r>
                      <a:r>
                        <a:rPr lang="en-US" sz="1800" dirty="0">
                          <a:effectLst/>
                          <a:latin typeface="Times New Roman"/>
                          <a:ea typeface="Times New Roman"/>
                          <a:cs typeface="Times New Roman"/>
                        </a:rPr>
                        <a:t> </a:t>
                      </a:r>
                      <a:r>
                        <a:rPr lang="en-US" sz="1800" dirty="0" err="1">
                          <a:effectLst/>
                          <a:latin typeface="Times New Roman"/>
                          <a:ea typeface="Times New Roman"/>
                          <a:cs typeface="Times New Roman"/>
                        </a:rPr>
                        <a:t>atau</a:t>
                      </a:r>
                      <a:r>
                        <a:rPr lang="en-US" sz="1800" dirty="0">
                          <a:effectLst/>
                          <a:latin typeface="Times New Roman"/>
                          <a:ea typeface="Times New Roman"/>
                          <a:cs typeface="Times New Roman"/>
                        </a:rPr>
                        <a:t> </a:t>
                      </a:r>
                      <a:r>
                        <a:rPr lang="en-US" sz="1800" i="1" dirty="0">
                          <a:effectLst/>
                          <a:latin typeface="Times New Roman"/>
                          <a:ea typeface="Times New Roman"/>
                          <a:cs typeface="Times New Roman"/>
                        </a:rPr>
                        <a:t>sub-state</a:t>
                      </a:r>
                      <a:r>
                        <a:rPr lang="en-US" sz="1800" dirty="0">
                          <a:effectLst/>
                          <a:latin typeface="Times New Roman"/>
                          <a:ea typeface="Times New Roman"/>
                          <a:cs typeface="Times New Roman"/>
                        </a:rPr>
                        <a:t>. </a:t>
                      </a:r>
                      <a:endParaRPr lang="id-ID" sz="1800" dirty="0">
                        <a:effectLst/>
                        <a:latin typeface="Calibri"/>
                        <a:ea typeface="Times New Roman"/>
                        <a:cs typeface="Times New Roman"/>
                      </a:endParaRPr>
                    </a:p>
                    <a:p>
                      <a:pPr algn="just">
                        <a:lnSpc>
                          <a:spcPct val="115000"/>
                        </a:lnSpc>
                        <a:spcAft>
                          <a:spcPts val="0"/>
                        </a:spcAft>
                      </a:pPr>
                      <a:r>
                        <a:rPr lang="en-US" sz="1800" dirty="0">
                          <a:effectLst/>
                          <a:latin typeface="Times New Roman"/>
                          <a:ea typeface="Times New Roman"/>
                          <a:cs typeface="Times New Roman"/>
                        </a:rPr>
                        <a:t> </a:t>
                      </a:r>
                      <a:endParaRPr lang="id-ID" sz="18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2678897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a:t>
            </a:r>
            <a:r>
              <a:rPr lang="id-ID" dirty="0" smtClean="0"/>
              <a:t>Kepartaian</a:t>
            </a: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418157273"/>
              </p:ext>
            </p:extLst>
          </p:nvPr>
        </p:nvGraphicFramePr>
        <p:xfrm>
          <a:off x="323528" y="1916832"/>
          <a:ext cx="8640962" cy="3672408"/>
        </p:xfrm>
        <a:graphic>
          <a:graphicData uri="http://schemas.openxmlformats.org/drawingml/2006/table">
            <a:tbl>
              <a:tblPr firstRow="1" bandRow="1">
                <a:tableStyleId>{5C22544A-7EE6-4342-B048-85BDC9FD1C3A}</a:tableStyleId>
              </a:tblPr>
              <a:tblGrid>
                <a:gridCol w="4320481"/>
                <a:gridCol w="4320481"/>
              </a:tblGrid>
              <a:tr h="388640">
                <a:tc>
                  <a:txBody>
                    <a:bodyPr/>
                    <a:lstStyle/>
                    <a:p>
                      <a:r>
                        <a:rPr lang="id-ID" dirty="0" smtClean="0"/>
                        <a:t>PRANCIS</a:t>
                      </a:r>
                      <a:endParaRPr lang="id-ID" dirty="0"/>
                    </a:p>
                  </a:txBody>
                  <a:tcPr/>
                </a:tc>
                <a:tc>
                  <a:txBody>
                    <a:bodyPr/>
                    <a:lstStyle/>
                    <a:p>
                      <a:r>
                        <a:rPr lang="id-ID" dirty="0" smtClean="0"/>
                        <a:t>BELGIA</a:t>
                      </a:r>
                      <a:endParaRPr lang="id-ID" dirty="0"/>
                    </a:p>
                  </a:txBody>
                  <a:tcPr/>
                </a:tc>
              </a:tr>
              <a:tr h="3283768">
                <a:tc>
                  <a:txBody>
                    <a:bodyPr/>
                    <a:lstStyle/>
                    <a:p>
                      <a:pPr algn="just">
                        <a:lnSpc>
                          <a:spcPct val="115000"/>
                        </a:lnSpc>
                        <a:spcAft>
                          <a:spcPts val="0"/>
                        </a:spcAft>
                      </a:pPr>
                      <a:r>
                        <a:rPr lang="de-DE" sz="2000" dirty="0">
                          <a:effectLst/>
                          <a:latin typeface="Times New Roman"/>
                          <a:ea typeface="Batang"/>
                          <a:cs typeface="Times New Roman"/>
                        </a:rPr>
                        <a:t>Republik Perancis menerapkan sistem multi partai, yang ditandai dengan adanya dua kubu yang berbeda dan saling berlawanan, yaitu partai sayap kanan dan partai sayap kiri.</a:t>
                      </a:r>
                      <a:endParaRPr lang="id-ID" sz="20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en-US" sz="2000" dirty="0" err="1">
                          <a:effectLst/>
                          <a:latin typeface="Times New Roman"/>
                          <a:ea typeface="Times New Roman"/>
                          <a:cs typeface="Times New Roman"/>
                        </a:rPr>
                        <a:t>Belgia</a:t>
                      </a:r>
                      <a:r>
                        <a:rPr lang="en-US" sz="2000" dirty="0">
                          <a:effectLst/>
                          <a:latin typeface="Times New Roman"/>
                          <a:ea typeface="Times New Roman"/>
                          <a:cs typeface="Times New Roman"/>
                        </a:rPr>
                        <a:t> </a:t>
                      </a:r>
                      <a:r>
                        <a:rPr lang="de-DE" sz="2000" dirty="0">
                          <a:effectLst/>
                          <a:latin typeface="Times New Roman"/>
                          <a:ea typeface="Batang"/>
                          <a:cs typeface="Times New Roman"/>
                        </a:rPr>
                        <a:t>menerapkan sistem multi partai. </a:t>
                      </a:r>
                      <a:r>
                        <a:rPr lang="en-US" sz="2000" dirty="0" err="1">
                          <a:effectLst/>
                          <a:latin typeface="Times New Roman"/>
                          <a:ea typeface="Times New Roman"/>
                          <a:cs typeface="Times New Roman"/>
                        </a:rPr>
                        <a:t>Sistem</a:t>
                      </a:r>
                      <a:r>
                        <a:rPr lang="en-US" sz="2000" dirty="0">
                          <a:effectLst/>
                          <a:latin typeface="Times New Roman"/>
                          <a:ea typeface="Times New Roman"/>
                          <a:cs typeface="Times New Roman"/>
                        </a:rPr>
                        <a:t> multi </a:t>
                      </a:r>
                      <a:r>
                        <a:rPr lang="en-US" sz="2000" dirty="0" err="1">
                          <a:effectLst/>
                          <a:latin typeface="Times New Roman"/>
                          <a:ea typeface="Times New Roman"/>
                          <a:cs typeface="Times New Roman"/>
                        </a:rPr>
                        <a:t>partai</a:t>
                      </a:r>
                      <a:r>
                        <a:rPr lang="en-US" sz="2000" dirty="0">
                          <a:effectLst/>
                          <a:latin typeface="Times New Roman"/>
                          <a:ea typeface="Times New Roman"/>
                          <a:cs typeface="Times New Roman"/>
                        </a:rPr>
                        <a:t> di </a:t>
                      </a:r>
                      <a:r>
                        <a:rPr lang="en-US" sz="2000" dirty="0" err="1">
                          <a:effectLst/>
                          <a:latin typeface="Times New Roman"/>
                          <a:ea typeface="Times New Roman"/>
                          <a:cs typeface="Times New Roman"/>
                        </a:rPr>
                        <a:t>Belgia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ditandai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dengan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fragmentasi</a:t>
                      </a:r>
                      <a:r>
                        <a:rPr lang="en-US" sz="2000" dirty="0">
                          <a:effectLst/>
                          <a:latin typeface="Times New Roman"/>
                          <a:ea typeface="Times New Roman"/>
                          <a:cs typeface="Times New Roman"/>
                        </a:rPr>
                        <a:t> yang </a:t>
                      </a:r>
                      <a:r>
                        <a:rPr lang="en-US" sz="2000" dirty="0" err="1">
                          <a:effectLst/>
                          <a:latin typeface="Times New Roman"/>
                          <a:ea typeface="Times New Roman"/>
                          <a:cs typeface="Times New Roman"/>
                        </a:rPr>
                        <a:t>cukup</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ekstrim</a:t>
                      </a:r>
                      <a:r>
                        <a:rPr lang="en-US" sz="2000" dirty="0">
                          <a:effectLst/>
                          <a:latin typeface="Times New Roman"/>
                          <a:ea typeface="Times New Roman"/>
                          <a:cs typeface="Times New Roman"/>
                        </a:rPr>
                        <a:t>. Hal </a:t>
                      </a:r>
                      <a:r>
                        <a:rPr lang="en-US" sz="2000" dirty="0" err="1">
                          <a:effectLst/>
                          <a:latin typeface="Times New Roman"/>
                          <a:ea typeface="Times New Roman"/>
                          <a:cs typeface="Times New Roman"/>
                        </a:rPr>
                        <a:t>itu</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ditandai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oleh</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perpecahan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politik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sosial</a:t>
                      </a:r>
                      <a:r>
                        <a:rPr lang="en-US" sz="2000" dirty="0">
                          <a:effectLst/>
                          <a:latin typeface="Times New Roman"/>
                          <a:ea typeface="Times New Roman"/>
                          <a:cs typeface="Times New Roman"/>
                        </a:rPr>
                        <a:t> yang </a:t>
                      </a:r>
                      <a:r>
                        <a:rPr lang="en-US" sz="2000" dirty="0" err="1">
                          <a:effectLst/>
                          <a:latin typeface="Times New Roman"/>
                          <a:ea typeface="Times New Roman"/>
                          <a:cs typeface="Times New Roman"/>
                        </a:rPr>
                        <a:t>besar</a:t>
                      </a:r>
                      <a:r>
                        <a:rPr lang="en-US" sz="2000" dirty="0">
                          <a:effectLst/>
                          <a:latin typeface="Times New Roman"/>
                          <a:ea typeface="Times New Roman"/>
                          <a:cs typeface="Times New Roman"/>
                        </a:rPr>
                        <a:t> yang </a:t>
                      </a:r>
                      <a:r>
                        <a:rPr lang="en-US" sz="2000" dirty="0" err="1">
                          <a:effectLst/>
                          <a:latin typeface="Times New Roman"/>
                          <a:ea typeface="Times New Roman"/>
                          <a:cs typeface="Times New Roman"/>
                        </a:rPr>
                        <a:t>terpolarisasi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terus</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mempolarisasi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masyarakat</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serta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munculnya</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berbagai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dimensi</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konflik</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baru</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dan</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isu-isu</a:t>
                      </a:r>
                      <a:r>
                        <a:rPr lang="en-US" sz="2000" dirty="0">
                          <a:effectLst/>
                          <a:latin typeface="Times New Roman"/>
                          <a:ea typeface="Times New Roman"/>
                          <a:cs typeface="Times New Roman"/>
                        </a:rPr>
                        <a:t> </a:t>
                      </a:r>
                      <a:r>
                        <a:rPr lang="en-US" sz="2000" dirty="0" err="1">
                          <a:effectLst/>
                          <a:latin typeface="Times New Roman"/>
                          <a:ea typeface="Times New Roman"/>
                          <a:cs typeface="Times New Roman"/>
                        </a:rPr>
                        <a:t>baru</a:t>
                      </a:r>
                      <a:r>
                        <a:rPr lang="en-US" sz="2000" dirty="0">
                          <a:effectLst/>
                          <a:latin typeface="Times New Roman"/>
                          <a:ea typeface="Times New Roman"/>
                          <a:cs typeface="Times New Roman"/>
                        </a:rPr>
                        <a:t>.</a:t>
                      </a:r>
                      <a:endParaRPr lang="id-ID" sz="20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412138029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53</TotalTime>
  <Words>1577</Words>
  <Application>Microsoft Office PowerPoint</Application>
  <PresentationFormat>On-screen Show (4:3)</PresentationFormat>
  <Paragraphs>72</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Median</vt:lpstr>
      <vt:lpstr>Perbandingan pemerintahan:  Perancis-belgia</vt:lpstr>
      <vt:lpstr>Bentuk Negara: Sejarah</vt:lpstr>
      <vt:lpstr>Bentuk Negara: Konstitusi</vt:lpstr>
      <vt:lpstr>Bentuk Negara: Relasi Pusat-Daerah</vt:lpstr>
      <vt:lpstr>Sistem Pemerintahan: Eksekutif</vt:lpstr>
      <vt:lpstr>Sistem Pemerintahan: Legislatif</vt:lpstr>
      <vt:lpstr>Sistem Pemerintahan: Yudikatif</vt:lpstr>
      <vt:lpstr>Sistem Pemilu</vt:lpstr>
      <vt:lpstr>Sistem Kepartaian</vt:lpstr>
      <vt:lpstr>Pembuatan Kebijakan: Tahapan</vt:lpstr>
      <vt:lpstr>Pembuatan Kebijakan: Tahapan</vt:lpstr>
      <vt:lpstr>Pembuatan Kebijakan:Aktor</vt:lpstr>
      <vt:lpstr>Budaya Politik</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Perbandingan pemerintahan:  Amerika-Inggris</dc:title>
  <dc:creator>user</dc:creator>
  <cp:lastModifiedBy>user</cp:lastModifiedBy>
  <cp:revision>6</cp:revision>
  <dcterms:created xsi:type="dcterms:W3CDTF">2017-04-17T04:29:43Z</dcterms:created>
  <dcterms:modified xsi:type="dcterms:W3CDTF">2017-04-26T11:51:23Z</dcterms:modified>
</cp:coreProperties>
</file>