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E6C54CCB-0945-43A0-9D2F-31403B3DA378}" type="datetimeFigureOut">
              <a:rPr lang="id-ID" smtClean="0"/>
              <a:t>10/08/2020</a:t>
            </a:fld>
            <a:endParaRPr lang="id-ID"/>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id-ID"/>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E52C99C8-A9EF-4E86-B8B2-2D75F8476BC3}" type="slidenum">
              <a:rPr lang="id-ID" smtClean="0"/>
              <a:t>‹#›</a:t>
            </a:fld>
            <a:endParaRPr lang="id-ID"/>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6C54CCB-0945-43A0-9D2F-31403B3DA378}" type="datetimeFigureOut">
              <a:rPr lang="id-ID" smtClean="0"/>
              <a:t>10/08/2020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52C99C8-A9EF-4E86-B8B2-2D75F8476BC3}"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6C54CCB-0945-43A0-9D2F-31403B3DA378}" type="datetimeFigureOut">
              <a:rPr lang="id-ID" smtClean="0"/>
              <a:t>10/08/2020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52C99C8-A9EF-4E86-B8B2-2D75F8476BC3}"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6C54CCB-0945-43A0-9D2F-31403B3DA378}" type="datetimeFigureOut">
              <a:rPr lang="id-ID" smtClean="0"/>
              <a:t>10/08/2020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52C99C8-A9EF-4E86-B8B2-2D75F8476BC3}"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6C54CCB-0945-43A0-9D2F-31403B3DA378}" type="datetimeFigureOut">
              <a:rPr lang="id-ID" smtClean="0"/>
              <a:t>10/08/2020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52C99C8-A9EF-4E86-B8B2-2D75F8476BC3}" type="slidenum">
              <a:rPr lang="id-ID" smtClean="0"/>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E6C54CCB-0945-43A0-9D2F-31403B3DA378}" type="datetimeFigureOut">
              <a:rPr lang="id-ID" smtClean="0"/>
              <a:t>10/08/2020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E52C99C8-A9EF-4E86-B8B2-2D75F8476BC3}" type="slidenum">
              <a:rPr lang="id-ID" smtClean="0"/>
              <a:t>‹#›</a:t>
            </a:fld>
            <a:endParaRPr lang="id-ID"/>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6C54CCB-0945-43A0-9D2F-31403B3DA378}" type="datetimeFigureOut">
              <a:rPr lang="id-ID" smtClean="0"/>
              <a:t>10/08/2020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E52C99C8-A9EF-4E86-B8B2-2D75F8476BC3}" type="slidenum">
              <a:rPr lang="id-ID" smtClean="0"/>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6C54CCB-0945-43A0-9D2F-31403B3DA378}" type="datetimeFigureOut">
              <a:rPr lang="id-ID" smtClean="0"/>
              <a:t>10/08/2020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E52C99C8-A9EF-4E86-B8B2-2D75F8476BC3}"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C54CCB-0945-43A0-9D2F-31403B3DA378}" type="datetimeFigureOut">
              <a:rPr lang="id-ID" smtClean="0"/>
              <a:t>10/08/2020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E52C99C8-A9EF-4E86-B8B2-2D75F8476BC3}"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E6C54CCB-0945-43A0-9D2F-31403B3DA378}" type="datetimeFigureOut">
              <a:rPr lang="id-ID" smtClean="0"/>
              <a:t>10/08/2020</a:t>
            </a:fld>
            <a:endParaRPr lang="id-ID"/>
          </a:p>
        </p:txBody>
      </p:sp>
      <p:sp>
        <p:nvSpPr>
          <p:cNvPr id="7" name="Slide Number Placeholder 6"/>
          <p:cNvSpPr>
            <a:spLocks noGrp="1"/>
          </p:cNvSpPr>
          <p:nvPr>
            <p:ph type="sldNum" sz="quarter" idx="12"/>
          </p:nvPr>
        </p:nvSpPr>
        <p:spPr/>
        <p:txBody>
          <a:bodyPr/>
          <a:lstStyle/>
          <a:p>
            <a:fld id="{E52C99C8-A9EF-4E86-B8B2-2D75F8476BC3}" type="slidenum">
              <a:rPr lang="id-ID" smtClean="0"/>
              <a:t>‹#›</a:t>
            </a:fld>
            <a:endParaRPr lang="id-ID"/>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id-ID"/>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C54CCB-0945-43A0-9D2F-31403B3DA378}" type="datetimeFigureOut">
              <a:rPr lang="id-ID" smtClean="0"/>
              <a:t>10/08/2020</a:t>
            </a:fld>
            <a:endParaRPr lang="id-ID"/>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id-ID"/>
          </a:p>
        </p:txBody>
      </p:sp>
      <p:sp>
        <p:nvSpPr>
          <p:cNvPr id="7" name="Slide Number Placeholder 6"/>
          <p:cNvSpPr>
            <a:spLocks noGrp="1"/>
          </p:cNvSpPr>
          <p:nvPr>
            <p:ph type="sldNum" sz="quarter" idx="12"/>
          </p:nvPr>
        </p:nvSpPr>
        <p:spPr/>
        <p:txBody>
          <a:bodyPr/>
          <a:lstStyle/>
          <a:p>
            <a:fld id="{E52C99C8-A9EF-4E86-B8B2-2D75F8476BC3}" type="slidenum">
              <a:rPr lang="id-ID" smtClean="0"/>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E6C54CCB-0945-43A0-9D2F-31403B3DA378}" type="datetimeFigureOut">
              <a:rPr lang="id-ID" smtClean="0"/>
              <a:t>10/08/2020</a:t>
            </a:fld>
            <a:endParaRPr lang="id-ID"/>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id-ID"/>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E52C99C8-A9EF-4E86-B8B2-2D75F8476BC3}"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id-ID" b="1" dirty="0" smtClean="0"/>
              <a:t>MATERI KEEMPAT </a:t>
            </a:r>
            <a:endParaRPr lang="id-ID" b="1" dirty="0"/>
          </a:p>
        </p:txBody>
      </p:sp>
      <p:sp>
        <p:nvSpPr>
          <p:cNvPr id="5" name="Content Placeholder 4"/>
          <p:cNvSpPr>
            <a:spLocks noGrp="1"/>
          </p:cNvSpPr>
          <p:nvPr>
            <p:ph idx="1"/>
          </p:nvPr>
        </p:nvSpPr>
        <p:spPr/>
        <p:txBody>
          <a:bodyPr/>
          <a:lstStyle/>
          <a:p>
            <a:endParaRPr lang="id-ID" dirty="0" smtClean="0"/>
          </a:p>
          <a:p>
            <a:r>
              <a:rPr lang="id-ID" sz="3600" b="1" dirty="0" smtClean="0">
                <a:solidFill>
                  <a:srgbClr val="00B0F0"/>
                </a:solidFill>
              </a:rPr>
              <a:t>PENGORGANISASIAN MASYARAKAT</a:t>
            </a:r>
            <a:endParaRPr lang="id-ID" sz="3600" b="1" dirty="0">
              <a:solidFill>
                <a:srgbClr val="00B0F0"/>
              </a:solidFill>
            </a:endParaRPr>
          </a:p>
        </p:txBody>
      </p:sp>
    </p:spTree>
    <p:extLst>
      <p:ext uri="{BB962C8B-B14F-4D97-AF65-F5344CB8AC3E}">
        <p14:creationId xmlns:p14="http://schemas.microsoft.com/office/powerpoint/2010/main" val="3920996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1"/>
          <p:cNvSpPr>
            <a:spLocks noChangeArrowheads="1"/>
          </p:cNvSpPr>
          <p:nvPr/>
        </p:nvSpPr>
        <p:spPr bwMode="auto">
          <a:xfrm>
            <a:off x="228600" y="0"/>
            <a:ext cx="8229600" cy="1384300"/>
          </a:xfrm>
          <a:prstGeom prst="rect">
            <a:avLst/>
          </a:prstGeom>
          <a:noFill/>
          <a:ln w="9525">
            <a:noFill/>
            <a:miter lim="800000"/>
            <a:headEnd/>
            <a:tailEnd/>
          </a:ln>
        </p:spPr>
        <p:txBody>
          <a:bodyPr>
            <a:spAutoFit/>
          </a:bodyPr>
          <a:lstStyle/>
          <a:p>
            <a:endParaRPr lang="en-US" sz="1400"/>
          </a:p>
          <a:p>
            <a:endParaRPr lang="en-US" sz="1400"/>
          </a:p>
          <a:p>
            <a:endParaRPr lang="en-US" sz="1400"/>
          </a:p>
          <a:p>
            <a:endParaRPr lang="en-US" sz="1400"/>
          </a:p>
          <a:p>
            <a:endParaRPr lang="en-US" sz="1400"/>
          </a:p>
          <a:p>
            <a:endParaRPr lang="en-US" sz="1400"/>
          </a:p>
        </p:txBody>
      </p:sp>
      <p:sp>
        <p:nvSpPr>
          <p:cNvPr id="4" name="Title 3"/>
          <p:cNvSpPr>
            <a:spLocks noGrp="1"/>
          </p:cNvSpPr>
          <p:nvPr>
            <p:ph type="title"/>
          </p:nvPr>
        </p:nvSpPr>
        <p:spPr>
          <a:xfrm>
            <a:off x="457200" y="274638"/>
            <a:ext cx="7620000" cy="792162"/>
          </a:xfrm>
        </p:spPr>
        <p:txBody>
          <a:bodyPr>
            <a:normAutofit fontScale="90000"/>
          </a:bodyPr>
          <a:lstStyle/>
          <a:p>
            <a:pPr eaLnBrk="1" fontAlgn="auto" hangingPunct="1">
              <a:spcAft>
                <a:spcPts val="0"/>
              </a:spcAft>
              <a:defRPr/>
            </a:pPr>
            <a:r>
              <a:rPr lang="fi-FI" sz="2400" b="1" dirty="0" smtClean="0"/>
              <a:t>Tahapan Kegiatan dalam proses </a:t>
            </a:r>
            <a:r>
              <a:rPr lang="en-US" sz="2400" b="1" dirty="0" err="1" smtClean="0"/>
              <a:t>pengorganisasian</a:t>
            </a:r>
            <a:r>
              <a:rPr lang="en-US" sz="2400" b="1" dirty="0" smtClean="0"/>
              <a:t> </a:t>
            </a:r>
            <a:r>
              <a:rPr lang="en-US" sz="2400" b="1" dirty="0" err="1" smtClean="0"/>
              <a:t>masyarakat</a:t>
            </a:r>
            <a:r>
              <a:rPr lang="en-US" sz="2400" b="1" dirty="0" smtClean="0"/>
              <a:t/>
            </a:r>
            <a:br>
              <a:rPr lang="en-US" sz="2400" b="1" dirty="0" smtClean="0"/>
            </a:br>
            <a:endParaRPr lang="en-US" sz="2400" dirty="0"/>
          </a:p>
        </p:txBody>
      </p:sp>
      <p:sp>
        <p:nvSpPr>
          <p:cNvPr id="5" name="Content Placeholder 4"/>
          <p:cNvSpPr>
            <a:spLocks noGrp="1"/>
          </p:cNvSpPr>
          <p:nvPr>
            <p:ph idx="1"/>
          </p:nvPr>
        </p:nvSpPr>
        <p:spPr>
          <a:xfrm>
            <a:off x="457200" y="914400"/>
            <a:ext cx="7620000" cy="5791200"/>
          </a:xfrm>
        </p:spPr>
        <p:txBody>
          <a:bodyPr>
            <a:normAutofit fontScale="92500" lnSpcReduction="20000"/>
          </a:bodyPr>
          <a:lstStyle/>
          <a:p>
            <a:pPr marL="114300" indent="0" eaLnBrk="1" fontAlgn="auto" hangingPunct="1">
              <a:spcAft>
                <a:spcPts val="0"/>
              </a:spcAft>
              <a:buClr>
                <a:schemeClr val="accent3"/>
              </a:buClr>
              <a:buFont typeface="Arial" charset="0"/>
              <a:buNone/>
              <a:defRPr/>
            </a:pPr>
            <a:r>
              <a:rPr lang="en-US" sz="2000" dirty="0" smtClean="0"/>
              <a:t>a.  </a:t>
            </a:r>
            <a:r>
              <a:rPr lang="en-US" sz="2000" dirty="0" err="1" smtClean="0"/>
              <a:t>Melebur</a:t>
            </a:r>
            <a:r>
              <a:rPr lang="en-US" sz="2000" dirty="0" smtClean="0"/>
              <a:t> </a:t>
            </a:r>
            <a:r>
              <a:rPr lang="en-US" sz="2000" dirty="0" err="1" smtClean="0"/>
              <a:t>dengan</a:t>
            </a:r>
            <a:r>
              <a:rPr lang="en-US" sz="2000" dirty="0" smtClean="0"/>
              <a:t> </a:t>
            </a:r>
            <a:r>
              <a:rPr lang="en-US" sz="2000" dirty="0" err="1" smtClean="0"/>
              <a:t>masyarakat</a:t>
            </a:r>
            <a:r>
              <a:rPr lang="en-US" sz="2000" dirty="0" smtClean="0"/>
              <a:t> </a:t>
            </a:r>
          </a:p>
          <a:p>
            <a:pPr marL="114300" indent="0" eaLnBrk="1" fontAlgn="auto" hangingPunct="1">
              <a:spcAft>
                <a:spcPts val="0"/>
              </a:spcAft>
              <a:buClr>
                <a:schemeClr val="accent3"/>
              </a:buClr>
              <a:buFont typeface="Arial" charset="0"/>
              <a:buNone/>
              <a:defRPr/>
            </a:pPr>
            <a:r>
              <a:rPr lang="en-US" sz="2000" dirty="0" smtClean="0"/>
              <a:t>( </a:t>
            </a:r>
            <a:r>
              <a:rPr lang="en-US" sz="1800" i="1" dirty="0" err="1" smtClean="0">
                <a:solidFill>
                  <a:srgbClr val="FF0000"/>
                </a:solidFill>
              </a:rPr>
              <a:t>Informasi</a:t>
            </a:r>
            <a:r>
              <a:rPr lang="en-US" sz="1800" i="1" dirty="0" smtClean="0">
                <a:solidFill>
                  <a:srgbClr val="FF0000"/>
                </a:solidFill>
              </a:rPr>
              <a:t> </a:t>
            </a:r>
            <a:r>
              <a:rPr lang="en-US" sz="1800" i="1" dirty="0" err="1" smtClean="0">
                <a:solidFill>
                  <a:srgbClr val="FF0000"/>
                </a:solidFill>
              </a:rPr>
              <a:t>awal,Membangun</a:t>
            </a:r>
            <a:r>
              <a:rPr lang="en-US" sz="1800" i="1" dirty="0" smtClean="0">
                <a:solidFill>
                  <a:srgbClr val="FF0000"/>
                </a:solidFill>
              </a:rPr>
              <a:t> </a:t>
            </a:r>
            <a:r>
              <a:rPr lang="en-US" sz="1800" i="1" dirty="0" err="1" smtClean="0">
                <a:solidFill>
                  <a:srgbClr val="FF0000"/>
                </a:solidFill>
              </a:rPr>
              <a:t>kontak</a:t>
            </a:r>
            <a:r>
              <a:rPr lang="en-US" sz="1800" i="1" dirty="0" smtClean="0">
                <a:solidFill>
                  <a:srgbClr val="FF0000"/>
                </a:solidFill>
              </a:rPr>
              <a:t> </a:t>
            </a:r>
            <a:r>
              <a:rPr lang="en-US" sz="1800" i="1" dirty="0" err="1" smtClean="0">
                <a:solidFill>
                  <a:srgbClr val="FF0000"/>
                </a:solidFill>
              </a:rPr>
              <a:t>person,Menjalin</a:t>
            </a:r>
            <a:r>
              <a:rPr lang="en-US" sz="1800" i="1" dirty="0" smtClean="0">
                <a:solidFill>
                  <a:srgbClr val="FF0000"/>
                </a:solidFill>
              </a:rPr>
              <a:t> </a:t>
            </a:r>
            <a:r>
              <a:rPr lang="en-US" sz="1800" i="1" dirty="0" err="1" smtClean="0">
                <a:solidFill>
                  <a:srgbClr val="FF0000"/>
                </a:solidFill>
              </a:rPr>
              <a:t>pertemanan,Memberitahukan</a:t>
            </a:r>
            <a:r>
              <a:rPr lang="en-US" sz="1800" i="1" dirty="0" smtClean="0">
                <a:solidFill>
                  <a:srgbClr val="FF0000"/>
                </a:solidFill>
              </a:rPr>
              <a:t> </a:t>
            </a:r>
            <a:r>
              <a:rPr lang="en-US" sz="1800" i="1" dirty="0" err="1" smtClean="0">
                <a:solidFill>
                  <a:srgbClr val="FF0000"/>
                </a:solidFill>
              </a:rPr>
              <a:t>kedatangan,Terlibat</a:t>
            </a:r>
            <a:r>
              <a:rPr lang="en-US" sz="1800" i="1" dirty="0" smtClean="0">
                <a:solidFill>
                  <a:srgbClr val="FF0000"/>
                </a:solidFill>
              </a:rPr>
              <a:t> </a:t>
            </a:r>
            <a:r>
              <a:rPr lang="en-US" sz="1800" i="1" dirty="0" err="1" smtClean="0">
                <a:solidFill>
                  <a:srgbClr val="FF0000"/>
                </a:solidFill>
              </a:rPr>
              <a:t>sebagai</a:t>
            </a:r>
            <a:r>
              <a:rPr lang="en-US" sz="1800" i="1" dirty="0" smtClean="0">
                <a:solidFill>
                  <a:srgbClr val="FF0000"/>
                </a:solidFill>
              </a:rPr>
              <a:t> </a:t>
            </a:r>
            <a:r>
              <a:rPr lang="en-US" sz="1800" i="1" dirty="0" err="1" smtClean="0">
                <a:solidFill>
                  <a:srgbClr val="FF0000"/>
                </a:solidFill>
              </a:rPr>
              <a:t>pendengar,Terlibat</a:t>
            </a:r>
            <a:r>
              <a:rPr lang="en-US" sz="1800" i="1" dirty="0" smtClean="0">
                <a:solidFill>
                  <a:srgbClr val="FF0000"/>
                </a:solidFill>
              </a:rPr>
              <a:t> </a:t>
            </a:r>
            <a:r>
              <a:rPr lang="en-US" sz="1800" i="1" dirty="0" err="1" smtClean="0">
                <a:solidFill>
                  <a:srgbClr val="FF0000"/>
                </a:solidFill>
              </a:rPr>
              <a:t>aktif</a:t>
            </a:r>
            <a:r>
              <a:rPr lang="en-US" sz="1800" i="1" dirty="0" smtClean="0">
                <a:solidFill>
                  <a:srgbClr val="FF0000"/>
                </a:solidFill>
              </a:rPr>
              <a:t> </a:t>
            </a:r>
            <a:r>
              <a:rPr lang="en-US" sz="1800" i="1" dirty="0" err="1" smtClean="0">
                <a:solidFill>
                  <a:srgbClr val="FF0000"/>
                </a:solidFill>
              </a:rPr>
              <a:t>dalam</a:t>
            </a:r>
            <a:r>
              <a:rPr lang="en-US" sz="1800" i="1" dirty="0" smtClean="0">
                <a:solidFill>
                  <a:srgbClr val="FF0000"/>
                </a:solidFill>
              </a:rPr>
              <a:t> </a:t>
            </a:r>
            <a:r>
              <a:rPr lang="en-US" sz="1800" i="1" dirty="0" err="1" smtClean="0">
                <a:solidFill>
                  <a:srgbClr val="FF0000"/>
                </a:solidFill>
              </a:rPr>
              <a:t>diskusi,Ikut</a:t>
            </a:r>
            <a:r>
              <a:rPr lang="en-US" sz="1800" i="1" dirty="0" smtClean="0">
                <a:solidFill>
                  <a:srgbClr val="FF0000"/>
                </a:solidFill>
              </a:rPr>
              <a:t> </a:t>
            </a:r>
            <a:r>
              <a:rPr lang="en-US" sz="1800" i="1" dirty="0" err="1" smtClean="0">
                <a:solidFill>
                  <a:srgbClr val="FF0000"/>
                </a:solidFill>
              </a:rPr>
              <a:t>bekerja</a:t>
            </a:r>
            <a:r>
              <a:rPr lang="en-US" sz="1800" i="1" dirty="0" smtClean="0">
                <a:solidFill>
                  <a:srgbClr val="FF0000"/>
                </a:solidFill>
              </a:rPr>
              <a:t> </a:t>
            </a:r>
            <a:r>
              <a:rPr lang="en-US" sz="1800" i="1" dirty="0" err="1" smtClean="0">
                <a:solidFill>
                  <a:srgbClr val="FF0000"/>
                </a:solidFill>
              </a:rPr>
              <a:t>bersama-sama,Monitoring</a:t>
            </a:r>
            <a:r>
              <a:rPr lang="en-US" sz="1800" i="1" dirty="0" smtClean="0">
                <a:solidFill>
                  <a:srgbClr val="FF0000"/>
                </a:solidFill>
              </a:rPr>
              <a:t> &amp; </a:t>
            </a:r>
            <a:r>
              <a:rPr lang="en-US" sz="1800" i="1" dirty="0" err="1" smtClean="0">
                <a:solidFill>
                  <a:srgbClr val="FF0000"/>
                </a:solidFill>
              </a:rPr>
              <a:t>Evaluasi</a:t>
            </a:r>
            <a:r>
              <a:rPr lang="en-US" sz="2000" dirty="0" smtClean="0"/>
              <a:t>)</a:t>
            </a:r>
          </a:p>
          <a:p>
            <a:pPr marL="114300" indent="0" eaLnBrk="1" fontAlgn="auto" hangingPunct="1">
              <a:spcAft>
                <a:spcPts val="0"/>
              </a:spcAft>
              <a:buClr>
                <a:schemeClr val="accent3"/>
              </a:buClr>
              <a:buFont typeface="Arial" charset="0"/>
              <a:buNone/>
              <a:defRPr/>
            </a:pPr>
            <a:r>
              <a:rPr lang="en-US" sz="2000" dirty="0" smtClean="0"/>
              <a:t>b. </a:t>
            </a:r>
            <a:r>
              <a:rPr lang="en-US" sz="2000" dirty="0" err="1" smtClean="0"/>
              <a:t>Penyidikan</a:t>
            </a:r>
            <a:r>
              <a:rPr lang="en-US" sz="2000" dirty="0" smtClean="0"/>
              <a:t> </a:t>
            </a:r>
            <a:r>
              <a:rPr lang="en-US" sz="2000" dirty="0" err="1" smtClean="0"/>
              <a:t>Sosial</a:t>
            </a:r>
            <a:r>
              <a:rPr lang="en-US" sz="2000" dirty="0" smtClean="0"/>
              <a:t>   </a:t>
            </a:r>
          </a:p>
          <a:p>
            <a:pPr marL="114300" indent="0" eaLnBrk="1" fontAlgn="auto" hangingPunct="1">
              <a:spcAft>
                <a:spcPts val="0"/>
              </a:spcAft>
              <a:buClr>
                <a:schemeClr val="accent3"/>
              </a:buClr>
              <a:buFont typeface="Arial" charset="0"/>
              <a:buNone/>
              <a:defRPr/>
            </a:pPr>
            <a:r>
              <a:rPr lang="en-US" sz="2000" dirty="0" smtClean="0"/>
              <a:t>( </a:t>
            </a:r>
            <a:r>
              <a:rPr lang="en-US" sz="1800" i="1" dirty="0" smtClean="0">
                <a:solidFill>
                  <a:srgbClr val="FF0000"/>
                </a:solidFill>
              </a:rPr>
              <a:t>Survey : Data primer &amp; </a:t>
            </a:r>
            <a:r>
              <a:rPr lang="en-US" sz="1800" i="1" dirty="0" err="1" smtClean="0">
                <a:solidFill>
                  <a:srgbClr val="FF0000"/>
                </a:solidFill>
              </a:rPr>
              <a:t>sekunder,Analisis</a:t>
            </a:r>
            <a:r>
              <a:rPr lang="en-US" sz="1800" i="1" dirty="0">
                <a:solidFill>
                  <a:srgbClr val="FF0000"/>
                </a:solidFill>
              </a:rPr>
              <a:t> </a:t>
            </a:r>
            <a:r>
              <a:rPr lang="en-US" sz="1800" i="1" dirty="0" err="1" smtClean="0">
                <a:solidFill>
                  <a:srgbClr val="FF0000"/>
                </a:solidFill>
              </a:rPr>
              <a:t>sosial</a:t>
            </a:r>
            <a:r>
              <a:rPr lang="en-US" sz="1800" i="1" dirty="0" smtClean="0">
                <a:solidFill>
                  <a:srgbClr val="FF0000"/>
                </a:solidFill>
              </a:rPr>
              <a:t>,,</a:t>
            </a:r>
            <a:r>
              <a:rPr lang="en-US" sz="1800" i="1" dirty="0" err="1" smtClean="0">
                <a:solidFill>
                  <a:srgbClr val="FF0000"/>
                </a:solidFill>
              </a:rPr>
              <a:t>Dokumentasi</a:t>
            </a:r>
            <a:r>
              <a:rPr lang="en-US" sz="1800" i="1" dirty="0" smtClean="0">
                <a:solidFill>
                  <a:srgbClr val="FF0000"/>
                </a:solidFill>
              </a:rPr>
              <a:t>,,</a:t>
            </a:r>
            <a:r>
              <a:rPr lang="en-US" sz="1800" i="1" dirty="0" err="1" smtClean="0">
                <a:solidFill>
                  <a:srgbClr val="FF0000"/>
                </a:solidFill>
              </a:rPr>
              <a:t>Publikasi</a:t>
            </a:r>
            <a:r>
              <a:rPr lang="en-US" sz="1800" i="1" dirty="0" smtClean="0">
                <a:solidFill>
                  <a:srgbClr val="FF0000"/>
                </a:solidFill>
              </a:rPr>
              <a:t> ,Monitoring &amp; </a:t>
            </a:r>
            <a:r>
              <a:rPr lang="en-US" sz="1800" i="1" dirty="0" err="1" smtClean="0">
                <a:solidFill>
                  <a:srgbClr val="FF0000"/>
                </a:solidFill>
              </a:rPr>
              <a:t>Evaluasi</a:t>
            </a:r>
            <a:r>
              <a:rPr lang="en-US" sz="2000" dirty="0" smtClean="0"/>
              <a:t>) </a:t>
            </a:r>
          </a:p>
          <a:p>
            <a:pPr marL="114300" indent="0" eaLnBrk="1" fontAlgn="auto" hangingPunct="1">
              <a:spcAft>
                <a:spcPts val="0"/>
              </a:spcAft>
              <a:buClr>
                <a:schemeClr val="accent3"/>
              </a:buClr>
              <a:buFont typeface="Arial" charset="0"/>
              <a:buNone/>
              <a:defRPr/>
            </a:pPr>
            <a:r>
              <a:rPr lang="en-US" sz="2000" dirty="0" smtClean="0"/>
              <a:t> c. </a:t>
            </a:r>
            <a:r>
              <a:rPr lang="en-US" sz="2000" dirty="0" err="1" smtClean="0"/>
              <a:t>Merancang</a:t>
            </a:r>
            <a:r>
              <a:rPr lang="en-US" sz="2000" dirty="0" smtClean="0"/>
              <a:t> </a:t>
            </a:r>
            <a:r>
              <a:rPr lang="en-US" sz="2000" dirty="0" err="1" smtClean="0"/>
              <a:t>Kegiatan</a:t>
            </a:r>
            <a:r>
              <a:rPr lang="en-US" sz="2000" dirty="0" smtClean="0"/>
              <a:t> </a:t>
            </a:r>
            <a:r>
              <a:rPr lang="en-US" sz="2000" dirty="0" err="1" smtClean="0"/>
              <a:t>Awal</a:t>
            </a:r>
            <a:r>
              <a:rPr lang="en-US" sz="2000" dirty="0" smtClean="0"/>
              <a:t> </a:t>
            </a:r>
          </a:p>
          <a:p>
            <a:pPr marL="114300" indent="0" eaLnBrk="1" fontAlgn="auto" hangingPunct="1">
              <a:spcAft>
                <a:spcPts val="0"/>
              </a:spcAft>
              <a:buClr>
                <a:schemeClr val="accent3"/>
              </a:buClr>
              <a:buFont typeface="Arial" charset="0"/>
              <a:buNone/>
              <a:defRPr/>
            </a:pPr>
            <a:r>
              <a:rPr lang="en-US" sz="1800" i="1" dirty="0" smtClean="0">
                <a:solidFill>
                  <a:srgbClr val="FF0000"/>
                </a:solidFill>
              </a:rPr>
              <a:t>( </a:t>
            </a:r>
            <a:r>
              <a:rPr lang="en-US" sz="1800" i="1" dirty="0" err="1" smtClean="0">
                <a:solidFill>
                  <a:srgbClr val="FF0000"/>
                </a:solidFill>
              </a:rPr>
              <a:t>Mengumpulkan</a:t>
            </a:r>
            <a:r>
              <a:rPr lang="en-US" sz="1800" i="1" dirty="0" smtClean="0">
                <a:solidFill>
                  <a:srgbClr val="FF0000"/>
                </a:solidFill>
              </a:rPr>
              <a:t> </a:t>
            </a:r>
            <a:r>
              <a:rPr lang="en-US" sz="1800" i="1" dirty="0" err="1" smtClean="0">
                <a:solidFill>
                  <a:srgbClr val="FF0000"/>
                </a:solidFill>
              </a:rPr>
              <a:t>Isu</a:t>
            </a:r>
            <a:r>
              <a:rPr lang="en-US" sz="1800" i="1" dirty="0" smtClean="0">
                <a:solidFill>
                  <a:srgbClr val="FF0000"/>
                </a:solidFill>
              </a:rPr>
              <a:t>, </a:t>
            </a:r>
            <a:r>
              <a:rPr lang="en-US" sz="1800" i="1" dirty="0" err="1" smtClean="0">
                <a:solidFill>
                  <a:srgbClr val="FF0000"/>
                </a:solidFill>
              </a:rPr>
              <a:t>Musyawarah</a:t>
            </a:r>
            <a:r>
              <a:rPr lang="en-US" sz="1800" i="1" dirty="0" smtClean="0">
                <a:solidFill>
                  <a:srgbClr val="FF0000"/>
                </a:solidFill>
              </a:rPr>
              <a:t> </a:t>
            </a:r>
            <a:r>
              <a:rPr lang="en-US" sz="1800" i="1" dirty="0" err="1" smtClean="0">
                <a:solidFill>
                  <a:srgbClr val="FF0000"/>
                </a:solidFill>
              </a:rPr>
              <a:t>bersama</a:t>
            </a:r>
            <a:r>
              <a:rPr lang="en-US" sz="1800" i="1" dirty="0" smtClean="0">
                <a:solidFill>
                  <a:srgbClr val="FF0000"/>
                </a:solidFill>
              </a:rPr>
              <a:t>, </a:t>
            </a:r>
            <a:r>
              <a:rPr lang="en-US" sz="1800" i="1" dirty="0" err="1" smtClean="0">
                <a:solidFill>
                  <a:srgbClr val="FF0000"/>
                </a:solidFill>
              </a:rPr>
              <a:t>Indentifikasi</a:t>
            </a:r>
            <a:r>
              <a:rPr lang="en-US" sz="1800" i="1" dirty="0" smtClean="0">
                <a:solidFill>
                  <a:srgbClr val="FF0000"/>
                </a:solidFill>
              </a:rPr>
              <a:t>  </a:t>
            </a:r>
            <a:r>
              <a:rPr lang="en-US" sz="1800" i="1" dirty="0" err="1" smtClean="0">
                <a:solidFill>
                  <a:srgbClr val="FF0000"/>
                </a:solidFill>
              </a:rPr>
              <a:t>masalah</a:t>
            </a:r>
            <a:r>
              <a:rPr lang="en-US" sz="1800" i="1" dirty="0" smtClean="0">
                <a:solidFill>
                  <a:srgbClr val="FF0000"/>
                </a:solidFill>
              </a:rPr>
              <a:t> </a:t>
            </a:r>
            <a:r>
              <a:rPr lang="en-US" sz="1800" i="1" dirty="0" err="1" smtClean="0">
                <a:solidFill>
                  <a:srgbClr val="FF0000"/>
                </a:solidFill>
              </a:rPr>
              <a:t>dan</a:t>
            </a:r>
            <a:r>
              <a:rPr lang="en-US" sz="1800" i="1" dirty="0" smtClean="0">
                <a:solidFill>
                  <a:srgbClr val="FF0000"/>
                </a:solidFill>
              </a:rPr>
              <a:t> </a:t>
            </a:r>
            <a:r>
              <a:rPr lang="en-US" sz="1800" i="1" dirty="0" err="1" smtClean="0">
                <a:solidFill>
                  <a:srgbClr val="FF0000"/>
                </a:solidFill>
              </a:rPr>
              <a:t>potensi</a:t>
            </a:r>
            <a:r>
              <a:rPr lang="en-US" sz="1800" i="1" dirty="0" smtClean="0">
                <a:solidFill>
                  <a:srgbClr val="FF0000"/>
                </a:solidFill>
              </a:rPr>
              <a:t> , </a:t>
            </a:r>
            <a:r>
              <a:rPr lang="en-US" sz="1800" i="1" dirty="0" err="1" smtClean="0">
                <a:solidFill>
                  <a:srgbClr val="FF0000"/>
                </a:solidFill>
              </a:rPr>
              <a:t>Menentukan</a:t>
            </a:r>
            <a:r>
              <a:rPr lang="en-US" sz="1800" i="1" dirty="0" smtClean="0">
                <a:solidFill>
                  <a:srgbClr val="FF0000"/>
                </a:solidFill>
              </a:rPr>
              <a:t> agenda </a:t>
            </a:r>
            <a:r>
              <a:rPr lang="en-US" sz="1800" i="1" dirty="0" err="1" smtClean="0">
                <a:solidFill>
                  <a:srgbClr val="FF0000"/>
                </a:solidFill>
              </a:rPr>
              <a:t>bersama</a:t>
            </a:r>
            <a:r>
              <a:rPr lang="en-US" sz="1800" i="1" dirty="0" smtClean="0">
                <a:solidFill>
                  <a:srgbClr val="FF0000"/>
                </a:solidFill>
              </a:rPr>
              <a:t>, </a:t>
            </a:r>
            <a:r>
              <a:rPr lang="en-US" sz="1800" i="1" dirty="0" err="1" smtClean="0">
                <a:solidFill>
                  <a:srgbClr val="FF0000"/>
                </a:solidFill>
              </a:rPr>
              <a:t>Dokumentasi</a:t>
            </a:r>
            <a:r>
              <a:rPr lang="en-US" sz="1800" i="1" dirty="0" smtClean="0">
                <a:solidFill>
                  <a:srgbClr val="FF0000"/>
                </a:solidFill>
              </a:rPr>
              <a:t> proses Monitoring &amp; </a:t>
            </a:r>
            <a:r>
              <a:rPr lang="en-US" sz="1800" i="1" dirty="0" err="1" smtClean="0">
                <a:solidFill>
                  <a:srgbClr val="FF0000"/>
                </a:solidFill>
              </a:rPr>
              <a:t>Evaluasi</a:t>
            </a:r>
            <a:r>
              <a:rPr lang="en-US" sz="1800" i="1" dirty="0" smtClean="0">
                <a:solidFill>
                  <a:srgbClr val="FF0000"/>
                </a:solidFill>
              </a:rPr>
              <a:t>)</a:t>
            </a:r>
          </a:p>
          <a:p>
            <a:pPr marL="114300" indent="0" eaLnBrk="1" fontAlgn="auto" hangingPunct="1">
              <a:spcAft>
                <a:spcPts val="0"/>
              </a:spcAft>
              <a:buClr>
                <a:schemeClr val="accent3"/>
              </a:buClr>
              <a:buFont typeface="Arial" charset="0"/>
              <a:buNone/>
              <a:defRPr/>
            </a:pPr>
            <a:r>
              <a:rPr lang="en-US" sz="2000" dirty="0" smtClean="0"/>
              <a:t>D. </a:t>
            </a:r>
            <a:r>
              <a:rPr lang="en-US" sz="2000" dirty="0" err="1" smtClean="0"/>
              <a:t>Implementasi</a:t>
            </a:r>
            <a:r>
              <a:rPr lang="en-US" sz="2000" dirty="0" smtClean="0"/>
              <a:t> </a:t>
            </a:r>
            <a:r>
              <a:rPr lang="en-US" sz="2000" dirty="0" err="1" smtClean="0"/>
              <a:t>Kegiatan</a:t>
            </a:r>
            <a:r>
              <a:rPr lang="en-US" sz="2000" dirty="0" smtClean="0"/>
              <a:t> </a:t>
            </a:r>
          </a:p>
          <a:p>
            <a:pPr marL="114300" indent="0" eaLnBrk="1" fontAlgn="auto" hangingPunct="1">
              <a:spcAft>
                <a:spcPts val="0"/>
              </a:spcAft>
              <a:buClr>
                <a:schemeClr val="accent3"/>
              </a:buClr>
              <a:buFont typeface="Arial" charset="0"/>
              <a:buNone/>
              <a:defRPr/>
            </a:pPr>
            <a:r>
              <a:rPr lang="en-US" sz="2000" dirty="0" smtClean="0"/>
              <a:t>(</a:t>
            </a:r>
            <a:r>
              <a:rPr lang="en-US" sz="1800" i="1" dirty="0" err="1" smtClean="0">
                <a:solidFill>
                  <a:srgbClr val="FF0000"/>
                </a:solidFill>
              </a:rPr>
              <a:t>sesuai</a:t>
            </a:r>
            <a:r>
              <a:rPr lang="en-US" sz="1800" i="1" dirty="0" smtClean="0">
                <a:solidFill>
                  <a:srgbClr val="FF0000"/>
                </a:solidFill>
              </a:rPr>
              <a:t> </a:t>
            </a:r>
            <a:r>
              <a:rPr lang="en-US" sz="1800" i="1" dirty="0" err="1" smtClean="0">
                <a:solidFill>
                  <a:srgbClr val="FF0000"/>
                </a:solidFill>
              </a:rPr>
              <a:t>dengan</a:t>
            </a:r>
            <a:r>
              <a:rPr lang="en-US" sz="1800" i="1" dirty="0" smtClean="0">
                <a:solidFill>
                  <a:srgbClr val="FF0000"/>
                </a:solidFill>
              </a:rPr>
              <a:t> </a:t>
            </a:r>
            <a:r>
              <a:rPr lang="en-US" sz="1800" i="1" dirty="0" err="1" smtClean="0">
                <a:solidFill>
                  <a:srgbClr val="FF0000"/>
                </a:solidFill>
              </a:rPr>
              <a:t>kesepakatan</a:t>
            </a:r>
            <a:r>
              <a:rPr lang="en-US" sz="1800" i="1" dirty="0" smtClean="0">
                <a:solidFill>
                  <a:srgbClr val="FF0000"/>
                </a:solidFill>
              </a:rPr>
              <a:t> </a:t>
            </a:r>
            <a:r>
              <a:rPr lang="en-US" sz="1800" i="1" dirty="0" err="1" smtClean="0">
                <a:solidFill>
                  <a:srgbClr val="FF0000"/>
                </a:solidFill>
              </a:rPr>
              <a:t>hasil</a:t>
            </a:r>
            <a:r>
              <a:rPr lang="en-US" sz="1800" i="1" dirty="0" smtClean="0">
                <a:solidFill>
                  <a:srgbClr val="FF0000"/>
                </a:solidFill>
              </a:rPr>
              <a:t> </a:t>
            </a:r>
            <a:r>
              <a:rPr lang="en-US" sz="1800" i="1" dirty="0" err="1" smtClean="0">
                <a:solidFill>
                  <a:srgbClr val="FF0000"/>
                </a:solidFill>
              </a:rPr>
              <a:t>musyawarah</a:t>
            </a:r>
            <a:r>
              <a:rPr lang="en-US" sz="1800" i="1" dirty="0" smtClean="0">
                <a:solidFill>
                  <a:srgbClr val="FF0000"/>
                </a:solidFill>
              </a:rPr>
              <a:t> </a:t>
            </a:r>
            <a:r>
              <a:rPr lang="en-US" sz="1800" i="1" dirty="0" err="1" smtClean="0">
                <a:solidFill>
                  <a:srgbClr val="FF0000"/>
                </a:solidFill>
              </a:rPr>
              <a:t>pada</a:t>
            </a:r>
            <a:r>
              <a:rPr lang="en-US" sz="1800" i="1" dirty="0" smtClean="0">
                <a:solidFill>
                  <a:srgbClr val="FF0000"/>
                </a:solidFill>
              </a:rPr>
              <a:t> </a:t>
            </a:r>
            <a:r>
              <a:rPr lang="en-US" sz="1800" i="1" dirty="0" err="1" smtClean="0">
                <a:solidFill>
                  <a:srgbClr val="FF0000"/>
                </a:solidFill>
              </a:rPr>
              <a:t>tahap</a:t>
            </a:r>
            <a:r>
              <a:rPr lang="en-US" sz="1800" i="1" dirty="0" smtClean="0">
                <a:solidFill>
                  <a:srgbClr val="FF0000"/>
                </a:solidFill>
              </a:rPr>
              <a:t> </a:t>
            </a:r>
            <a:r>
              <a:rPr lang="en-US" sz="1800" i="1" dirty="0" err="1" smtClean="0">
                <a:solidFill>
                  <a:srgbClr val="FF0000"/>
                </a:solidFill>
              </a:rPr>
              <a:t>sebelumnya</a:t>
            </a:r>
            <a:r>
              <a:rPr lang="en-US" sz="1800" i="1" dirty="0" smtClean="0">
                <a:solidFill>
                  <a:srgbClr val="FF0000"/>
                </a:solidFill>
              </a:rPr>
              <a:t>) </a:t>
            </a:r>
            <a:r>
              <a:rPr lang="en-US" sz="1800" i="1" dirty="0" err="1" smtClean="0">
                <a:solidFill>
                  <a:srgbClr val="FF0000"/>
                </a:solidFill>
              </a:rPr>
              <a:t>contoh</a:t>
            </a:r>
            <a:r>
              <a:rPr lang="en-US" sz="1800" i="1" dirty="0" smtClean="0">
                <a:solidFill>
                  <a:srgbClr val="FF0000"/>
                </a:solidFill>
              </a:rPr>
              <a:t> </a:t>
            </a:r>
            <a:r>
              <a:rPr lang="en-US" sz="1800" i="1" dirty="0" err="1" smtClean="0">
                <a:solidFill>
                  <a:srgbClr val="FF0000"/>
                </a:solidFill>
              </a:rPr>
              <a:t>kegiatan</a:t>
            </a:r>
            <a:r>
              <a:rPr lang="en-US" sz="1800" i="1" dirty="0" smtClean="0">
                <a:solidFill>
                  <a:srgbClr val="FF0000"/>
                </a:solidFill>
              </a:rPr>
              <a:t> : Dialog; </a:t>
            </a:r>
            <a:r>
              <a:rPr lang="en-US" sz="1800" i="1" dirty="0" err="1" smtClean="0">
                <a:solidFill>
                  <a:srgbClr val="FF0000"/>
                </a:solidFill>
              </a:rPr>
              <a:t>Pelatihan</a:t>
            </a:r>
            <a:r>
              <a:rPr lang="en-US" sz="1800" i="1" dirty="0" smtClean="0">
                <a:solidFill>
                  <a:srgbClr val="FF0000"/>
                </a:solidFill>
              </a:rPr>
              <a:t>; </a:t>
            </a:r>
            <a:r>
              <a:rPr lang="en-US" sz="1800" i="1" dirty="0" err="1" smtClean="0">
                <a:solidFill>
                  <a:srgbClr val="FF0000"/>
                </a:solidFill>
              </a:rPr>
              <a:t>Unjuk</a:t>
            </a:r>
            <a:r>
              <a:rPr lang="en-US" sz="1800" i="1" dirty="0" smtClean="0">
                <a:solidFill>
                  <a:srgbClr val="FF0000"/>
                </a:solidFill>
              </a:rPr>
              <a:t> Rasa;  </a:t>
            </a:r>
            <a:r>
              <a:rPr lang="en-US" sz="1800" i="1" dirty="0" err="1" smtClean="0">
                <a:solidFill>
                  <a:srgbClr val="FF0000"/>
                </a:solidFill>
              </a:rPr>
              <a:t>Negosiasi</a:t>
            </a:r>
            <a:r>
              <a:rPr lang="en-US" sz="1800" i="1" dirty="0" smtClean="0">
                <a:solidFill>
                  <a:srgbClr val="FF0000"/>
                </a:solidFill>
              </a:rPr>
              <a:t>; </a:t>
            </a:r>
            <a:r>
              <a:rPr lang="en-US" sz="1800" i="1" dirty="0" err="1" smtClean="0">
                <a:solidFill>
                  <a:srgbClr val="FF0000"/>
                </a:solidFill>
              </a:rPr>
              <a:t>dll</a:t>
            </a:r>
            <a:r>
              <a:rPr lang="en-US" sz="1800" i="1" dirty="0" smtClean="0">
                <a:solidFill>
                  <a:srgbClr val="FF0000"/>
                </a:solidFill>
              </a:rPr>
              <a:t>.</a:t>
            </a:r>
          </a:p>
          <a:p>
            <a:pPr marL="114300" indent="0" eaLnBrk="1" fontAlgn="auto" hangingPunct="1">
              <a:spcAft>
                <a:spcPts val="0"/>
              </a:spcAft>
              <a:buClr>
                <a:schemeClr val="accent3"/>
              </a:buClr>
              <a:buFont typeface="Arial" charset="0"/>
              <a:buNone/>
              <a:defRPr/>
            </a:pPr>
            <a:r>
              <a:rPr lang="en-US" sz="2000" dirty="0" smtClean="0"/>
              <a:t>E. </a:t>
            </a:r>
            <a:r>
              <a:rPr lang="en-US" sz="2000" dirty="0" err="1" smtClean="0"/>
              <a:t>Pembentukan</a:t>
            </a:r>
            <a:r>
              <a:rPr lang="en-US" sz="2000" dirty="0" smtClean="0"/>
              <a:t> </a:t>
            </a:r>
            <a:r>
              <a:rPr lang="en-US" sz="2000" dirty="0" err="1" smtClean="0"/>
              <a:t>Organisasi</a:t>
            </a:r>
            <a:r>
              <a:rPr lang="en-US" sz="2000" dirty="0" smtClean="0"/>
              <a:t> Rakyat</a:t>
            </a:r>
          </a:p>
          <a:p>
            <a:pPr marL="114300" indent="0" eaLnBrk="1" fontAlgn="auto" hangingPunct="1">
              <a:spcAft>
                <a:spcPts val="0"/>
              </a:spcAft>
              <a:buClr>
                <a:schemeClr val="accent3"/>
              </a:buClr>
              <a:buFont typeface="Arial" charset="0"/>
              <a:buNone/>
              <a:defRPr/>
            </a:pPr>
            <a:r>
              <a:rPr lang="en-US" sz="2000" dirty="0" smtClean="0"/>
              <a:t>F. Monitoring &amp; </a:t>
            </a:r>
            <a:r>
              <a:rPr lang="en-US" sz="2000" dirty="0" err="1" smtClean="0"/>
              <a:t>Evaluasi</a:t>
            </a:r>
            <a:endParaRPr lang="en-US" sz="2000" dirty="0" smtClean="0"/>
          </a:p>
          <a:p>
            <a:pPr marL="114300" indent="0" eaLnBrk="1" fontAlgn="auto" hangingPunct="1">
              <a:spcAft>
                <a:spcPts val="0"/>
              </a:spcAft>
              <a:buClr>
                <a:schemeClr val="accent3"/>
              </a:buClr>
              <a:buFont typeface="Arial" charset="0"/>
              <a:buNone/>
              <a:defRPr/>
            </a:pPr>
            <a:r>
              <a:rPr lang="id-ID" sz="2000" dirty="0" smtClean="0"/>
              <a:t>G</a:t>
            </a:r>
            <a:r>
              <a:rPr lang="en-US" sz="2000" dirty="0" smtClean="0"/>
              <a:t>. </a:t>
            </a:r>
            <a:r>
              <a:rPr lang="en-US" sz="2000" dirty="0" err="1" smtClean="0"/>
              <a:t>Refleksi</a:t>
            </a:r>
            <a:r>
              <a:rPr lang="en-US" sz="2000" dirty="0" smtClean="0"/>
              <a:t> –</a:t>
            </a:r>
            <a:r>
              <a:rPr lang="en-US" sz="2000" dirty="0" err="1" smtClean="0"/>
              <a:t>aks</a:t>
            </a:r>
            <a:endParaRPr lang="id-ID" sz="2000" dirty="0" smtClean="0"/>
          </a:p>
          <a:p>
            <a:pPr marL="114300" indent="0" eaLnBrk="1" fontAlgn="auto" hangingPunct="1">
              <a:spcAft>
                <a:spcPts val="0"/>
              </a:spcAft>
              <a:buClr>
                <a:schemeClr val="accent3"/>
              </a:buClr>
              <a:buFont typeface="Arial" charset="0"/>
              <a:buNone/>
              <a:defRPr/>
            </a:pPr>
            <a:r>
              <a:rPr lang="id-ID" sz="2000" dirty="0" smtClean="0"/>
              <a:t>H. Pengembangan Organisasi</a:t>
            </a:r>
            <a:endParaRPr lang="en-US" sz="2000" dirty="0" smtClean="0"/>
          </a:p>
          <a:p>
            <a:pPr marL="274320" indent="-274320" eaLnBrk="1" fontAlgn="auto" hangingPunct="1">
              <a:spcAft>
                <a:spcPts val="0"/>
              </a:spcAft>
              <a:buClr>
                <a:schemeClr val="accent3"/>
              </a:buClr>
              <a:buFont typeface="Wingdings 2"/>
              <a:buChar char=""/>
              <a:defRPr/>
            </a:pPr>
            <a:r>
              <a:rPr lang="en-US" dirty="0" smtClean="0"/>
              <a:t> </a:t>
            </a:r>
            <a:endParaRPr lang="en-US" dirty="0"/>
          </a:p>
        </p:txBody>
      </p:sp>
      <p:pic>
        <p:nvPicPr>
          <p:cNvPr id="32773" name="Picture 5"/>
          <p:cNvPicPr>
            <a:picLocks noChangeAspect="1" noChangeArrowheads="1"/>
          </p:cNvPicPr>
          <p:nvPr/>
        </p:nvPicPr>
        <p:blipFill>
          <a:blip r:embed="rId2"/>
          <a:srcRect/>
          <a:stretch>
            <a:fillRect/>
          </a:stretch>
        </p:blipFill>
        <p:spPr bwMode="auto">
          <a:xfrm rot="5596021">
            <a:off x="7027069" y="5449094"/>
            <a:ext cx="1331913" cy="1584325"/>
          </a:xfrm>
          <a:prstGeom prst="rect">
            <a:avLst/>
          </a:prstGeom>
          <a:noFill/>
          <a:ln w="9525">
            <a:noFill/>
            <a:miter lim="800000"/>
            <a:headEnd/>
            <a:tailEnd/>
          </a:ln>
        </p:spPr>
      </p:pic>
    </p:spTree>
    <p:extLst>
      <p:ext uri="{BB962C8B-B14F-4D97-AF65-F5344CB8AC3E}">
        <p14:creationId xmlns:p14="http://schemas.microsoft.com/office/powerpoint/2010/main" val="25118927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639762"/>
          </a:xfrm>
        </p:spPr>
        <p:txBody>
          <a:bodyPr>
            <a:normAutofit fontScale="90000"/>
          </a:bodyPr>
          <a:lstStyle/>
          <a:p>
            <a:pPr eaLnBrk="1" fontAlgn="auto" hangingPunct="1">
              <a:spcAft>
                <a:spcPts val="0"/>
              </a:spcAft>
              <a:defRPr/>
            </a:pPr>
            <a:r>
              <a:rPr lang="en-US" b="1" dirty="0" smtClean="0"/>
              <a:t> </a:t>
            </a:r>
            <a:r>
              <a:rPr lang="en-US" sz="2400" b="1" dirty="0" smtClean="0"/>
              <a:t/>
            </a:r>
            <a:br>
              <a:rPr lang="en-US" sz="2400" b="1" dirty="0" smtClean="0"/>
            </a:br>
            <a:r>
              <a:rPr lang="en-US" sz="2400" dirty="0" err="1" smtClean="0"/>
              <a:t>Langkah</a:t>
            </a:r>
            <a:r>
              <a:rPr lang="en-US" sz="2400" dirty="0" smtClean="0"/>
              <a:t> –</a:t>
            </a:r>
            <a:r>
              <a:rPr lang="en-US" sz="2400" dirty="0" err="1" smtClean="0"/>
              <a:t>Langkah</a:t>
            </a:r>
            <a:r>
              <a:rPr lang="en-US" sz="2400" dirty="0" smtClean="0"/>
              <a:t> </a:t>
            </a:r>
            <a:r>
              <a:rPr lang="en-US" sz="2400" dirty="0" err="1" smtClean="0"/>
              <a:t>Umum</a:t>
            </a:r>
            <a:r>
              <a:rPr lang="en-US" sz="2400" dirty="0" smtClean="0"/>
              <a:t> </a:t>
            </a:r>
            <a:r>
              <a:rPr lang="en-US" sz="2400" dirty="0" err="1" smtClean="0"/>
              <a:t>Pengorganisasian</a:t>
            </a:r>
            <a:r>
              <a:rPr lang="en-US" sz="2400" dirty="0" smtClean="0"/>
              <a:t> </a:t>
            </a:r>
            <a:r>
              <a:rPr lang="en-US" sz="2400" b="1" dirty="0" smtClean="0"/>
              <a:t/>
            </a:r>
            <a:br>
              <a:rPr lang="en-US" sz="2400" b="1" dirty="0" smtClean="0"/>
            </a:br>
            <a:endParaRPr lang="en-US" sz="2400" dirty="0"/>
          </a:p>
        </p:txBody>
      </p:sp>
      <p:sp>
        <p:nvSpPr>
          <p:cNvPr id="30723" name="Content Placeholder 2"/>
          <p:cNvSpPr>
            <a:spLocks noGrp="1"/>
          </p:cNvSpPr>
          <p:nvPr>
            <p:ph idx="1"/>
          </p:nvPr>
        </p:nvSpPr>
        <p:spPr>
          <a:xfrm>
            <a:off x="457200" y="1066800"/>
            <a:ext cx="7620000" cy="5334000"/>
          </a:xfrm>
        </p:spPr>
        <p:txBody>
          <a:bodyPr>
            <a:normAutofit lnSpcReduction="10000"/>
          </a:bodyPr>
          <a:lstStyle/>
          <a:p>
            <a:pPr marL="274320" indent="-274320" eaLnBrk="1" fontAlgn="auto" hangingPunct="1">
              <a:spcAft>
                <a:spcPts val="0"/>
              </a:spcAft>
              <a:buClr>
                <a:schemeClr val="accent3"/>
              </a:buClr>
              <a:buFont typeface="Wingdings 2"/>
              <a:buChar char=""/>
              <a:defRPr/>
            </a:pPr>
            <a:r>
              <a:rPr lang="en-US" sz="1800" b="1" dirty="0" err="1" smtClean="0"/>
              <a:t>Integrasi</a:t>
            </a:r>
            <a:r>
              <a:rPr lang="en-US" sz="1800" b="1" dirty="0" smtClean="0"/>
              <a:t>, </a:t>
            </a:r>
            <a:r>
              <a:rPr lang="en-US" sz="1800" dirty="0" err="1" smtClean="0"/>
              <a:t>Langkah</a:t>
            </a:r>
            <a:r>
              <a:rPr lang="en-US" sz="1800" dirty="0" smtClean="0"/>
              <a:t> paling </a:t>
            </a:r>
            <a:r>
              <a:rPr lang="en-US" sz="1800" dirty="0" err="1" smtClean="0"/>
              <a:t>pertama</a:t>
            </a:r>
            <a:r>
              <a:rPr lang="en-US" sz="1800" dirty="0" smtClean="0"/>
              <a:t> </a:t>
            </a:r>
            <a:r>
              <a:rPr lang="en-US" sz="1800" dirty="0" err="1" smtClean="0"/>
              <a:t>dan</a:t>
            </a:r>
            <a:r>
              <a:rPr lang="en-US" sz="1800" dirty="0" smtClean="0"/>
              <a:t> </a:t>
            </a:r>
            <a:r>
              <a:rPr lang="en-US" sz="1800" dirty="0" err="1" smtClean="0"/>
              <a:t>utama</a:t>
            </a:r>
            <a:r>
              <a:rPr lang="en-US" sz="1800" dirty="0" smtClean="0"/>
              <a:t> </a:t>
            </a:r>
            <a:r>
              <a:rPr lang="en-US" sz="1800" dirty="0" err="1" smtClean="0"/>
              <a:t>dari</a:t>
            </a:r>
            <a:r>
              <a:rPr lang="en-US" sz="1800" dirty="0" smtClean="0"/>
              <a:t> proses </a:t>
            </a:r>
            <a:r>
              <a:rPr lang="en-US" sz="1800" dirty="0" err="1" smtClean="0"/>
              <a:t>pengorganisasian</a:t>
            </a:r>
            <a:r>
              <a:rPr lang="en-US" sz="1800" dirty="0" smtClean="0"/>
              <a:t> </a:t>
            </a:r>
            <a:r>
              <a:rPr lang="en-US" sz="1800" dirty="0" err="1" smtClean="0"/>
              <a:t>masyarakat</a:t>
            </a:r>
            <a:r>
              <a:rPr lang="en-US" sz="1800" dirty="0" smtClean="0"/>
              <a:t> </a:t>
            </a:r>
            <a:r>
              <a:rPr lang="en-US" sz="1800" dirty="0" err="1" smtClean="0"/>
              <a:t>adalah</a:t>
            </a:r>
            <a:r>
              <a:rPr lang="en-US" sz="1800" dirty="0" smtClean="0"/>
              <a:t> </a:t>
            </a:r>
            <a:r>
              <a:rPr lang="en-US" sz="1800" dirty="0" err="1" smtClean="0"/>
              <a:t>menyatunya</a:t>
            </a:r>
            <a:r>
              <a:rPr lang="en-US" sz="1800" dirty="0" smtClean="0"/>
              <a:t> sang </a:t>
            </a:r>
            <a:r>
              <a:rPr lang="en-US" sz="1800" dirty="0" err="1" smtClean="0"/>
              <a:t>organiser</a:t>
            </a:r>
            <a:r>
              <a:rPr lang="en-US" sz="1800" dirty="0" smtClean="0"/>
              <a:t> </a:t>
            </a:r>
            <a:r>
              <a:rPr lang="en-US" sz="1800" dirty="0" err="1" smtClean="0"/>
              <a:t>dengan</a:t>
            </a:r>
            <a:r>
              <a:rPr lang="en-US" sz="1800" dirty="0" smtClean="0"/>
              <a:t> </a:t>
            </a:r>
            <a:r>
              <a:rPr lang="en-US" sz="1800" dirty="0" err="1" smtClean="0"/>
              <a:t>rakyat</a:t>
            </a:r>
            <a:r>
              <a:rPr lang="en-US" sz="1800" dirty="0" smtClean="0"/>
              <a:t> yang </a:t>
            </a:r>
            <a:r>
              <a:rPr lang="en-US" sz="1800" dirty="0" err="1" smtClean="0"/>
              <a:t>hendak</a:t>
            </a:r>
            <a:r>
              <a:rPr lang="en-US" sz="1800" dirty="0" smtClean="0"/>
              <a:t> </a:t>
            </a:r>
            <a:r>
              <a:rPr lang="en-US" sz="1800" dirty="0" err="1" smtClean="0"/>
              <a:t>diorganisasikan</a:t>
            </a:r>
            <a:r>
              <a:rPr lang="en-US" sz="1800" dirty="0" smtClean="0"/>
              <a:t>.</a:t>
            </a:r>
          </a:p>
          <a:p>
            <a:pPr marL="274320" indent="-274320" eaLnBrk="1" fontAlgn="auto" hangingPunct="1">
              <a:spcAft>
                <a:spcPts val="0"/>
              </a:spcAft>
              <a:buClr>
                <a:schemeClr val="accent3"/>
              </a:buClr>
              <a:buFont typeface="Wingdings 2"/>
              <a:buChar char=""/>
              <a:defRPr/>
            </a:pPr>
            <a:r>
              <a:rPr lang="en-US" sz="1800" b="1" dirty="0" err="1" smtClean="0"/>
              <a:t>Penyidikan</a:t>
            </a:r>
            <a:r>
              <a:rPr lang="en-US" sz="1800" b="1" dirty="0" smtClean="0"/>
              <a:t> </a:t>
            </a:r>
            <a:r>
              <a:rPr lang="en-US" sz="1800" b="1" dirty="0" err="1" smtClean="0"/>
              <a:t>Sosial</a:t>
            </a:r>
            <a:r>
              <a:rPr lang="en-US" sz="1800" b="1" dirty="0" smtClean="0"/>
              <a:t>, </a:t>
            </a:r>
            <a:r>
              <a:rPr lang="en-US" sz="1800" dirty="0" err="1" smtClean="0"/>
              <a:t>Suatu</a:t>
            </a:r>
            <a:r>
              <a:rPr lang="en-US" sz="1800" dirty="0" smtClean="0"/>
              <a:t> proses yang </a:t>
            </a:r>
            <a:r>
              <a:rPr lang="en-US" sz="1800" dirty="0" err="1" smtClean="0"/>
              <a:t>sistematis</a:t>
            </a:r>
            <a:r>
              <a:rPr lang="en-US" sz="1800" dirty="0" smtClean="0"/>
              <a:t> </a:t>
            </a:r>
            <a:r>
              <a:rPr lang="en-US" sz="1800" dirty="0" err="1" smtClean="0"/>
              <a:t>mencari</a:t>
            </a:r>
            <a:r>
              <a:rPr lang="en-US" sz="1800" dirty="0" smtClean="0"/>
              <a:t> </a:t>
            </a:r>
            <a:r>
              <a:rPr lang="en-US" sz="1800" dirty="0" err="1" smtClean="0"/>
              <a:t>tahu</a:t>
            </a:r>
            <a:r>
              <a:rPr lang="en-US" sz="1800" dirty="0" smtClean="0"/>
              <a:t> </a:t>
            </a:r>
            <a:r>
              <a:rPr lang="en-US" sz="1800" dirty="0" err="1" smtClean="0"/>
              <a:t>tentang</a:t>
            </a:r>
            <a:r>
              <a:rPr lang="en-US" sz="1800" dirty="0" smtClean="0"/>
              <a:t> </a:t>
            </a:r>
            <a:r>
              <a:rPr lang="en-US" sz="1800" dirty="0" err="1" smtClean="0"/>
              <a:t>masalah-masalah</a:t>
            </a:r>
            <a:r>
              <a:rPr lang="en-US" sz="1800" dirty="0" smtClean="0"/>
              <a:t> yang </a:t>
            </a:r>
            <a:r>
              <a:rPr lang="en-US" sz="1800" dirty="0" err="1" smtClean="0"/>
              <a:t>mengitari</a:t>
            </a:r>
            <a:r>
              <a:rPr lang="en-US" sz="1800" dirty="0" smtClean="0"/>
              <a:t> </a:t>
            </a:r>
            <a:r>
              <a:rPr lang="en-US" sz="1800" dirty="0" err="1" smtClean="0"/>
              <a:t>masalah</a:t>
            </a:r>
            <a:r>
              <a:rPr lang="en-US" sz="1800" dirty="0" smtClean="0"/>
              <a:t> yang </a:t>
            </a:r>
            <a:r>
              <a:rPr lang="en-US" sz="1800" dirty="0" err="1" smtClean="0"/>
              <a:t>dimaksud</a:t>
            </a:r>
            <a:r>
              <a:rPr lang="en-US" sz="1800" dirty="0" smtClean="0"/>
              <a:t> </a:t>
            </a:r>
            <a:r>
              <a:rPr lang="en-US" sz="1800" dirty="0" err="1" smtClean="0"/>
              <a:t>dan</a:t>
            </a:r>
            <a:r>
              <a:rPr lang="en-US" sz="1800" dirty="0" smtClean="0"/>
              <a:t> </a:t>
            </a:r>
            <a:r>
              <a:rPr lang="en-US" sz="1800" dirty="0" err="1" smtClean="0"/>
              <a:t>kebutuhan</a:t>
            </a:r>
            <a:r>
              <a:rPr lang="en-US" sz="1800" dirty="0" smtClean="0"/>
              <a:t>.</a:t>
            </a:r>
          </a:p>
          <a:p>
            <a:pPr marL="114300" indent="0" eaLnBrk="1" fontAlgn="auto" hangingPunct="1">
              <a:spcAft>
                <a:spcPts val="0"/>
              </a:spcAft>
              <a:buClr>
                <a:schemeClr val="accent3"/>
              </a:buClr>
              <a:buFont typeface="Arial" charset="0"/>
              <a:buNone/>
              <a:defRPr/>
            </a:pPr>
            <a:r>
              <a:rPr lang="en-US" sz="1800" dirty="0"/>
              <a:t> </a:t>
            </a:r>
            <a:r>
              <a:rPr lang="en-US" sz="1800" dirty="0" smtClean="0"/>
              <a:t>   ( </a:t>
            </a:r>
            <a:r>
              <a:rPr lang="en-US" sz="1800" dirty="0" err="1" smtClean="0"/>
              <a:t>Analisis</a:t>
            </a:r>
            <a:r>
              <a:rPr lang="en-US" sz="1800" dirty="0" smtClean="0"/>
              <a:t> </a:t>
            </a:r>
            <a:r>
              <a:rPr lang="en-US" sz="1800" dirty="0" err="1" smtClean="0"/>
              <a:t>Sosial</a:t>
            </a:r>
            <a:r>
              <a:rPr lang="en-US" sz="1800" dirty="0" smtClean="0"/>
              <a:t>, PRA -</a:t>
            </a:r>
            <a:r>
              <a:rPr lang="en-US" sz="1800" dirty="0" smtClean="0">
                <a:sym typeface="Wingdings" pitchFamily="2" charset="2"/>
              </a:rPr>
              <a:t></a:t>
            </a:r>
            <a:r>
              <a:rPr lang="en-US" sz="1800" dirty="0" err="1" smtClean="0"/>
              <a:t>Pemetaan</a:t>
            </a:r>
            <a:r>
              <a:rPr lang="en-US" sz="1800" dirty="0" smtClean="0"/>
              <a:t>, </a:t>
            </a:r>
            <a:r>
              <a:rPr lang="en-US" sz="1800" dirty="0" err="1" smtClean="0"/>
              <a:t>Transek</a:t>
            </a:r>
            <a:r>
              <a:rPr lang="en-US" sz="1800" dirty="0" smtClean="0"/>
              <a:t>, AMP, BKP, </a:t>
            </a:r>
            <a:r>
              <a:rPr lang="en-US" sz="1800" dirty="0" err="1" smtClean="0"/>
              <a:t>Analisis</a:t>
            </a:r>
            <a:r>
              <a:rPr lang="en-US" sz="1800" dirty="0" smtClean="0"/>
              <a:t> </a:t>
            </a:r>
            <a:r>
              <a:rPr lang="en-US" sz="1800" dirty="0" err="1" smtClean="0"/>
              <a:t>Steakholders</a:t>
            </a:r>
            <a:r>
              <a:rPr lang="en-US" sz="1800" dirty="0" smtClean="0"/>
              <a:t>     	</a:t>
            </a:r>
            <a:r>
              <a:rPr lang="en-US" sz="1800" dirty="0" err="1" smtClean="0"/>
              <a:t>dll</a:t>
            </a:r>
            <a:endParaRPr lang="en-US" sz="1800" dirty="0" smtClean="0"/>
          </a:p>
          <a:p>
            <a:pPr marL="274320" indent="-274320" eaLnBrk="1" fontAlgn="auto" hangingPunct="1">
              <a:spcAft>
                <a:spcPts val="0"/>
              </a:spcAft>
              <a:buClr>
                <a:schemeClr val="accent3"/>
              </a:buClr>
              <a:buFont typeface="Wingdings 2"/>
              <a:buChar char=""/>
              <a:defRPr/>
            </a:pPr>
            <a:r>
              <a:rPr lang="en-US" sz="1800" b="1" dirty="0" smtClean="0"/>
              <a:t>Program </a:t>
            </a:r>
            <a:r>
              <a:rPr lang="en-US" sz="1800" b="1" dirty="0" err="1" smtClean="0"/>
              <a:t>Percobaan</a:t>
            </a:r>
            <a:r>
              <a:rPr lang="en-US" sz="1800" b="1" dirty="0" smtClean="0"/>
              <a:t>,  </a:t>
            </a:r>
            <a:r>
              <a:rPr lang="en-US" sz="1800" dirty="0" err="1" smtClean="0"/>
              <a:t>Seorang</a:t>
            </a:r>
            <a:r>
              <a:rPr lang="en-US" sz="1800" dirty="0" smtClean="0"/>
              <a:t> “</a:t>
            </a:r>
            <a:r>
              <a:rPr lang="en-US" sz="1800" dirty="0" err="1" smtClean="0"/>
              <a:t>organiser</a:t>
            </a:r>
            <a:r>
              <a:rPr lang="en-US" sz="1800" dirty="0" smtClean="0"/>
              <a:t>” </a:t>
            </a:r>
            <a:r>
              <a:rPr lang="en-US" sz="1800" dirty="0" err="1" smtClean="0"/>
              <a:t>memilih</a:t>
            </a:r>
            <a:r>
              <a:rPr lang="en-US" sz="1800" dirty="0" smtClean="0"/>
              <a:t> </a:t>
            </a:r>
            <a:r>
              <a:rPr lang="en-US" sz="1800" dirty="0" err="1" smtClean="0"/>
              <a:t>suatu</a:t>
            </a:r>
            <a:r>
              <a:rPr lang="en-US" sz="1800" dirty="0" smtClean="0"/>
              <a:t> </a:t>
            </a:r>
            <a:r>
              <a:rPr lang="en-US" sz="1800" dirty="0" err="1" smtClean="0"/>
              <a:t>bentuk</a:t>
            </a:r>
            <a:r>
              <a:rPr lang="en-US" sz="1800" dirty="0" smtClean="0"/>
              <a:t> </a:t>
            </a:r>
            <a:r>
              <a:rPr lang="en-US" sz="1800" dirty="0" err="1" smtClean="0"/>
              <a:t>kegiatan</a:t>
            </a:r>
            <a:r>
              <a:rPr lang="en-US" sz="1800" dirty="0" smtClean="0"/>
              <a:t> yang </a:t>
            </a:r>
            <a:r>
              <a:rPr lang="en-US" sz="1800" dirty="0" err="1" smtClean="0"/>
              <a:t>merupakan</a:t>
            </a:r>
            <a:r>
              <a:rPr lang="en-US" sz="1800" dirty="0" smtClean="0"/>
              <a:t> </a:t>
            </a:r>
            <a:r>
              <a:rPr lang="en-US" sz="1800" dirty="0" err="1" smtClean="0"/>
              <a:t>kesepakatan</a:t>
            </a:r>
            <a:r>
              <a:rPr lang="en-US" sz="1800" dirty="0" smtClean="0"/>
              <a:t> </a:t>
            </a:r>
            <a:r>
              <a:rPr lang="en-US" sz="1800" dirty="0" err="1" smtClean="0"/>
              <a:t>kelompok</a:t>
            </a:r>
            <a:r>
              <a:rPr lang="en-US" sz="1800" dirty="0" smtClean="0"/>
              <a:t> yang </a:t>
            </a:r>
            <a:r>
              <a:rPr lang="en-US" sz="1800" dirty="0" err="1" smtClean="0"/>
              <a:t>jika</a:t>
            </a:r>
            <a:r>
              <a:rPr lang="en-US" sz="1800" dirty="0" smtClean="0"/>
              <a:t> </a:t>
            </a:r>
            <a:r>
              <a:rPr lang="en-US" sz="1800" dirty="0" err="1" smtClean="0"/>
              <a:t>dilakukan</a:t>
            </a:r>
            <a:r>
              <a:rPr lang="en-US" sz="1800" dirty="0" smtClean="0"/>
              <a:t> </a:t>
            </a:r>
            <a:r>
              <a:rPr lang="en-US" sz="1800" dirty="0" err="1" smtClean="0"/>
              <a:t>berdampak</a:t>
            </a:r>
            <a:r>
              <a:rPr lang="en-US" sz="1800" dirty="0" smtClean="0"/>
              <a:t> </a:t>
            </a:r>
            <a:r>
              <a:rPr lang="en-US" sz="1800" dirty="0" err="1" smtClean="0"/>
              <a:t>positif</a:t>
            </a:r>
            <a:r>
              <a:rPr lang="en-US" sz="1800" dirty="0" smtClean="0"/>
              <a:t> </a:t>
            </a:r>
            <a:r>
              <a:rPr lang="en-US" sz="1800" dirty="0" err="1" smtClean="0"/>
              <a:t>bagi</a:t>
            </a:r>
            <a:r>
              <a:rPr lang="en-US" sz="1800" dirty="0" smtClean="0"/>
              <a:t> </a:t>
            </a:r>
            <a:r>
              <a:rPr lang="en-US" sz="1800" dirty="0" err="1" smtClean="0"/>
              <a:t>banyak</a:t>
            </a:r>
            <a:r>
              <a:rPr lang="en-US" sz="1800" dirty="0" smtClean="0"/>
              <a:t> orang.</a:t>
            </a:r>
          </a:p>
          <a:p>
            <a:pPr marL="274320" indent="-274320" eaLnBrk="1" fontAlgn="auto" hangingPunct="1">
              <a:spcAft>
                <a:spcPts val="0"/>
              </a:spcAft>
              <a:buClr>
                <a:schemeClr val="accent3"/>
              </a:buClr>
              <a:buFont typeface="Wingdings 2"/>
              <a:buChar char=""/>
              <a:defRPr/>
            </a:pPr>
            <a:r>
              <a:rPr lang="en-US" sz="1800" b="1" dirty="0" err="1" smtClean="0"/>
              <a:t>Landasan</a:t>
            </a:r>
            <a:r>
              <a:rPr lang="en-US" sz="1800" b="1" dirty="0" smtClean="0"/>
              <a:t> </a:t>
            </a:r>
            <a:r>
              <a:rPr lang="en-US" sz="1800" b="1" dirty="0" err="1" smtClean="0"/>
              <a:t>Kerja</a:t>
            </a:r>
            <a:r>
              <a:rPr lang="en-US" sz="1800" b="1" dirty="0" smtClean="0"/>
              <a:t>, </a:t>
            </a:r>
            <a:r>
              <a:rPr lang="en-US" sz="1800" dirty="0" err="1" smtClean="0"/>
              <a:t>Dimaksudkan</a:t>
            </a:r>
            <a:r>
              <a:rPr lang="en-US" sz="1800" dirty="0" smtClean="0"/>
              <a:t> </a:t>
            </a:r>
            <a:r>
              <a:rPr lang="en-US" sz="1800" dirty="0" err="1" smtClean="0"/>
              <a:t>sebagai</a:t>
            </a:r>
            <a:r>
              <a:rPr lang="en-US" sz="1800" dirty="0" smtClean="0"/>
              <a:t> </a:t>
            </a:r>
            <a:r>
              <a:rPr lang="en-US" sz="1800" dirty="0" err="1" smtClean="0"/>
              <a:t>bagian</a:t>
            </a:r>
            <a:r>
              <a:rPr lang="en-US" sz="1800" dirty="0" smtClean="0"/>
              <a:t> </a:t>
            </a:r>
            <a:r>
              <a:rPr lang="en-US" sz="1800" dirty="0" err="1" smtClean="0"/>
              <a:t>awal</a:t>
            </a:r>
            <a:r>
              <a:rPr lang="en-US" sz="1800" dirty="0" smtClean="0"/>
              <a:t> </a:t>
            </a:r>
            <a:r>
              <a:rPr lang="en-US" sz="1800" dirty="0" err="1" smtClean="0"/>
              <a:t>dari</a:t>
            </a:r>
            <a:r>
              <a:rPr lang="en-US" sz="1800" dirty="0" smtClean="0"/>
              <a:t> </a:t>
            </a:r>
            <a:r>
              <a:rPr lang="en-US" sz="1800" dirty="0" err="1" smtClean="0"/>
              <a:t>pergerakan</a:t>
            </a:r>
            <a:r>
              <a:rPr lang="en-US" sz="1800" dirty="0" smtClean="0"/>
              <a:t> </a:t>
            </a:r>
            <a:r>
              <a:rPr lang="en-US" sz="1800" dirty="0" err="1" smtClean="0"/>
              <a:t>masyarakat</a:t>
            </a:r>
            <a:r>
              <a:rPr lang="en-US" sz="1800" dirty="0" smtClean="0"/>
              <a:t> </a:t>
            </a:r>
            <a:r>
              <a:rPr lang="en-US" sz="1800" dirty="0" err="1" smtClean="0"/>
              <a:t>berdasarkan</a:t>
            </a:r>
            <a:r>
              <a:rPr lang="en-US" sz="1800" dirty="0" smtClean="0"/>
              <a:t> </a:t>
            </a:r>
            <a:r>
              <a:rPr lang="en-US" sz="1800" dirty="0" err="1" smtClean="0"/>
              <a:t>hubungan</a:t>
            </a:r>
            <a:r>
              <a:rPr lang="en-US" sz="1800" dirty="0" smtClean="0"/>
              <a:t> orang per orang </a:t>
            </a:r>
            <a:r>
              <a:rPr lang="en-US" sz="1800" dirty="0" err="1" smtClean="0"/>
              <a:t>dalam</a:t>
            </a:r>
            <a:r>
              <a:rPr lang="en-US" sz="1800" dirty="0" smtClean="0"/>
              <a:t> </a:t>
            </a:r>
            <a:r>
              <a:rPr lang="en-US" sz="1800" dirty="0" err="1" smtClean="0"/>
              <a:t>kelompok</a:t>
            </a:r>
            <a:r>
              <a:rPr lang="en-US" sz="1800" dirty="0" smtClean="0"/>
              <a:t> </a:t>
            </a:r>
            <a:r>
              <a:rPr lang="en-US" sz="1800" dirty="0" err="1" smtClean="0"/>
              <a:t>dimulai</a:t>
            </a:r>
            <a:r>
              <a:rPr lang="en-US" sz="1800" dirty="0" smtClean="0"/>
              <a:t> </a:t>
            </a:r>
            <a:r>
              <a:rPr lang="en-US" sz="1800" dirty="0" err="1" smtClean="0"/>
              <a:t>kebersamaan</a:t>
            </a:r>
            <a:r>
              <a:rPr lang="en-US" sz="1800" dirty="0" smtClean="0"/>
              <a:t> </a:t>
            </a:r>
            <a:r>
              <a:rPr lang="en-US" sz="1800" dirty="0" err="1" smtClean="0"/>
              <a:t>menyuarakan</a:t>
            </a:r>
            <a:r>
              <a:rPr lang="en-US" sz="1800" dirty="0" smtClean="0"/>
              <a:t> </a:t>
            </a:r>
            <a:r>
              <a:rPr lang="en-US" sz="1800" dirty="0" err="1" smtClean="0"/>
              <a:t>kepentingan</a:t>
            </a:r>
            <a:r>
              <a:rPr lang="en-US" sz="1800" dirty="0" smtClean="0"/>
              <a:t>.</a:t>
            </a:r>
          </a:p>
          <a:p>
            <a:pPr marL="274320" indent="-274320" eaLnBrk="1" fontAlgn="auto" hangingPunct="1">
              <a:spcAft>
                <a:spcPts val="0"/>
              </a:spcAft>
              <a:buClr>
                <a:schemeClr val="accent3"/>
              </a:buClr>
              <a:buFont typeface="Wingdings 2"/>
              <a:buChar char=""/>
              <a:defRPr/>
            </a:pPr>
            <a:r>
              <a:rPr lang="en-US" sz="1800" b="1" dirty="0" err="1" smtClean="0"/>
              <a:t>Pertemuan</a:t>
            </a:r>
            <a:r>
              <a:rPr lang="en-US" sz="1800" b="1" dirty="0" smtClean="0"/>
              <a:t> </a:t>
            </a:r>
            <a:r>
              <a:rPr lang="en-US" sz="1800" b="1" dirty="0" err="1" smtClean="0"/>
              <a:t>Teratur</a:t>
            </a:r>
            <a:r>
              <a:rPr lang="en-US" sz="1800" b="1" dirty="0" smtClean="0"/>
              <a:t>, </a:t>
            </a:r>
            <a:r>
              <a:rPr lang="en-US" sz="1800" dirty="0" err="1" smtClean="0"/>
              <a:t>Pertemuan</a:t>
            </a:r>
            <a:r>
              <a:rPr lang="en-US" sz="1800" dirty="0" smtClean="0"/>
              <a:t> </a:t>
            </a:r>
            <a:r>
              <a:rPr lang="en-US" sz="1800" dirty="0" err="1" smtClean="0"/>
              <a:t>atau</a:t>
            </a:r>
            <a:r>
              <a:rPr lang="en-US" sz="1800" dirty="0" smtClean="0"/>
              <a:t> </a:t>
            </a:r>
            <a:r>
              <a:rPr lang="en-US" sz="1800" dirty="0" err="1" smtClean="0"/>
              <a:t>rapat</a:t>
            </a:r>
            <a:r>
              <a:rPr lang="en-US" sz="1800" dirty="0" smtClean="0"/>
              <a:t> </a:t>
            </a:r>
            <a:r>
              <a:rPr lang="en-US" sz="1800" dirty="0" err="1" smtClean="0"/>
              <a:t>dimaksudkan</a:t>
            </a:r>
            <a:r>
              <a:rPr lang="en-US" sz="1800" dirty="0" smtClean="0"/>
              <a:t> </a:t>
            </a:r>
            <a:r>
              <a:rPr lang="en-US" sz="1800" dirty="0" err="1" smtClean="0"/>
              <a:t>untuk</a:t>
            </a:r>
            <a:r>
              <a:rPr lang="en-US" sz="1800" dirty="0" smtClean="0"/>
              <a:t> </a:t>
            </a:r>
            <a:r>
              <a:rPr lang="en-US" sz="1800" dirty="0" err="1" smtClean="0"/>
              <a:t>mempertemukan</a:t>
            </a:r>
            <a:r>
              <a:rPr lang="en-US" sz="1800" dirty="0" smtClean="0"/>
              <a:t> </a:t>
            </a:r>
            <a:r>
              <a:rPr lang="en-US" sz="1800" dirty="0" err="1" smtClean="0"/>
              <a:t>kepentingan</a:t>
            </a:r>
            <a:r>
              <a:rPr lang="en-US" sz="1800" dirty="0" smtClean="0"/>
              <a:t> </a:t>
            </a:r>
            <a:r>
              <a:rPr lang="en-US" sz="1800" dirty="0" err="1" smtClean="0"/>
              <a:t>pribadi-pribadi</a:t>
            </a:r>
            <a:r>
              <a:rPr lang="en-US" sz="1800" dirty="0" smtClean="0"/>
              <a:t> </a:t>
            </a:r>
            <a:r>
              <a:rPr lang="en-US" sz="1800" dirty="0" err="1" smtClean="0"/>
              <a:t>sampai</a:t>
            </a:r>
            <a:r>
              <a:rPr lang="en-US" sz="1800" dirty="0" smtClean="0"/>
              <a:t> </a:t>
            </a:r>
            <a:r>
              <a:rPr lang="en-US" sz="1800" dirty="0" err="1" smtClean="0"/>
              <a:t>menjadi</a:t>
            </a:r>
            <a:r>
              <a:rPr lang="en-US" sz="1800" dirty="0" smtClean="0"/>
              <a:t> </a:t>
            </a:r>
            <a:r>
              <a:rPr lang="en-US" sz="1800" dirty="0" err="1" smtClean="0"/>
              <a:t>pengesahan</a:t>
            </a:r>
            <a:r>
              <a:rPr lang="en-US" sz="1800" dirty="0" smtClean="0"/>
              <a:t> </a:t>
            </a:r>
            <a:r>
              <a:rPr lang="en-US" sz="1800" dirty="0" err="1" smtClean="0"/>
              <a:t>umum</a:t>
            </a:r>
            <a:r>
              <a:rPr lang="en-US" sz="1800" dirty="0" smtClean="0"/>
              <a:t>. </a:t>
            </a:r>
            <a:r>
              <a:rPr lang="en-US" sz="1800" dirty="0" err="1" smtClean="0"/>
              <a:t>Meminimalisasi</a:t>
            </a:r>
            <a:r>
              <a:rPr lang="en-US" sz="1800" dirty="0" smtClean="0"/>
              <a:t> </a:t>
            </a:r>
            <a:r>
              <a:rPr lang="en-US" sz="1800" dirty="0" err="1" smtClean="0"/>
              <a:t>puncak-puncak</a:t>
            </a:r>
            <a:r>
              <a:rPr lang="en-US" sz="1800" dirty="0" smtClean="0"/>
              <a:t> </a:t>
            </a:r>
            <a:r>
              <a:rPr lang="en-US" sz="1800" dirty="0" err="1" smtClean="0"/>
              <a:t>perbedaan</a:t>
            </a:r>
            <a:r>
              <a:rPr lang="en-US" sz="1800" dirty="0" smtClean="0"/>
              <a:t>.</a:t>
            </a:r>
          </a:p>
          <a:p>
            <a:pPr marL="274320" indent="-274320" eaLnBrk="1" fontAlgn="auto" hangingPunct="1">
              <a:spcAft>
                <a:spcPts val="0"/>
              </a:spcAft>
              <a:buClr>
                <a:schemeClr val="accent3"/>
              </a:buClr>
              <a:buFont typeface="Wingdings 2"/>
              <a:buChar char=""/>
              <a:defRPr/>
            </a:pPr>
            <a:endParaRPr lang="en-US" dirty="0" smtClean="0"/>
          </a:p>
        </p:txBody>
      </p:sp>
    </p:spTree>
    <p:extLst>
      <p:ext uri="{BB962C8B-B14F-4D97-AF65-F5344CB8AC3E}">
        <p14:creationId xmlns:p14="http://schemas.microsoft.com/office/powerpoint/2010/main" val="8114563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457200" y="274638"/>
            <a:ext cx="7620000" cy="563562"/>
          </a:xfrm>
        </p:spPr>
        <p:txBody>
          <a:bodyPr/>
          <a:lstStyle/>
          <a:p>
            <a:pPr eaLnBrk="1" hangingPunct="1"/>
            <a:r>
              <a:rPr lang="en-US" sz="2400" smtClean="0"/>
              <a:t>lanjutan</a:t>
            </a:r>
          </a:p>
        </p:txBody>
      </p:sp>
      <p:sp>
        <p:nvSpPr>
          <p:cNvPr id="3" name="Content Placeholder 2"/>
          <p:cNvSpPr>
            <a:spLocks noGrp="1"/>
          </p:cNvSpPr>
          <p:nvPr>
            <p:ph idx="1"/>
          </p:nvPr>
        </p:nvSpPr>
        <p:spPr>
          <a:xfrm>
            <a:off x="457200" y="914400"/>
            <a:ext cx="7620000" cy="5486400"/>
          </a:xfrm>
        </p:spPr>
        <p:txBody>
          <a:bodyPr>
            <a:normAutofit fontScale="92500" lnSpcReduction="20000"/>
          </a:bodyPr>
          <a:lstStyle/>
          <a:p>
            <a:pPr marL="274320" indent="-274320" eaLnBrk="1" fontAlgn="auto" hangingPunct="1">
              <a:spcAft>
                <a:spcPts val="0"/>
              </a:spcAft>
              <a:buClr>
                <a:schemeClr val="accent3"/>
              </a:buClr>
              <a:buFont typeface="Wingdings 2"/>
              <a:buChar char=""/>
              <a:defRPr/>
            </a:pPr>
            <a:r>
              <a:rPr lang="en-US" sz="2000" b="1" dirty="0" err="1" smtClean="0"/>
              <a:t>Permainan</a:t>
            </a:r>
            <a:r>
              <a:rPr lang="en-US" sz="2000" b="1" dirty="0" smtClean="0"/>
              <a:t> </a:t>
            </a:r>
            <a:r>
              <a:rPr lang="en-US" sz="2000" b="1" dirty="0" err="1" smtClean="0"/>
              <a:t>Peran</a:t>
            </a:r>
            <a:r>
              <a:rPr lang="en-US" sz="2000" b="1" dirty="0" smtClean="0"/>
              <a:t>, </a:t>
            </a:r>
          </a:p>
          <a:p>
            <a:pPr marL="114300" indent="0" eaLnBrk="1" fontAlgn="auto" hangingPunct="1">
              <a:spcAft>
                <a:spcPts val="0"/>
              </a:spcAft>
              <a:buClr>
                <a:schemeClr val="accent3"/>
              </a:buClr>
              <a:buFont typeface="Arial" charset="0"/>
              <a:buNone/>
              <a:defRPr/>
            </a:pPr>
            <a:r>
              <a:rPr lang="en-US" sz="1800" b="1" dirty="0" smtClean="0"/>
              <a:t>    </a:t>
            </a:r>
            <a:r>
              <a:rPr lang="en-US" sz="1800" i="1" dirty="0" err="1" smtClean="0"/>
              <a:t>Merupakan</a:t>
            </a:r>
            <a:r>
              <a:rPr lang="en-US" sz="1800" i="1" dirty="0" smtClean="0"/>
              <a:t> proses </a:t>
            </a:r>
            <a:r>
              <a:rPr lang="en-US" sz="1800" i="1" dirty="0" err="1" smtClean="0"/>
              <a:t>pelatihan</a:t>
            </a:r>
            <a:r>
              <a:rPr lang="en-US" sz="1800" i="1" dirty="0" smtClean="0"/>
              <a:t> </a:t>
            </a:r>
            <a:r>
              <a:rPr lang="en-US" sz="1800" i="1" dirty="0" err="1" smtClean="0"/>
              <a:t>setiap</a:t>
            </a:r>
            <a:r>
              <a:rPr lang="en-US" sz="1800" i="1" dirty="0" smtClean="0"/>
              <a:t> orang (</a:t>
            </a:r>
            <a:r>
              <a:rPr lang="en-US" sz="1800" i="1" dirty="0" err="1" smtClean="0"/>
              <a:t>semua</a:t>
            </a:r>
            <a:r>
              <a:rPr lang="en-US" sz="1800" i="1" dirty="0" smtClean="0"/>
              <a:t>) </a:t>
            </a:r>
            <a:r>
              <a:rPr lang="en-US" sz="1800" i="1" dirty="0" err="1" smtClean="0"/>
              <a:t>dalam</a:t>
            </a:r>
            <a:r>
              <a:rPr lang="en-US" sz="1800" i="1" dirty="0" smtClean="0"/>
              <a:t> </a:t>
            </a:r>
            <a:r>
              <a:rPr lang="en-US" sz="1800" i="1" dirty="0" err="1" smtClean="0"/>
              <a:t>kelompok</a:t>
            </a:r>
            <a:r>
              <a:rPr lang="en-US" sz="1800" i="1" dirty="0" smtClean="0"/>
              <a:t>  </a:t>
            </a:r>
          </a:p>
          <a:p>
            <a:pPr marL="114300" indent="0" eaLnBrk="1" fontAlgn="auto" hangingPunct="1">
              <a:spcAft>
                <a:spcPts val="0"/>
              </a:spcAft>
              <a:buClr>
                <a:schemeClr val="accent3"/>
              </a:buClr>
              <a:buFont typeface="Arial" charset="0"/>
              <a:buNone/>
              <a:defRPr/>
            </a:pPr>
            <a:r>
              <a:rPr lang="en-US" sz="1800" i="1" dirty="0" smtClean="0"/>
              <a:t>    </a:t>
            </a:r>
            <a:r>
              <a:rPr lang="en-US" sz="1800" i="1" dirty="0" err="1" smtClean="0"/>
              <a:t>berhadapan</a:t>
            </a:r>
            <a:r>
              <a:rPr lang="en-US" sz="1800" i="1" dirty="0" smtClean="0"/>
              <a:t> </a:t>
            </a:r>
            <a:r>
              <a:rPr lang="en-US" sz="1800" i="1" dirty="0" err="1" smtClean="0"/>
              <a:t>dengan</a:t>
            </a:r>
            <a:r>
              <a:rPr lang="en-US" sz="1800" i="1" dirty="0" smtClean="0"/>
              <a:t> </a:t>
            </a:r>
            <a:r>
              <a:rPr lang="en-US" sz="1800" i="1" dirty="0" err="1" smtClean="0"/>
              <a:t>pihak</a:t>
            </a:r>
            <a:r>
              <a:rPr lang="en-US" sz="1800" i="1" dirty="0" smtClean="0"/>
              <a:t> </a:t>
            </a:r>
            <a:r>
              <a:rPr lang="en-US" sz="1800" i="1" dirty="0" err="1" smtClean="0"/>
              <a:t>luar</a:t>
            </a:r>
            <a:r>
              <a:rPr lang="en-US" sz="1800" i="1" dirty="0" smtClean="0"/>
              <a:t> </a:t>
            </a:r>
            <a:r>
              <a:rPr lang="en-US" sz="1800" i="1" dirty="0" err="1" smtClean="0"/>
              <a:t>masyarakat</a:t>
            </a:r>
            <a:r>
              <a:rPr lang="en-US" sz="1800" i="1" dirty="0" smtClean="0"/>
              <a:t>.</a:t>
            </a:r>
          </a:p>
          <a:p>
            <a:pPr marL="274320" indent="-274320" eaLnBrk="1" fontAlgn="auto" hangingPunct="1">
              <a:spcAft>
                <a:spcPts val="0"/>
              </a:spcAft>
              <a:buClr>
                <a:schemeClr val="accent3"/>
              </a:buClr>
              <a:buFont typeface="Wingdings 2"/>
              <a:buChar char=""/>
              <a:defRPr/>
            </a:pPr>
            <a:r>
              <a:rPr lang="en-US" sz="2000" b="1" dirty="0" err="1" smtClean="0"/>
              <a:t>Mobilisasi</a:t>
            </a:r>
            <a:r>
              <a:rPr lang="en-US" sz="2000" b="1" dirty="0" smtClean="0"/>
              <a:t> </a:t>
            </a:r>
            <a:r>
              <a:rPr lang="en-US" sz="2000" b="1" dirty="0" err="1" smtClean="0"/>
              <a:t>atau</a:t>
            </a:r>
            <a:r>
              <a:rPr lang="en-US" sz="2000" b="1" dirty="0" smtClean="0"/>
              <a:t> </a:t>
            </a:r>
            <a:r>
              <a:rPr lang="en-US" sz="2000" b="1" dirty="0" err="1" smtClean="0"/>
              <a:t>Aksi</a:t>
            </a:r>
            <a:r>
              <a:rPr lang="en-US" sz="2000" b="1" dirty="0" smtClean="0"/>
              <a:t>, </a:t>
            </a:r>
          </a:p>
          <a:p>
            <a:pPr marL="114300" indent="0" eaLnBrk="1" fontAlgn="auto" hangingPunct="1">
              <a:spcAft>
                <a:spcPts val="0"/>
              </a:spcAft>
              <a:buClr>
                <a:schemeClr val="accent3"/>
              </a:buClr>
              <a:buFont typeface="Arial" charset="0"/>
              <a:buNone/>
              <a:defRPr/>
            </a:pPr>
            <a:r>
              <a:rPr lang="en-US" sz="2000" b="1" i="1" dirty="0"/>
              <a:t> </a:t>
            </a:r>
            <a:r>
              <a:rPr lang="en-US" sz="2000" b="1" i="1" dirty="0" smtClean="0"/>
              <a:t>   </a:t>
            </a:r>
            <a:r>
              <a:rPr lang="en-US" sz="1800" i="1" dirty="0" err="1" smtClean="0"/>
              <a:t>Kegiatan</a:t>
            </a:r>
            <a:r>
              <a:rPr lang="en-US" sz="1800" i="1" dirty="0" smtClean="0"/>
              <a:t> </a:t>
            </a:r>
            <a:r>
              <a:rPr lang="en-US" sz="1800" i="1" dirty="0" err="1" smtClean="0"/>
              <a:t>mengungkapkan</a:t>
            </a:r>
            <a:r>
              <a:rPr lang="en-US" sz="1800" i="1" dirty="0" smtClean="0"/>
              <a:t> </a:t>
            </a:r>
            <a:r>
              <a:rPr lang="en-US" sz="1800" i="1" dirty="0" err="1" smtClean="0"/>
              <a:t>perasaan</a:t>
            </a:r>
            <a:r>
              <a:rPr lang="en-US" sz="1800" i="1" dirty="0" smtClean="0"/>
              <a:t> </a:t>
            </a:r>
            <a:r>
              <a:rPr lang="en-US" sz="1800" i="1" dirty="0" err="1" smtClean="0"/>
              <a:t>dan</a:t>
            </a:r>
            <a:r>
              <a:rPr lang="en-US" sz="1800" i="1" dirty="0" smtClean="0"/>
              <a:t> </a:t>
            </a:r>
            <a:r>
              <a:rPr lang="en-US" sz="1800" i="1" dirty="0" err="1" smtClean="0"/>
              <a:t>kebutuhan</a:t>
            </a:r>
            <a:r>
              <a:rPr lang="en-US" sz="1800" i="1" dirty="0" smtClean="0"/>
              <a:t> </a:t>
            </a:r>
            <a:r>
              <a:rPr lang="en-US" sz="1800" i="1" dirty="0" err="1" smtClean="0"/>
              <a:t>masyarakat</a:t>
            </a:r>
            <a:r>
              <a:rPr lang="en-US" sz="1800" i="1" dirty="0" smtClean="0"/>
              <a:t> </a:t>
            </a:r>
          </a:p>
          <a:p>
            <a:pPr marL="114300" indent="0" eaLnBrk="1" fontAlgn="auto" hangingPunct="1">
              <a:spcAft>
                <a:spcPts val="0"/>
              </a:spcAft>
              <a:buClr>
                <a:schemeClr val="accent3"/>
              </a:buClr>
              <a:buFont typeface="Arial" charset="0"/>
              <a:buNone/>
              <a:defRPr/>
            </a:pPr>
            <a:r>
              <a:rPr lang="en-US" sz="1800" i="1" dirty="0"/>
              <a:t> </a:t>
            </a:r>
            <a:r>
              <a:rPr lang="en-US" sz="1800" i="1" dirty="0" smtClean="0"/>
              <a:t>   </a:t>
            </a:r>
            <a:r>
              <a:rPr lang="en-US" sz="1800" i="1" dirty="0" err="1" smtClean="0"/>
              <a:t>secara</a:t>
            </a:r>
            <a:r>
              <a:rPr lang="en-US" sz="1800" i="1" dirty="0" smtClean="0"/>
              <a:t> </a:t>
            </a:r>
            <a:r>
              <a:rPr lang="en-US" sz="1800" i="1" dirty="0" err="1" smtClean="0"/>
              <a:t>terprogram</a:t>
            </a:r>
            <a:endParaRPr lang="en-US" sz="1800" i="1" dirty="0" smtClean="0"/>
          </a:p>
          <a:p>
            <a:pPr marL="274320" indent="-274320" eaLnBrk="1" fontAlgn="auto" hangingPunct="1">
              <a:spcAft>
                <a:spcPts val="0"/>
              </a:spcAft>
              <a:buClr>
                <a:schemeClr val="accent3"/>
              </a:buClr>
              <a:buFont typeface="Wingdings 2"/>
              <a:buChar char=""/>
              <a:defRPr/>
            </a:pPr>
            <a:r>
              <a:rPr lang="en-US" sz="2000" b="1" dirty="0" err="1" smtClean="0"/>
              <a:t>Evaluasi</a:t>
            </a:r>
            <a:r>
              <a:rPr lang="en-US" sz="2000" b="1" dirty="0" smtClean="0"/>
              <a:t>, </a:t>
            </a:r>
          </a:p>
          <a:p>
            <a:pPr marL="114300" indent="0" eaLnBrk="1" fontAlgn="auto" hangingPunct="1">
              <a:spcAft>
                <a:spcPts val="0"/>
              </a:spcAft>
              <a:buClr>
                <a:schemeClr val="accent3"/>
              </a:buClr>
              <a:buFont typeface="Arial" charset="0"/>
              <a:buNone/>
              <a:defRPr/>
            </a:pPr>
            <a:r>
              <a:rPr lang="en-US" sz="2000" b="1" dirty="0"/>
              <a:t> </a:t>
            </a:r>
            <a:r>
              <a:rPr lang="en-US" sz="2000" b="1" dirty="0" smtClean="0"/>
              <a:t>   </a:t>
            </a:r>
            <a:r>
              <a:rPr lang="en-US" sz="1800" i="1" dirty="0" err="1" smtClean="0"/>
              <a:t>Merupakan</a:t>
            </a:r>
            <a:r>
              <a:rPr lang="en-US" sz="1800" i="1" dirty="0" smtClean="0"/>
              <a:t> proses </a:t>
            </a:r>
            <a:r>
              <a:rPr lang="en-US" sz="1800" i="1" dirty="0" err="1" smtClean="0"/>
              <a:t>peninjauan</a:t>
            </a:r>
            <a:r>
              <a:rPr lang="en-US" sz="1800" i="1" dirty="0" smtClean="0"/>
              <a:t> </a:t>
            </a:r>
            <a:r>
              <a:rPr lang="en-US" sz="1800" i="1" dirty="0" err="1" smtClean="0"/>
              <a:t>ulang</a:t>
            </a:r>
            <a:r>
              <a:rPr lang="en-US" sz="1800" i="1" dirty="0" smtClean="0"/>
              <a:t> </a:t>
            </a:r>
            <a:r>
              <a:rPr lang="en-US" sz="1800" i="1" dirty="0" err="1" smtClean="0"/>
              <a:t>apakah</a:t>
            </a:r>
            <a:r>
              <a:rPr lang="en-US" sz="1800" i="1" dirty="0" smtClean="0"/>
              <a:t> </a:t>
            </a:r>
            <a:r>
              <a:rPr lang="en-US" sz="1800" i="1" dirty="0" err="1" smtClean="0"/>
              <a:t>langkah-langkah</a:t>
            </a:r>
            <a:r>
              <a:rPr lang="en-US" sz="1800" i="1" dirty="0" smtClean="0"/>
              <a:t> yang </a:t>
            </a:r>
          </a:p>
          <a:p>
            <a:pPr marL="114300" indent="0" eaLnBrk="1" fontAlgn="auto" hangingPunct="1">
              <a:spcAft>
                <a:spcPts val="0"/>
              </a:spcAft>
              <a:buClr>
                <a:schemeClr val="accent3"/>
              </a:buClr>
              <a:buFont typeface="Arial" charset="0"/>
              <a:buNone/>
              <a:defRPr/>
            </a:pPr>
            <a:r>
              <a:rPr lang="en-US" sz="1800" i="1" dirty="0"/>
              <a:t> </a:t>
            </a:r>
            <a:r>
              <a:rPr lang="en-US" sz="1800" i="1" dirty="0" smtClean="0"/>
              <a:t>   </a:t>
            </a:r>
            <a:r>
              <a:rPr lang="en-US" sz="1800" i="1" dirty="0" err="1" smtClean="0"/>
              <a:t>sudah</a:t>
            </a:r>
            <a:r>
              <a:rPr lang="en-US" sz="1800" i="1" dirty="0" smtClean="0"/>
              <a:t> </a:t>
            </a:r>
            <a:r>
              <a:rPr lang="en-US" sz="1800" i="1" dirty="0" err="1" smtClean="0"/>
              <a:t>ditempuh</a:t>
            </a:r>
            <a:r>
              <a:rPr lang="en-US" sz="1800" i="1" dirty="0" smtClean="0"/>
              <a:t> </a:t>
            </a:r>
            <a:r>
              <a:rPr lang="en-US" sz="1800" i="1" dirty="0" err="1" smtClean="0"/>
              <a:t>sebelumnya</a:t>
            </a:r>
            <a:r>
              <a:rPr lang="en-US" sz="1800" i="1" dirty="0" smtClean="0"/>
              <a:t> </a:t>
            </a:r>
            <a:r>
              <a:rPr lang="en-US" sz="1800" i="1" dirty="0" err="1" smtClean="0"/>
              <a:t>sudah</a:t>
            </a:r>
            <a:r>
              <a:rPr lang="en-US" sz="1800" i="1" dirty="0" smtClean="0"/>
              <a:t> </a:t>
            </a:r>
            <a:r>
              <a:rPr lang="en-US" sz="1800" i="1" dirty="0" err="1" smtClean="0"/>
              <a:t>tepat</a:t>
            </a:r>
            <a:r>
              <a:rPr lang="en-US" sz="1800" i="1" dirty="0" smtClean="0"/>
              <a:t> </a:t>
            </a:r>
            <a:r>
              <a:rPr lang="en-US" sz="1800" i="1" dirty="0" err="1" smtClean="0"/>
              <a:t>atau</a:t>
            </a:r>
            <a:r>
              <a:rPr lang="en-US" sz="1800" i="1" dirty="0" smtClean="0"/>
              <a:t> </a:t>
            </a:r>
            <a:r>
              <a:rPr lang="en-US" sz="1800" i="1" dirty="0" err="1" smtClean="0"/>
              <a:t>tidak</a:t>
            </a:r>
            <a:r>
              <a:rPr lang="en-US" sz="1800" i="1" dirty="0" smtClean="0"/>
              <a:t>.</a:t>
            </a:r>
          </a:p>
          <a:p>
            <a:pPr marL="274320" indent="-274320" eaLnBrk="1" fontAlgn="auto" hangingPunct="1">
              <a:spcAft>
                <a:spcPts val="0"/>
              </a:spcAft>
              <a:buClr>
                <a:schemeClr val="accent3"/>
              </a:buClr>
              <a:buFont typeface="Wingdings 2"/>
              <a:buChar char=""/>
              <a:defRPr/>
            </a:pPr>
            <a:r>
              <a:rPr lang="en-US" sz="2000" b="1" dirty="0" err="1" smtClean="0"/>
              <a:t>Refleksi</a:t>
            </a:r>
            <a:r>
              <a:rPr lang="en-US" sz="2000" b="1" dirty="0" smtClean="0"/>
              <a:t>, </a:t>
            </a:r>
          </a:p>
          <a:p>
            <a:pPr marL="114300" indent="0" eaLnBrk="1" fontAlgn="auto" hangingPunct="1">
              <a:spcAft>
                <a:spcPts val="0"/>
              </a:spcAft>
              <a:buClr>
                <a:schemeClr val="accent3"/>
              </a:buClr>
              <a:buFont typeface="Arial" charset="0"/>
              <a:buNone/>
              <a:defRPr/>
            </a:pPr>
            <a:r>
              <a:rPr lang="en-US" sz="2000" b="1" dirty="0"/>
              <a:t> </a:t>
            </a:r>
            <a:r>
              <a:rPr lang="en-US" sz="2000" b="1" dirty="0" smtClean="0"/>
              <a:t>   </a:t>
            </a:r>
            <a:r>
              <a:rPr lang="en-US" sz="1800" i="1" dirty="0" smtClean="0"/>
              <a:t>Proses </a:t>
            </a:r>
            <a:r>
              <a:rPr lang="en-US" sz="1800" i="1" dirty="0" err="1" smtClean="0"/>
              <a:t>perenungan</a:t>
            </a:r>
            <a:r>
              <a:rPr lang="en-US" sz="1800" i="1" dirty="0" smtClean="0"/>
              <a:t> </a:t>
            </a:r>
            <a:r>
              <a:rPr lang="en-US" sz="1800" i="1" dirty="0" err="1" smtClean="0"/>
              <a:t>ulang</a:t>
            </a:r>
            <a:r>
              <a:rPr lang="en-US" sz="1800" i="1" dirty="0" smtClean="0"/>
              <a:t> </a:t>
            </a:r>
            <a:r>
              <a:rPr lang="en-US" sz="1800" i="1" dirty="0" err="1" smtClean="0"/>
              <a:t>secara</a:t>
            </a:r>
            <a:r>
              <a:rPr lang="en-US" sz="1800" i="1" dirty="0" smtClean="0"/>
              <a:t> </a:t>
            </a:r>
            <a:r>
              <a:rPr lang="en-US" sz="1800" i="1" dirty="0" err="1" smtClean="0"/>
              <a:t>keseluruhan</a:t>
            </a:r>
            <a:r>
              <a:rPr lang="en-US" sz="1800" i="1" dirty="0" smtClean="0"/>
              <a:t> </a:t>
            </a:r>
            <a:r>
              <a:rPr lang="en-US" sz="1800" i="1" dirty="0" err="1" smtClean="0"/>
              <a:t>usaha</a:t>
            </a:r>
            <a:r>
              <a:rPr lang="en-US" sz="1800" i="1" dirty="0" smtClean="0"/>
              <a:t> </a:t>
            </a:r>
            <a:r>
              <a:rPr lang="en-US" sz="1800" i="1" dirty="0" err="1" smtClean="0"/>
              <a:t>pembetukan</a:t>
            </a:r>
            <a:r>
              <a:rPr lang="en-US" sz="1800" i="1" dirty="0" smtClean="0"/>
              <a:t> </a:t>
            </a:r>
          </a:p>
          <a:p>
            <a:pPr marL="114300" indent="0" eaLnBrk="1" fontAlgn="auto" hangingPunct="1">
              <a:spcAft>
                <a:spcPts val="0"/>
              </a:spcAft>
              <a:buClr>
                <a:schemeClr val="accent3"/>
              </a:buClr>
              <a:buFont typeface="Arial" charset="0"/>
              <a:buNone/>
              <a:defRPr/>
            </a:pPr>
            <a:r>
              <a:rPr lang="en-US" sz="1800" i="1" dirty="0"/>
              <a:t> </a:t>
            </a:r>
            <a:r>
              <a:rPr lang="en-US" sz="1800" i="1" dirty="0" smtClean="0"/>
              <a:t>   </a:t>
            </a:r>
            <a:r>
              <a:rPr lang="en-US" sz="1800" i="1" dirty="0" err="1" smtClean="0"/>
              <a:t>organisasi</a:t>
            </a:r>
            <a:r>
              <a:rPr lang="en-US" sz="1800" i="1" dirty="0" smtClean="0"/>
              <a:t> </a:t>
            </a:r>
            <a:r>
              <a:rPr lang="en-US" sz="1800" i="1" dirty="0" err="1" smtClean="0"/>
              <a:t>rakyat</a:t>
            </a:r>
            <a:r>
              <a:rPr lang="en-US" sz="1800" i="1" dirty="0" smtClean="0"/>
              <a:t> yang </a:t>
            </a:r>
            <a:r>
              <a:rPr lang="en-US" sz="1800" i="1" dirty="0" err="1" smtClean="0"/>
              <a:t>tangguh</a:t>
            </a:r>
            <a:r>
              <a:rPr lang="en-US" sz="1800" i="1" dirty="0" smtClean="0"/>
              <a:t> </a:t>
            </a:r>
            <a:r>
              <a:rPr lang="en-US" sz="1800" i="1" dirty="0" err="1" smtClean="0"/>
              <a:t>dengan</a:t>
            </a:r>
            <a:r>
              <a:rPr lang="en-US" sz="1800" i="1" dirty="0" smtClean="0"/>
              <a:t> </a:t>
            </a:r>
            <a:r>
              <a:rPr lang="en-US" sz="1800" i="1" dirty="0" err="1" smtClean="0"/>
              <a:t>melipatkan</a:t>
            </a:r>
            <a:r>
              <a:rPr lang="en-US" sz="1800" i="1" dirty="0" smtClean="0"/>
              <a:t> </a:t>
            </a:r>
            <a:r>
              <a:rPr lang="en-US" sz="1800" i="1" dirty="0" err="1" smtClean="0"/>
              <a:t>sebanyak</a:t>
            </a:r>
            <a:r>
              <a:rPr lang="en-US" sz="1800" i="1" dirty="0" smtClean="0"/>
              <a:t> </a:t>
            </a:r>
          </a:p>
          <a:p>
            <a:pPr marL="114300" indent="0" eaLnBrk="1" fontAlgn="auto" hangingPunct="1">
              <a:spcAft>
                <a:spcPts val="0"/>
              </a:spcAft>
              <a:buClr>
                <a:schemeClr val="accent3"/>
              </a:buClr>
              <a:buFont typeface="Arial" charset="0"/>
              <a:buNone/>
              <a:defRPr/>
            </a:pPr>
            <a:r>
              <a:rPr lang="en-US" sz="1800" i="1" dirty="0"/>
              <a:t> </a:t>
            </a:r>
            <a:r>
              <a:rPr lang="en-US" sz="1800" i="1" dirty="0" smtClean="0"/>
              <a:t>    </a:t>
            </a:r>
            <a:r>
              <a:rPr lang="en-US" sz="1800" i="1" dirty="0" err="1" smtClean="0"/>
              <a:t>mungkin</a:t>
            </a:r>
            <a:r>
              <a:rPr lang="en-US" sz="1800" i="1" dirty="0" smtClean="0"/>
              <a:t> orang.</a:t>
            </a:r>
          </a:p>
          <a:p>
            <a:pPr marL="274320" indent="-274320" eaLnBrk="1" fontAlgn="auto" hangingPunct="1">
              <a:spcAft>
                <a:spcPts val="0"/>
              </a:spcAft>
              <a:buClr>
                <a:schemeClr val="accent3"/>
              </a:buClr>
              <a:buFont typeface="Wingdings 2"/>
              <a:buChar char=""/>
              <a:defRPr/>
            </a:pPr>
            <a:r>
              <a:rPr lang="en-US" sz="2000" b="1" dirty="0" err="1" smtClean="0"/>
              <a:t>Terbentuknya</a:t>
            </a:r>
            <a:r>
              <a:rPr lang="en-US" sz="2000" b="1" dirty="0" smtClean="0"/>
              <a:t> </a:t>
            </a:r>
            <a:r>
              <a:rPr lang="en-US" sz="2000" b="1" dirty="0" err="1" smtClean="0"/>
              <a:t>Organisasi</a:t>
            </a:r>
            <a:r>
              <a:rPr lang="en-US" sz="2000" b="1" dirty="0" smtClean="0"/>
              <a:t> Rakyat (formal/informal),</a:t>
            </a:r>
            <a:r>
              <a:rPr lang="en-US" sz="2000" dirty="0" smtClean="0"/>
              <a:t> </a:t>
            </a:r>
          </a:p>
          <a:p>
            <a:pPr marL="114300" indent="0" eaLnBrk="1" fontAlgn="auto" hangingPunct="1">
              <a:spcAft>
                <a:spcPts val="0"/>
              </a:spcAft>
              <a:buClr>
                <a:schemeClr val="accent3"/>
              </a:buClr>
              <a:buFont typeface="Arial" charset="0"/>
              <a:buNone/>
              <a:defRPr/>
            </a:pPr>
            <a:r>
              <a:rPr lang="en-US" sz="2000" i="1" dirty="0"/>
              <a:t> </a:t>
            </a:r>
            <a:r>
              <a:rPr lang="en-US" sz="2000" i="1" dirty="0" smtClean="0"/>
              <a:t>   </a:t>
            </a:r>
            <a:r>
              <a:rPr lang="en-US" sz="1800" i="1" dirty="0" smtClean="0"/>
              <a:t>Proses </a:t>
            </a:r>
            <a:r>
              <a:rPr lang="en-US" sz="1800" i="1" dirty="0" err="1" smtClean="0"/>
              <a:t>berlangsungnya</a:t>
            </a:r>
            <a:r>
              <a:rPr lang="en-US" sz="1800" i="1" dirty="0" smtClean="0"/>
              <a:t>  </a:t>
            </a:r>
            <a:r>
              <a:rPr lang="en-US" sz="1800" i="1" dirty="0" err="1" smtClean="0"/>
              <a:t>gagasan</a:t>
            </a:r>
            <a:r>
              <a:rPr lang="en-US" sz="1800" i="1" dirty="0" smtClean="0"/>
              <a:t> di </a:t>
            </a:r>
            <a:r>
              <a:rPr lang="en-US" sz="1800" i="1" dirty="0" err="1" smtClean="0"/>
              <a:t>antara</a:t>
            </a:r>
            <a:r>
              <a:rPr lang="en-US" sz="1800" i="1" dirty="0" smtClean="0"/>
              <a:t> </a:t>
            </a:r>
            <a:r>
              <a:rPr lang="en-US" sz="1800" i="1" dirty="0" err="1" smtClean="0"/>
              <a:t>anggota</a:t>
            </a:r>
            <a:r>
              <a:rPr lang="en-US" sz="1800" i="1" dirty="0" smtClean="0"/>
              <a:t> </a:t>
            </a:r>
            <a:r>
              <a:rPr lang="en-US" sz="1800" i="1" dirty="0" err="1" smtClean="0"/>
              <a:t>bukan</a:t>
            </a:r>
            <a:r>
              <a:rPr lang="en-US" sz="1800" i="1" dirty="0" smtClean="0"/>
              <a:t> </a:t>
            </a:r>
            <a:r>
              <a:rPr lang="en-US" sz="1800" i="1" dirty="0" err="1" smtClean="0"/>
              <a:t>lagi</a:t>
            </a:r>
            <a:r>
              <a:rPr lang="en-US" sz="1800" i="1" dirty="0" smtClean="0"/>
              <a:t> </a:t>
            </a:r>
            <a:r>
              <a:rPr lang="en-US" sz="1800" i="1" dirty="0" err="1" smtClean="0"/>
              <a:t>oleh</a:t>
            </a:r>
            <a:endParaRPr lang="en-US" sz="1800" i="1" dirty="0" smtClean="0"/>
          </a:p>
          <a:p>
            <a:pPr marL="114300" indent="0" eaLnBrk="1" fontAlgn="auto" hangingPunct="1">
              <a:spcAft>
                <a:spcPts val="0"/>
              </a:spcAft>
              <a:buClr>
                <a:schemeClr val="accent3"/>
              </a:buClr>
              <a:buFont typeface="Arial" charset="0"/>
              <a:buNone/>
              <a:defRPr/>
            </a:pPr>
            <a:r>
              <a:rPr lang="en-US" sz="1800" i="1" dirty="0"/>
              <a:t> </a:t>
            </a:r>
            <a:r>
              <a:rPr lang="en-US" sz="1800" i="1" dirty="0" smtClean="0"/>
              <a:t>   orang per orang, </a:t>
            </a:r>
            <a:r>
              <a:rPr lang="en-US" sz="1800" i="1" dirty="0" err="1" smtClean="0"/>
              <a:t>melainkan</a:t>
            </a:r>
            <a:r>
              <a:rPr lang="en-US" sz="1800" i="1" dirty="0" smtClean="0"/>
              <a:t> </a:t>
            </a:r>
            <a:r>
              <a:rPr lang="en-US" sz="1800" i="1" dirty="0" err="1" smtClean="0"/>
              <a:t>sudah</a:t>
            </a:r>
            <a:r>
              <a:rPr lang="en-US" sz="1800" i="1" dirty="0" smtClean="0"/>
              <a:t> </a:t>
            </a:r>
            <a:r>
              <a:rPr lang="en-US" sz="1800" i="1" dirty="0" err="1" smtClean="0"/>
              <a:t>kolektif</a:t>
            </a:r>
            <a:r>
              <a:rPr lang="en-US" sz="1800" i="1" dirty="0" smtClean="0"/>
              <a:t> </a:t>
            </a:r>
            <a:r>
              <a:rPr lang="en-US" sz="1800" i="1" dirty="0" err="1" smtClean="0"/>
              <a:t>menghadapi</a:t>
            </a:r>
            <a:r>
              <a:rPr lang="en-US" sz="1800" i="1" dirty="0" smtClean="0"/>
              <a:t> </a:t>
            </a:r>
            <a:r>
              <a:rPr lang="en-US" sz="1800" i="1" dirty="0" err="1" smtClean="0"/>
              <a:t>dan</a:t>
            </a:r>
            <a:r>
              <a:rPr lang="en-US" sz="1800" i="1" dirty="0" smtClean="0"/>
              <a:t> </a:t>
            </a:r>
          </a:p>
          <a:p>
            <a:pPr marL="114300" indent="0" eaLnBrk="1" fontAlgn="auto" hangingPunct="1">
              <a:spcAft>
                <a:spcPts val="0"/>
              </a:spcAft>
              <a:buClr>
                <a:schemeClr val="accent3"/>
              </a:buClr>
              <a:buFont typeface="Arial" charset="0"/>
              <a:buNone/>
              <a:defRPr/>
            </a:pPr>
            <a:r>
              <a:rPr lang="en-US" sz="1800" i="1" dirty="0"/>
              <a:t> </a:t>
            </a:r>
            <a:r>
              <a:rPr lang="en-US" sz="1800" i="1" dirty="0" smtClean="0"/>
              <a:t>   </a:t>
            </a:r>
            <a:r>
              <a:rPr lang="en-US" sz="1800" i="1" dirty="0" err="1" smtClean="0"/>
              <a:t>menyelesaikan</a:t>
            </a:r>
            <a:r>
              <a:rPr lang="en-US" sz="1800" i="1" dirty="0" smtClean="0"/>
              <a:t> </a:t>
            </a:r>
            <a:r>
              <a:rPr lang="en-US" sz="1800" i="1" dirty="0" err="1" smtClean="0"/>
              <a:t>persoalan</a:t>
            </a:r>
            <a:r>
              <a:rPr lang="en-US" sz="1800" i="1" dirty="0" smtClean="0"/>
              <a:t> </a:t>
            </a:r>
            <a:r>
              <a:rPr lang="en-US" sz="1800" i="1" dirty="0" err="1" smtClean="0"/>
              <a:t>bersama</a:t>
            </a:r>
            <a:r>
              <a:rPr lang="en-US" sz="1800" i="1" dirty="0" smtClean="0"/>
              <a:t>.</a:t>
            </a:r>
            <a:endParaRPr lang="en-US" sz="1800" i="1" dirty="0"/>
          </a:p>
        </p:txBody>
      </p:sp>
    </p:spTree>
    <p:extLst>
      <p:ext uri="{BB962C8B-B14F-4D97-AF65-F5344CB8AC3E}">
        <p14:creationId xmlns:p14="http://schemas.microsoft.com/office/powerpoint/2010/main" val="28346707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sz="2400" dirty="0" smtClean="0"/>
              <a:t>Beberapa teknik untuk mengetahui atau mengenal serta menentukan siapa yang menjadi pemuka atau tokoh masyarakat adalah sebagai berikut :</a:t>
            </a:r>
            <a:br>
              <a:rPr lang="id-ID" sz="2400" dirty="0" smtClean="0"/>
            </a:br>
            <a:endParaRPr lang="id-ID" sz="2400" dirty="0"/>
          </a:p>
        </p:txBody>
      </p:sp>
      <p:sp>
        <p:nvSpPr>
          <p:cNvPr id="3" name="Content Placeholder 2"/>
          <p:cNvSpPr>
            <a:spLocks noGrp="1"/>
          </p:cNvSpPr>
          <p:nvPr>
            <p:ph idx="1"/>
          </p:nvPr>
        </p:nvSpPr>
        <p:spPr>
          <a:xfrm>
            <a:off x="0" y="1600200"/>
            <a:ext cx="8686800" cy="5257799"/>
          </a:xfrm>
        </p:spPr>
        <p:txBody>
          <a:bodyPr>
            <a:normAutofit lnSpcReduction="10000"/>
          </a:bodyPr>
          <a:lstStyle/>
          <a:p>
            <a:r>
              <a:rPr lang="id-ID" sz="1800" dirty="0" smtClean="0"/>
              <a:t>a.    Teknik sosiometri</a:t>
            </a:r>
          </a:p>
          <a:p>
            <a:r>
              <a:rPr lang="id-ID" sz="1800" dirty="0" smtClean="0"/>
              <a:t>Teknik ini dilkaukan dengan cara menanyakan anggota masyarakat kepada siapa mereka meminta nasehat atau mencari informasi mengenai masalah-masalah kemasyarakatan yang mereka hadapi. Pemimpin adalah mereka yang banyak disebut para responden. Teknik sosiometri ini adalah alat ukur yang paling valid untuk menentukan individu yang diannggap pemimpin oleh masyarakatnya. Kelemahan teknik ini adalah sulit dilakukan jika sistem sosial yang digunakan memiliki populasi besar.</a:t>
            </a:r>
          </a:p>
          <a:p>
            <a:r>
              <a:rPr lang="id-ID" sz="1800" dirty="0" smtClean="0"/>
              <a:t>b.    Teknik informsi rating</a:t>
            </a:r>
          </a:p>
          <a:p>
            <a:r>
              <a:rPr lang="id-ID" sz="1800" dirty="0" smtClean="0"/>
              <a:t>Teknik ini merupakan teknik fokus dengan menanyakan langsung kepada narasumber di masyarakat ynag dianggap mengenal dengan baik situasi sistem sosial. Para narasumber ini ditanya, siapakan menurut pendapatnya yang diannggap pemimpin dan siapa yang oleh pendapat umum dipandang pemimpin masyarakat. Dalam menggunakan teknik ini kita harus dapat mengidentifikasi para narasumber yang betul-betul mengenal masyarakat yang dimaksud.</a:t>
            </a:r>
          </a:p>
          <a:p>
            <a:r>
              <a:rPr lang="id-ID" dirty="0" smtClean="0"/>
              <a:t> </a:t>
            </a:r>
          </a:p>
          <a:p>
            <a:endParaRPr lang="id-ID" dirty="0"/>
          </a:p>
        </p:txBody>
      </p:sp>
    </p:spTree>
    <p:extLst>
      <p:ext uri="{BB962C8B-B14F-4D97-AF65-F5344CB8AC3E}">
        <p14:creationId xmlns:p14="http://schemas.microsoft.com/office/powerpoint/2010/main" val="28409808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sz="2400" dirty="0" smtClean="0"/>
              <a:t>unsure-unsur penting dalam menyusun program pengembangan dan pengorganisasian sebagai berikut :</a:t>
            </a:r>
            <a:br>
              <a:rPr lang="id-ID" sz="2400" dirty="0" smtClean="0"/>
            </a:br>
            <a:endParaRPr lang="id-ID" sz="2400" dirty="0"/>
          </a:p>
        </p:txBody>
      </p:sp>
      <p:sp>
        <p:nvSpPr>
          <p:cNvPr id="3" name="Content Placeholder 2"/>
          <p:cNvSpPr>
            <a:spLocks noGrp="1"/>
          </p:cNvSpPr>
          <p:nvPr>
            <p:ph idx="1"/>
          </p:nvPr>
        </p:nvSpPr>
        <p:spPr>
          <a:xfrm>
            <a:off x="228600" y="1600201"/>
            <a:ext cx="8686800" cy="4724400"/>
          </a:xfrm>
        </p:spPr>
        <p:txBody>
          <a:bodyPr>
            <a:normAutofit/>
          </a:bodyPr>
          <a:lstStyle/>
          <a:p>
            <a:r>
              <a:rPr lang="id-ID" dirty="0" smtClean="0"/>
              <a:t>a. Program terencana dan terfokus pada kebutuhan-kebutuhan menyeluruh dari masyaarakat yang bersangkutan.</a:t>
            </a:r>
          </a:p>
          <a:p>
            <a:r>
              <a:rPr lang="id-ID" dirty="0" smtClean="0"/>
              <a:t>b.  Mendorong swadaya msayarakat.</a:t>
            </a:r>
          </a:p>
          <a:p>
            <a:r>
              <a:rPr lang="id-ID" dirty="0" smtClean="0"/>
              <a:t>c.  Adanya bantuan teknis dari pemerintah maupun badan-badan swadaya satu organisasi sukarela yang meliputi tenaga atau personel, peralata,, bahan dan dana bersifat sementara dan tidak menimbulkan ketergantungan.</a:t>
            </a:r>
          </a:p>
          <a:p>
            <a:r>
              <a:rPr lang="id-ID" dirty="0" smtClean="0"/>
              <a:t>d. Mempersatukan berbagai spesialisasi seperti kesehatan, pertanian, pertenakan, pendidikan dan sebagainya untuk membantu masayarakat.</a:t>
            </a:r>
          </a:p>
          <a:p>
            <a:endParaRPr lang="id-ID" dirty="0"/>
          </a:p>
        </p:txBody>
      </p:sp>
    </p:spTree>
    <p:extLst>
      <p:ext uri="{BB962C8B-B14F-4D97-AF65-F5344CB8AC3E}">
        <p14:creationId xmlns:p14="http://schemas.microsoft.com/office/powerpoint/2010/main" val="341126709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pPr eaLnBrk="1" fontAlgn="auto" hangingPunct="1">
              <a:spcAft>
                <a:spcPts val="0"/>
              </a:spcAft>
              <a:defRPr/>
            </a:pPr>
            <a:r>
              <a:rPr lang="en-US" sz="2800" b="1" dirty="0" smtClean="0"/>
              <a:t/>
            </a:r>
            <a:br>
              <a:rPr lang="en-US" sz="2800" b="1" dirty="0" smtClean="0"/>
            </a:br>
            <a:r>
              <a:rPr lang="en-US" sz="2800" b="1" dirty="0" smtClean="0"/>
              <a:t>SIAPAKAH ORGANISATOR MASYARAKAT</a:t>
            </a:r>
            <a:r>
              <a:rPr lang="en-US" sz="2800" dirty="0" smtClean="0"/>
              <a:t/>
            </a:r>
            <a:br>
              <a:rPr lang="en-US" sz="2800" dirty="0" smtClean="0"/>
            </a:br>
            <a:endParaRPr lang="en-US" sz="2800" dirty="0"/>
          </a:p>
        </p:txBody>
      </p:sp>
      <p:sp>
        <p:nvSpPr>
          <p:cNvPr id="3" name="Content Placeholder 2"/>
          <p:cNvSpPr>
            <a:spLocks noGrp="1"/>
          </p:cNvSpPr>
          <p:nvPr>
            <p:ph idx="1"/>
          </p:nvPr>
        </p:nvSpPr>
        <p:spPr>
          <a:xfrm>
            <a:off x="457200" y="1066800"/>
            <a:ext cx="8686800" cy="5791200"/>
          </a:xfrm>
        </p:spPr>
        <p:txBody>
          <a:bodyPr rtlCol="0">
            <a:normAutofit fontScale="25000" lnSpcReduction="20000"/>
          </a:bodyPr>
          <a:lstStyle/>
          <a:p>
            <a:pPr marL="274320" indent="-274320" eaLnBrk="1" fontAlgn="auto" hangingPunct="1">
              <a:spcAft>
                <a:spcPts val="0"/>
              </a:spcAft>
              <a:buClr>
                <a:schemeClr val="accent3"/>
              </a:buClr>
              <a:buFont typeface="Arial" pitchFamily="34" charset="0"/>
              <a:buNone/>
              <a:defRPr/>
            </a:pPr>
            <a:r>
              <a:rPr lang="en-US" dirty="0" smtClean="0"/>
              <a:t>	</a:t>
            </a:r>
            <a:r>
              <a:rPr lang="en-US" sz="5600" dirty="0" err="1" smtClean="0"/>
              <a:t>Dapat</a:t>
            </a:r>
            <a:r>
              <a:rPr lang="en-US" sz="5600" dirty="0" smtClean="0"/>
              <a:t> </a:t>
            </a:r>
            <a:r>
              <a:rPr lang="en-US" sz="5600" dirty="0" err="1" smtClean="0"/>
              <a:t>siapa</a:t>
            </a:r>
            <a:r>
              <a:rPr lang="en-US" sz="5600" dirty="0" smtClean="0"/>
              <a:t> </a:t>
            </a:r>
            <a:r>
              <a:rPr lang="en-US" sz="5600" dirty="0" err="1" smtClean="0"/>
              <a:t>saja</a:t>
            </a:r>
            <a:r>
              <a:rPr lang="en-US" sz="5600" dirty="0" smtClean="0"/>
              <a:t> </a:t>
            </a:r>
            <a:r>
              <a:rPr lang="en-US" sz="5600" dirty="0" err="1" smtClean="0"/>
              <a:t>baik</a:t>
            </a:r>
            <a:r>
              <a:rPr lang="en-US" sz="5600" dirty="0" smtClean="0"/>
              <a:t> </a:t>
            </a:r>
            <a:r>
              <a:rPr lang="en-US" sz="5600" dirty="0" err="1" smtClean="0"/>
              <a:t>merupakan</a:t>
            </a:r>
            <a:r>
              <a:rPr lang="en-US" sz="5600" dirty="0" smtClean="0"/>
              <a:t> </a:t>
            </a:r>
            <a:r>
              <a:rPr lang="en-US" sz="5600" b="1" i="1" dirty="0" err="1" smtClean="0"/>
              <a:t>unsur</a:t>
            </a:r>
            <a:r>
              <a:rPr lang="en-US" sz="5600" b="1" i="1" dirty="0" smtClean="0"/>
              <a:t> </a:t>
            </a:r>
            <a:r>
              <a:rPr lang="en-US" sz="5600" b="1" i="1" dirty="0" err="1" smtClean="0"/>
              <a:t>dari</a:t>
            </a:r>
            <a:r>
              <a:rPr lang="en-US" sz="5600" b="1" i="1" dirty="0" smtClean="0"/>
              <a:t> </a:t>
            </a:r>
            <a:r>
              <a:rPr lang="en-US" sz="5600" b="1" i="1" dirty="0" err="1" smtClean="0"/>
              <a:t>dalam</a:t>
            </a:r>
            <a:r>
              <a:rPr lang="en-US" sz="5600" b="1" i="1" dirty="0" smtClean="0"/>
              <a:t> </a:t>
            </a:r>
            <a:r>
              <a:rPr lang="en-US" sz="5600" b="1" i="1" dirty="0" err="1" smtClean="0"/>
              <a:t>masyarakat</a:t>
            </a:r>
            <a:r>
              <a:rPr lang="en-US" sz="5600" b="1" i="1" dirty="0" smtClean="0"/>
              <a:t> </a:t>
            </a:r>
            <a:r>
              <a:rPr lang="en-US" sz="5600" dirty="0" smtClean="0"/>
              <a:t>(</a:t>
            </a:r>
            <a:r>
              <a:rPr lang="en-US" sz="5600" dirty="0" err="1" smtClean="0"/>
              <a:t>komunitas</a:t>
            </a:r>
            <a:r>
              <a:rPr lang="en-US" sz="5600" dirty="0" smtClean="0"/>
              <a:t>) </a:t>
            </a:r>
            <a:r>
              <a:rPr lang="en-US" sz="5600" dirty="0" err="1" smtClean="0"/>
              <a:t>sendiri</a:t>
            </a:r>
            <a:r>
              <a:rPr lang="en-US" sz="5600" dirty="0" smtClean="0"/>
              <a:t> </a:t>
            </a:r>
            <a:r>
              <a:rPr lang="en-US" sz="5600" dirty="0" err="1" smtClean="0"/>
              <a:t>atau</a:t>
            </a:r>
            <a:r>
              <a:rPr lang="en-US" sz="5600" dirty="0" smtClean="0"/>
              <a:t> </a:t>
            </a:r>
            <a:r>
              <a:rPr lang="en-US" sz="5600" b="1" i="1" dirty="0" err="1" smtClean="0"/>
              <a:t>dari</a:t>
            </a:r>
            <a:r>
              <a:rPr lang="en-US" sz="5600" b="1" i="1" dirty="0" smtClean="0"/>
              <a:t> </a:t>
            </a:r>
            <a:r>
              <a:rPr lang="en-US" sz="5600" b="1" i="1" dirty="0" err="1" smtClean="0"/>
              <a:t>luar</a:t>
            </a:r>
            <a:r>
              <a:rPr lang="en-US" sz="5600" dirty="0" smtClean="0"/>
              <a:t>. Yang </a:t>
            </a:r>
            <a:r>
              <a:rPr lang="en-US" sz="5600" dirty="0" err="1" smtClean="0"/>
              <a:t>penting</a:t>
            </a:r>
            <a:r>
              <a:rPr lang="en-US" sz="5600" dirty="0" smtClean="0"/>
              <a:t> </a:t>
            </a:r>
            <a:r>
              <a:rPr lang="en-US" sz="5600" dirty="0" err="1" smtClean="0"/>
              <a:t>seorang</a:t>
            </a:r>
            <a:r>
              <a:rPr lang="en-US" sz="5600" dirty="0" smtClean="0"/>
              <a:t> </a:t>
            </a:r>
            <a:r>
              <a:rPr lang="en-US" sz="5600" dirty="0" err="1" smtClean="0"/>
              <a:t>organisator</a:t>
            </a:r>
            <a:r>
              <a:rPr lang="en-US" sz="5600" dirty="0" smtClean="0"/>
              <a:t> </a:t>
            </a:r>
            <a:r>
              <a:rPr lang="en-US" sz="5600" dirty="0" err="1" smtClean="0"/>
              <a:t>masyarakat</a:t>
            </a:r>
            <a:r>
              <a:rPr lang="en-US" sz="5600" dirty="0" smtClean="0"/>
              <a:t> (community </a:t>
            </a:r>
            <a:r>
              <a:rPr lang="en-US" sz="5600" dirty="0" err="1" smtClean="0"/>
              <a:t>organiser</a:t>
            </a:r>
            <a:r>
              <a:rPr lang="en-US" sz="5600" dirty="0" smtClean="0"/>
              <a:t>) </a:t>
            </a:r>
            <a:r>
              <a:rPr lang="en-US" sz="5600" dirty="0" err="1" smtClean="0"/>
              <a:t>harus</a:t>
            </a:r>
            <a:r>
              <a:rPr lang="en-US" sz="5600" dirty="0" smtClean="0"/>
              <a:t> </a:t>
            </a:r>
            <a:r>
              <a:rPr lang="en-US" sz="5600" dirty="0" err="1" smtClean="0"/>
              <a:t>memiliki</a:t>
            </a:r>
            <a:r>
              <a:rPr lang="en-US" sz="5600" dirty="0" smtClean="0"/>
              <a:t> </a:t>
            </a:r>
            <a:r>
              <a:rPr lang="en-US" sz="5600" dirty="0" err="1" smtClean="0"/>
              <a:t>beberapa</a:t>
            </a:r>
            <a:r>
              <a:rPr lang="en-US" sz="5600" dirty="0" smtClean="0"/>
              <a:t> </a:t>
            </a:r>
            <a:r>
              <a:rPr lang="en-US" sz="5600" b="1" i="1" dirty="0" err="1" smtClean="0"/>
              <a:t>kwalitas</a:t>
            </a:r>
            <a:r>
              <a:rPr lang="en-US" sz="5600" b="1" i="1" dirty="0" smtClean="0"/>
              <a:t> </a:t>
            </a:r>
            <a:r>
              <a:rPr lang="en-US" sz="5600" b="1" i="1" dirty="0" err="1" smtClean="0"/>
              <a:t>dasar</a:t>
            </a:r>
            <a:r>
              <a:rPr lang="en-US" sz="5600" b="1" i="1" dirty="0" smtClean="0"/>
              <a:t> </a:t>
            </a:r>
            <a:r>
              <a:rPr lang="en-US" sz="5600" dirty="0" err="1" smtClean="0"/>
              <a:t>sebagai</a:t>
            </a:r>
            <a:r>
              <a:rPr lang="en-US" sz="5600" dirty="0" smtClean="0"/>
              <a:t> </a:t>
            </a:r>
            <a:r>
              <a:rPr lang="en-US" sz="5600" dirty="0" err="1" smtClean="0"/>
              <a:t>berikut</a:t>
            </a:r>
            <a:r>
              <a:rPr lang="en-US" sz="5600" dirty="0" smtClean="0"/>
              <a:t> :</a:t>
            </a:r>
          </a:p>
          <a:p>
            <a:pPr marL="274320" indent="-274320" eaLnBrk="1" fontAlgn="auto" hangingPunct="1">
              <a:spcAft>
                <a:spcPts val="0"/>
              </a:spcAft>
              <a:buClr>
                <a:schemeClr val="accent3"/>
              </a:buClr>
              <a:buFont typeface="Arial" pitchFamily="34" charset="0"/>
              <a:buNone/>
              <a:defRPr/>
            </a:pPr>
            <a:endParaRPr lang="en-US" sz="5600" dirty="0" smtClean="0"/>
          </a:p>
          <a:p>
            <a:pPr marL="274320" indent="-274320" eaLnBrk="1" fontAlgn="auto" hangingPunct="1">
              <a:spcAft>
                <a:spcPts val="0"/>
              </a:spcAft>
              <a:buClr>
                <a:schemeClr val="accent3"/>
              </a:buClr>
              <a:buFont typeface="Arial" pitchFamily="34" charset="0"/>
              <a:buChar char="•"/>
              <a:defRPr/>
            </a:pPr>
            <a:r>
              <a:rPr lang="en-US" sz="5600" b="1" i="1" dirty="0" err="1" smtClean="0"/>
              <a:t>Mencintai</a:t>
            </a:r>
            <a:r>
              <a:rPr lang="en-US" sz="5600" b="1" i="1" dirty="0" smtClean="0"/>
              <a:t> </a:t>
            </a:r>
            <a:r>
              <a:rPr lang="en-US" sz="5600" b="1" i="1" dirty="0" err="1" smtClean="0"/>
              <a:t>Masyarakat</a:t>
            </a:r>
            <a:r>
              <a:rPr lang="en-US" sz="5600" b="1" i="1" dirty="0" smtClean="0"/>
              <a:t> </a:t>
            </a:r>
            <a:r>
              <a:rPr lang="en-US" sz="5600" b="1" i="1" dirty="0" err="1" smtClean="0"/>
              <a:t>dengan</a:t>
            </a:r>
            <a:r>
              <a:rPr lang="en-US" sz="5600" b="1" i="1" dirty="0" smtClean="0"/>
              <a:t> </a:t>
            </a:r>
            <a:r>
              <a:rPr lang="en-US" sz="5600" b="1" i="1" dirty="0" err="1" smtClean="0"/>
              <a:t>tulus</a:t>
            </a:r>
            <a:endParaRPr lang="en-US" sz="5600" dirty="0" smtClean="0"/>
          </a:p>
          <a:p>
            <a:pPr marL="274320" indent="-274320" eaLnBrk="1" fontAlgn="auto" hangingPunct="1">
              <a:spcAft>
                <a:spcPts val="0"/>
              </a:spcAft>
              <a:buClr>
                <a:schemeClr val="accent3"/>
              </a:buClr>
              <a:buFont typeface="Arial" pitchFamily="34" charset="0"/>
              <a:buNone/>
              <a:defRPr/>
            </a:pPr>
            <a:r>
              <a:rPr lang="en-US" sz="5600" dirty="0" smtClean="0"/>
              <a:t>	</a:t>
            </a:r>
            <a:r>
              <a:rPr lang="en-US" sz="5600" dirty="0" err="1" smtClean="0"/>
              <a:t>Mencintai</a:t>
            </a:r>
            <a:r>
              <a:rPr lang="en-US" sz="5600" dirty="0" smtClean="0"/>
              <a:t> </a:t>
            </a:r>
            <a:r>
              <a:rPr lang="en-US" sz="5600" dirty="0" err="1" smtClean="0"/>
              <a:t>disini</a:t>
            </a:r>
            <a:r>
              <a:rPr lang="en-US" sz="5600" dirty="0" smtClean="0"/>
              <a:t> </a:t>
            </a:r>
            <a:r>
              <a:rPr lang="en-US" sz="5600" dirty="0" err="1" smtClean="0"/>
              <a:t>diartikan</a:t>
            </a:r>
            <a:r>
              <a:rPr lang="en-US" sz="5600" dirty="0" smtClean="0"/>
              <a:t> </a:t>
            </a:r>
            <a:r>
              <a:rPr lang="en-US" sz="5600" dirty="0" err="1" smtClean="0"/>
              <a:t>suatu</a:t>
            </a:r>
            <a:r>
              <a:rPr lang="en-US" sz="5600" dirty="0" smtClean="0"/>
              <a:t> </a:t>
            </a:r>
            <a:r>
              <a:rPr lang="en-US" sz="5600" dirty="0" err="1" smtClean="0"/>
              <a:t>komitmen</a:t>
            </a:r>
            <a:r>
              <a:rPr lang="en-US" sz="5600" dirty="0" smtClean="0"/>
              <a:t> </a:t>
            </a:r>
            <a:r>
              <a:rPr lang="en-US" sz="5600" dirty="0" err="1" smtClean="0"/>
              <a:t>untuk</a:t>
            </a:r>
            <a:r>
              <a:rPr lang="en-US" sz="5600" dirty="0" smtClean="0"/>
              <a:t> </a:t>
            </a:r>
            <a:r>
              <a:rPr lang="en-US" sz="5600" dirty="0" err="1" smtClean="0"/>
              <a:t>memberikan</a:t>
            </a:r>
            <a:r>
              <a:rPr lang="en-US" sz="5600" dirty="0" smtClean="0"/>
              <a:t> </a:t>
            </a:r>
            <a:r>
              <a:rPr lang="en-US" sz="5600" dirty="0" err="1" smtClean="0"/>
              <a:t>hidupnya</a:t>
            </a:r>
            <a:r>
              <a:rPr lang="en-US" sz="5600" dirty="0" smtClean="0"/>
              <a:t> </a:t>
            </a:r>
            <a:r>
              <a:rPr lang="en-US" sz="5600" dirty="0" err="1" smtClean="0"/>
              <a:t>kepada</a:t>
            </a:r>
            <a:r>
              <a:rPr lang="en-US" sz="5600" dirty="0" smtClean="0"/>
              <a:t> </a:t>
            </a:r>
            <a:r>
              <a:rPr lang="en-US" sz="5600" dirty="0" err="1" smtClean="0"/>
              <a:t>masyarakat</a:t>
            </a:r>
            <a:r>
              <a:rPr lang="en-US" sz="5600" dirty="0" smtClean="0"/>
              <a:t> </a:t>
            </a:r>
            <a:r>
              <a:rPr lang="en-US" sz="5600" dirty="0" err="1" smtClean="0"/>
              <a:t>khususnya</a:t>
            </a:r>
            <a:r>
              <a:rPr lang="en-US" sz="5600" dirty="0" smtClean="0"/>
              <a:t> yang </a:t>
            </a:r>
            <a:r>
              <a:rPr lang="en-US" sz="5600" dirty="0" err="1" smtClean="0"/>
              <a:t>tertinggal</a:t>
            </a:r>
            <a:r>
              <a:rPr lang="en-US" sz="5600" dirty="0" smtClean="0"/>
              <a:t>. </a:t>
            </a:r>
            <a:r>
              <a:rPr lang="en-US" sz="5600" dirty="0" err="1" smtClean="0"/>
              <a:t>Mencintai</a:t>
            </a:r>
            <a:r>
              <a:rPr lang="en-US" sz="5600" dirty="0" smtClean="0"/>
              <a:t> </a:t>
            </a:r>
            <a:r>
              <a:rPr lang="en-US" sz="5600" dirty="0" err="1" smtClean="0"/>
              <a:t>disini</a:t>
            </a:r>
            <a:r>
              <a:rPr lang="en-US" sz="5600" dirty="0" smtClean="0"/>
              <a:t> </a:t>
            </a:r>
            <a:r>
              <a:rPr lang="en-US" sz="5600" dirty="0" err="1" smtClean="0"/>
              <a:t>juga</a:t>
            </a:r>
            <a:r>
              <a:rPr lang="en-US" sz="5600" dirty="0" smtClean="0"/>
              <a:t> </a:t>
            </a:r>
            <a:r>
              <a:rPr lang="en-US" sz="5600" dirty="0" err="1" smtClean="0"/>
              <a:t>bukan</a:t>
            </a:r>
            <a:r>
              <a:rPr lang="en-US" sz="5600" dirty="0" smtClean="0"/>
              <a:t> </a:t>
            </a:r>
            <a:r>
              <a:rPr lang="en-US" sz="5600" dirty="0" err="1" smtClean="0"/>
              <a:t>pemanjaan</a:t>
            </a:r>
            <a:r>
              <a:rPr lang="en-US" sz="5600" dirty="0" smtClean="0"/>
              <a:t> </a:t>
            </a:r>
            <a:r>
              <a:rPr lang="en-US" sz="5600" dirty="0" err="1" smtClean="0"/>
              <a:t>artinya</a:t>
            </a:r>
            <a:r>
              <a:rPr lang="en-US" sz="5600" dirty="0" smtClean="0"/>
              <a:t> </a:t>
            </a:r>
            <a:r>
              <a:rPr lang="en-US" sz="5600" dirty="0" err="1" smtClean="0"/>
              <a:t>harus</a:t>
            </a:r>
            <a:r>
              <a:rPr lang="en-US" sz="5600" dirty="0" smtClean="0"/>
              <a:t> </a:t>
            </a:r>
            <a:r>
              <a:rPr lang="en-US" sz="5600" dirty="0" err="1" smtClean="0"/>
              <a:t>memberikan</a:t>
            </a:r>
            <a:r>
              <a:rPr lang="en-US" sz="5600" dirty="0" smtClean="0"/>
              <a:t> </a:t>
            </a:r>
            <a:r>
              <a:rPr lang="en-US" sz="5600" dirty="0" err="1" smtClean="0"/>
              <a:t>kesempatan</a:t>
            </a:r>
            <a:r>
              <a:rPr lang="en-US" sz="5600" dirty="0" smtClean="0"/>
              <a:t> </a:t>
            </a:r>
            <a:r>
              <a:rPr lang="en-US" sz="5600" dirty="0" err="1" smtClean="0"/>
              <a:t>bagi</a:t>
            </a:r>
            <a:r>
              <a:rPr lang="en-US" sz="5600" dirty="0" smtClean="0"/>
              <a:t> </a:t>
            </a:r>
            <a:r>
              <a:rPr lang="en-US" sz="5600" dirty="0" err="1" smtClean="0"/>
              <a:t>masyarakat</a:t>
            </a:r>
            <a:r>
              <a:rPr lang="en-US" sz="5600" dirty="0" smtClean="0"/>
              <a:t> </a:t>
            </a:r>
            <a:r>
              <a:rPr lang="en-US" sz="5600" dirty="0" err="1" smtClean="0"/>
              <a:t>untuk</a:t>
            </a:r>
            <a:r>
              <a:rPr lang="en-US" sz="5600" dirty="0" smtClean="0"/>
              <a:t> </a:t>
            </a:r>
            <a:r>
              <a:rPr lang="en-US" sz="5600" dirty="0" err="1" smtClean="0"/>
              <a:t>menghadapi</a:t>
            </a:r>
            <a:r>
              <a:rPr lang="en-US" sz="5600" dirty="0" smtClean="0"/>
              <a:t> </a:t>
            </a:r>
            <a:r>
              <a:rPr lang="en-US" sz="5600" dirty="0" err="1" smtClean="0"/>
              <a:t>tantangan</a:t>
            </a:r>
            <a:r>
              <a:rPr lang="en-US" sz="5600" dirty="0" smtClean="0"/>
              <a:t> yang </a:t>
            </a:r>
            <a:r>
              <a:rPr lang="en-US" sz="5600" dirty="0" err="1" smtClean="0"/>
              <a:t>dibutuhkan</a:t>
            </a:r>
            <a:r>
              <a:rPr lang="en-US" sz="5600" dirty="0" smtClean="0"/>
              <a:t> </a:t>
            </a:r>
            <a:r>
              <a:rPr lang="en-US" sz="5600" dirty="0" err="1" smtClean="0"/>
              <a:t>untuk</a:t>
            </a:r>
            <a:r>
              <a:rPr lang="en-US" sz="5600" dirty="0" smtClean="0"/>
              <a:t> </a:t>
            </a:r>
            <a:r>
              <a:rPr lang="en-US" sz="5600" dirty="0" err="1" smtClean="0"/>
              <a:t>tumbuh</a:t>
            </a:r>
            <a:r>
              <a:rPr lang="en-US" sz="5600" dirty="0" smtClean="0"/>
              <a:t> </a:t>
            </a:r>
            <a:r>
              <a:rPr lang="en-US" sz="5600" dirty="0" err="1" smtClean="0"/>
              <a:t>dengan</a:t>
            </a:r>
            <a:r>
              <a:rPr lang="en-US" sz="5600" dirty="0" smtClean="0"/>
              <a:t> </a:t>
            </a:r>
            <a:r>
              <a:rPr lang="en-US" sz="5600" dirty="0" err="1" smtClean="0"/>
              <a:t>wajar</a:t>
            </a:r>
            <a:r>
              <a:rPr lang="en-US" sz="5600" dirty="0" smtClean="0"/>
              <a:t>.</a:t>
            </a:r>
          </a:p>
          <a:p>
            <a:pPr marL="274320" indent="-274320" eaLnBrk="1" fontAlgn="auto" hangingPunct="1">
              <a:spcAft>
                <a:spcPts val="0"/>
              </a:spcAft>
              <a:buClr>
                <a:schemeClr val="accent3"/>
              </a:buClr>
              <a:buFont typeface="Arial" pitchFamily="34" charset="0"/>
              <a:buNone/>
              <a:defRPr/>
            </a:pPr>
            <a:endParaRPr lang="en-US" sz="5600" dirty="0" smtClean="0"/>
          </a:p>
          <a:p>
            <a:pPr marL="274320" indent="-274320" eaLnBrk="1" fontAlgn="auto" hangingPunct="1">
              <a:spcAft>
                <a:spcPts val="0"/>
              </a:spcAft>
              <a:buClr>
                <a:schemeClr val="accent3"/>
              </a:buClr>
              <a:buFont typeface="Arial" pitchFamily="34" charset="0"/>
              <a:buChar char="•"/>
              <a:defRPr/>
            </a:pPr>
            <a:r>
              <a:rPr lang="en-US" sz="5600" b="1" i="1" dirty="0" err="1" smtClean="0"/>
              <a:t>Tekun</a:t>
            </a:r>
            <a:endParaRPr lang="en-US" sz="5600" dirty="0" smtClean="0"/>
          </a:p>
          <a:p>
            <a:pPr marL="274320" indent="-274320" eaLnBrk="1" fontAlgn="auto" hangingPunct="1">
              <a:spcAft>
                <a:spcPts val="0"/>
              </a:spcAft>
              <a:buClr>
                <a:schemeClr val="accent3"/>
              </a:buClr>
              <a:buFont typeface="Arial" pitchFamily="34" charset="0"/>
              <a:buNone/>
              <a:defRPr/>
            </a:pPr>
            <a:r>
              <a:rPr lang="en-US" sz="5600" dirty="0" smtClean="0"/>
              <a:t>	</a:t>
            </a:r>
            <a:r>
              <a:rPr lang="en-US" sz="5600" dirty="0" err="1" smtClean="0"/>
              <a:t>Sifat</a:t>
            </a:r>
            <a:r>
              <a:rPr lang="en-US" sz="5600" dirty="0" smtClean="0"/>
              <a:t> </a:t>
            </a:r>
            <a:r>
              <a:rPr lang="en-US" sz="5600" dirty="0" err="1" smtClean="0"/>
              <a:t>ini</a:t>
            </a:r>
            <a:r>
              <a:rPr lang="en-US" sz="5600" dirty="0" smtClean="0"/>
              <a:t> </a:t>
            </a:r>
            <a:r>
              <a:rPr lang="en-US" sz="5600" dirty="0" err="1" smtClean="0"/>
              <a:t>sangat</a:t>
            </a:r>
            <a:r>
              <a:rPr lang="en-US" sz="5600" dirty="0" smtClean="0"/>
              <a:t> </a:t>
            </a:r>
            <a:r>
              <a:rPr lang="en-US" sz="5600" dirty="0" err="1" smtClean="0"/>
              <a:t>dibutuhkan</a:t>
            </a:r>
            <a:r>
              <a:rPr lang="en-US" sz="5600" dirty="0" smtClean="0"/>
              <a:t> </a:t>
            </a:r>
            <a:r>
              <a:rPr lang="en-US" sz="5600" dirty="0" err="1" smtClean="0"/>
              <a:t>karena</a:t>
            </a:r>
            <a:r>
              <a:rPr lang="en-US" sz="5600" dirty="0" smtClean="0"/>
              <a:t> </a:t>
            </a:r>
            <a:r>
              <a:rPr lang="en-US" sz="5600" dirty="0" err="1" smtClean="0"/>
              <a:t>mengorganisasi</a:t>
            </a:r>
            <a:r>
              <a:rPr lang="en-US" sz="5600" dirty="0" smtClean="0"/>
              <a:t> </a:t>
            </a:r>
            <a:r>
              <a:rPr lang="en-US" sz="5600" dirty="0" err="1" smtClean="0"/>
              <a:t>masyarakat</a:t>
            </a:r>
            <a:r>
              <a:rPr lang="en-US" sz="5600" dirty="0" smtClean="0"/>
              <a:t> </a:t>
            </a:r>
            <a:r>
              <a:rPr lang="en-US" sz="5600" dirty="0" err="1" smtClean="0"/>
              <a:t>bukan</a:t>
            </a:r>
            <a:r>
              <a:rPr lang="en-US" sz="5600" dirty="0" smtClean="0"/>
              <a:t> </a:t>
            </a:r>
            <a:r>
              <a:rPr lang="en-US" sz="5600" dirty="0" err="1" smtClean="0"/>
              <a:t>hanya</a:t>
            </a:r>
            <a:r>
              <a:rPr lang="en-US" sz="5600" dirty="0" smtClean="0"/>
              <a:t> </a:t>
            </a:r>
            <a:r>
              <a:rPr lang="en-US" sz="5600" dirty="0" err="1" smtClean="0"/>
              <a:t>kerja</a:t>
            </a:r>
            <a:r>
              <a:rPr lang="en-US" sz="5600" dirty="0" smtClean="0"/>
              <a:t> </a:t>
            </a:r>
            <a:r>
              <a:rPr lang="en-US" sz="5600" dirty="0" err="1" smtClean="0"/>
              <a:t>satu</a:t>
            </a:r>
            <a:r>
              <a:rPr lang="en-US" sz="5600" dirty="0" smtClean="0"/>
              <a:t> </a:t>
            </a:r>
            <a:r>
              <a:rPr lang="en-US" sz="5600" dirty="0" err="1" smtClean="0"/>
              <a:t>gebrakan</a:t>
            </a:r>
            <a:r>
              <a:rPr lang="en-US" sz="5600" dirty="0" smtClean="0"/>
              <a:t> (one-shot operation) </a:t>
            </a:r>
            <a:r>
              <a:rPr lang="en-US" sz="5600" dirty="0" err="1" smtClean="0"/>
              <a:t>tetapi</a:t>
            </a:r>
            <a:r>
              <a:rPr lang="en-US" sz="5600" dirty="0" smtClean="0"/>
              <a:t> </a:t>
            </a:r>
            <a:r>
              <a:rPr lang="en-US" sz="5600" dirty="0" err="1" smtClean="0"/>
              <a:t>lebih</a:t>
            </a:r>
            <a:r>
              <a:rPr lang="en-US" sz="5600" dirty="0" smtClean="0"/>
              <a:t> </a:t>
            </a:r>
            <a:r>
              <a:rPr lang="en-US" sz="5600" dirty="0" err="1" smtClean="0"/>
              <a:t>merupakan</a:t>
            </a:r>
            <a:r>
              <a:rPr lang="en-US" sz="5600" dirty="0" smtClean="0"/>
              <a:t> </a:t>
            </a:r>
            <a:r>
              <a:rPr lang="en-US" sz="5600" dirty="0" err="1" smtClean="0"/>
              <a:t>proses</a:t>
            </a:r>
            <a:r>
              <a:rPr lang="en-US" sz="5600" dirty="0" smtClean="0"/>
              <a:t> </a:t>
            </a:r>
            <a:r>
              <a:rPr lang="en-US" sz="5600" dirty="0" err="1" smtClean="0"/>
              <a:t>berlanjut</a:t>
            </a:r>
            <a:r>
              <a:rPr lang="en-US" sz="5600" dirty="0" smtClean="0"/>
              <a:t> yang </a:t>
            </a:r>
            <a:r>
              <a:rPr lang="en-US" sz="5600" dirty="0" err="1" smtClean="0"/>
              <a:t>penuh</a:t>
            </a:r>
            <a:r>
              <a:rPr lang="en-US" sz="5600" dirty="0" smtClean="0"/>
              <a:t> </a:t>
            </a:r>
            <a:r>
              <a:rPr lang="en-US" sz="5600" dirty="0" err="1" smtClean="0"/>
              <a:t>tantangan</a:t>
            </a:r>
            <a:r>
              <a:rPr lang="en-US" sz="5600" dirty="0" smtClean="0"/>
              <a:t> </a:t>
            </a:r>
            <a:r>
              <a:rPr lang="en-US" sz="5600" dirty="0" err="1" smtClean="0"/>
              <a:t>dan</a:t>
            </a:r>
            <a:r>
              <a:rPr lang="en-US" sz="5600" dirty="0" smtClean="0"/>
              <a:t> </a:t>
            </a:r>
            <a:r>
              <a:rPr lang="en-US" sz="5600" dirty="0" err="1" smtClean="0"/>
              <a:t>kesulitan</a:t>
            </a:r>
            <a:endParaRPr lang="en-US" sz="5600" dirty="0" smtClean="0"/>
          </a:p>
          <a:p>
            <a:pPr marL="274320" indent="-274320" eaLnBrk="1" fontAlgn="auto" hangingPunct="1">
              <a:spcAft>
                <a:spcPts val="0"/>
              </a:spcAft>
              <a:buClr>
                <a:schemeClr val="accent3"/>
              </a:buClr>
              <a:buFont typeface="Arial" pitchFamily="34" charset="0"/>
              <a:buNone/>
              <a:defRPr/>
            </a:pPr>
            <a:endParaRPr lang="en-US" sz="5600" dirty="0" smtClean="0"/>
          </a:p>
          <a:p>
            <a:pPr marL="274320" indent="-274320" eaLnBrk="1" fontAlgn="auto" hangingPunct="1">
              <a:spcAft>
                <a:spcPts val="0"/>
              </a:spcAft>
              <a:buClr>
                <a:schemeClr val="accent3"/>
              </a:buClr>
              <a:buFont typeface="Arial" pitchFamily="34" charset="0"/>
              <a:buChar char="•"/>
              <a:defRPr/>
            </a:pPr>
            <a:r>
              <a:rPr lang="en-US" sz="5600" b="1" i="1" dirty="0" err="1" smtClean="0"/>
              <a:t>Memiliki</a:t>
            </a:r>
            <a:r>
              <a:rPr lang="en-US" sz="5600" b="1" i="1" dirty="0" smtClean="0"/>
              <a:t> Rasa Humor</a:t>
            </a:r>
            <a:endParaRPr lang="en-US" sz="5600" dirty="0" smtClean="0"/>
          </a:p>
          <a:p>
            <a:pPr marL="274320" indent="-274320" eaLnBrk="1" fontAlgn="auto" hangingPunct="1">
              <a:spcAft>
                <a:spcPts val="0"/>
              </a:spcAft>
              <a:buClr>
                <a:schemeClr val="accent3"/>
              </a:buClr>
              <a:buFont typeface="Arial" pitchFamily="34" charset="0"/>
              <a:buNone/>
              <a:defRPr/>
            </a:pPr>
            <a:r>
              <a:rPr lang="en-US" sz="5600" dirty="0" smtClean="0"/>
              <a:t>	Agar </a:t>
            </a:r>
            <a:r>
              <a:rPr lang="en-US" sz="5600" dirty="0" err="1" smtClean="0"/>
              <a:t>tidak</a:t>
            </a:r>
            <a:r>
              <a:rPr lang="en-US" sz="5600" dirty="0" smtClean="0"/>
              <a:t> </a:t>
            </a:r>
            <a:r>
              <a:rPr lang="en-US" sz="5600" dirty="0" err="1" smtClean="0"/>
              <a:t>mudah</a:t>
            </a:r>
            <a:r>
              <a:rPr lang="en-US" sz="5600" dirty="0" smtClean="0"/>
              <a:t> </a:t>
            </a:r>
            <a:r>
              <a:rPr lang="en-US" sz="5600" dirty="0" err="1" smtClean="0"/>
              <a:t>putus</a:t>
            </a:r>
            <a:r>
              <a:rPr lang="en-US" sz="5600" dirty="0" smtClean="0"/>
              <a:t> </a:t>
            </a:r>
            <a:r>
              <a:rPr lang="en-US" sz="5600" dirty="0" err="1" smtClean="0"/>
              <a:t>asa</a:t>
            </a:r>
            <a:r>
              <a:rPr lang="en-US" sz="5600" dirty="0" smtClean="0"/>
              <a:t> </a:t>
            </a:r>
            <a:r>
              <a:rPr lang="en-US" sz="5600" dirty="0" err="1" smtClean="0"/>
              <a:t>dan</a:t>
            </a:r>
            <a:r>
              <a:rPr lang="en-US" sz="5600" dirty="0" smtClean="0"/>
              <a:t> </a:t>
            </a:r>
            <a:r>
              <a:rPr lang="en-US" sz="5600" dirty="0" err="1" smtClean="0"/>
              <a:t>frustrasi</a:t>
            </a:r>
            <a:r>
              <a:rPr lang="en-US" sz="5600" dirty="0" smtClean="0"/>
              <a:t> </a:t>
            </a:r>
            <a:r>
              <a:rPr lang="en-US" sz="5600" dirty="0" err="1" smtClean="0"/>
              <a:t>dalam</a:t>
            </a:r>
            <a:r>
              <a:rPr lang="en-US" sz="5600" dirty="0" smtClean="0"/>
              <a:t> </a:t>
            </a:r>
            <a:r>
              <a:rPr lang="en-US" sz="5600" dirty="0" err="1" smtClean="0"/>
              <a:t>mengorganisasi</a:t>
            </a:r>
            <a:r>
              <a:rPr lang="en-US" sz="5600" dirty="0" smtClean="0"/>
              <a:t> </a:t>
            </a:r>
            <a:r>
              <a:rPr lang="en-US" sz="5600" dirty="0" err="1" smtClean="0"/>
              <a:t>masyarakat</a:t>
            </a:r>
            <a:r>
              <a:rPr lang="en-US" sz="5600" dirty="0" smtClean="0"/>
              <a:t> </a:t>
            </a:r>
            <a:r>
              <a:rPr lang="en-US" sz="5600" dirty="0" err="1" smtClean="0"/>
              <a:t>seorang</a:t>
            </a:r>
            <a:r>
              <a:rPr lang="en-US" sz="5600" dirty="0" smtClean="0"/>
              <a:t> </a:t>
            </a:r>
            <a:r>
              <a:rPr lang="en-US" sz="5600" dirty="0" err="1" smtClean="0"/>
              <a:t>organisator</a:t>
            </a:r>
            <a:r>
              <a:rPr lang="en-US" sz="5600" dirty="0" smtClean="0"/>
              <a:t> </a:t>
            </a:r>
            <a:r>
              <a:rPr lang="en-US" sz="5600" dirty="0" err="1" smtClean="0"/>
              <a:t>masyarakat</a:t>
            </a:r>
            <a:r>
              <a:rPr lang="en-US" sz="5600" dirty="0" smtClean="0"/>
              <a:t> </a:t>
            </a:r>
            <a:r>
              <a:rPr lang="en-US" sz="5600" dirty="0" err="1" smtClean="0"/>
              <a:t>harus</a:t>
            </a:r>
            <a:r>
              <a:rPr lang="en-US" sz="5600" dirty="0" smtClean="0"/>
              <a:t> </a:t>
            </a:r>
            <a:r>
              <a:rPr lang="en-US" sz="5600" dirty="0" err="1" smtClean="0"/>
              <a:t>memiliki</a:t>
            </a:r>
            <a:r>
              <a:rPr lang="en-US" sz="5600" dirty="0" smtClean="0"/>
              <a:t> </a:t>
            </a:r>
            <a:r>
              <a:rPr lang="en-US" sz="5600" dirty="0" err="1" smtClean="0"/>
              <a:t>tingkat</a:t>
            </a:r>
            <a:r>
              <a:rPr lang="en-US" sz="5600" dirty="0" smtClean="0"/>
              <a:t> humor yang </a:t>
            </a:r>
            <a:r>
              <a:rPr lang="en-US" sz="5600" dirty="0" err="1" smtClean="0"/>
              <a:t>cukup</a:t>
            </a:r>
            <a:r>
              <a:rPr lang="en-US" sz="5600" dirty="0" smtClean="0"/>
              <a:t>. </a:t>
            </a:r>
            <a:r>
              <a:rPr lang="en-US" sz="5600" dirty="0" err="1" smtClean="0"/>
              <a:t>Artinya</a:t>
            </a:r>
            <a:r>
              <a:rPr lang="en-US" sz="5600" dirty="0" smtClean="0"/>
              <a:t> </a:t>
            </a:r>
            <a:r>
              <a:rPr lang="en-US" sz="5600" dirty="0" err="1" smtClean="0"/>
              <a:t>dia</a:t>
            </a:r>
            <a:r>
              <a:rPr lang="en-US" sz="5600" dirty="0" smtClean="0"/>
              <a:t> </a:t>
            </a:r>
            <a:r>
              <a:rPr lang="en-US" sz="5600" dirty="0" err="1" smtClean="0"/>
              <a:t>harus</a:t>
            </a:r>
            <a:r>
              <a:rPr lang="en-US" sz="5600" dirty="0" smtClean="0"/>
              <a:t> </a:t>
            </a:r>
            <a:r>
              <a:rPr lang="en-US" sz="5600" dirty="0" err="1" smtClean="0"/>
              <a:t>mampu</a:t>
            </a:r>
            <a:r>
              <a:rPr lang="en-US" sz="5600" dirty="0" smtClean="0"/>
              <a:t> </a:t>
            </a:r>
            <a:r>
              <a:rPr lang="en-US" sz="5600" dirty="0" err="1" smtClean="0"/>
              <a:t>mendudukkan</a:t>
            </a:r>
            <a:r>
              <a:rPr lang="en-US" sz="5600" dirty="0" smtClean="0"/>
              <a:t> </a:t>
            </a:r>
            <a:r>
              <a:rPr lang="en-US" sz="5600" dirty="0" err="1" smtClean="0"/>
              <a:t>segala</a:t>
            </a:r>
            <a:r>
              <a:rPr lang="en-US" sz="5600" dirty="0" smtClean="0"/>
              <a:t> </a:t>
            </a:r>
            <a:r>
              <a:rPr lang="en-US" sz="5600" dirty="0" err="1" smtClean="0"/>
              <a:t>sesuatu</a:t>
            </a:r>
            <a:r>
              <a:rPr lang="en-US" sz="5600" dirty="0" smtClean="0"/>
              <a:t> </a:t>
            </a:r>
            <a:r>
              <a:rPr lang="en-US" sz="5600" dirty="0" err="1" smtClean="0"/>
              <a:t>secara</a:t>
            </a:r>
            <a:r>
              <a:rPr lang="en-US" sz="5600" dirty="0" smtClean="0"/>
              <a:t> </a:t>
            </a:r>
            <a:r>
              <a:rPr lang="en-US" sz="5600" dirty="0" err="1" smtClean="0"/>
              <a:t>proporsional</a:t>
            </a:r>
            <a:r>
              <a:rPr lang="en-US" sz="5600" dirty="0" smtClean="0"/>
              <a:t> </a:t>
            </a:r>
            <a:r>
              <a:rPr lang="en-US" sz="5600" dirty="0" err="1" smtClean="0"/>
              <a:t>tidak</a:t>
            </a:r>
            <a:r>
              <a:rPr lang="en-US" sz="5600" dirty="0" smtClean="0"/>
              <a:t> </a:t>
            </a:r>
            <a:r>
              <a:rPr lang="en-US" sz="5600" dirty="0" err="1" smtClean="0"/>
              <a:t>terlalu</a:t>
            </a:r>
            <a:r>
              <a:rPr lang="en-US" sz="5600" dirty="0" smtClean="0"/>
              <a:t> </a:t>
            </a:r>
            <a:r>
              <a:rPr lang="en-US" sz="5600" dirty="0" err="1" smtClean="0"/>
              <a:t>menyalahkan</a:t>
            </a:r>
            <a:r>
              <a:rPr lang="en-US" sz="5600" dirty="0" smtClean="0"/>
              <a:t> </a:t>
            </a:r>
            <a:r>
              <a:rPr lang="en-US" sz="5600" dirty="0" err="1" smtClean="0"/>
              <a:t>diri</a:t>
            </a:r>
            <a:r>
              <a:rPr lang="en-US" sz="5600" dirty="0" smtClean="0"/>
              <a:t> </a:t>
            </a:r>
            <a:r>
              <a:rPr lang="en-US" sz="5600" dirty="0" err="1" smtClean="0"/>
              <a:t>sendiri</a:t>
            </a:r>
            <a:r>
              <a:rPr lang="en-US" sz="5600" dirty="0" smtClean="0"/>
              <a:t> </a:t>
            </a:r>
            <a:r>
              <a:rPr lang="en-US" sz="5600" dirty="0" err="1" smtClean="0"/>
              <a:t>atau</a:t>
            </a:r>
            <a:r>
              <a:rPr lang="en-US" sz="5600" dirty="0" smtClean="0"/>
              <a:t> </a:t>
            </a:r>
            <a:r>
              <a:rPr lang="en-US" sz="5600" dirty="0" err="1" smtClean="0"/>
              <a:t>menyalahkan</a:t>
            </a:r>
            <a:r>
              <a:rPr lang="en-US" sz="5600" dirty="0" smtClean="0"/>
              <a:t> </a:t>
            </a:r>
            <a:r>
              <a:rPr lang="en-US" sz="5600" dirty="0" err="1" smtClean="0"/>
              <a:t>orang</a:t>
            </a:r>
            <a:r>
              <a:rPr lang="en-US" sz="5600" dirty="0" smtClean="0"/>
              <a:t> lain </a:t>
            </a:r>
            <a:r>
              <a:rPr lang="en-US" sz="5600" dirty="0" err="1" smtClean="0"/>
              <a:t>dan</a:t>
            </a:r>
            <a:r>
              <a:rPr lang="en-US" sz="5600" dirty="0" smtClean="0"/>
              <a:t> </a:t>
            </a:r>
            <a:r>
              <a:rPr lang="en-US" sz="5600" dirty="0" err="1" smtClean="0"/>
              <a:t>mampu</a:t>
            </a:r>
            <a:r>
              <a:rPr lang="en-US" sz="5600" dirty="0" smtClean="0"/>
              <a:t> </a:t>
            </a:r>
            <a:r>
              <a:rPr lang="en-US" sz="5600" dirty="0" err="1" smtClean="0"/>
              <a:t>menerima</a:t>
            </a:r>
            <a:r>
              <a:rPr lang="en-US" sz="5600" dirty="0" smtClean="0"/>
              <a:t> </a:t>
            </a:r>
            <a:r>
              <a:rPr lang="en-US" sz="5600" dirty="0" err="1" smtClean="0"/>
              <a:t>segala</a:t>
            </a:r>
            <a:r>
              <a:rPr lang="en-US" sz="5600" dirty="0" smtClean="0"/>
              <a:t> </a:t>
            </a:r>
            <a:r>
              <a:rPr lang="en-US" sz="5600" dirty="0" err="1" smtClean="0"/>
              <a:t>kesulitan</a:t>
            </a:r>
            <a:r>
              <a:rPr lang="en-US" sz="5600" dirty="0" smtClean="0"/>
              <a:t> </a:t>
            </a:r>
            <a:r>
              <a:rPr lang="en-US" sz="5600" dirty="0" err="1" smtClean="0"/>
              <a:t>dengan</a:t>
            </a:r>
            <a:r>
              <a:rPr lang="en-US" sz="5600" dirty="0" smtClean="0"/>
              <a:t> </a:t>
            </a:r>
            <a:r>
              <a:rPr lang="en-US" sz="5600" dirty="0" err="1" smtClean="0"/>
              <a:t>tetap</a:t>
            </a:r>
            <a:r>
              <a:rPr lang="en-US" sz="5600" dirty="0" smtClean="0"/>
              <a:t> </a:t>
            </a:r>
            <a:r>
              <a:rPr lang="en-US" sz="5600" dirty="0" err="1" smtClean="0"/>
              <a:t>gembira</a:t>
            </a:r>
            <a:r>
              <a:rPr lang="en-US" sz="5600" dirty="0" smtClean="0"/>
              <a:t>.</a:t>
            </a:r>
          </a:p>
          <a:p>
            <a:pPr marL="274320" indent="-274320" eaLnBrk="1" fontAlgn="auto" hangingPunct="1">
              <a:spcAft>
                <a:spcPts val="0"/>
              </a:spcAft>
              <a:buClr>
                <a:schemeClr val="accent3"/>
              </a:buClr>
              <a:buFont typeface="Arial" pitchFamily="34" charset="0"/>
              <a:buNone/>
              <a:defRPr/>
            </a:pPr>
            <a:endParaRPr lang="en-US" sz="5600" dirty="0" smtClean="0"/>
          </a:p>
          <a:p>
            <a:pPr marL="274320" indent="-274320" eaLnBrk="1" fontAlgn="auto" hangingPunct="1">
              <a:spcAft>
                <a:spcPts val="0"/>
              </a:spcAft>
              <a:buClr>
                <a:schemeClr val="accent3"/>
              </a:buClr>
              <a:buFont typeface="Arial" pitchFamily="34" charset="0"/>
              <a:buChar char="•"/>
              <a:defRPr/>
            </a:pPr>
            <a:r>
              <a:rPr lang="en-US" sz="5600" b="1" i="1" dirty="0" err="1" smtClean="0"/>
              <a:t>Kreatif</a:t>
            </a:r>
            <a:endParaRPr lang="en-US" sz="5600" dirty="0" smtClean="0"/>
          </a:p>
          <a:p>
            <a:pPr marL="274320" indent="-274320" eaLnBrk="1" fontAlgn="auto" hangingPunct="1">
              <a:spcAft>
                <a:spcPts val="0"/>
              </a:spcAft>
              <a:buClr>
                <a:schemeClr val="accent3"/>
              </a:buClr>
              <a:buFont typeface="Arial" pitchFamily="34" charset="0"/>
              <a:buNone/>
              <a:defRPr/>
            </a:pPr>
            <a:r>
              <a:rPr lang="en-US" sz="5600" dirty="0" smtClean="0"/>
              <a:t>	</a:t>
            </a:r>
            <a:r>
              <a:rPr lang="en-US" sz="5600" dirty="0" err="1" smtClean="0"/>
              <a:t>Kreativitas</a:t>
            </a:r>
            <a:r>
              <a:rPr lang="en-US" sz="5600" dirty="0" smtClean="0"/>
              <a:t> </a:t>
            </a:r>
            <a:r>
              <a:rPr lang="en-US" sz="5600" dirty="0" err="1" smtClean="0"/>
              <a:t>juga</a:t>
            </a:r>
            <a:r>
              <a:rPr lang="en-US" sz="5600" dirty="0" smtClean="0"/>
              <a:t> </a:t>
            </a:r>
            <a:r>
              <a:rPr lang="en-US" sz="5600" dirty="0" err="1" smtClean="0"/>
              <a:t>sangat</a:t>
            </a:r>
            <a:r>
              <a:rPr lang="en-US" sz="5600" dirty="0" smtClean="0"/>
              <a:t> </a:t>
            </a:r>
            <a:r>
              <a:rPr lang="en-US" sz="5600" dirty="0" err="1" smtClean="0"/>
              <a:t>dibutuhkan</a:t>
            </a:r>
            <a:r>
              <a:rPr lang="en-US" sz="5600" dirty="0" smtClean="0"/>
              <a:t> </a:t>
            </a:r>
            <a:r>
              <a:rPr lang="en-US" sz="5600" dirty="0" err="1" smtClean="0"/>
              <a:t>dalam</a:t>
            </a:r>
            <a:r>
              <a:rPr lang="en-US" sz="5600" dirty="0" smtClean="0"/>
              <a:t> </a:t>
            </a:r>
            <a:r>
              <a:rPr lang="en-US" sz="5600" dirty="0" err="1" smtClean="0"/>
              <a:t>kerja</a:t>
            </a:r>
            <a:r>
              <a:rPr lang="en-US" sz="5600" dirty="0" smtClean="0"/>
              <a:t> </a:t>
            </a:r>
            <a:r>
              <a:rPr lang="en-US" sz="5600" dirty="0" err="1" smtClean="0"/>
              <a:t>mengorganisasi</a:t>
            </a:r>
            <a:r>
              <a:rPr lang="en-US" sz="5600" dirty="0" smtClean="0"/>
              <a:t> </a:t>
            </a:r>
            <a:r>
              <a:rPr lang="en-US" sz="5600" dirty="0" err="1" smtClean="0"/>
              <a:t>masyarakat</a:t>
            </a:r>
            <a:r>
              <a:rPr lang="en-US" sz="5600" dirty="0" smtClean="0"/>
              <a:t> </a:t>
            </a:r>
            <a:r>
              <a:rPr lang="en-US" sz="5600" dirty="0" err="1" smtClean="0"/>
              <a:t>karena</a:t>
            </a:r>
            <a:r>
              <a:rPr lang="en-US" sz="5600" dirty="0" smtClean="0"/>
              <a:t> </a:t>
            </a:r>
            <a:r>
              <a:rPr lang="en-US" sz="5600" dirty="0" err="1" smtClean="0"/>
              <a:t>pada</a:t>
            </a:r>
            <a:r>
              <a:rPr lang="en-US" sz="5600" dirty="0" smtClean="0"/>
              <a:t> </a:t>
            </a:r>
            <a:r>
              <a:rPr lang="en-US" sz="5600" dirty="0" err="1" smtClean="0"/>
              <a:t>dasarnya</a:t>
            </a:r>
            <a:r>
              <a:rPr lang="en-US" sz="5600" dirty="0" smtClean="0"/>
              <a:t> </a:t>
            </a:r>
            <a:r>
              <a:rPr lang="en-US" sz="5600" dirty="0" err="1" smtClean="0"/>
              <a:t>mengorganisasi</a:t>
            </a:r>
            <a:r>
              <a:rPr lang="en-US" sz="5600" dirty="0" smtClean="0"/>
              <a:t> </a:t>
            </a:r>
            <a:r>
              <a:rPr lang="en-US" sz="5600" dirty="0" err="1" smtClean="0"/>
              <a:t>masyarakat</a:t>
            </a:r>
            <a:r>
              <a:rPr lang="en-US" sz="5600" dirty="0" smtClean="0"/>
              <a:t> </a:t>
            </a:r>
            <a:r>
              <a:rPr lang="en-US" sz="5600" dirty="0" err="1" smtClean="0"/>
              <a:t>tidak</a:t>
            </a:r>
            <a:r>
              <a:rPr lang="en-US" sz="5600" dirty="0" smtClean="0"/>
              <a:t> </a:t>
            </a:r>
            <a:r>
              <a:rPr lang="en-US" sz="5600" dirty="0" err="1" smtClean="0"/>
              <a:t>ada</a:t>
            </a:r>
            <a:r>
              <a:rPr lang="en-US" sz="5600" dirty="0" smtClean="0"/>
              <a:t> </a:t>
            </a:r>
            <a:r>
              <a:rPr lang="en-US" sz="5600" dirty="0" err="1" smtClean="0"/>
              <a:t>resep</a:t>
            </a:r>
            <a:r>
              <a:rPr lang="en-US" sz="5600" dirty="0" smtClean="0"/>
              <a:t> </a:t>
            </a:r>
            <a:r>
              <a:rPr lang="en-US" sz="5600" dirty="0" err="1" smtClean="0"/>
              <a:t>baku</a:t>
            </a:r>
            <a:r>
              <a:rPr lang="en-US" sz="5600" dirty="0" smtClean="0"/>
              <a:t>, </a:t>
            </a:r>
            <a:r>
              <a:rPr lang="en-US" sz="5600" dirty="0" err="1" smtClean="0"/>
              <a:t>jadi</a:t>
            </a:r>
            <a:r>
              <a:rPr lang="en-US" sz="5600" dirty="0" smtClean="0"/>
              <a:t> </a:t>
            </a:r>
            <a:r>
              <a:rPr lang="en-US" sz="5600" dirty="0" err="1" smtClean="0"/>
              <a:t>kreativitas</a:t>
            </a:r>
            <a:r>
              <a:rPr lang="en-US" sz="5600" dirty="0" smtClean="0"/>
              <a:t> </a:t>
            </a:r>
            <a:r>
              <a:rPr lang="en-US" sz="5600" dirty="0" err="1" smtClean="0"/>
              <a:t>seorang</a:t>
            </a:r>
            <a:r>
              <a:rPr lang="en-US" sz="5600" dirty="0" smtClean="0"/>
              <a:t> </a:t>
            </a:r>
            <a:r>
              <a:rPr lang="en-US" sz="5600" dirty="0" err="1" smtClean="0"/>
              <a:t>organisator</a:t>
            </a:r>
            <a:r>
              <a:rPr lang="en-US" sz="5600" dirty="0" smtClean="0"/>
              <a:t> </a:t>
            </a:r>
            <a:r>
              <a:rPr lang="en-US" sz="5600" dirty="0" err="1" smtClean="0"/>
              <a:t>sangat</a:t>
            </a:r>
            <a:r>
              <a:rPr lang="en-US" sz="5600" dirty="0" smtClean="0"/>
              <a:t> </a:t>
            </a:r>
            <a:r>
              <a:rPr lang="en-US" sz="5600" dirty="0" err="1" smtClean="0"/>
              <a:t>dibutuhkan</a:t>
            </a:r>
            <a:r>
              <a:rPr lang="en-US" sz="5600" dirty="0" smtClean="0"/>
              <a:t>.</a:t>
            </a:r>
          </a:p>
          <a:p>
            <a:pPr marL="274320" indent="-274320" eaLnBrk="1" fontAlgn="auto" hangingPunct="1">
              <a:spcAft>
                <a:spcPts val="0"/>
              </a:spcAft>
              <a:buClr>
                <a:schemeClr val="accent3"/>
              </a:buClr>
              <a:buFont typeface="Arial" pitchFamily="34" charset="0"/>
              <a:buNone/>
              <a:defRPr/>
            </a:pPr>
            <a:endParaRPr lang="en-US" sz="5600" dirty="0" smtClean="0"/>
          </a:p>
          <a:p>
            <a:pPr marL="274320" indent="-274320" eaLnBrk="1" fontAlgn="auto" hangingPunct="1">
              <a:spcAft>
                <a:spcPts val="0"/>
              </a:spcAft>
              <a:buClr>
                <a:schemeClr val="accent3"/>
              </a:buClr>
              <a:buFont typeface="Arial" pitchFamily="34" charset="0"/>
              <a:buChar char="•"/>
              <a:defRPr/>
            </a:pPr>
            <a:r>
              <a:rPr lang="en-US" sz="5600" b="1" i="1" dirty="0" err="1" smtClean="0"/>
              <a:t>Fleksibel</a:t>
            </a:r>
            <a:endParaRPr lang="en-US" sz="5600" dirty="0" smtClean="0"/>
          </a:p>
          <a:p>
            <a:pPr marL="274320" indent="-274320" eaLnBrk="1" fontAlgn="auto" hangingPunct="1">
              <a:spcAft>
                <a:spcPts val="0"/>
              </a:spcAft>
              <a:buClr>
                <a:schemeClr val="accent3"/>
              </a:buClr>
              <a:buFont typeface="Arial" pitchFamily="34" charset="0"/>
              <a:buNone/>
              <a:defRPr/>
            </a:pPr>
            <a:r>
              <a:rPr lang="en-US" sz="5600" dirty="0" smtClean="0"/>
              <a:t>	</a:t>
            </a:r>
            <a:r>
              <a:rPr lang="en-US" sz="5600" dirty="0" err="1" smtClean="0"/>
              <a:t>Disamping</a:t>
            </a:r>
            <a:r>
              <a:rPr lang="en-US" sz="5600" dirty="0" smtClean="0"/>
              <a:t> </a:t>
            </a:r>
            <a:r>
              <a:rPr lang="en-US" sz="5600" dirty="0" err="1" smtClean="0"/>
              <a:t>kreatif</a:t>
            </a:r>
            <a:r>
              <a:rPr lang="en-US" sz="5600" dirty="0" smtClean="0"/>
              <a:t> </a:t>
            </a:r>
            <a:r>
              <a:rPr lang="en-US" sz="5600" dirty="0" err="1" smtClean="0"/>
              <a:t>seorang</a:t>
            </a:r>
            <a:r>
              <a:rPr lang="en-US" sz="5600" dirty="0" smtClean="0"/>
              <a:t> </a:t>
            </a:r>
            <a:r>
              <a:rPr lang="en-US" sz="5600" dirty="0" err="1" smtClean="0"/>
              <a:t>organisator</a:t>
            </a:r>
            <a:r>
              <a:rPr lang="en-US" sz="5600" dirty="0" smtClean="0"/>
              <a:t> </a:t>
            </a:r>
            <a:r>
              <a:rPr lang="en-US" sz="5600" dirty="0" err="1" smtClean="0"/>
              <a:t>masyarakat</a:t>
            </a:r>
            <a:r>
              <a:rPr lang="en-US" sz="5600" dirty="0" smtClean="0"/>
              <a:t> </a:t>
            </a:r>
            <a:r>
              <a:rPr lang="en-US" sz="5600" dirty="0" err="1" smtClean="0"/>
              <a:t>juga</a:t>
            </a:r>
            <a:r>
              <a:rPr lang="en-US" sz="5600" dirty="0" smtClean="0"/>
              <a:t> </a:t>
            </a:r>
            <a:r>
              <a:rPr lang="en-US" sz="5600" dirty="0" err="1" smtClean="0"/>
              <a:t>dituntut</a:t>
            </a:r>
            <a:r>
              <a:rPr lang="en-US" sz="5600" dirty="0" smtClean="0"/>
              <a:t> </a:t>
            </a:r>
            <a:r>
              <a:rPr lang="en-US" sz="5600" dirty="0" err="1" smtClean="0"/>
              <a:t>fleksibel</a:t>
            </a:r>
            <a:r>
              <a:rPr lang="en-US" sz="5600" dirty="0" smtClean="0"/>
              <a:t>. </a:t>
            </a:r>
            <a:r>
              <a:rPr lang="en-US" sz="5600" dirty="0" err="1" smtClean="0"/>
              <a:t>Artinya</a:t>
            </a:r>
            <a:r>
              <a:rPr lang="en-US" sz="5600" dirty="0" smtClean="0"/>
              <a:t> </a:t>
            </a:r>
            <a:r>
              <a:rPr lang="en-US" sz="5600" dirty="0" err="1" smtClean="0"/>
              <a:t>seorang</a:t>
            </a:r>
            <a:r>
              <a:rPr lang="en-US" sz="5600" dirty="0" smtClean="0"/>
              <a:t> </a:t>
            </a:r>
            <a:r>
              <a:rPr lang="en-US" sz="5600" dirty="0" err="1" smtClean="0"/>
              <a:t>organisator</a:t>
            </a:r>
            <a:r>
              <a:rPr lang="en-US" sz="5600" dirty="0" smtClean="0"/>
              <a:t> </a:t>
            </a:r>
            <a:r>
              <a:rPr lang="en-US" sz="5600" dirty="0" err="1" smtClean="0"/>
              <a:t>harus</a:t>
            </a:r>
            <a:r>
              <a:rPr lang="en-US" sz="5600" dirty="0" smtClean="0"/>
              <a:t> </a:t>
            </a:r>
            <a:r>
              <a:rPr lang="en-US" sz="5600" dirty="0" err="1" smtClean="0"/>
              <a:t>mampu</a:t>
            </a:r>
            <a:r>
              <a:rPr lang="en-US" sz="5600" dirty="0" smtClean="0"/>
              <a:t> </a:t>
            </a:r>
            <a:r>
              <a:rPr lang="en-US" sz="5600" dirty="0" err="1" smtClean="0"/>
              <a:t>menyesuaikan</a:t>
            </a:r>
            <a:r>
              <a:rPr lang="en-US" sz="5600" dirty="0" smtClean="0"/>
              <a:t> </a:t>
            </a:r>
            <a:r>
              <a:rPr lang="en-US" sz="5600" dirty="0" err="1" smtClean="0"/>
              <a:t>diri</a:t>
            </a:r>
            <a:r>
              <a:rPr lang="en-US" sz="5600" dirty="0" smtClean="0"/>
              <a:t> </a:t>
            </a:r>
            <a:r>
              <a:rPr lang="en-US" sz="5600" dirty="0" err="1" smtClean="0"/>
              <a:t>dan</a:t>
            </a:r>
            <a:r>
              <a:rPr lang="en-US" sz="5600" dirty="0" smtClean="0"/>
              <a:t> </a:t>
            </a:r>
            <a:r>
              <a:rPr lang="en-US" sz="5600" dirty="0" err="1" smtClean="0"/>
              <a:t>rencananya</a:t>
            </a:r>
            <a:r>
              <a:rPr lang="en-US" sz="5600" dirty="0" smtClean="0"/>
              <a:t> </a:t>
            </a:r>
            <a:r>
              <a:rPr lang="en-US" sz="5600" dirty="0" err="1" smtClean="0"/>
              <a:t>dengan</a:t>
            </a:r>
            <a:r>
              <a:rPr lang="en-US" sz="5600" dirty="0" smtClean="0"/>
              <a:t> </a:t>
            </a:r>
            <a:r>
              <a:rPr lang="en-US" sz="5600" dirty="0" err="1" smtClean="0"/>
              <a:t>situasi</a:t>
            </a:r>
            <a:r>
              <a:rPr lang="en-US" sz="5600" dirty="0" smtClean="0"/>
              <a:t> </a:t>
            </a:r>
            <a:r>
              <a:rPr lang="en-US" sz="5600" dirty="0" err="1" smtClean="0"/>
              <a:t>nyata</a:t>
            </a:r>
            <a:r>
              <a:rPr lang="en-US" sz="5600" dirty="0" smtClean="0"/>
              <a:t> </a:t>
            </a:r>
            <a:r>
              <a:rPr lang="en-US" sz="5600" dirty="0" err="1" smtClean="0"/>
              <a:t>di</a:t>
            </a:r>
            <a:r>
              <a:rPr lang="en-US" sz="5600" dirty="0" smtClean="0"/>
              <a:t> </a:t>
            </a:r>
            <a:r>
              <a:rPr lang="en-US" sz="5600" dirty="0" err="1" smtClean="0"/>
              <a:t>lapangan</a:t>
            </a:r>
            <a:r>
              <a:rPr lang="en-US" sz="5600" dirty="0" smtClean="0"/>
              <a:t>. </a:t>
            </a:r>
            <a:r>
              <a:rPr lang="en-US" sz="5600" dirty="0" err="1" smtClean="0"/>
              <a:t>Perlu</a:t>
            </a:r>
            <a:r>
              <a:rPr lang="en-US" sz="5600" dirty="0" smtClean="0"/>
              <a:t> </a:t>
            </a:r>
            <a:r>
              <a:rPr lang="en-US" sz="5600" dirty="0" err="1" smtClean="0"/>
              <a:t>dibedakan</a:t>
            </a:r>
            <a:r>
              <a:rPr lang="en-US" sz="5600" dirty="0" smtClean="0"/>
              <a:t> </a:t>
            </a:r>
            <a:r>
              <a:rPr lang="en-US" sz="5600" dirty="0" err="1" smtClean="0"/>
              <a:t>antara</a:t>
            </a:r>
            <a:r>
              <a:rPr lang="en-US" sz="5600" dirty="0" smtClean="0"/>
              <a:t> </a:t>
            </a:r>
            <a:r>
              <a:rPr lang="en-US" sz="5600" dirty="0" err="1" smtClean="0"/>
              <a:t>fleksibel</a:t>
            </a:r>
            <a:r>
              <a:rPr lang="en-US" sz="5600" dirty="0" smtClean="0"/>
              <a:t> </a:t>
            </a:r>
            <a:r>
              <a:rPr lang="en-US" sz="5600" dirty="0" err="1" smtClean="0"/>
              <a:t>dan</a:t>
            </a:r>
            <a:r>
              <a:rPr lang="en-US" sz="5600" dirty="0" smtClean="0"/>
              <a:t> </a:t>
            </a:r>
            <a:r>
              <a:rPr lang="en-US" sz="5600" dirty="0" err="1" smtClean="0"/>
              <a:t>oportunis</a:t>
            </a:r>
            <a:r>
              <a:rPr lang="en-US" sz="5600" dirty="0" smtClean="0"/>
              <a:t>. </a:t>
            </a:r>
            <a:r>
              <a:rPr lang="en-US" sz="5600" dirty="0" err="1" smtClean="0"/>
              <a:t>Fleksibel</a:t>
            </a:r>
            <a:r>
              <a:rPr lang="en-US" sz="5600" dirty="0" smtClean="0"/>
              <a:t> </a:t>
            </a:r>
            <a:r>
              <a:rPr lang="en-US" sz="5600" dirty="0" err="1" smtClean="0"/>
              <a:t>adalah</a:t>
            </a:r>
            <a:r>
              <a:rPr lang="en-US" sz="5600" dirty="0" smtClean="0"/>
              <a:t> </a:t>
            </a:r>
            <a:r>
              <a:rPr lang="en-US" sz="5600" dirty="0" err="1" smtClean="0"/>
              <a:t>penyesuaian</a:t>
            </a:r>
            <a:r>
              <a:rPr lang="en-US" sz="5600" dirty="0" smtClean="0"/>
              <a:t> (</a:t>
            </a:r>
            <a:r>
              <a:rPr lang="en-US" sz="5600" dirty="0" err="1" smtClean="0"/>
              <a:t>adaptasi</a:t>
            </a:r>
            <a:r>
              <a:rPr lang="en-US" sz="5600" dirty="0" smtClean="0"/>
              <a:t>) </a:t>
            </a:r>
            <a:r>
              <a:rPr lang="en-US" sz="5600" dirty="0" err="1" smtClean="0"/>
              <a:t>ke</a:t>
            </a:r>
            <a:r>
              <a:rPr lang="en-US" sz="5600" dirty="0" smtClean="0"/>
              <a:t> </a:t>
            </a:r>
            <a:r>
              <a:rPr lang="en-US" sz="5600" dirty="0" err="1" smtClean="0"/>
              <a:t>suatu</a:t>
            </a:r>
            <a:r>
              <a:rPr lang="en-US" sz="5600" dirty="0" smtClean="0"/>
              <a:t> </a:t>
            </a:r>
            <a:r>
              <a:rPr lang="en-US" sz="5600" dirty="0" err="1" smtClean="0"/>
              <a:t>situasi</a:t>
            </a:r>
            <a:r>
              <a:rPr lang="en-US" sz="5600" dirty="0" smtClean="0"/>
              <a:t> agar </a:t>
            </a:r>
            <a:r>
              <a:rPr lang="en-US" sz="5600" dirty="0" err="1" smtClean="0"/>
              <a:t>tercapai</a:t>
            </a:r>
            <a:r>
              <a:rPr lang="en-US" sz="5600" dirty="0" smtClean="0"/>
              <a:t> </a:t>
            </a:r>
            <a:r>
              <a:rPr lang="en-US" sz="5600" dirty="0" err="1" smtClean="0"/>
              <a:t>tujuan</a:t>
            </a:r>
            <a:r>
              <a:rPr lang="en-US" sz="5600" dirty="0" smtClean="0"/>
              <a:t> yang </a:t>
            </a:r>
            <a:r>
              <a:rPr lang="en-US" sz="5600" dirty="0" err="1" smtClean="0"/>
              <a:t>telah</a:t>
            </a:r>
            <a:r>
              <a:rPr lang="en-US" sz="5600" dirty="0" smtClean="0"/>
              <a:t> </a:t>
            </a:r>
            <a:r>
              <a:rPr lang="en-US" sz="5600" dirty="0" err="1" smtClean="0"/>
              <a:t>ditetapkan</a:t>
            </a:r>
            <a:r>
              <a:rPr lang="en-US" sz="5600" dirty="0" smtClean="0"/>
              <a:t> </a:t>
            </a:r>
            <a:r>
              <a:rPr lang="en-US" sz="5600" dirty="0" err="1" smtClean="0"/>
              <a:t>sedangkan</a:t>
            </a:r>
            <a:r>
              <a:rPr lang="en-US" sz="5600" dirty="0" smtClean="0"/>
              <a:t> </a:t>
            </a:r>
            <a:r>
              <a:rPr lang="en-US" sz="5600" dirty="0" err="1" smtClean="0"/>
              <a:t>oportunis</a:t>
            </a:r>
            <a:r>
              <a:rPr lang="en-US" sz="5600" dirty="0" smtClean="0"/>
              <a:t> </a:t>
            </a:r>
            <a:r>
              <a:rPr lang="en-US" sz="5600" dirty="0" err="1" smtClean="0"/>
              <a:t>tidak</a:t>
            </a:r>
            <a:r>
              <a:rPr lang="en-US" sz="5600" dirty="0" smtClean="0"/>
              <a:t> </a:t>
            </a:r>
            <a:r>
              <a:rPr lang="en-US" sz="5600" dirty="0" err="1" smtClean="0"/>
              <a:t>punya</a:t>
            </a:r>
            <a:r>
              <a:rPr lang="en-US" sz="5600" dirty="0" smtClean="0"/>
              <a:t> </a:t>
            </a:r>
            <a:r>
              <a:rPr lang="en-US" sz="5600" dirty="0" err="1" smtClean="0"/>
              <a:t>tujuan</a:t>
            </a:r>
            <a:r>
              <a:rPr lang="en-US" sz="5600" dirty="0" smtClean="0"/>
              <a:t>.</a:t>
            </a:r>
          </a:p>
          <a:p>
            <a:pPr marL="640080" lvl="1" indent="-274320" eaLnBrk="1" fontAlgn="auto" hangingPunct="1">
              <a:spcAft>
                <a:spcPts val="0"/>
              </a:spcAft>
              <a:buFont typeface="Arial" pitchFamily="34" charset="0"/>
              <a:buChar char="–"/>
              <a:defRPr/>
            </a:pPr>
            <a:endParaRPr lang="en-US" sz="4300" dirty="0" smtClean="0"/>
          </a:p>
          <a:p>
            <a:pPr marL="274320" indent="-274320" eaLnBrk="1" fontAlgn="auto" hangingPunct="1">
              <a:spcAft>
                <a:spcPts val="0"/>
              </a:spcAft>
              <a:buClr>
                <a:schemeClr val="accent3"/>
              </a:buClr>
              <a:buFont typeface="Arial" pitchFamily="34" charset="0"/>
              <a:buChar char="•"/>
              <a:defRPr/>
            </a:pPr>
            <a:endParaRPr lang="en-US" sz="4300" dirty="0"/>
          </a:p>
        </p:txBody>
      </p:sp>
    </p:spTree>
    <p:extLst>
      <p:ext uri="{BB962C8B-B14F-4D97-AF65-F5344CB8AC3E}">
        <p14:creationId xmlns:p14="http://schemas.microsoft.com/office/powerpoint/2010/main" val="4952803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sz="3200" dirty="0" smtClean="0"/>
              <a:t>Cara dan langkah dalam meningkatkan peran serta masyarakat antara lain sebagai berikut :</a:t>
            </a:r>
            <a:br>
              <a:rPr lang="id-ID" sz="3200" dirty="0" smtClean="0"/>
            </a:br>
            <a:endParaRPr lang="id-ID" sz="3200" dirty="0"/>
          </a:p>
        </p:txBody>
      </p:sp>
      <p:sp>
        <p:nvSpPr>
          <p:cNvPr id="3" name="Content Placeholder 2"/>
          <p:cNvSpPr>
            <a:spLocks noGrp="1"/>
          </p:cNvSpPr>
          <p:nvPr>
            <p:ph idx="1"/>
          </p:nvPr>
        </p:nvSpPr>
        <p:spPr/>
        <p:txBody>
          <a:bodyPr>
            <a:normAutofit fontScale="92500" lnSpcReduction="20000"/>
          </a:bodyPr>
          <a:lstStyle/>
          <a:p>
            <a:r>
              <a:rPr lang="id-ID" dirty="0" smtClean="0"/>
              <a:t>a.    Peningkatan peran serta masyarakat pada umumnya merupakan proses yang berorientasi pada manusia dan hubungannya dengan manusia lainnya.</a:t>
            </a:r>
          </a:p>
          <a:p>
            <a:r>
              <a:rPr lang="id-ID" dirty="0" smtClean="0"/>
              <a:t>b.    Penting di tekankan bahwa para pembina peran serta masyarakat harus bersifat sebagai fasilitator, pemberi bantuan teknis, bukan sebagai instruktor terhadap masyarakat, agar mampu mengembangkan kemandirian masyarakat dan bukan menimbulkan ketergantungan masyarakat.</a:t>
            </a:r>
          </a:p>
          <a:p>
            <a:r>
              <a:rPr lang="id-ID" dirty="0" smtClean="0"/>
              <a:t> </a:t>
            </a:r>
          </a:p>
          <a:p>
            <a:endParaRPr lang="id-ID" dirty="0"/>
          </a:p>
        </p:txBody>
      </p:sp>
    </p:spTree>
    <p:extLst>
      <p:ext uri="{BB962C8B-B14F-4D97-AF65-F5344CB8AC3E}">
        <p14:creationId xmlns:p14="http://schemas.microsoft.com/office/powerpoint/2010/main" val="18204297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sz="3200" dirty="0" smtClean="0"/>
              <a:t>Secara garis besar, langkah pengembangan peran serta masyarakat umum adalah sebagai berikut :</a:t>
            </a:r>
            <a:br>
              <a:rPr lang="id-ID" sz="3200" dirty="0" smtClean="0"/>
            </a:br>
            <a:endParaRPr lang="id-ID" sz="3200" dirty="0"/>
          </a:p>
        </p:txBody>
      </p:sp>
      <p:sp>
        <p:nvSpPr>
          <p:cNvPr id="3" name="Content Placeholder 2"/>
          <p:cNvSpPr>
            <a:spLocks noGrp="1"/>
          </p:cNvSpPr>
          <p:nvPr>
            <p:ph idx="1"/>
          </p:nvPr>
        </p:nvSpPr>
        <p:spPr>
          <a:xfrm>
            <a:off x="0" y="1600201"/>
            <a:ext cx="9144000" cy="4724400"/>
          </a:xfrm>
        </p:spPr>
        <p:txBody>
          <a:bodyPr>
            <a:normAutofit/>
          </a:bodyPr>
          <a:lstStyle/>
          <a:p>
            <a:r>
              <a:rPr lang="id-ID" dirty="0" smtClean="0"/>
              <a:t>a.    Penggalangan dukungan penentu kebijakan, pemimpin wilayah, lintas sektor, dan berbagai organisasi kesehatan, yang dilaksanakan melalui dialog, seminar, dan lokakarya dengan memanfaatkan media massa dan sistem organisasi kesehatan.</a:t>
            </a:r>
          </a:p>
          <a:p>
            <a:r>
              <a:rPr lang="id-ID" dirty="0" smtClean="0"/>
              <a:t>b.    Persiapan petugas penyelenggara melalui pelatihan, orientasi, atau sarasehan di bidang kesehatan.</a:t>
            </a:r>
          </a:p>
          <a:p>
            <a:r>
              <a:rPr lang="id-ID" dirty="0" smtClean="0"/>
              <a:t>c.    Persiapan masyarakat melalui serangkaian kegiatan untuk meningkatkan kemampuan masyarakat dalam mengenal dan memecahkan masalah kesehatan, dengan menggali dan menggerakkan swadaya yang dimiliki.</a:t>
            </a:r>
          </a:p>
          <a:p>
            <a:endParaRPr lang="id-ID" dirty="0"/>
          </a:p>
        </p:txBody>
      </p:sp>
    </p:spTree>
    <p:extLst>
      <p:ext uri="{BB962C8B-B14F-4D97-AF65-F5344CB8AC3E}">
        <p14:creationId xmlns:p14="http://schemas.microsoft.com/office/powerpoint/2010/main" val="338692981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sz="2000" b="1" dirty="0" smtClean="0"/>
              <a:t>Peranan lembaga dari luar hanyalah sebagai perangsang agar proses yang terjadi berjalan secara optimal. Dengan demikian, maka penjabarannya secara operasional dilaksanakan dengan cara :</a:t>
            </a:r>
            <a:br>
              <a:rPr lang="id-ID" sz="2000" b="1" dirty="0" smtClean="0"/>
            </a:br>
            <a:endParaRPr lang="id-ID" sz="2000" b="1" dirty="0"/>
          </a:p>
        </p:txBody>
      </p:sp>
      <p:sp>
        <p:nvSpPr>
          <p:cNvPr id="3" name="Content Placeholder 2"/>
          <p:cNvSpPr>
            <a:spLocks noGrp="1"/>
          </p:cNvSpPr>
          <p:nvPr>
            <p:ph idx="1"/>
          </p:nvPr>
        </p:nvSpPr>
        <p:spPr>
          <a:xfrm>
            <a:off x="0" y="1904999"/>
            <a:ext cx="9144000" cy="4953001"/>
          </a:xfrm>
        </p:spPr>
        <p:txBody>
          <a:bodyPr>
            <a:normAutofit lnSpcReduction="10000"/>
          </a:bodyPr>
          <a:lstStyle/>
          <a:p>
            <a:r>
              <a:rPr lang="id-ID" sz="2400" dirty="0" smtClean="0"/>
              <a:t>A.Berikan kesempatan agar masayarakat sendiri yang menentukan maslah kesehatannya, baik yang dihadapi secara individu, keluarga , kelompok, maupun masyarakat.</a:t>
            </a:r>
          </a:p>
          <a:p>
            <a:r>
              <a:rPr lang="id-ID" sz="2400" dirty="0" smtClean="0"/>
              <a:t>b. Berikan kesempatan agar masayarakat sendiri yang membuat analisa dan kemudian menyusun perencanaan penanggulangan masalah.</a:t>
            </a:r>
          </a:p>
          <a:p>
            <a:r>
              <a:rPr lang="id-ID" sz="2400" dirty="0" smtClean="0"/>
              <a:t>c. Berikan kesempatan agar masyarakat sendiri yang mengorganisir diri untuk melaksanakan upaya perbaikan tersebut.</a:t>
            </a:r>
          </a:p>
          <a:p>
            <a:r>
              <a:rPr lang="id-ID" sz="2400" dirty="0" smtClean="0"/>
              <a:t>d. Dalam proses ini sedapat mungkin digali sumber-sumber daya yang ada dalam masyarakat sendiri dan kalau betul-betul diperlukan dimintakan bantuan dari luar.</a:t>
            </a:r>
          </a:p>
          <a:p>
            <a:endParaRPr lang="id-ID" sz="2400" dirty="0"/>
          </a:p>
        </p:txBody>
      </p:sp>
    </p:spTree>
    <p:extLst>
      <p:ext uri="{BB962C8B-B14F-4D97-AF65-F5344CB8AC3E}">
        <p14:creationId xmlns:p14="http://schemas.microsoft.com/office/powerpoint/2010/main" val="166136033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47700" y="1143000"/>
            <a:ext cx="7775575" cy="609600"/>
          </a:xfrm>
        </p:spPr>
        <p:txBody>
          <a:bodyPr>
            <a:normAutofit fontScale="90000"/>
          </a:bodyPr>
          <a:lstStyle/>
          <a:p>
            <a:pPr eaLnBrk="1" fontAlgn="auto" hangingPunct="1">
              <a:spcAft>
                <a:spcPts val="0"/>
              </a:spcAft>
              <a:defRPr/>
            </a:pPr>
            <a:r>
              <a:rPr lang="en-US" b="1" u="sng" dirty="0" smtClean="0">
                <a:solidFill>
                  <a:schemeClr val="accent3">
                    <a:lumMod val="75000"/>
                  </a:schemeClr>
                </a:solidFill>
                <a:latin typeface="Calibri" pitchFamily="34" charset="0"/>
                <a:cs typeface="Tahoma" pitchFamily="34" charset="0"/>
              </a:rPr>
              <a:t>PENGERTIAN OMW </a:t>
            </a:r>
          </a:p>
        </p:txBody>
      </p:sp>
      <p:sp>
        <p:nvSpPr>
          <p:cNvPr id="24579" name="Rectangle 3"/>
          <p:cNvSpPr>
            <a:spLocks noGrp="1" noChangeArrowheads="1"/>
          </p:cNvSpPr>
          <p:nvPr>
            <p:ph idx="1"/>
          </p:nvPr>
        </p:nvSpPr>
        <p:spPr>
          <a:xfrm>
            <a:off x="609600" y="1752600"/>
            <a:ext cx="8115300" cy="838200"/>
          </a:xfrm>
        </p:spPr>
        <p:txBody>
          <a:bodyPr rtlCol="0">
            <a:normAutofit/>
          </a:bodyPr>
          <a:lstStyle/>
          <a:p>
            <a:pPr marL="0" indent="0" eaLnBrk="1" fontAlgn="auto" hangingPunct="1">
              <a:spcBef>
                <a:spcPct val="10000"/>
              </a:spcBef>
              <a:spcAft>
                <a:spcPts val="0"/>
              </a:spcAft>
              <a:buClr>
                <a:schemeClr val="accent3"/>
              </a:buClr>
              <a:buFontTx/>
              <a:buNone/>
              <a:defRPr/>
            </a:pPr>
            <a:r>
              <a:rPr lang="en-US" sz="2400" dirty="0" smtClean="0">
                <a:solidFill>
                  <a:schemeClr val="tx2">
                    <a:lumMod val="90000"/>
                  </a:schemeClr>
                </a:solidFill>
                <a:latin typeface="Calibri" pitchFamily="34" charset="0"/>
              </a:rPr>
              <a:t>ORGANISASI MASYARAKAT WARGA (OMW)</a:t>
            </a:r>
            <a:r>
              <a:rPr lang="id-ID" sz="2400" dirty="0" smtClean="0">
                <a:solidFill>
                  <a:schemeClr val="tx2">
                    <a:lumMod val="90000"/>
                  </a:schemeClr>
                </a:solidFill>
                <a:latin typeface="Calibri" pitchFamily="34" charset="0"/>
              </a:rPr>
              <a:t> </a:t>
            </a:r>
            <a:r>
              <a:rPr lang="en-US" sz="2400" dirty="0" smtClean="0">
                <a:solidFill>
                  <a:schemeClr val="tx2">
                    <a:lumMod val="90000"/>
                  </a:schemeClr>
                </a:solidFill>
                <a:latin typeface="Calibri" pitchFamily="34" charset="0"/>
              </a:rPr>
              <a:t> ADALAH TERJEMAHAN DARI CIVIL SOCIETY ORGANIZATION (CSO)</a:t>
            </a:r>
          </a:p>
        </p:txBody>
      </p:sp>
      <p:sp>
        <p:nvSpPr>
          <p:cNvPr id="4" name="Rectangle 2"/>
          <p:cNvSpPr txBox="1">
            <a:spLocks noChangeArrowheads="1"/>
          </p:cNvSpPr>
          <p:nvPr/>
        </p:nvSpPr>
        <p:spPr>
          <a:xfrm>
            <a:off x="590550" y="2819400"/>
            <a:ext cx="8096250" cy="3295650"/>
          </a:xfrm>
          <a:prstGeom prst="rect">
            <a:avLst/>
          </a:prstGeom>
        </p:spPr>
        <p:txBody>
          <a:bodyPr>
            <a:normAutofit lnSpcReduction="10000"/>
          </a:bodyPr>
          <a:lstStyle/>
          <a:p>
            <a:pPr fontAlgn="auto">
              <a:spcBef>
                <a:spcPct val="20000"/>
              </a:spcBef>
              <a:spcAft>
                <a:spcPts val="0"/>
              </a:spcAft>
              <a:buClr>
                <a:schemeClr val="accent3"/>
              </a:buClr>
              <a:buSzPct val="95000"/>
              <a:defRPr/>
            </a:pPr>
            <a:r>
              <a:rPr lang="en-US" sz="2400" b="1" dirty="0">
                <a:solidFill>
                  <a:schemeClr val="accent3">
                    <a:lumMod val="75000"/>
                  </a:schemeClr>
                </a:solidFill>
                <a:latin typeface="Calibri" pitchFamily="34" charset="0"/>
                <a:cs typeface="+mn-cs"/>
              </a:rPr>
              <a:t>CIVIL SOCIETY/MASYARAKAT WARGA</a:t>
            </a:r>
            <a:r>
              <a:rPr lang="en-US" sz="2400" dirty="0">
                <a:solidFill>
                  <a:schemeClr val="accent3">
                    <a:lumMod val="75000"/>
                  </a:schemeClr>
                </a:solidFill>
                <a:latin typeface="Calibri" pitchFamily="34" charset="0"/>
                <a:cs typeface="+mn-cs"/>
              </a:rPr>
              <a:t>  </a:t>
            </a:r>
          </a:p>
          <a:p>
            <a:pPr fontAlgn="auto">
              <a:spcBef>
                <a:spcPct val="20000"/>
              </a:spcBef>
              <a:spcAft>
                <a:spcPts val="0"/>
              </a:spcAft>
              <a:buClr>
                <a:schemeClr val="accent3"/>
              </a:buClr>
              <a:buSzPct val="95000"/>
              <a:defRPr/>
            </a:pPr>
            <a:r>
              <a:rPr lang="en-US" sz="2400" dirty="0">
                <a:solidFill>
                  <a:schemeClr val="tx2">
                    <a:lumMod val="90000"/>
                  </a:schemeClr>
                </a:solidFill>
                <a:latin typeface="Calibri" pitchFamily="34" charset="0"/>
                <a:cs typeface="+mn-cs"/>
              </a:rPr>
              <a:t>ORGANISASI YANG DIPRAKARSAI DAN DIKELOLA SECARA MANDIRI OLEH WARGA, YANG SECARA DAMAI BERUPAYA MEMENUHI KEBUTUHAN/KEPENTINGAN BERSAMA, MEMECAHKAN PERSOALAN BERSAMA ATAU MENYATAKAN KEPEDULIAN BERSAMA DGN TETAP MENGHARGAI HAK ORANG LAIN UNTUK BERBUAT YANG SAMA DAN TETAP MEMPERTAHANKAN KEMERDEKAANNYA (OTONOMI) TERHADAP INSTITUSI NEGARA, KELUARGA, AGAMA DAN PASAR.</a:t>
            </a:r>
          </a:p>
        </p:txBody>
      </p:sp>
    </p:spTree>
    <p:extLst>
      <p:ext uri="{BB962C8B-B14F-4D97-AF65-F5344CB8AC3E}">
        <p14:creationId xmlns:p14="http://schemas.microsoft.com/office/powerpoint/2010/main" val="15589214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sz="3200" i="1" u="sng" dirty="0" smtClean="0"/>
              <a:t/>
            </a:r>
            <a:br>
              <a:rPr lang="id-ID" sz="3200" i="1" u="sng" dirty="0" smtClean="0"/>
            </a:br>
            <a:r>
              <a:rPr lang="id-ID" sz="3200" i="1" u="sng" dirty="0" smtClean="0">
                <a:solidFill>
                  <a:srgbClr val="FF0000"/>
                </a:solidFill>
              </a:rPr>
              <a:t>Unsur-unsur </a:t>
            </a:r>
            <a:r>
              <a:rPr lang="id-ID" sz="3200" i="1" u="sng" dirty="0" smtClean="0">
                <a:solidFill>
                  <a:srgbClr val="FF0000"/>
                </a:solidFill>
              </a:rPr>
              <a:t>program pengembangan dan pengorganisasaian  masyarakat</a:t>
            </a:r>
            <a:r>
              <a:rPr lang="id-ID" dirty="0" smtClean="0">
                <a:solidFill>
                  <a:srgbClr val="FF0000"/>
                </a:solidFill>
              </a:rPr>
              <a:t/>
            </a:r>
            <a:br>
              <a:rPr lang="id-ID" dirty="0" smtClean="0">
                <a:solidFill>
                  <a:srgbClr val="FF0000"/>
                </a:solidFill>
              </a:rPr>
            </a:br>
            <a:endParaRPr lang="id-ID" dirty="0">
              <a:solidFill>
                <a:srgbClr val="FF0000"/>
              </a:solidFill>
            </a:endParaRPr>
          </a:p>
        </p:txBody>
      </p:sp>
      <p:sp>
        <p:nvSpPr>
          <p:cNvPr id="3" name="Content Placeholder 2"/>
          <p:cNvSpPr>
            <a:spLocks noGrp="1"/>
          </p:cNvSpPr>
          <p:nvPr>
            <p:ph idx="1"/>
          </p:nvPr>
        </p:nvSpPr>
        <p:spPr/>
        <p:txBody>
          <a:bodyPr>
            <a:normAutofit fontScale="70000" lnSpcReduction="20000"/>
          </a:bodyPr>
          <a:lstStyle/>
          <a:p>
            <a:r>
              <a:rPr lang="id-ID" dirty="0" smtClean="0"/>
              <a:t>a. Program terencana yang berfokus pada kebutuhan-kebutuhan menyeluruh (</a:t>
            </a:r>
            <a:r>
              <a:rPr lang="id-ID" i="1" dirty="0" smtClean="0"/>
              <a:t>total needs</a:t>
            </a:r>
            <a:r>
              <a:rPr lang="id-ID" dirty="0" smtClean="0"/>
              <a:t>) dari masyarakat yang bersangkutan.</a:t>
            </a:r>
          </a:p>
          <a:p>
            <a:r>
              <a:rPr lang="id-ID" dirty="0" smtClean="0"/>
              <a:t>b. Mendorong kemandirian atau swadaya masyarakat.</a:t>
            </a:r>
          </a:p>
          <a:p>
            <a:r>
              <a:rPr lang="id-ID" dirty="0" smtClean="0"/>
              <a:t>c. Adanya bantuan teknis dari pemerintah, badan-badan swasta, atau organisai-organisai sukarela, yang meliputi tenaga, peralatan, bahan, ataupun dana.</a:t>
            </a:r>
          </a:p>
          <a:p>
            <a:r>
              <a:rPr lang="id-ID" dirty="0" smtClean="0"/>
              <a:t>d. Mempersatukan berbagai disiplin ilmu seperti pertanian, peternakan, kesehatan masyarakat, pendidikan kesejahteraan keluarga, kewanitaan, kepemudaan, dan lainnya untuk membantu msayarakat.</a:t>
            </a:r>
          </a:p>
          <a:p>
            <a:r>
              <a:rPr lang="id-ID" dirty="0" smtClean="0"/>
              <a:t> </a:t>
            </a:r>
          </a:p>
          <a:p>
            <a:endParaRPr lang="id-ID" dirty="0"/>
          </a:p>
        </p:txBody>
      </p:sp>
    </p:spTree>
    <p:extLst>
      <p:ext uri="{BB962C8B-B14F-4D97-AF65-F5344CB8AC3E}">
        <p14:creationId xmlns:p14="http://schemas.microsoft.com/office/powerpoint/2010/main" val="1234426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4"/>
          <p:cNvSpPr>
            <a:spLocks noGrp="1" noChangeArrowheads="1"/>
          </p:cNvSpPr>
          <p:nvPr>
            <p:ph type="title"/>
          </p:nvPr>
        </p:nvSpPr>
        <p:spPr>
          <a:xfrm>
            <a:off x="533400" y="1219200"/>
            <a:ext cx="7775575" cy="777875"/>
          </a:xfrm>
        </p:spPr>
        <p:txBody>
          <a:bodyPr/>
          <a:lstStyle/>
          <a:p>
            <a:pPr eaLnBrk="1" fontAlgn="auto" hangingPunct="1">
              <a:spcAft>
                <a:spcPts val="0"/>
              </a:spcAft>
              <a:defRPr/>
            </a:pPr>
            <a:r>
              <a:rPr lang="en-US" sz="2500" b="1" i="1" dirty="0" smtClean="0">
                <a:solidFill>
                  <a:schemeClr val="accent3">
                    <a:lumMod val="75000"/>
                  </a:schemeClr>
                </a:solidFill>
                <a:latin typeface="Calibri" pitchFamily="34" charset="0"/>
              </a:rPr>
              <a:t>RUMUSAN  SEDERHANA</a:t>
            </a:r>
          </a:p>
        </p:txBody>
      </p:sp>
      <p:sp>
        <p:nvSpPr>
          <p:cNvPr id="27650" name="Rectangle 2"/>
          <p:cNvSpPr>
            <a:spLocks noGrp="1" noChangeArrowheads="1"/>
          </p:cNvSpPr>
          <p:nvPr>
            <p:ph idx="1"/>
          </p:nvPr>
        </p:nvSpPr>
        <p:spPr>
          <a:xfrm>
            <a:off x="977900" y="2255838"/>
            <a:ext cx="7327900" cy="3078162"/>
          </a:xfrm>
        </p:spPr>
        <p:txBody>
          <a:bodyPr rtlCol="0">
            <a:noAutofit/>
          </a:bodyPr>
          <a:lstStyle/>
          <a:p>
            <a:pPr marL="0" indent="0" algn="ctr" eaLnBrk="1" fontAlgn="auto" hangingPunct="1">
              <a:spcAft>
                <a:spcPts val="0"/>
              </a:spcAft>
              <a:buClr>
                <a:schemeClr val="accent3"/>
              </a:buClr>
              <a:buFontTx/>
              <a:buNone/>
              <a:defRPr/>
            </a:pPr>
            <a:r>
              <a:rPr lang="en-US" sz="2800" dirty="0" smtClean="0">
                <a:solidFill>
                  <a:schemeClr val="tx2">
                    <a:lumMod val="90000"/>
                  </a:schemeClr>
                </a:solidFill>
                <a:latin typeface="Calibri" pitchFamily="34" charset="0"/>
              </a:rPr>
              <a:t>CIVIL SOCIETY ADALAH ORGANISASI-ORGANISASI YANG DIPRAKARSAI DAN DIKELOLA OLEH WARGA MASYARAKAT YANG POSISINYA BERADA DIANTARA KELUARGA DAN NEGARA</a:t>
            </a:r>
          </a:p>
          <a:p>
            <a:pPr marL="0" indent="0" algn="ctr" eaLnBrk="1" fontAlgn="auto" hangingPunct="1">
              <a:spcAft>
                <a:spcPts val="0"/>
              </a:spcAft>
              <a:buClr>
                <a:schemeClr val="accent3"/>
              </a:buClr>
              <a:buFontTx/>
              <a:buNone/>
              <a:defRPr/>
            </a:pPr>
            <a:r>
              <a:rPr lang="en-US" i="1" dirty="0" smtClean="0">
                <a:solidFill>
                  <a:schemeClr val="tx2">
                    <a:lumMod val="90000"/>
                  </a:schemeClr>
                </a:solidFill>
                <a:latin typeface="+mj-lt"/>
              </a:rPr>
              <a:t>(CIVIL SOCIETY IS GENERALLY DEFINED AS THE SELF INITIATING AND SELF REGULATING ORGANIZATIONS THAT ARE SITUATED BETWEEN THE HOUSEHOLD AND THE STATE)</a:t>
            </a:r>
          </a:p>
        </p:txBody>
      </p:sp>
    </p:spTree>
    <p:extLst>
      <p:ext uri="{BB962C8B-B14F-4D97-AF65-F5344CB8AC3E}">
        <p14:creationId xmlns:p14="http://schemas.microsoft.com/office/powerpoint/2010/main" val="314525329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31825" y="1039813"/>
            <a:ext cx="8816975" cy="636587"/>
          </a:xfrm>
        </p:spPr>
        <p:txBody>
          <a:bodyPr>
            <a:normAutofit fontScale="90000"/>
          </a:bodyPr>
          <a:lstStyle/>
          <a:p>
            <a:pPr eaLnBrk="1" fontAlgn="auto" hangingPunct="1">
              <a:spcAft>
                <a:spcPts val="0"/>
              </a:spcAft>
              <a:defRPr/>
            </a:pPr>
            <a:r>
              <a:rPr lang="en-US" b="1" dirty="0" smtClean="0">
                <a:solidFill>
                  <a:schemeClr val="accent3">
                    <a:lumMod val="75000"/>
                  </a:schemeClr>
                </a:solidFill>
                <a:latin typeface="Calibri" pitchFamily="34" charset="0"/>
              </a:rPr>
              <a:t>CIRI-CIRI UTAMA ORGANISASI MASYARAKAT WARGA</a:t>
            </a:r>
          </a:p>
        </p:txBody>
      </p:sp>
      <p:sp>
        <p:nvSpPr>
          <p:cNvPr id="29699" name="Rectangle 3"/>
          <p:cNvSpPr>
            <a:spLocks noGrp="1" noChangeArrowheads="1"/>
          </p:cNvSpPr>
          <p:nvPr>
            <p:ph idx="1"/>
          </p:nvPr>
        </p:nvSpPr>
        <p:spPr>
          <a:xfrm>
            <a:off x="1066800" y="1958975"/>
            <a:ext cx="7010400" cy="4246563"/>
          </a:xfrm>
        </p:spPr>
        <p:txBody>
          <a:bodyPr rtlCol="0">
            <a:normAutofit/>
          </a:bodyPr>
          <a:lstStyle/>
          <a:p>
            <a:pPr marL="422275" indent="-422275" eaLnBrk="1" fontAlgn="auto" hangingPunct="1">
              <a:lnSpc>
                <a:spcPct val="90000"/>
              </a:lnSpc>
              <a:spcAft>
                <a:spcPts val="0"/>
              </a:spcAft>
              <a:buClr>
                <a:schemeClr val="accent3">
                  <a:lumMod val="75000"/>
                </a:schemeClr>
              </a:buClr>
              <a:buFont typeface="Wingdings" pitchFamily="2" charset="2"/>
              <a:buChar char="§"/>
              <a:defRPr/>
            </a:pPr>
            <a:r>
              <a:rPr lang="en-US" sz="2300" dirty="0" smtClean="0">
                <a:solidFill>
                  <a:schemeClr val="tx2">
                    <a:lumMod val="90000"/>
                  </a:schemeClr>
                </a:solidFill>
                <a:latin typeface="Calibri" pitchFamily="34" charset="0"/>
              </a:rPr>
              <a:t>KESETARAAN</a:t>
            </a:r>
          </a:p>
          <a:p>
            <a:pPr marL="422275" indent="-422275" eaLnBrk="1" fontAlgn="auto" hangingPunct="1">
              <a:lnSpc>
                <a:spcPct val="90000"/>
              </a:lnSpc>
              <a:spcAft>
                <a:spcPts val="0"/>
              </a:spcAft>
              <a:buClr>
                <a:schemeClr val="accent3">
                  <a:lumMod val="75000"/>
                </a:schemeClr>
              </a:buClr>
              <a:buFont typeface="Wingdings" pitchFamily="2" charset="2"/>
              <a:buChar char="§"/>
              <a:defRPr/>
            </a:pPr>
            <a:r>
              <a:rPr lang="en-US" sz="2300" dirty="0" smtClean="0">
                <a:solidFill>
                  <a:schemeClr val="tx2">
                    <a:lumMod val="90000"/>
                  </a:schemeClr>
                </a:solidFill>
                <a:latin typeface="Calibri" pitchFamily="34" charset="0"/>
              </a:rPr>
              <a:t>PROAKTIF</a:t>
            </a:r>
          </a:p>
          <a:p>
            <a:pPr marL="422275" indent="-422275" eaLnBrk="1" fontAlgn="auto" hangingPunct="1">
              <a:lnSpc>
                <a:spcPct val="90000"/>
              </a:lnSpc>
              <a:spcAft>
                <a:spcPts val="0"/>
              </a:spcAft>
              <a:buClr>
                <a:schemeClr val="accent3">
                  <a:lumMod val="75000"/>
                </a:schemeClr>
              </a:buClr>
              <a:buFont typeface="Wingdings" pitchFamily="2" charset="2"/>
              <a:buChar char="§"/>
              <a:defRPr/>
            </a:pPr>
            <a:r>
              <a:rPr lang="en-US" sz="2300" dirty="0" smtClean="0">
                <a:solidFill>
                  <a:schemeClr val="tx2">
                    <a:lumMod val="90000"/>
                  </a:schemeClr>
                </a:solidFill>
                <a:latin typeface="Calibri" pitchFamily="34" charset="0"/>
              </a:rPr>
              <a:t>SUKARELA (VOLITION)</a:t>
            </a:r>
          </a:p>
          <a:p>
            <a:pPr marL="422275" indent="-422275" eaLnBrk="1" fontAlgn="auto" hangingPunct="1">
              <a:lnSpc>
                <a:spcPct val="90000"/>
              </a:lnSpc>
              <a:spcAft>
                <a:spcPts val="0"/>
              </a:spcAft>
              <a:buClr>
                <a:schemeClr val="accent3">
                  <a:lumMod val="75000"/>
                </a:schemeClr>
              </a:buClr>
              <a:buFont typeface="Wingdings" pitchFamily="2" charset="2"/>
              <a:buChar char="§"/>
              <a:defRPr/>
            </a:pPr>
            <a:r>
              <a:rPr lang="en-US" sz="2300" dirty="0" smtClean="0">
                <a:solidFill>
                  <a:schemeClr val="tx2">
                    <a:lumMod val="90000"/>
                  </a:schemeClr>
                </a:solidFill>
                <a:latin typeface="Calibri" pitchFamily="34" charset="0"/>
              </a:rPr>
              <a:t>SEMANGAT SALING PERCAYA</a:t>
            </a:r>
          </a:p>
          <a:p>
            <a:pPr marL="422275" indent="-422275" eaLnBrk="1" fontAlgn="auto" hangingPunct="1">
              <a:lnSpc>
                <a:spcPct val="90000"/>
              </a:lnSpc>
              <a:spcAft>
                <a:spcPts val="0"/>
              </a:spcAft>
              <a:buClr>
                <a:schemeClr val="accent3">
                  <a:lumMod val="75000"/>
                </a:schemeClr>
              </a:buClr>
              <a:buFont typeface="Wingdings" pitchFamily="2" charset="2"/>
              <a:buChar char="§"/>
              <a:defRPr/>
            </a:pPr>
            <a:r>
              <a:rPr lang="en-US" sz="2300" dirty="0" smtClean="0">
                <a:solidFill>
                  <a:schemeClr val="tx2">
                    <a:lumMod val="90000"/>
                  </a:schemeClr>
                </a:solidFill>
                <a:latin typeface="Calibri" pitchFamily="34" charset="0"/>
              </a:rPr>
              <a:t>KEMITRAAN</a:t>
            </a:r>
          </a:p>
          <a:p>
            <a:pPr marL="422275" indent="-422275" eaLnBrk="1" fontAlgn="auto" hangingPunct="1">
              <a:lnSpc>
                <a:spcPct val="90000"/>
              </a:lnSpc>
              <a:spcAft>
                <a:spcPts val="0"/>
              </a:spcAft>
              <a:buClr>
                <a:schemeClr val="accent3">
                  <a:lumMod val="75000"/>
                </a:schemeClr>
              </a:buClr>
              <a:buFont typeface="Wingdings" pitchFamily="2" charset="2"/>
              <a:buChar char="§"/>
              <a:defRPr/>
            </a:pPr>
            <a:r>
              <a:rPr lang="en-US" sz="2300" dirty="0" smtClean="0">
                <a:solidFill>
                  <a:schemeClr val="tx2">
                    <a:lumMod val="90000"/>
                  </a:schemeClr>
                </a:solidFill>
                <a:latin typeface="Calibri" pitchFamily="34" charset="0"/>
              </a:rPr>
              <a:t>KEDAMAIAN</a:t>
            </a:r>
          </a:p>
          <a:p>
            <a:pPr marL="422275" indent="-422275" eaLnBrk="1" fontAlgn="auto" hangingPunct="1">
              <a:lnSpc>
                <a:spcPct val="90000"/>
              </a:lnSpc>
              <a:spcAft>
                <a:spcPts val="0"/>
              </a:spcAft>
              <a:buClr>
                <a:schemeClr val="accent3">
                  <a:lumMod val="75000"/>
                </a:schemeClr>
              </a:buClr>
              <a:buFont typeface="Wingdings" pitchFamily="2" charset="2"/>
              <a:buChar char="§"/>
              <a:defRPr/>
            </a:pPr>
            <a:r>
              <a:rPr lang="en-US" sz="2300" dirty="0" smtClean="0">
                <a:solidFill>
                  <a:schemeClr val="tx2">
                    <a:lumMod val="90000"/>
                  </a:schemeClr>
                </a:solidFill>
                <a:latin typeface="Calibri" pitchFamily="34" charset="0"/>
              </a:rPr>
              <a:t>MENGHARGAI KERAGAMAN &amp; HAK AZASI MANUSIA </a:t>
            </a:r>
          </a:p>
          <a:p>
            <a:pPr marL="422275" indent="-422275" eaLnBrk="1" fontAlgn="auto" hangingPunct="1">
              <a:lnSpc>
                <a:spcPct val="90000"/>
              </a:lnSpc>
              <a:spcAft>
                <a:spcPts val="0"/>
              </a:spcAft>
              <a:buClr>
                <a:schemeClr val="accent3">
                  <a:lumMod val="75000"/>
                </a:schemeClr>
              </a:buClr>
              <a:buFont typeface="Wingdings" pitchFamily="2" charset="2"/>
              <a:buChar char="§"/>
              <a:defRPr/>
            </a:pPr>
            <a:r>
              <a:rPr lang="en-US" sz="2300" dirty="0" smtClean="0">
                <a:solidFill>
                  <a:schemeClr val="tx2">
                    <a:lumMod val="90000"/>
                  </a:schemeClr>
                </a:solidFill>
                <a:latin typeface="Calibri" pitchFamily="34" charset="0"/>
              </a:rPr>
              <a:t>DEMOKRASI</a:t>
            </a:r>
          </a:p>
          <a:p>
            <a:pPr marL="422275" indent="-422275" eaLnBrk="1" fontAlgn="auto" hangingPunct="1">
              <a:lnSpc>
                <a:spcPct val="90000"/>
              </a:lnSpc>
              <a:spcAft>
                <a:spcPts val="0"/>
              </a:spcAft>
              <a:buClr>
                <a:schemeClr val="accent3">
                  <a:lumMod val="75000"/>
                </a:schemeClr>
              </a:buClr>
              <a:buFont typeface="Wingdings" pitchFamily="2" charset="2"/>
              <a:buChar char="§"/>
              <a:defRPr/>
            </a:pPr>
            <a:r>
              <a:rPr lang="en-US" sz="2300" dirty="0" smtClean="0">
                <a:solidFill>
                  <a:schemeClr val="tx2">
                    <a:lumMod val="90000"/>
                  </a:schemeClr>
                </a:solidFill>
                <a:latin typeface="Calibri" pitchFamily="34" charset="0"/>
              </a:rPr>
              <a:t>OTONOMI (MERDEKA)</a:t>
            </a:r>
          </a:p>
          <a:p>
            <a:pPr marL="422275" indent="-422275" eaLnBrk="1" fontAlgn="auto" hangingPunct="1">
              <a:lnSpc>
                <a:spcPct val="90000"/>
              </a:lnSpc>
              <a:spcAft>
                <a:spcPts val="0"/>
              </a:spcAft>
              <a:buClr>
                <a:schemeClr val="accent3">
                  <a:lumMod val="75000"/>
                </a:schemeClr>
              </a:buClr>
              <a:buFont typeface="Wingdings" pitchFamily="2" charset="2"/>
              <a:buChar char="§"/>
              <a:defRPr/>
            </a:pPr>
            <a:r>
              <a:rPr lang="en-US" sz="2300" dirty="0" smtClean="0">
                <a:solidFill>
                  <a:schemeClr val="tx2">
                    <a:lumMod val="90000"/>
                  </a:schemeClr>
                </a:solidFill>
                <a:latin typeface="Calibri" pitchFamily="34" charset="0"/>
              </a:rPr>
              <a:t>MANDIRI</a:t>
            </a:r>
          </a:p>
        </p:txBody>
      </p:sp>
    </p:spTree>
    <p:extLst>
      <p:ext uri="{BB962C8B-B14F-4D97-AF65-F5344CB8AC3E}">
        <p14:creationId xmlns:p14="http://schemas.microsoft.com/office/powerpoint/2010/main" val="227541040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1" y="381000"/>
            <a:ext cx="8763000" cy="549275"/>
          </a:xfrm>
        </p:spPr>
        <p:txBody>
          <a:bodyPr>
            <a:normAutofit fontScale="90000"/>
          </a:bodyPr>
          <a:lstStyle/>
          <a:p>
            <a:r>
              <a:rPr lang="fi-FI" dirty="0" smtClean="0"/>
              <a:t>Tahapan Kegiatan dalam proses </a:t>
            </a:r>
            <a:r>
              <a:rPr lang="en-US" dirty="0" err="1" smtClean="0"/>
              <a:t>pengorganisasian</a:t>
            </a:r>
            <a:r>
              <a:rPr lang="en-US" dirty="0" smtClean="0"/>
              <a:t> </a:t>
            </a:r>
            <a:r>
              <a:rPr lang="en-US" dirty="0" err="1" smtClean="0"/>
              <a:t>masyarakat</a:t>
            </a:r>
            <a:r>
              <a:rPr lang="en-US" dirty="0" smtClean="0"/>
              <a:t/>
            </a:r>
            <a:br>
              <a:rPr lang="en-US" dirty="0" smtClean="0"/>
            </a:br>
            <a:endParaRPr lang="id-ID" dirty="0"/>
          </a:p>
        </p:txBody>
      </p:sp>
      <p:sp>
        <p:nvSpPr>
          <p:cNvPr id="3" name="Content Placeholder 2"/>
          <p:cNvSpPr>
            <a:spLocks noGrp="1"/>
          </p:cNvSpPr>
          <p:nvPr>
            <p:ph idx="1"/>
          </p:nvPr>
        </p:nvSpPr>
        <p:spPr/>
        <p:txBody>
          <a:bodyPr>
            <a:normAutofit fontScale="62500" lnSpcReduction="20000"/>
          </a:bodyPr>
          <a:lstStyle/>
          <a:p>
            <a:r>
              <a:rPr lang="en-US" dirty="0" smtClean="0"/>
              <a:t>• </a:t>
            </a:r>
            <a:r>
              <a:rPr lang="en-US" dirty="0" err="1" smtClean="0"/>
              <a:t>Melebur</a:t>
            </a:r>
            <a:r>
              <a:rPr lang="en-US" dirty="0" smtClean="0"/>
              <a:t> </a:t>
            </a:r>
            <a:r>
              <a:rPr lang="en-US" dirty="0" err="1" smtClean="0"/>
              <a:t>dengan</a:t>
            </a:r>
            <a:r>
              <a:rPr lang="en-US" dirty="0" smtClean="0"/>
              <a:t> </a:t>
            </a:r>
            <a:r>
              <a:rPr lang="en-US" dirty="0" err="1" smtClean="0"/>
              <a:t>masyarakat</a:t>
            </a:r>
            <a:endParaRPr lang="en-US" dirty="0" smtClean="0"/>
          </a:p>
          <a:p>
            <a:r>
              <a:rPr lang="en-US" dirty="0" smtClean="0"/>
              <a:t>- </a:t>
            </a:r>
            <a:r>
              <a:rPr lang="en-US" dirty="0" err="1" smtClean="0"/>
              <a:t>Informasi</a:t>
            </a:r>
            <a:r>
              <a:rPr lang="en-US" dirty="0" smtClean="0"/>
              <a:t> </a:t>
            </a:r>
            <a:r>
              <a:rPr lang="en-US" dirty="0" err="1" smtClean="0"/>
              <a:t>awal</a:t>
            </a:r>
            <a:endParaRPr lang="en-US" dirty="0" smtClean="0"/>
          </a:p>
          <a:p>
            <a:r>
              <a:rPr lang="en-US" dirty="0" smtClean="0"/>
              <a:t>- </a:t>
            </a:r>
            <a:r>
              <a:rPr lang="en-US" dirty="0" err="1" smtClean="0"/>
              <a:t>Membangun</a:t>
            </a:r>
            <a:r>
              <a:rPr lang="en-US" dirty="0" smtClean="0"/>
              <a:t> </a:t>
            </a:r>
            <a:r>
              <a:rPr lang="en-US" dirty="0" err="1" smtClean="0"/>
              <a:t>kontak</a:t>
            </a:r>
            <a:r>
              <a:rPr lang="en-US" dirty="0" smtClean="0"/>
              <a:t> person</a:t>
            </a:r>
            <a:endParaRPr lang="id-ID" dirty="0" smtClean="0"/>
          </a:p>
          <a:p>
            <a:r>
              <a:rPr lang="en-US" dirty="0" smtClean="0"/>
              <a:t>- </a:t>
            </a:r>
            <a:r>
              <a:rPr lang="en-US" dirty="0" err="1" smtClean="0"/>
              <a:t>Menjalin</a:t>
            </a:r>
            <a:r>
              <a:rPr lang="en-US" dirty="0" smtClean="0"/>
              <a:t> </a:t>
            </a:r>
            <a:r>
              <a:rPr lang="en-US" dirty="0" err="1" smtClean="0"/>
              <a:t>pertemanan</a:t>
            </a:r>
            <a:endParaRPr lang="en-US" dirty="0" smtClean="0"/>
          </a:p>
          <a:p>
            <a:r>
              <a:rPr lang="en-US" dirty="0" smtClean="0"/>
              <a:t>- </a:t>
            </a:r>
            <a:r>
              <a:rPr lang="en-US" dirty="0" err="1" smtClean="0"/>
              <a:t>Memberitahukan</a:t>
            </a:r>
            <a:r>
              <a:rPr lang="en-US" dirty="0" smtClean="0"/>
              <a:t> </a:t>
            </a:r>
            <a:r>
              <a:rPr lang="en-US" dirty="0" err="1" smtClean="0"/>
              <a:t>kedatangan</a:t>
            </a:r>
            <a:endParaRPr lang="en-US" dirty="0" smtClean="0"/>
          </a:p>
          <a:p>
            <a:r>
              <a:rPr lang="en-US" dirty="0" smtClean="0"/>
              <a:t>- </a:t>
            </a:r>
            <a:r>
              <a:rPr lang="en-US" dirty="0" err="1" smtClean="0"/>
              <a:t>Terlibat</a:t>
            </a:r>
            <a:r>
              <a:rPr lang="en-US" dirty="0" smtClean="0"/>
              <a:t> </a:t>
            </a:r>
            <a:r>
              <a:rPr lang="en-US" dirty="0" err="1" smtClean="0"/>
              <a:t>sebagai</a:t>
            </a:r>
            <a:r>
              <a:rPr lang="en-US" dirty="0" smtClean="0"/>
              <a:t> </a:t>
            </a:r>
            <a:r>
              <a:rPr lang="en-US" dirty="0" err="1" smtClean="0"/>
              <a:t>pendengar</a:t>
            </a:r>
            <a:endParaRPr lang="en-US" dirty="0" smtClean="0"/>
          </a:p>
          <a:p>
            <a:r>
              <a:rPr lang="en-US" dirty="0" smtClean="0"/>
              <a:t>- </a:t>
            </a:r>
            <a:r>
              <a:rPr lang="en-US" dirty="0" err="1" smtClean="0"/>
              <a:t>Terlibat</a:t>
            </a:r>
            <a:r>
              <a:rPr lang="en-US" dirty="0" smtClean="0"/>
              <a:t> </a:t>
            </a:r>
            <a:r>
              <a:rPr lang="en-US" dirty="0" err="1" smtClean="0"/>
              <a:t>aktif</a:t>
            </a:r>
            <a:r>
              <a:rPr lang="en-US" dirty="0" smtClean="0"/>
              <a:t> </a:t>
            </a:r>
            <a:r>
              <a:rPr lang="en-US" dirty="0" err="1" smtClean="0"/>
              <a:t>dalam</a:t>
            </a:r>
            <a:r>
              <a:rPr lang="en-US" dirty="0" smtClean="0"/>
              <a:t> </a:t>
            </a:r>
            <a:r>
              <a:rPr lang="en-US" dirty="0" err="1" smtClean="0"/>
              <a:t>diskusi</a:t>
            </a:r>
            <a:endParaRPr lang="en-US" dirty="0" smtClean="0"/>
          </a:p>
          <a:p>
            <a:r>
              <a:rPr lang="en-US" dirty="0" smtClean="0"/>
              <a:t>- </a:t>
            </a:r>
            <a:r>
              <a:rPr lang="en-US" dirty="0" err="1" smtClean="0"/>
              <a:t>Ikut</a:t>
            </a:r>
            <a:r>
              <a:rPr lang="en-US" dirty="0" smtClean="0"/>
              <a:t> </a:t>
            </a:r>
            <a:r>
              <a:rPr lang="en-US" dirty="0" err="1" smtClean="0"/>
              <a:t>bekerja</a:t>
            </a:r>
            <a:r>
              <a:rPr lang="en-US" dirty="0" smtClean="0"/>
              <a:t> </a:t>
            </a:r>
            <a:r>
              <a:rPr lang="en-US" dirty="0" err="1" smtClean="0"/>
              <a:t>bersama-sama</a:t>
            </a:r>
            <a:endParaRPr lang="en-US" dirty="0" smtClean="0"/>
          </a:p>
          <a:p>
            <a:r>
              <a:rPr lang="en-US" dirty="0" smtClean="0"/>
              <a:t>- Monitoring &amp; </a:t>
            </a:r>
            <a:r>
              <a:rPr lang="en-US" dirty="0" err="1" smtClean="0"/>
              <a:t>Evaluasi</a:t>
            </a:r>
            <a:endParaRPr lang="en-US" dirty="0" smtClean="0"/>
          </a:p>
          <a:p>
            <a:r>
              <a:rPr lang="en-US" dirty="0" smtClean="0"/>
              <a:t>• </a:t>
            </a:r>
            <a:r>
              <a:rPr lang="en-US" dirty="0" err="1" smtClean="0"/>
              <a:t>Penyidikan</a:t>
            </a:r>
            <a:r>
              <a:rPr lang="en-US" dirty="0" smtClean="0"/>
              <a:t> </a:t>
            </a:r>
            <a:r>
              <a:rPr lang="en-US" dirty="0" err="1" smtClean="0"/>
              <a:t>Sosial</a:t>
            </a:r>
            <a:endParaRPr lang="en-US" dirty="0" smtClean="0"/>
          </a:p>
          <a:p>
            <a:r>
              <a:rPr lang="en-US" dirty="0" smtClean="0"/>
              <a:t>- Survey : Data primer &amp; </a:t>
            </a:r>
            <a:r>
              <a:rPr lang="en-US" dirty="0" err="1" smtClean="0"/>
              <a:t>sekunder</a:t>
            </a:r>
            <a:endParaRPr lang="en-US" dirty="0" smtClean="0"/>
          </a:p>
          <a:p>
            <a:r>
              <a:rPr lang="en-US" dirty="0" smtClean="0"/>
              <a:t>- </a:t>
            </a:r>
            <a:r>
              <a:rPr lang="en-US" dirty="0" err="1" smtClean="0"/>
              <a:t>Analisis</a:t>
            </a:r>
            <a:r>
              <a:rPr lang="en-US" dirty="0" smtClean="0"/>
              <a:t> </a:t>
            </a:r>
            <a:r>
              <a:rPr lang="en-US" dirty="0" err="1" smtClean="0"/>
              <a:t>sosial</a:t>
            </a:r>
            <a:endParaRPr lang="en-US" dirty="0" smtClean="0"/>
          </a:p>
          <a:p>
            <a:r>
              <a:rPr lang="en-US" dirty="0" smtClean="0"/>
              <a:t>- </a:t>
            </a:r>
            <a:r>
              <a:rPr lang="en-US" dirty="0" err="1" smtClean="0"/>
              <a:t>Dokumentasi</a:t>
            </a:r>
            <a:endParaRPr lang="en-US" dirty="0" smtClean="0"/>
          </a:p>
          <a:p>
            <a:r>
              <a:rPr lang="en-US" dirty="0" smtClean="0"/>
              <a:t>- </a:t>
            </a:r>
            <a:r>
              <a:rPr lang="en-US" dirty="0" err="1" smtClean="0"/>
              <a:t>Publikasi</a:t>
            </a:r>
            <a:endParaRPr lang="en-US" dirty="0" smtClean="0"/>
          </a:p>
          <a:p>
            <a:r>
              <a:rPr lang="en-US" dirty="0" smtClean="0"/>
              <a:t>- Monitoring &amp; </a:t>
            </a:r>
            <a:r>
              <a:rPr lang="en-US" dirty="0" err="1" smtClean="0"/>
              <a:t>Evaluasidekatan</a:t>
            </a:r>
            <a:r>
              <a:rPr lang="en-US" dirty="0" smtClean="0"/>
              <a:t> </a:t>
            </a:r>
            <a:r>
              <a:rPr lang="en-US" dirty="0" err="1" smtClean="0"/>
              <a:t>holistik</a:t>
            </a:r>
            <a:r>
              <a:rPr lang="en-US" dirty="0" smtClean="0"/>
              <a:t> </a:t>
            </a:r>
            <a:r>
              <a:rPr lang="en-US" dirty="0" err="1" smtClean="0"/>
              <a:t>tidak</a:t>
            </a:r>
            <a:r>
              <a:rPr lang="en-US" dirty="0" smtClean="0"/>
              <a:t> </a:t>
            </a:r>
            <a:r>
              <a:rPr lang="en-US" dirty="0" err="1" smtClean="0"/>
              <a:t>kasustik</a:t>
            </a:r>
            <a:r>
              <a:rPr lang="en-US" dirty="0" smtClean="0"/>
              <a:t> ;</a:t>
            </a:r>
            <a:endParaRPr lang="id-ID" dirty="0" smtClean="0"/>
          </a:p>
          <a:p>
            <a:endParaRPr lang="id-ID" dirty="0"/>
          </a:p>
        </p:txBody>
      </p:sp>
    </p:spTree>
    <p:extLst>
      <p:ext uri="{BB962C8B-B14F-4D97-AF65-F5344CB8AC3E}">
        <p14:creationId xmlns:p14="http://schemas.microsoft.com/office/powerpoint/2010/main" val="121719182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762000"/>
            <a:ext cx="8458200" cy="914400"/>
          </a:xfrm>
        </p:spPr>
        <p:txBody>
          <a:bodyPr>
            <a:normAutofit fontScale="90000"/>
          </a:bodyPr>
          <a:lstStyle/>
          <a:p>
            <a:pPr eaLnBrk="1" fontAlgn="auto" hangingPunct="1">
              <a:spcAft>
                <a:spcPts val="0"/>
              </a:spcAft>
              <a:defRPr/>
            </a:pPr>
            <a:r>
              <a:rPr lang="en-US" b="1" dirty="0" smtClean="0">
                <a:solidFill>
                  <a:schemeClr val="accent3">
                    <a:lumMod val="75000"/>
                  </a:schemeClr>
                </a:solidFill>
                <a:latin typeface="Calibri" pitchFamily="34" charset="0"/>
              </a:rPr>
              <a:t>MENGAPA OMW MENJADI PENTING DLM PEMBANGUNAN</a:t>
            </a:r>
            <a:r>
              <a:rPr lang="en-US" b="1" i="1" dirty="0" smtClean="0">
                <a:solidFill>
                  <a:schemeClr val="accent3">
                    <a:lumMod val="75000"/>
                  </a:schemeClr>
                </a:solidFill>
                <a:latin typeface="Calibri" pitchFamily="34" charset="0"/>
              </a:rPr>
              <a:t> </a:t>
            </a:r>
            <a:r>
              <a:rPr lang="en-US" i="1" dirty="0" smtClean="0">
                <a:solidFill>
                  <a:schemeClr val="accent3">
                    <a:lumMod val="75000"/>
                  </a:schemeClr>
                </a:solidFill>
                <a:latin typeface="Calibri" pitchFamily="34" charset="0"/>
              </a:rPr>
              <a:t> </a:t>
            </a:r>
            <a:endParaRPr lang="en-US" dirty="0" smtClean="0">
              <a:solidFill>
                <a:schemeClr val="accent3">
                  <a:lumMod val="75000"/>
                </a:schemeClr>
              </a:solidFill>
              <a:latin typeface="Calibri" pitchFamily="34" charset="0"/>
            </a:endParaRPr>
          </a:p>
        </p:txBody>
      </p:sp>
      <p:sp>
        <p:nvSpPr>
          <p:cNvPr id="30723" name="Rectangle 3"/>
          <p:cNvSpPr>
            <a:spLocks noGrp="1" noChangeArrowheads="1"/>
          </p:cNvSpPr>
          <p:nvPr>
            <p:ph idx="1"/>
          </p:nvPr>
        </p:nvSpPr>
        <p:spPr>
          <a:xfrm>
            <a:off x="457200" y="1828800"/>
            <a:ext cx="8305800" cy="2286000"/>
          </a:xfrm>
        </p:spPr>
        <p:txBody>
          <a:bodyPr rtlCol="0">
            <a:normAutofit/>
          </a:bodyPr>
          <a:lstStyle/>
          <a:p>
            <a:pPr marL="0" indent="0" eaLnBrk="1" fontAlgn="auto" hangingPunct="1">
              <a:lnSpc>
                <a:spcPct val="90000"/>
              </a:lnSpc>
              <a:spcAft>
                <a:spcPts val="0"/>
              </a:spcAft>
              <a:buClr>
                <a:schemeClr val="accent3"/>
              </a:buClr>
              <a:buFont typeface="Wingdings 2"/>
              <a:buNone/>
              <a:defRPr/>
            </a:pPr>
            <a:r>
              <a:rPr lang="en-US" sz="2400" dirty="0" smtClean="0">
                <a:solidFill>
                  <a:schemeClr val="tx2">
                    <a:lumMod val="90000"/>
                  </a:schemeClr>
                </a:solidFill>
                <a:latin typeface="Calibri" pitchFamily="34" charset="0"/>
              </a:rPr>
              <a:t>TERSINGKIRNYA MANUSIA SBG PRIBADI/MAHLUK SPIRITUAL YG UNIK, MERDEKA &amp; MANDIRI DARI PROSES PEMBANGUNAN SEHINGGA PEMBANGUNAN TIDAK LAGI MEMILIKI NILAI-NILAI MANUSIAWI. </a:t>
            </a:r>
          </a:p>
          <a:p>
            <a:pPr marL="0" indent="0" eaLnBrk="1" fontAlgn="auto" hangingPunct="1">
              <a:lnSpc>
                <a:spcPct val="90000"/>
              </a:lnSpc>
              <a:spcAft>
                <a:spcPts val="0"/>
              </a:spcAft>
              <a:buClr>
                <a:schemeClr val="accent3"/>
              </a:buClr>
              <a:buFont typeface="Wingdings 2"/>
              <a:buNone/>
              <a:defRPr/>
            </a:pPr>
            <a:r>
              <a:rPr lang="en-US" i="1" dirty="0" smtClean="0">
                <a:solidFill>
                  <a:schemeClr val="tx2">
                    <a:lumMod val="90000"/>
                  </a:schemeClr>
                </a:solidFill>
                <a:latin typeface="Calibri" pitchFamily="34" charset="0"/>
              </a:rPr>
              <a:t>(HAL INI TERJADI BAIK DI NEGARA TOTALITER, NEG</a:t>
            </a:r>
            <a:r>
              <a:rPr lang="id-ID" i="1" dirty="0" smtClean="0">
                <a:solidFill>
                  <a:schemeClr val="tx2">
                    <a:lumMod val="90000"/>
                  </a:schemeClr>
                </a:solidFill>
                <a:latin typeface="Calibri" pitchFamily="34" charset="0"/>
              </a:rPr>
              <a:t>A</a:t>
            </a:r>
            <a:r>
              <a:rPr lang="en-US" i="1" dirty="0" smtClean="0">
                <a:solidFill>
                  <a:schemeClr val="tx2">
                    <a:lumMod val="90000"/>
                  </a:schemeClr>
                </a:solidFill>
                <a:latin typeface="Calibri" pitchFamily="34" charset="0"/>
              </a:rPr>
              <a:t>RA DUNIA KE</a:t>
            </a:r>
            <a:r>
              <a:rPr lang="id-ID" i="1" dirty="0" smtClean="0">
                <a:solidFill>
                  <a:schemeClr val="tx2">
                    <a:lumMod val="90000"/>
                  </a:schemeClr>
                </a:solidFill>
                <a:latin typeface="Calibri" pitchFamily="34" charset="0"/>
              </a:rPr>
              <a:t>-</a:t>
            </a:r>
            <a:r>
              <a:rPr lang="en-US" i="1" dirty="0" smtClean="0">
                <a:solidFill>
                  <a:schemeClr val="tx2">
                    <a:lumMod val="90000"/>
                  </a:schemeClr>
                </a:solidFill>
                <a:latin typeface="Calibri" pitchFamily="34" charset="0"/>
              </a:rPr>
              <a:t>3 MAUPUN NEGARA KAPITALIS)</a:t>
            </a:r>
            <a:r>
              <a:rPr lang="en-US" dirty="0" smtClean="0">
                <a:solidFill>
                  <a:schemeClr val="tx2">
                    <a:lumMod val="90000"/>
                  </a:schemeClr>
                </a:solidFill>
                <a:latin typeface="Calibri" pitchFamily="34" charset="0"/>
              </a:rPr>
              <a:t> </a:t>
            </a:r>
          </a:p>
        </p:txBody>
      </p:sp>
      <p:sp>
        <p:nvSpPr>
          <p:cNvPr id="4" name="Rectangle 2"/>
          <p:cNvSpPr txBox="1">
            <a:spLocks noChangeArrowheads="1"/>
          </p:cNvSpPr>
          <p:nvPr/>
        </p:nvSpPr>
        <p:spPr>
          <a:xfrm>
            <a:off x="457200" y="3962400"/>
            <a:ext cx="8305800" cy="2438400"/>
          </a:xfrm>
          <a:prstGeom prst="rect">
            <a:avLst/>
          </a:prstGeom>
        </p:spPr>
        <p:txBody>
          <a:bodyPr/>
          <a:lstStyle/>
          <a:p>
            <a:pPr fontAlgn="auto">
              <a:spcBef>
                <a:spcPct val="20000"/>
              </a:spcBef>
              <a:spcAft>
                <a:spcPts val="0"/>
              </a:spcAft>
              <a:buClr>
                <a:schemeClr val="accent3"/>
              </a:buClr>
              <a:buSzPct val="95000"/>
              <a:buFont typeface="Wingdings 2"/>
              <a:buNone/>
              <a:defRPr/>
            </a:pPr>
            <a:r>
              <a:rPr lang="en-US" sz="2400" dirty="0">
                <a:solidFill>
                  <a:schemeClr val="tx2">
                    <a:lumMod val="90000"/>
                  </a:schemeClr>
                </a:solidFill>
                <a:latin typeface="Calibri" pitchFamily="34" charset="0"/>
                <a:cs typeface="+mn-cs"/>
              </a:rPr>
              <a:t>DAMPAK TERSINGKIRNYA MANUSIA TSB SUDAH SAMPAI PADA TITIK RAWAN YAITU MATINYA MANUSIA SEBAGAI MAHLUK SPIRITUAL YG MEMILIKI NILAI-NILAI LUHUR SEHINGGA AKHIRNYA PEMBANGUNAN JUSTRU MEMBUAHKAN BERBAGAI PERSOALAN POLITIK, EKONOMI &amp; SOSIAL</a:t>
            </a:r>
          </a:p>
        </p:txBody>
      </p:sp>
      <p:sp>
        <p:nvSpPr>
          <p:cNvPr id="5" name="Rectangle 4"/>
          <p:cNvSpPr/>
          <p:nvPr/>
        </p:nvSpPr>
        <p:spPr>
          <a:xfrm>
            <a:off x="4572000" y="990600"/>
            <a:ext cx="4572000" cy="369332"/>
          </a:xfrm>
          <a:prstGeom prst="rect">
            <a:avLst/>
          </a:prstGeom>
        </p:spPr>
        <p:txBody>
          <a:bodyPr wrap="square">
            <a:spAutoFit/>
          </a:bodyPr>
          <a:lstStyle/>
          <a:p>
            <a:r>
              <a:rPr lang="fi-FI" b="1" dirty="0"/>
              <a:t>. </a:t>
            </a:r>
            <a:endParaRPr lang="id-ID" dirty="0"/>
          </a:p>
        </p:txBody>
      </p:sp>
    </p:spTree>
    <p:extLst>
      <p:ext uri="{BB962C8B-B14F-4D97-AF65-F5344CB8AC3E}">
        <p14:creationId xmlns:p14="http://schemas.microsoft.com/office/powerpoint/2010/main" val="99635312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idx="1"/>
          </p:nvPr>
        </p:nvSpPr>
        <p:spPr>
          <a:xfrm>
            <a:off x="533400" y="1295400"/>
            <a:ext cx="8077200" cy="4246563"/>
          </a:xfrm>
        </p:spPr>
        <p:txBody>
          <a:bodyPr rtlCol="0">
            <a:normAutofit/>
          </a:bodyPr>
          <a:lstStyle/>
          <a:p>
            <a:pPr marL="0" indent="0" eaLnBrk="1" fontAlgn="auto" hangingPunct="1">
              <a:spcAft>
                <a:spcPts val="0"/>
              </a:spcAft>
              <a:buClr>
                <a:schemeClr val="accent3"/>
              </a:buClr>
              <a:buFont typeface="Wingdings 2"/>
              <a:buNone/>
              <a:defRPr/>
            </a:pPr>
            <a:r>
              <a:rPr lang="en-US" sz="3200" dirty="0" smtClean="0">
                <a:solidFill>
                  <a:schemeClr val="tx2">
                    <a:lumMod val="90000"/>
                  </a:schemeClr>
                </a:solidFill>
                <a:latin typeface="Calibri" pitchFamily="34" charset="0"/>
              </a:rPr>
              <a:t>MUNCULNYA KESADARAN UNTUK MEMULIHKAN PERAN MANUSIA (SBG MAKHLUK SPIRITUAL) DALAM PROSES PEMBANGUNAN AGAR MAMPU  MEWARNAI PEMBANGUNAN DGN NILAI-NILAI MANUSIAWI YG LUHUR</a:t>
            </a:r>
          </a:p>
          <a:p>
            <a:pPr marL="0" indent="0" eaLnBrk="1" fontAlgn="auto" hangingPunct="1">
              <a:spcAft>
                <a:spcPts val="0"/>
              </a:spcAft>
              <a:buClr>
                <a:schemeClr val="accent3"/>
              </a:buClr>
              <a:buFont typeface="Wingdings 2"/>
              <a:buNone/>
              <a:defRPr/>
            </a:pPr>
            <a:r>
              <a:rPr lang="en-US" sz="2000" i="1" dirty="0" smtClean="0">
                <a:solidFill>
                  <a:schemeClr val="tx2">
                    <a:lumMod val="90000"/>
                  </a:schemeClr>
                </a:solidFill>
                <a:latin typeface="Calibri" pitchFamily="34" charset="0"/>
              </a:rPr>
              <a:t>DISADARI BAHWA ORGANISASI MASYARAKAT WARGA ADALAH PERSEMAIAN YG SUBUR UNTUK TUMBUHNYA KAPITAL SOSIAL</a:t>
            </a:r>
          </a:p>
        </p:txBody>
      </p:sp>
    </p:spTree>
    <p:extLst>
      <p:ext uri="{BB962C8B-B14F-4D97-AF65-F5344CB8AC3E}">
        <p14:creationId xmlns:p14="http://schemas.microsoft.com/office/powerpoint/2010/main" val="301575799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err="1" smtClean="0"/>
              <a:t>evaluasi</a:t>
            </a:r>
            <a:endParaRPr lang="en-US" dirty="0"/>
          </a:p>
        </p:txBody>
      </p:sp>
      <p:sp>
        <p:nvSpPr>
          <p:cNvPr id="41987" name="Content Placeholder 2"/>
          <p:cNvSpPr>
            <a:spLocks noGrp="1"/>
          </p:cNvSpPr>
          <p:nvPr>
            <p:ph idx="1"/>
          </p:nvPr>
        </p:nvSpPr>
        <p:spPr/>
        <p:txBody>
          <a:bodyPr>
            <a:normAutofit fontScale="92500"/>
          </a:bodyPr>
          <a:lstStyle/>
          <a:p>
            <a:pPr>
              <a:buFontTx/>
              <a:buChar char="-"/>
            </a:pPr>
            <a:r>
              <a:rPr lang="en-US" smtClean="0"/>
              <a:t>Siapa Kelompok yang  berkepentingan ----- </a:t>
            </a:r>
          </a:p>
          <a:p>
            <a:pPr>
              <a:buFontTx/>
              <a:buChar char="-"/>
            </a:pPr>
            <a:r>
              <a:rPr lang="en-US" smtClean="0"/>
              <a:t>Proses mengutamakan prinsip partisipatip ( dimulai sejak penyadaran sampai pelaksanaannya </a:t>
            </a:r>
          </a:p>
          <a:p>
            <a:pPr>
              <a:buFontTx/>
              <a:buChar char="-"/>
            </a:pPr>
            <a:r>
              <a:rPr lang="en-US" smtClean="0"/>
              <a:t>tujuan  dan fungsi pengorgainsasian </a:t>
            </a:r>
          </a:p>
          <a:p>
            <a:pPr>
              <a:buFontTx/>
              <a:buChar char="-"/>
            </a:pPr>
            <a:r>
              <a:rPr lang="en-US" smtClean="0"/>
              <a:t>Bentuk organisasi ------ kepengurusan/pengelola bersumber dari warga bukan keinginan sifatnya top down</a:t>
            </a:r>
          </a:p>
        </p:txBody>
      </p:sp>
    </p:spTree>
    <p:extLst>
      <p:ext uri="{BB962C8B-B14F-4D97-AF65-F5344CB8AC3E}">
        <p14:creationId xmlns:p14="http://schemas.microsoft.com/office/powerpoint/2010/main" val="133783354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sp>
        <p:nvSpPr>
          <p:cNvPr id="3" name="Content Placeholder 2"/>
          <p:cNvSpPr>
            <a:spLocks noGrp="1"/>
          </p:cNvSpPr>
          <p:nvPr>
            <p:ph idx="1"/>
          </p:nvPr>
        </p:nvSpPr>
        <p:spPr>
          <a:xfrm>
            <a:off x="822325" y="1100138"/>
            <a:ext cx="7521575" cy="5453062"/>
          </a:xfrm>
        </p:spPr>
        <p:txBody>
          <a:bodyPr/>
          <a:lstStyle/>
          <a:p>
            <a:pPr marL="0" lvl="0" indent="0" algn="just">
              <a:spcBef>
                <a:spcPct val="0"/>
              </a:spcBef>
              <a:buNone/>
            </a:pPr>
            <a:r>
              <a:rPr lang="id-ID" sz="2000" b="0" dirty="0" smtClean="0">
                <a:latin typeface="Arial" pitchFamily="34" charset="0"/>
                <a:ea typeface="Times New Roman" pitchFamily="18" charset="0"/>
                <a:cs typeface="Arial" pitchFamily="34" charset="0"/>
              </a:rPr>
              <a:t>Untuk itu hal yang perlu diperhatikan adalah :</a:t>
            </a:r>
            <a:endParaRPr lang="id-ID" sz="2000" b="0" dirty="0" smtClean="0">
              <a:latin typeface="Arial" pitchFamily="34" charset="0"/>
              <a:cs typeface="Arial" pitchFamily="34" charset="0"/>
            </a:endParaRPr>
          </a:p>
          <a:p>
            <a:pPr marL="0" lvl="0" indent="0" algn="just">
              <a:spcBef>
                <a:spcPct val="0"/>
              </a:spcBef>
              <a:buNone/>
            </a:pPr>
            <a:r>
              <a:rPr lang="id-ID" sz="2000" b="0" dirty="0" smtClean="0">
                <a:latin typeface="Arial" pitchFamily="34" charset="0"/>
                <a:ea typeface="Times New Roman" pitchFamily="18" charset="0"/>
                <a:cs typeface="Arial" pitchFamily="34" charset="0"/>
              </a:rPr>
              <a:t>a.       Setiap kegiatan harus menimbulkan kepuasan agar timbul gairah dan daya cipta dari seluruh komponen masyarakat.</a:t>
            </a:r>
            <a:endParaRPr lang="id-ID" sz="2000" b="0" dirty="0" smtClean="0">
              <a:latin typeface="Arial" pitchFamily="34" charset="0"/>
              <a:cs typeface="Arial" pitchFamily="34" charset="0"/>
            </a:endParaRPr>
          </a:p>
          <a:p>
            <a:pPr marL="0" lvl="0" indent="0" algn="just">
              <a:spcBef>
                <a:spcPct val="0"/>
              </a:spcBef>
              <a:buNone/>
            </a:pPr>
            <a:r>
              <a:rPr lang="id-ID" sz="2000" b="0" dirty="0" smtClean="0">
                <a:latin typeface="Arial" pitchFamily="34" charset="0"/>
                <a:ea typeface="Times New Roman" pitchFamily="18" charset="0"/>
                <a:cs typeface="Arial" pitchFamily="34" charset="0"/>
              </a:rPr>
              <a:t>b.      Kegiatan-kegiatan yang dilakukan harus berkelanjutan.</a:t>
            </a:r>
            <a:endParaRPr lang="id-ID" sz="2000" b="0" dirty="0" smtClean="0">
              <a:latin typeface="Arial" pitchFamily="34" charset="0"/>
              <a:cs typeface="Arial" pitchFamily="34" charset="0"/>
            </a:endParaRPr>
          </a:p>
          <a:p>
            <a:pPr marL="0" lvl="0" indent="0" algn="just">
              <a:spcBef>
                <a:spcPct val="0"/>
              </a:spcBef>
              <a:buNone/>
            </a:pPr>
            <a:r>
              <a:rPr lang="id-ID" sz="2000" b="0" dirty="0" smtClean="0">
                <a:latin typeface="Arial" pitchFamily="34" charset="0"/>
                <a:ea typeface="Times New Roman" pitchFamily="18" charset="0"/>
                <a:cs typeface="Arial" pitchFamily="34" charset="0"/>
              </a:rPr>
              <a:t>c.       Harus ada latihan untuk pembentukan kader yang diikuti dengan usaha meningkatkan keterlampilan.</a:t>
            </a:r>
            <a:endParaRPr lang="id-ID" sz="2000" b="0" dirty="0" smtClean="0">
              <a:latin typeface="Arial" pitchFamily="34" charset="0"/>
              <a:cs typeface="Arial" pitchFamily="34" charset="0"/>
            </a:endParaRPr>
          </a:p>
          <a:p>
            <a:pPr marL="0" lvl="0" indent="0" algn="just">
              <a:spcBef>
                <a:spcPct val="0"/>
              </a:spcBef>
              <a:buNone/>
            </a:pPr>
            <a:r>
              <a:rPr lang="id-ID" sz="2000" b="0" dirty="0" smtClean="0">
                <a:latin typeface="Arial" pitchFamily="34" charset="0"/>
                <a:ea typeface="Times New Roman" pitchFamily="18" charset="0"/>
                <a:cs typeface="Arial" pitchFamily="34" charset="0"/>
              </a:rPr>
              <a:t>d.      Tingkatkan kesejahteraan masyarakat secara keseluruhan. Tujuan akhir dari peningkatan pengembangan masyarakat adalah agar proses pengembangan tersebut mampu menghasilkan peningkatan kesejahteraan masyarakat secara keseluruhan. Dengan bertitik tolak dari pengertian tentang pengembangan masyarakat seperti yang telah diuraikan tersebut diatas, maka masyarakat merupakan subjek dari kegiatan sasaran kegiatan.</a:t>
            </a:r>
            <a:endParaRPr lang="id-ID" sz="2000" b="0" dirty="0" smtClean="0">
              <a:latin typeface="Arial" pitchFamily="34" charset="0"/>
              <a:cs typeface="Arial" pitchFamily="34" charset="0"/>
            </a:endParaRPr>
          </a:p>
          <a:p>
            <a:endParaRPr lang="id-ID" sz="2000" dirty="0"/>
          </a:p>
        </p:txBody>
      </p:sp>
    </p:spTree>
    <p:extLst>
      <p:ext uri="{BB962C8B-B14F-4D97-AF65-F5344CB8AC3E}">
        <p14:creationId xmlns:p14="http://schemas.microsoft.com/office/powerpoint/2010/main" val="378213859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sz="2800" dirty="0" err="1"/>
              <a:t>Tujuan</a:t>
            </a:r>
            <a:r>
              <a:rPr lang="en-US" sz="2800" dirty="0"/>
              <a:t> </a:t>
            </a:r>
            <a:r>
              <a:rPr lang="en-US" sz="2800" dirty="0" err="1"/>
              <a:t>jangka</a:t>
            </a:r>
            <a:r>
              <a:rPr lang="en-US" sz="2800" dirty="0"/>
              <a:t> </a:t>
            </a:r>
            <a:r>
              <a:rPr lang="en-US" sz="2800" dirty="0" err="1"/>
              <a:t>panjang</a:t>
            </a:r>
            <a:r>
              <a:rPr lang="en-US" sz="2800" dirty="0"/>
              <a:t> </a:t>
            </a:r>
            <a:r>
              <a:rPr lang="en-US" sz="2800" dirty="0" err="1"/>
              <a:t>dari</a:t>
            </a:r>
            <a:r>
              <a:rPr lang="en-US" sz="2800" dirty="0"/>
              <a:t> </a:t>
            </a:r>
            <a:r>
              <a:rPr lang="en-US" sz="2800" dirty="0" err="1"/>
              <a:t>pengorganisasian</a:t>
            </a:r>
            <a:r>
              <a:rPr lang="en-US" sz="2800" dirty="0"/>
              <a:t> </a:t>
            </a:r>
            <a:r>
              <a:rPr lang="en-US" sz="2800" dirty="0" err="1"/>
              <a:t>masyarakat</a:t>
            </a:r>
            <a:r>
              <a:rPr lang="en-US" sz="2800" dirty="0"/>
              <a:t> </a:t>
            </a:r>
            <a:r>
              <a:rPr lang="en-US" sz="2800" dirty="0" err="1"/>
              <a:t>antara</a:t>
            </a:r>
            <a:r>
              <a:rPr lang="en-US" sz="2800" dirty="0"/>
              <a:t> lain :	</a:t>
            </a:r>
            <a:br>
              <a:rPr lang="en-US" sz="2800" dirty="0"/>
            </a:br>
            <a:endParaRPr lang="en-US" sz="2800" dirty="0"/>
          </a:p>
        </p:txBody>
      </p:sp>
      <p:sp>
        <p:nvSpPr>
          <p:cNvPr id="38915" name="Content Placeholder 2"/>
          <p:cNvSpPr>
            <a:spLocks noGrp="1"/>
          </p:cNvSpPr>
          <p:nvPr>
            <p:ph idx="1"/>
          </p:nvPr>
        </p:nvSpPr>
        <p:spPr/>
        <p:txBody>
          <a:bodyPr>
            <a:normAutofit fontScale="77500" lnSpcReduction="20000"/>
          </a:bodyPr>
          <a:lstStyle/>
          <a:p>
            <a:pPr marL="640080" lvl="1" indent="-246888" eaLnBrk="1" fontAlgn="auto" hangingPunct="1">
              <a:spcAft>
                <a:spcPts val="0"/>
              </a:spcAft>
              <a:buFont typeface="Wingdings 2"/>
              <a:buChar char=""/>
              <a:defRPr/>
            </a:pPr>
            <a:r>
              <a:rPr lang="en-US" smtClean="0"/>
              <a:t>Memperkuat melalui efektif dan efisien partisipasi dalam kegiatan-kegiatan social-ekonomi dan  politik;</a:t>
            </a:r>
          </a:p>
          <a:p>
            <a:pPr marL="640080" lvl="1" indent="-246888" eaLnBrk="1" fontAlgn="auto" hangingPunct="1">
              <a:spcAft>
                <a:spcPts val="0"/>
              </a:spcAft>
              <a:buFont typeface="Wingdings 2"/>
              <a:buChar char=""/>
              <a:defRPr/>
            </a:pPr>
            <a:r>
              <a:rPr lang="en-US" smtClean="0"/>
              <a:t>Memfasiitasi organisasi perorangan dan masyarakat  yang mengakses dan mengontrol sumberdaya;  dan menyediakan peluang dan “means of production’</a:t>
            </a:r>
          </a:p>
          <a:p>
            <a:pPr marL="640080" lvl="1" indent="-246888" eaLnBrk="1" fontAlgn="auto" hangingPunct="1">
              <a:spcAft>
                <a:spcPts val="0"/>
              </a:spcAft>
              <a:buFont typeface="Wingdings 2"/>
              <a:buChar char=""/>
              <a:defRPr/>
            </a:pPr>
            <a:r>
              <a:rPr lang="en-US" smtClean="0"/>
              <a:t>Mengembangkan keahlian dan kemampuan swadaya, swa-kelola keberlanjutan organisasi, proyek dan masyarakat;</a:t>
            </a:r>
          </a:p>
          <a:p>
            <a:pPr marL="640080" lvl="1" indent="-246888" eaLnBrk="1" fontAlgn="auto" hangingPunct="1">
              <a:spcAft>
                <a:spcPts val="0"/>
              </a:spcAft>
              <a:buFont typeface="Wingdings 2"/>
              <a:buChar char=""/>
              <a:defRPr/>
            </a:pPr>
            <a:r>
              <a:rPr lang="en-US" smtClean="0"/>
              <a:t>Menghitung nilai-nilai dan promosi kepedulian dan “proper attitut” berkaitan dengan konservasi lingkungan; dan Identifikasi, eksplorasi dan implementasi teknologi-teknologi tradisional dan inovatif serta proyek-proyek penghasilan alternative yang berkelanjutan</a:t>
            </a:r>
          </a:p>
        </p:txBody>
      </p:sp>
    </p:spTree>
    <p:extLst>
      <p:ext uri="{BB962C8B-B14F-4D97-AF65-F5344CB8AC3E}">
        <p14:creationId xmlns:p14="http://schemas.microsoft.com/office/powerpoint/2010/main" val="12072346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sz="3200" i="1" u="sng" dirty="0" smtClean="0"/>
              <a:t>Bentuk-bentuk program pengembangan dan pengorganisasian masyarakat.</a:t>
            </a:r>
            <a:r>
              <a:rPr lang="id-ID" sz="3200" dirty="0" smtClean="0"/>
              <a:t/>
            </a:r>
            <a:br>
              <a:rPr lang="id-ID" sz="3200" dirty="0" smtClean="0"/>
            </a:br>
            <a:endParaRPr lang="id-ID" sz="3200" dirty="0"/>
          </a:p>
        </p:txBody>
      </p:sp>
      <p:sp>
        <p:nvSpPr>
          <p:cNvPr id="3" name="Content Placeholder 2"/>
          <p:cNvSpPr>
            <a:spLocks noGrp="1"/>
          </p:cNvSpPr>
          <p:nvPr>
            <p:ph idx="1"/>
          </p:nvPr>
        </p:nvSpPr>
        <p:spPr>
          <a:xfrm>
            <a:off x="228600" y="1524001"/>
            <a:ext cx="8915400" cy="4800600"/>
          </a:xfrm>
        </p:spPr>
        <p:txBody>
          <a:bodyPr>
            <a:normAutofit/>
          </a:bodyPr>
          <a:lstStyle/>
          <a:p>
            <a:pPr>
              <a:buNone/>
            </a:pPr>
            <a:r>
              <a:rPr lang="id-ID" dirty="0" smtClean="0"/>
              <a:t>Menurut Mezirow (1997), terdapat tiga jenis program dalam usaha pengembangan  dan pengorganisasian masyarakat, yaitu sebagai berikut:</a:t>
            </a:r>
          </a:p>
          <a:p>
            <a:pPr>
              <a:tabLst>
                <a:tab pos="623888" algn="l"/>
              </a:tabLst>
            </a:pPr>
            <a:r>
              <a:rPr lang="id-ID" dirty="0" smtClean="0"/>
              <a:t>a. Program integratif, memerlukan pengembangan melalui koordinasi dinas-dinas teknis.</a:t>
            </a:r>
          </a:p>
          <a:p>
            <a:r>
              <a:rPr lang="id-ID" dirty="0" smtClean="0"/>
              <a:t>b. Program adaptif, fungsi pengembangan masyarakat cukup ditugaskan pada salah satu kementrian.</a:t>
            </a:r>
          </a:p>
          <a:p>
            <a:r>
              <a:rPr lang="id-ID" dirty="0" smtClean="0"/>
              <a:t>c. Program proyek, dalam bentuk usaha-usaha terbatas pada wilayah tertentu dan program di sesuaikan khusus kepada daera daerah yang bersngkutan.</a:t>
            </a:r>
          </a:p>
          <a:p>
            <a:r>
              <a:rPr lang="id-ID" dirty="0" smtClean="0"/>
              <a:t> </a:t>
            </a:r>
          </a:p>
          <a:p>
            <a:endParaRPr lang="id-ID" dirty="0"/>
          </a:p>
        </p:txBody>
      </p:sp>
    </p:spTree>
    <p:extLst>
      <p:ext uri="{BB962C8B-B14F-4D97-AF65-F5344CB8AC3E}">
        <p14:creationId xmlns:p14="http://schemas.microsoft.com/office/powerpoint/2010/main" val="35460032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819150"/>
          </a:xfrm>
        </p:spPr>
        <p:txBody>
          <a:bodyPr>
            <a:normAutofit fontScale="90000"/>
          </a:bodyPr>
          <a:lstStyle/>
          <a:p>
            <a:r>
              <a:rPr lang="id-ID" sz="3200" i="1" u="sng" dirty="0" smtClean="0">
                <a:solidFill>
                  <a:srgbClr val="FF0000"/>
                </a:solidFill>
              </a:rPr>
              <a:t>Strategi operasional pengembangan dan pengorganisasian masyarakat </a:t>
            </a:r>
            <a:r>
              <a:rPr lang="id-ID" sz="3200" dirty="0" smtClean="0">
                <a:solidFill>
                  <a:srgbClr val="FF0000"/>
                </a:solidFill>
              </a:rPr>
              <a:t/>
            </a:r>
            <a:br>
              <a:rPr lang="id-ID" sz="3200" dirty="0" smtClean="0">
                <a:solidFill>
                  <a:srgbClr val="FF0000"/>
                </a:solidFill>
              </a:rPr>
            </a:br>
            <a:endParaRPr lang="id-ID" sz="3200" dirty="0">
              <a:solidFill>
                <a:srgbClr val="FF0000"/>
              </a:solidFill>
            </a:endParaRPr>
          </a:p>
        </p:txBody>
      </p:sp>
      <p:sp>
        <p:nvSpPr>
          <p:cNvPr id="3" name="Content Placeholder 2"/>
          <p:cNvSpPr>
            <a:spLocks noGrp="1"/>
          </p:cNvSpPr>
          <p:nvPr>
            <p:ph idx="1"/>
          </p:nvPr>
        </p:nvSpPr>
        <p:spPr>
          <a:xfrm>
            <a:off x="0" y="1066800"/>
            <a:ext cx="9144000" cy="5791200"/>
          </a:xfrm>
        </p:spPr>
        <p:txBody>
          <a:bodyPr>
            <a:normAutofit/>
          </a:bodyPr>
          <a:lstStyle/>
          <a:p>
            <a:r>
              <a:rPr lang="id-ID" dirty="0" smtClean="0"/>
              <a:t>a. Biarkan masyarakat sendiri yang menentukan masalah, baik yang di hadapi secara perorangan atau kelompok. Perawat hanya sebagai fasilitator atau memberikan arahan selama jalannya proses lokakarya.</a:t>
            </a:r>
          </a:p>
          <a:p>
            <a:r>
              <a:rPr lang="id-ID" dirty="0" smtClean="0"/>
              <a:t>b. Biarkan masyarakat sendiri yang membuat analisis untuk selanjutnya menyusun rencana usaha perbaikan atau solusi yang akan dilakukan.</a:t>
            </a:r>
          </a:p>
          <a:p>
            <a:r>
              <a:rPr lang="id-ID" dirty="0" smtClean="0"/>
              <a:t>c. Biarkan agar masyarakat sendiri yang mengorganisai diri untuk melaksanakan usaha perbaikan tersebut.</a:t>
            </a:r>
          </a:p>
          <a:p>
            <a:r>
              <a:rPr lang="id-ID" dirty="0" smtClean="0"/>
              <a:t>d. Gali sumber-sumber yang ada dalam masyarakat seoptimal mungkin, minta bantuan dari luar jika benar-benar memerlukannya.</a:t>
            </a:r>
          </a:p>
          <a:p>
            <a:r>
              <a:rPr lang="id-ID" dirty="0" smtClean="0"/>
              <a:t> </a:t>
            </a:r>
          </a:p>
          <a:p>
            <a:endParaRPr lang="id-ID" dirty="0"/>
          </a:p>
        </p:txBody>
      </p:sp>
    </p:spTree>
    <p:extLst>
      <p:ext uri="{BB962C8B-B14F-4D97-AF65-F5344CB8AC3E}">
        <p14:creationId xmlns:p14="http://schemas.microsoft.com/office/powerpoint/2010/main" val="19957558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id-ID" sz="2800" dirty="0" smtClean="0">
                <a:solidFill>
                  <a:srgbClr val="FF0000"/>
                </a:solidFill>
              </a:rPr>
              <a:t>langkah-langkah yang perlu ditempuh dan pengembangan dan pengorganisasian sebagai berikut :</a:t>
            </a:r>
            <a:r>
              <a:rPr lang="id-ID" dirty="0" smtClean="0">
                <a:solidFill>
                  <a:srgbClr val="FF0000"/>
                </a:solidFill>
              </a:rPr>
              <a:t/>
            </a:r>
            <a:br>
              <a:rPr lang="id-ID" dirty="0" smtClean="0">
                <a:solidFill>
                  <a:srgbClr val="FF0000"/>
                </a:solidFill>
              </a:rPr>
            </a:br>
            <a:endParaRPr lang="id-ID" dirty="0">
              <a:solidFill>
                <a:srgbClr val="FF0000"/>
              </a:solidFill>
            </a:endParaRPr>
          </a:p>
        </p:txBody>
      </p:sp>
      <p:sp>
        <p:nvSpPr>
          <p:cNvPr id="3" name="Content Placeholder 2"/>
          <p:cNvSpPr>
            <a:spLocks noGrp="1"/>
          </p:cNvSpPr>
          <p:nvPr>
            <p:ph idx="1"/>
          </p:nvPr>
        </p:nvSpPr>
        <p:spPr>
          <a:xfrm>
            <a:off x="0" y="1371601"/>
            <a:ext cx="9144000" cy="4953000"/>
          </a:xfrm>
        </p:spPr>
        <p:txBody>
          <a:bodyPr>
            <a:normAutofit fontScale="92500" lnSpcReduction="10000"/>
          </a:bodyPr>
          <a:lstStyle/>
          <a:p>
            <a:r>
              <a:rPr lang="id-ID" sz="2000" dirty="0" smtClean="0"/>
              <a:t>a.Ciptakan kondisi agar potensi/ kemampuan masyarakat setempat dapat dimanfaatkan dan dikembangkan. Potensi setempat seringkali tidak dapat dimanfaatkan untuk meningkatkan taraf hidup masyarakat karena adanya berbagai hambatan. Oleh karena itu, diperlukan kemampuan mengenal hambatan-hambatan ini untuk selanjutnya bersama masyarakat menciptakan suatu kondisi agar potensi yang sudah ada dapat dimanfaatkan untuk peningkatan taraf hidup.</a:t>
            </a:r>
          </a:p>
          <a:p>
            <a:r>
              <a:rPr lang="id-ID" sz="2000" dirty="0" smtClean="0"/>
              <a:t>b. Tingkatkan mutu potensi yang ada. Tergalinya potensi setempat harus diikuti dengan peningkatan mutu agar dapat diperoleh manfaat yang optimal. Hal ini dapat dilakukan dengan jalan mengikut sertakan masyarakat setempat sejak awal kegiatan dengan mengadakan kegiatan-kegiatan yang bersifat non formal.</a:t>
            </a:r>
          </a:p>
          <a:p>
            <a:r>
              <a:rPr lang="id-ID" sz="2000" dirty="0" smtClean="0"/>
              <a:t>C.Usahakan kelangsungan kegiatan yang sudah ada. Terlaksananya kegiatan sebagai wujud pemanfaatan potensi yang ada bukanlah suatu tujuan akhir, tetapi harus diusahakan agar kegiatan tersebut tidak berhenti begitu saja tetapi diikuti dengan kegiatan-kegiatan lain sebagi hasil daya cipta masayarakat.</a:t>
            </a:r>
          </a:p>
          <a:p>
            <a:endParaRPr lang="id-ID" dirty="0"/>
          </a:p>
        </p:txBody>
      </p:sp>
    </p:spTree>
    <p:extLst>
      <p:ext uri="{BB962C8B-B14F-4D97-AF65-F5344CB8AC3E}">
        <p14:creationId xmlns:p14="http://schemas.microsoft.com/office/powerpoint/2010/main" val="2483054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666750"/>
          </a:xfrm>
        </p:spPr>
        <p:txBody>
          <a:bodyPr>
            <a:normAutofit fontScale="90000"/>
          </a:bodyPr>
          <a:lstStyle/>
          <a:p>
            <a:r>
              <a:rPr lang="id-ID" sz="3200" dirty="0" smtClean="0"/>
              <a:t>Untuk itu hal yang perlu diperhatikan adalah </a:t>
            </a:r>
            <a:endParaRPr lang="id-ID" sz="3200" dirty="0"/>
          </a:p>
        </p:txBody>
      </p:sp>
      <p:sp>
        <p:nvSpPr>
          <p:cNvPr id="3" name="Content Placeholder 2"/>
          <p:cNvSpPr>
            <a:spLocks noGrp="1"/>
          </p:cNvSpPr>
          <p:nvPr>
            <p:ph idx="1"/>
          </p:nvPr>
        </p:nvSpPr>
        <p:spPr>
          <a:xfrm>
            <a:off x="0" y="1524001"/>
            <a:ext cx="9144000" cy="4800600"/>
          </a:xfrm>
        </p:spPr>
        <p:txBody>
          <a:bodyPr>
            <a:normAutofit/>
          </a:bodyPr>
          <a:lstStyle/>
          <a:p>
            <a:r>
              <a:rPr lang="id-ID" dirty="0" smtClean="0"/>
              <a:t>a.Setiap kegiatan harus menimbulkan kepuasan agar timbul gairah dan daya cipta dari seluruh komponen masyarakat.</a:t>
            </a:r>
          </a:p>
          <a:p>
            <a:r>
              <a:rPr lang="id-ID" dirty="0" smtClean="0"/>
              <a:t>b. Kegiatan-kegiatan yang dilakukan harus berkelanjutan.</a:t>
            </a:r>
          </a:p>
          <a:p>
            <a:r>
              <a:rPr lang="id-ID" dirty="0" smtClean="0"/>
              <a:t>c. Harus ada latihan untuk pembentukan kader yang diikuti dengan usaha meningkatkan keterampilan.</a:t>
            </a:r>
          </a:p>
          <a:p>
            <a:r>
              <a:rPr lang="id-ID" dirty="0" smtClean="0"/>
              <a:t>d. Tingkatkan kesejahteraan masyarakat secara keseluruhan. Tujuan akhir dari peningkatan pengembangan dan pengorganisasian masyarakat adalah agar proses tersebut mampu menghasilkan peningkatan kesejahteraan masyarakat secara keseluruhan. </a:t>
            </a:r>
            <a:endParaRPr lang="id-ID" dirty="0"/>
          </a:p>
        </p:txBody>
      </p:sp>
    </p:spTree>
    <p:extLst>
      <p:ext uri="{BB962C8B-B14F-4D97-AF65-F5344CB8AC3E}">
        <p14:creationId xmlns:p14="http://schemas.microsoft.com/office/powerpoint/2010/main" val="16339080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457200" y="274638"/>
            <a:ext cx="7620000" cy="1020762"/>
          </a:xfrm>
        </p:spPr>
        <p:txBody>
          <a:bodyPr/>
          <a:lstStyle/>
          <a:p>
            <a:pPr eaLnBrk="1" hangingPunct="1"/>
            <a:r>
              <a:rPr lang="en-US" sz="2400" b="1" smtClean="0"/>
              <a:t>Simpul  Pengorganisasian Masyarakat Berbasis Kampung.</a:t>
            </a:r>
            <a:endParaRPr lang="en-US" sz="2400" smtClean="0"/>
          </a:p>
        </p:txBody>
      </p:sp>
      <p:sp>
        <p:nvSpPr>
          <p:cNvPr id="29699" name="Content Placeholder 2"/>
          <p:cNvSpPr>
            <a:spLocks noGrp="1"/>
          </p:cNvSpPr>
          <p:nvPr>
            <p:ph idx="1"/>
          </p:nvPr>
        </p:nvSpPr>
        <p:spPr/>
        <p:txBody>
          <a:bodyPr>
            <a:normAutofit fontScale="85000" lnSpcReduction="10000"/>
          </a:bodyPr>
          <a:lstStyle/>
          <a:p>
            <a:pPr eaLnBrk="1" hangingPunct="1">
              <a:buFont typeface="Arial" charset="0"/>
              <a:buNone/>
            </a:pPr>
            <a:r>
              <a:rPr lang="en-US" b="1" smtClean="0"/>
              <a:t>1. Strategi &amp; Pendekatan Pengorganisasian</a:t>
            </a:r>
          </a:p>
          <a:p>
            <a:pPr eaLnBrk="1" hangingPunct="1">
              <a:buFont typeface="Arial" charset="0"/>
              <a:buNone/>
            </a:pPr>
            <a:r>
              <a:rPr lang="en-US" smtClean="0"/>
              <a:t>• Menggunakan pendekatan proses yang partisipatip;</a:t>
            </a:r>
          </a:p>
          <a:p>
            <a:pPr eaLnBrk="1" hangingPunct="1">
              <a:buFont typeface="Arial" charset="0"/>
              <a:buNone/>
            </a:pPr>
            <a:r>
              <a:rPr lang="en-US" smtClean="0"/>
              <a:t>• Pendampingan yang intensif dan berkelanjutan;</a:t>
            </a:r>
          </a:p>
          <a:p>
            <a:pPr eaLnBrk="1" hangingPunct="1">
              <a:buFont typeface="Arial" charset="0"/>
              <a:buNone/>
            </a:pPr>
            <a:r>
              <a:rPr lang="en-US" smtClean="0"/>
              <a:t>• Mengembangkan media komunikasi yang murah,mudah, bisa dimanfaatkan;</a:t>
            </a:r>
          </a:p>
          <a:p>
            <a:pPr eaLnBrk="1" hangingPunct="1">
              <a:buFont typeface="Arial" charset="0"/>
              <a:buNone/>
            </a:pPr>
            <a:r>
              <a:rPr lang="en-US" smtClean="0"/>
              <a:t>• Penguatan simpul belajar, untuk mengembangkan masyarakat sipil yang dinamis;</a:t>
            </a:r>
          </a:p>
          <a:p>
            <a:pPr eaLnBrk="1" hangingPunct="1">
              <a:buFont typeface="Arial" charset="0"/>
              <a:buNone/>
            </a:pPr>
            <a:r>
              <a:rPr lang="en-US" smtClean="0"/>
              <a:t>• Mengutamakan potensi masyarakat setempat</a:t>
            </a:r>
          </a:p>
        </p:txBody>
      </p:sp>
    </p:spTree>
    <p:extLst>
      <p:ext uri="{BB962C8B-B14F-4D97-AF65-F5344CB8AC3E}">
        <p14:creationId xmlns:p14="http://schemas.microsoft.com/office/powerpoint/2010/main" val="24588759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p:cNvSpPr>
            <a:spLocks noChangeArrowheads="1"/>
          </p:cNvSpPr>
          <p:nvPr/>
        </p:nvSpPr>
        <p:spPr bwMode="auto">
          <a:xfrm>
            <a:off x="457200" y="1295400"/>
            <a:ext cx="8458200" cy="646331"/>
          </a:xfrm>
          <a:prstGeom prst="rect">
            <a:avLst/>
          </a:prstGeom>
          <a:noFill/>
          <a:ln w="9525">
            <a:noFill/>
            <a:miter lim="800000"/>
            <a:headEnd/>
            <a:tailEnd/>
          </a:ln>
        </p:spPr>
        <p:txBody>
          <a:bodyPr wrap="square">
            <a:spAutoFit/>
          </a:bodyPr>
          <a:lstStyle/>
          <a:p>
            <a:endParaRPr lang="en-US" dirty="0">
              <a:latin typeface="Calibri" pitchFamily="34" charset="0"/>
            </a:endParaRPr>
          </a:p>
          <a:p>
            <a:endParaRPr lang="en-US" dirty="0">
              <a:latin typeface="Calibri" pitchFamily="34" charset="0"/>
            </a:endParaRPr>
          </a:p>
        </p:txBody>
      </p:sp>
      <p:sp>
        <p:nvSpPr>
          <p:cNvPr id="7" name="Title 6"/>
          <p:cNvSpPr>
            <a:spLocks noGrp="1"/>
          </p:cNvSpPr>
          <p:nvPr>
            <p:ph type="title"/>
          </p:nvPr>
        </p:nvSpPr>
        <p:spPr>
          <a:xfrm>
            <a:off x="457200" y="0"/>
            <a:ext cx="8229600" cy="1371600"/>
          </a:xfrm>
        </p:spPr>
        <p:txBody>
          <a:bodyPr>
            <a:normAutofit fontScale="90000"/>
          </a:bodyPr>
          <a:lstStyle/>
          <a:p>
            <a:pPr algn="ctr"/>
            <a:r>
              <a:rPr lang="en-US" sz="3200" b="1" dirty="0" smtClean="0">
                <a:latin typeface="Calibri" pitchFamily="34" charset="0"/>
              </a:rPr>
              <a:t>2. </a:t>
            </a:r>
            <a:r>
              <a:rPr lang="en-US" sz="3200" b="1" dirty="0" err="1" smtClean="0">
                <a:latin typeface="Calibri" pitchFamily="34" charset="0"/>
              </a:rPr>
              <a:t>Kriteria</a:t>
            </a:r>
            <a:r>
              <a:rPr lang="en-US" sz="3200" b="1" dirty="0" smtClean="0">
                <a:latin typeface="Calibri" pitchFamily="34" charset="0"/>
              </a:rPr>
              <a:t> </a:t>
            </a:r>
            <a:r>
              <a:rPr lang="en-US" sz="3200" b="1" dirty="0" err="1" smtClean="0">
                <a:latin typeface="Calibri" pitchFamily="34" charset="0"/>
              </a:rPr>
              <a:t>Proses</a:t>
            </a:r>
            <a:r>
              <a:rPr lang="en-US" sz="3200" b="1" dirty="0" smtClean="0">
                <a:latin typeface="Calibri" pitchFamily="34" charset="0"/>
              </a:rPr>
              <a:t> </a:t>
            </a:r>
            <a:r>
              <a:rPr lang="id-ID" sz="3200" b="1" dirty="0" smtClean="0">
                <a:latin typeface="Calibri" pitchFamily="34" charset="0"/>
              </a:rPr>
              <a:t> Pengembangan dan </a:t>
            </a:r>
            <a:r>
              <a:rPr lang="en-US" sz="3200" b="1" dirty="0" err="1" smtClean="0">
                <a:latin typeface="Calibri" pitchFamily="34" charset="0"/>
              </a:rPr>
              <a:t>Pengorganisasian</a:t>
            </a:r>
            <a:r>
              <a:rPr lang="en-US" sz="3200" b="1" dirty="0" smtClean="0">
                <a:latin typeface="Calibri" pitchFamily="34" charset="0"/>
              </a:rPr>
              <a:t/>
            </a:r>
            <a:br>
              <a:rPr lang="en-US" sz="3200" b="1" dirty="0" smtClean="0">
                <a:latin typeface="Calibri" pitchFamily="34" charset="0"/>
              </a:rPr>
            </a:br>
            <a:endParaRPr lang="id-ID" sz="3200" dirty="0"/>
          </a:p>
        </p:txBody>
      </p:sp>
      <p:sp>
        <p:nvSpPr>
          <p:cNvPr id="8" name="Content Placeholder 7"/>
          <p:cNvSpPr>
            <a:spLocks noGrp="1"/>
          </p:cNvSpPr>
          <p:nvPr>
            <p:ph idx="1"/>
          </p:nvPr>
        </p:nvSpPr>
        <p:spPr>
          <a:xfrm>
            <a:off x="0" y="1219201"/>
            <a:ext cx="9144000" cy="5105400"/>
          </a:xfrm>
        </p:spPr>
        <p:txBody>
          <a:bodyPr/>
          <a:lstStyle/>
          <a:p>
            <a:r>
              <a:rPr lang="en-US" dirty="0" smtClean="0">
                <a:latin typeface="Calibri" pitchFamily="34" charset="0"/>
              </a:rPr>
              <a:t>• </a:t>
            </a:r>
            <a:r>
              <a:rPr lang="en-US" dirty="0" err="1" smtClean="0">
                <a:latin typeface="Calibri" pitchFamily="34" charset="0"/>
              </a:rPr>
              <a:t>Berakar</a:t>
            </a:r>
            <a:r>
              <a:rPr lang="en-US" dirty="0" smtClean="0">
                <a:latin typeface="Calibri" pitchFamily="34" charset="0"/>
              </a:rPr>
              <a:t> </a:t>
            </a:r>
            <a:r>
              <a:rPr lang="en-US" dirty="0" err="1" smtClean="0">
                <a:latin typeface="Calibri" pitchFamily="34" charset="0"/>
              </a:rPr>
              <a:t>pada</a:t>
            </a:r>
            <a:r>
              <a:rPr lang="en-US" dirty="0" smtClean="0">
                <a:latin typeface="Calibri" pitchFamily="34" charset="0"/>
              </a:rPr>
              <a:t> </a:t>
            </a:r>
            <a:r>
              <a:rPr lang="en-US" dirty="0" err="1" smtClean="0">
                <a:latin typeface="Calibri" pitchFamily="34" charset="0"/>
              </a:rPr>
              <a:t>sosio</a:t>
            </a:r>
            <a:r>
              <a:rPr lang="en-US" dirty="0" smtClean="0">
                <a:latin typeface="Calibri" pitchFamily="34" charset="0"/>
              </a:rPr>
              <a:t> </a:t>
            </a:r>
            <a:r>
              <a:rPr lang="en-US" dirty="0" err="1" smtClean="0">
                <a:latin typeface="Calibri" pitchFamily="34" charset="0"/>
              </a:rPr>
              <a:t>kultural</a:t>
            </a:r>
            <a:r>
              <a:rPr lang="en-US" dirty="0" smtClean="0">
                <a:latin typeface="Calibri" pitchFamily="34" charset="0"/>
              </a:rPr>
              <a:t>;</a:t>
            </a:r>
          </a:p>
          <a:p>
            <a:r>
              <a:rPr lang="en-US" dirty="0" smtClean="0">
                <a:latin typeface="Calibri" pitchFamily="34" charset="0"/>
              </a:rPr>
              <a:t>• </a:t>
            </a:r>
            <a:r>
              <a:rPr lang="en-US" dirty="0" err="1" smtClean="0">
                <a:latin typeface="Calibri" pitchFamily="34" charset="0"/>
              </a:rPr>
              <a:t>Perencanaan</a:t>
            </a:r>
            <a:r>
              <a:rPr lang="en-US" dirty="0" smtClean="0">
                <a:latin typeface="Calibri" pitchFamily="34" charset="0"/>
              </a:rPr>
              <a:t>, </a:t>
            </a:r>
            <a:r>
              <a:rPr lang="en-US" dirty="0" err="1" smtClean="0">
                <a:latin typeface="Calibri" pitchFamily="34" charset="0"/>
              </a:rPr>
              <a:t>pelaksanaan</a:t>
            </a:r>
            <a:r>
              <a:rPr lang="en-US" dirty="0" smtClean="0">
                <a:latin typeface="Calibri" pitchFamily="34" charset="0"/>
              </a:rPr>
              <a:t> </a:t>
            </a:r>
            <a:r>
              <a:rPr lang="en-US" dirty="0" err="1" smtClean="0">
                <a:latin typeface="Calibri" pitchFamily="34" charset="0"/>
              </a:rPr>
              <a:t>dan</a:t>
            </a:r>
            <a:r>
              <a:rPr lang="en-US" dirty="0" smtClean="0">
                <a:latin typeface="Calibri" pitchFamily="34" charset="0"/>
              </a:rPr>
              <a:t> monitoring </a:t>
            </a:r>
            <a:r>
              <a:rPr lang="en-US" dirty="0" err="1" smtClean="0">
                <a:latin typeface="Calibri" pitchFamily="34" charset="0"/>
              </a:rPr>
              <a:t>bersama</a:t>
            </a:r>
            <a:r>
              <a:rPr lang="en-US" dirty="0" smtClean="0">
                <a:latin typeface="Calibri" pitchFamily="34" charset="0"/>
              </a:rPr>
              <a:t> </a:t>
            </a:r>
            <a:r>
              <a:rPr lang="en-US" dirty="0" err="1" smtClean="0">
                <a:latin typeface="Calibri" pitchFamily="34" charset="0"/>
              </a:rPr>
              <a:t>dengan</a:t>
            </a:r>
            <a:r>
              <a:rPr lang="en-US" dirty="0" smtClean="0">
                <a:latin typeface="Calibri" pitchFamily="34" charset="0"/>
              </a:rPr>
              <a:t> </a:t>
            </a:r>
            <a:r>
              <a:rPr lang="id-ID" dirty="0" smtClean="0">
                <a:latin typeface="Calibri" pitchFamily="34" charset="0"/>
              </a:rPr>
              <a:t> 	</a:t>
            </a:r>
            <a:r>
              <a:rPr lang="en-US" dirty="0" err="1" smtClean="0">
                <a:latin typeface="Calibri" pitchFamily="34" charset="0"/>
              </a:rPr>
              <a:t>masyarakat</a:t>
            </a:r>
            <a:r>
              <a:rPr lang="en-US" dirty="0" smtClean="0">
                <a:latin typeface="Calibri" pitchFamily="34" charset="0"/>
              </a:rPr>
              <a:t> </a:t>
            </a:r>
            <a:r>
              <a:rPr lang="en-US" dirty="0" err="1" smtClean="0">
                <a:latin typeface="Calibri" pitchFamily="34" charset="0"/>
              </a:rPr>
              <a:t>secara</a:t>
            </a:r>
            <a:r>
              <a:rPr lang="en-US" dirty="0" smtClean="0">
                <a:latin typeface="Calibri" pitchFamily="34" charset="0"/>
              </a:rPr>
              <a:t> </a:t>
            </a:r>
            <a:r>
              <a:rPr lang="en-US" dirty="0" err="1" smtClean="0">
                <a:latin typeface="Calibri" pitchFamily="34" charset="0"/>
              </a:rPr>
              <a:t>partisipatif</a:t>
            </a:r>
            <a:r>
              <a:rPr lang="en-US" dirty="0" smtClean="0">
                <a:latin typeface="Calibri" pitchFamily="34" charset="0"/>
              </a:rPr>
              <a:t>;</a:t>
            </a:r>
          </a:p>
          <a:p>
            <a:r>
              <a:rPr lang="en-US" dirty="0" smtClean="0">
                <a:latin typeface="Calibri" pitchFamily="34" charset="0"/>
              </a:rPr>
              <a:t>• </a:t>
            </a:r>
            <a:r>
              <a:rPr lang="en-US" dirty="0" err="1" smtClean="0">
                <a:latin typeface="Calibri" pitchFamily="34" charset="0"/>
              </a:rPr>
              <a:t>Adanya</a:t>
            </a:r>
            <a:r>
              <a:rPr lang="en-US" dirty="0" smtClean="0">
                <a:latin typeface="Calibri" pitchFamily="34" charset="0"/>
              </a:rPr>
              <a:t> </a:t>
            </a:r>
            <a:r>
              <a:rPr lang="en-US" dirty="0" err="1" smtClean="0">
                <a:latin typeface="Calibri" pitchFamily="34" charset="0"/>
              </a:rPr>
              <a:t>penghormatan</a:t>
            </a:r>
            <a:r>
              <a:rPr lang="en-US" dirty="0" smtClean="0">
                <a:latin typeface="Calibri" pitchFamily="34" charset="0"/>
              </a:rPr>
              <a:t>/</a:t>
            </a:r>
            <a:r>
              <a:rPr lang="en-US" dirty="0" err="1" smtClean="0">
                <a:latin typeface="Calibri" pitchFamily="34" charset="0"/>
              </a:rPr>
              <a:t>pengakuan</a:t>
            </a:r>
            <a:r>
              <a:rPr lang="en-US" dirty="0" smtClean="0">
                <a:latin typeface="Calibri" pitchFamily="34" charset="0"/>
              </a:rPr>
              <a:t> </a:t>
            </a:r>
            <a:r>
              <a:rPr lang="en-US" dirty="0" err="1" smtClean="0">
                <a:latin typeface="Calibri" pitchFamily="34" charset="0"/>
              </a:rPr>
              <a:t>hak-hak</a:t>
            </a:r>
            <a:r>
              <a:rPr lang="en-US" dirty="0" smtClean="0">
                <a:latin typeface="Calibri" pitchFamily="34" charset="0"/>
              </a:rPr>
              <a:t> </a:t>
            </a:r>
            <a:r>
              <a:rPr lang="en-US" dirty="0" err="1" smtClean="0">
                <a:latin typeface="Calibri" pitchFamily="34" charset="0"/>
              </a:rPr>
              <a:t>martabat</a:t>
            </a:r>
            <a:r>
              <a:rPr lang="en-US" dirty="0" smtClean="0">
                <a:latin typeface="Calibri" pitchFamily="34" charset="0"/>
              </a:rPr>
              <a:t> </a:t>
            </a:r>
            <a:r>
              <a:rPr lang="en-US" dirty="0" err="1" smtClean="0">
                <a:latin typeface="Calibri" pitchFamily="34" charset="0"/>
              </a:rPr>
              <a:t>orang</a:t>
            </a:r>
            <a:r>
              <a:rPr lang="en-US" dirty="0" smtClean="0">
                <a:latin typeface="Calibri" pitchFamily="34" charset="0"/>
              </a:rPr>
              <a:t> </a:t>
            </a:r>
            <a:r>
              <a:rPr lang="en-US" dirty="0" err="1" smtClean="0">
                <a:latin typeface="Calibri" pitchFamily="34" charset="0"/>
              </a:rPr>
              <a:t>kampung</a:t>
            </a:r>
            <a:r>
              <a:rPr lang="en-US" dirty="0" smtClean="0">
                <a:latin typeface="Calibri" pitchFamily="34" charset="0"/>
              </a:rPr>
              <a:t>;</a:t>
            </a:r>
          </a:p>
          <a:p>
            <a:r>
              <a:rPr lang="en-US" dirty="0" smtClean="0">
                <a:latin typeface="Calibri" pitchFamily="34" charset="0"/>
              </a:rPr>
              <a:t>• </a:t>
            </a:r>
            <a:r>
              <a:rPr lang="en-US" dirty="0" err="1" smtClean="0">
                <a:latin typeface="Calibri" pitchFamily="34" charset="0"/>
              </a:rPr>
              <a:t>Fungsi</a:t>
            </a:r>
            <a:r>
              <a:rPr lang="en-US" dirty="0" smtClean="0">
                <a:latin typeface="Calibri" pitchFamily="34" charset="0"/>
              </a:rPr>
              <a:t> </a:t>
            </a:r>
            <a:r>
              <a:rPr lang="en-US" dirty="0" err="1" smtClean="0">
                <a:latin typeface="Calibri" pitchFamily="34" charset="0"/>
              </a:rPr>
              <a:t>dan</a:t>
            </a:r>
            <a:r>
              <a:rPr lang="en-US" dirty="0" smtClean="0">
                <a:latin typeface="Calibri" pitchFamily="34" charset="0"/>
              </a:rPr>
              <a:t> </a:t>
            </a:r>
            <a:r>
              <a:rPr lang="en-US" dirty="0" err="1" smtClean="0">
                <a:latin typeface="Calibri" pitchFamily="34" charset="0"/>
              </a:rPr>
              <a:t>manfaat</a:t>
            </a:r>
            <a:r>
              <a:rPr lang="en-US" dirty="0" smtClean="0">
                <a:latin typeface="Calibri" pitchFamily="34" charset="0"/>
              </a:rPr>
              <a:t> SDA yang </a:t>
            </a:r>
            <a:r>
              <a:rPr lang="en-US" dirty="0" err="1" smtClean="0">
                <a:latin typeface="Calibri" pitchFamily="34" charset="0"/>
              </a:rPr>
              <a:t>berkelanjutan</a:t>
            </a:r>
            <a:r>
              <a:rPr lang="en-US" dirty="0" smtClean="0">
                <a:latin typeface="Calibri" pitchFamily="34" charset="0"/>
              </a:rPr>
              <a:t>;</a:t>
            </a:r>
          </a:p>
          <a:p>
            <a:r>
              <a:rPr lang="en-US" dirty="0" smtClean="0">
                <a:latin typeface="Calibri" pitchFamily="34" charset="0"/>
              </a:rPr>
              <a:t>• </a:t>
            </a:r>
            <a:r>
              <a:rPr lang="en-US" dirty="0" err="1" smtClean="0">
                <a:latin typeface="Calibri" pitchFamily="34" charset="0"/>
              </a:rPr>
              <a:t>Mengutamakan</a:t>
            </a:r>
            <a:r>
              <a:rPr lang="en-US" dirty="0" smtClean="0">
                <a:latin typeface="Calibri" pitchFamily="34" charset="0"/>
              </a:rPr>
              <a:t> </a:t>
            </a:r>
            <a:r>
              <a:rPr lang="en-US" dirty="0" err="1" smtClean="0">
                <a:latin typeface="Calibri" pitchFamily="34" charset="0"/>
              </a:rPr>
              <a:t>prakarsa</a:t>
            </a:r>
            <a:r>
              <a:rPr lang="en-US" dirty="0" smtClean="0">
                <a:latin typeface="Calibri" pitchFamily="34" charset="0"/>
              </a:rPr>
              <a:t> </a:t>
            </a:r>
            <a:r>
              <a:rPr lang="en-US" dirty="0" err="1" smtClean="0">
                <a:latin typeface="Calibri" pitchFamily="34" charset="0"/>
              </a:rPr>
              <a:t>masyarakat</a:t>
            </a:r>
            <a:r>
              <a:rPr lang="en-US" dirty="0" smtClean="0">
                <a:latin typeface="Calibri" pitchFamily="34" charset="0"/>
              </a:rPr>
              <a:t> </a:t>
            </a:r>
            <a:r>
              <a:rPr lang="en-US" dirty="0" err="1" smtClean="0">
                <a:latin typeface="Calibri" pitchFamily="34" charset="0"/>
              </a:rPr>
              <a:t>untuk</a:t>
            </a:r>
            <a:r>
              <a:rPr lang="en-US" dirty="0" smtClean="0">
                <a:latin typeface="Calibri" pitchFamily="34" charset="0"/>
              </a:rPr>
              <a:t> </a:t>
            </a:r>
            <a:r>
              <a:rPr lang="en-US" dirty="0" err="1" smtClean="0">
                <a:latin typeface="Calibri" pitchFamily="34" charset="0"/>
              </a:rPr>
              <a:t>transformasi</a:t>
            </a:r>
            <a:r>
              <a:rPr lang="en-US" dirty="0" smtClean="0">
                <a:latin typeface="Calibri" pitchFamily="34" charset="0"/>
              </a:rPr>
              <a:t>;</a:t>
            </a:r>
          </a:p>
          <a:p>
            <a:r>
              <a:rPr lang="en-US" dirty="0" smtClean="0">
                <a:latin typeface="Calibri" pitchFamily="34" charset="0"/>
              </a:rPr>
              <a:t>• </a:t>
            </a:r>
            <a:r>
              <a:rPr lang="en-US" dirty="0" err="1" smtClean="0">
                <a:latin typeface="Calibri" pitchFamily="34" charset="0"/>
              </a:rPr>
              <a:t>Upaya</a:t>
            </a:r>
            <a:r>
              <a:rPr lang="en-US" dirty="0" smtClean="0">
                <a:latin typeface="Calibri" pitchFamily="34" charset="0"/>
              </a:rPr>
              <a:t> </a:t>
            </a:r>
            <a:r>
              <a:rPr lang="en-US" dirty="0" err="1" smtClean="0">
                <a:latin typeface="Calibri" pitchFamily="34" charset="0"/>
              </a:rPr>
              <a:t>bertahap</a:t>
            </a:r>
            <a:r>
              <a:rPr lang="en-US" dirty="0" smtClean="0">
                <a:latin typeface="Calibri" pitchFamily="34" charset="0"/>
              </a:rPr>
              <a:t> </a:t>
            </a:r>
            <a:r>
              <a:rPr lang="en-US" dirty="0" err="1" smtClean="0">
                <a:latin typeface="Calibri" pitchFamily="34" charset="0"/>
              </a:rPr>
              <a:t>dan</a:t>
            </a:r>
            <a:r>
              <a:rPr lang="en-US" dirty="0" smtClean="0">
                <a:latin typeface="Calibri" pitchFamily="34" charset="0"/>
              </a:rPr>
              <a:t> </a:t>
            </a:r>
            <a:r>
              <a:rPr lang="en-US" dirty="0" err="1" smtClean="0">
                <a:latin typeface="Calibri" pitchFamily="34" charset="0"/>
              </a:rPr>
              <a:t>konsisten</a:t>
            </a:r>
            <a:r>
              <a:rPr lang="en-US" dirty="0" smtClean="0">
                <a:latin typeface="Calibri" pitchFamily="34" charset="0"/>
              </a:rPr>
              <a:t>.</a:t>
            </a:r>
          </a:p>
          <a:p>
            <a:endParaRPr lang="id-ID" dirty="0"/>
          </a:p>
        </p:txBody>
      </p:sp>
    </p:spTree>
    <p:extLst>
      <p:ext uri="{BB962C8B-B14F-4D97-AF65-F5344CB8AC3E}">
        <p14:creationId xmlns:p14="http://schemas.microsoft.com/office/powerpoint/2010/main" val="10359036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742950"/>
          </a:xfrm>
        </p:spPr>
        <p:txBody>
          <a:bodyPr>
            <a:normAutofit fontScale="90000"/>
          </a:bodyPr>
          <a:lstStyle/>
          <a:p>
            <a:r>
              <a:rPr lang="en-US" sz="2800" b="1" dirty="0" smtClean="0">
                <a:latin typeface="Calibri" pitchFamily="34" charset="0"/>
              </a:rPr>
              <a:t>3. </a:t>
            </a:r>
            <a:r>
              <a:rPr lang="en-US" sz="2800" b="1" dirty="0" err="1" smtClean="0">
                <a:latin typeface="Calibri" pitchFamily="34" charset="0"/>
              </a:rPr>
              <a:t>Prinsip</a:t>
            </a:r>
            <a:r>
              <a:rPr lang="en-US" sz="2800" b="1" dirty="0" smtClean="0">
                <a:latin typeface="Calibri" pitchFamily="34" charset="0"/>
              </a:rPr>
              <a:t> </a:t>
            </a:r>
            <a:r>
              <a:rPr lang="en-US" sz="2800" b="1" dirty="0" err="1" smtClean="0">
                <a:latin typeface="Calibri" pitchFamily="34" charset="0"/>
              </a:rPr>
              <a:t>Dasar</a:t>
            </a:r>
            <a:r>
              <a:rPr lang="en-US" sz="2800" b="1" dirty="0" smtClean="0">
                <a:latin typeface="Calibri" pitchFamily="34" charset="0"/>
              </a:rPr>
              <a:t> </a:t>
            </a:r>
            <a:r>
              <a:rPr lang="id-ID" sz="2800" b="1" dirty="0" smtClean="0">
                <a:latin typeface="Calibri" pitchFamily="34" charset="0"/>
              </a:rPr>
              <a:t> Pengembangan dan </a:t>
            </a:r>
            <a:r>
              <a:rPr lang="en-US" sz="2800" b="1" dirty="0" err="1" smtClean="0">
                <a:latin typeface="Calibri" pitchFamily="34" charset="0"/>
              </a:rPr>
              <a:t>Pengorganisasian</a:t>
            </a:r>
            <a:r>
              <a:rPr lang="en-US" sz="2800" b="1" dirty="0" smtClean="0">
                <a:latin typeface="Calibri" pitchFamily="34" charset="0"/>
              </a:rPr>
              <a:t/>
            </a:r>
            <a:br>
              <a:rPr lang="en-US" sz="2800" b="1" dirty="0" smtClean="0">
                <a:latin typeface="Calibri" pitchFamily="34" charset="0"/>
              </a:rPr>
            </a:br>
            <a:endParaRPr lang="id-ID" sz="2800" dirty="0"/>
          </a:p>
        </p:txBody>
      </p:sp>
      <p:sp>
        <p:nvSpPr>
          <p:cNvPr id="3" name="Content Placeholder 2"/>
          <p:cNvSpPr>
            <a:spLocks noGrp="1"/>
          </p:cNvSpPr>
          <p:nvPr>
            <p:ph idx="1"/>
          </p:nvPr>
        </p:nvSpPr>
        <p:spPr>
          <a:xfrm>
            <a:off x="457200" y="1524000"/>
            <a:ext cx="8534400" cy="5638799"/>
          </a:xfrm>
        </p:spPr>
        <p:txBody>
          <a:bodyPr>
            <a:normAutofit/>
          </a:bodyPr>
          <a:lstStyle/>
          <a:p>
            <a:r>
              <a:rPr lang="en-US" dirty="0" smtClean="0">
                <a:latin typeface="Calibri" pitchFamily="34" charset="0"/>
              </a:rPr>
              <a:t>• </a:t>
            </a:r>
            <a:r>
              <a:rPr lang="en-US" dirty="0" err="1" smtClean="0">
                <a:latin typeface="Calibri" pitchFamily="34" charset="0"/>
              </a:rPr>
              <a:t>Berpihak</a:t>
            </a:r>
            <a:r>
              <a:rPr lang="en-US" dirty="0" smtClean="0">
                <a:latin typeface="Calibri" pitchFamily="34" charset="0"/>
              </a:rPr>
              <a:t> </a:t>
            </a:r>
            <a:r>
              <a:rPr lang="en-US" dirty="0" err="1" smtClean="0">
                <a:latin typeface="Calibri" pitchFamily="34" charset="0"/>
              </a:rPr>
              <a:t>dan</a:t>
            </a:r>
            <a:r>
              <a:rPr lang="en-US" dirty="0" smtClean="0">
                <a:latin typeface="Calibri" pitchFamily="34" charset="0"/>
              </a:rPr>
              <a:t> </a:t>
            </a:r>
            <a:r>
              <a:rPr lang="en-US" dirty="0" err="1" smtClean="0">
                <a:latin typeface="Calibri" pitchFamily="34" charset="0"/>
              </a:rPr>
              <a:t>mementingkan</a:t>
            </a:r>
            <a:r>
              <a:rPr lang="en-US" dirty="0" smtClean="0">
                <a:latin typeface="Calibri" pitchFamily="34" charset="0"/>
              </a:rPr>
              <a:t> </a:t>
            </a:r>
            <a:r>
              <a:rPr lang="en-US" dirty="0" err="1" smtClean="0">
                <a:latin typeface="Calibri" pitchFamily="34" charset="0"/>
              </a:rPr>
              <a:t>komunitas</a:t>
            </a:r>
            <a:r>
              <a:rPr lang="en-US" dirty="0" smtClean="0">
                <a:latin typeface="Calibri" pitchFamily="34" charset="0"/>
              </a:rPr>
              <a:t>;</a:t>
            </a:r>
          </a:p>
          <a:p>
            <a:r>
              <a:rPr lang="en-US" dirty="0" smtClean="0">
                <a:latin typeface="Calibri" pitchFamily="34" charset="0"/>
              </a:rPr>
              <a:t>• </a:t>
            </a:r>
            <a:r>
              <a:rPr lang="en-US" dirty="0" err="1" smtClean="0">
                <a:latin typeface="Calibri" pitchFamily="34" charset="0"/>
              </a:rPr>
              <a:t>Bersikap</a:t>
            </a:r>
            <a:r>
              <a:rPr lang="en-US" dirty="0" smtClean="0">
                <a:latin typeface="Calibri" pitchFamily="34" charset="0"/>
              </a:rPr>
              <a:t> independent &amp; </a:t>
            </a:r>
            <a:r>
              <a:rPr lang="en-US" dirty="0" err="1" smtClean="0">
                <a:latin typeface="Calibri" pitchFamily="34" charset="0"/>
              </a:rPr>
              <a:t>mengembangkan</a:t>
            </a:r>
            <a:r>
              <a:rPr lang="en-US" dirty="0" smtClean="0">
                <a:latin typeface="Calibri" pitchFamily="34" charset="0"/>
              </a:rPr>
              <a:t> rasa </a:t>
            </a:r>
            <a:r>
              <a:rPr lang="en-US" dirty="0" err="1" smtClean="0">
                <a:latin typeface="Calibri" pitchFamily="34" charset="0"/>
              </a:rPr>
              <a:t>empati</a:t>
            </a:r>
            <a:r>
              <a:rPr lang="en-US" dirty="0" smtClean="0">
                <a:latin typeface="Calibri" pitchFamily="34" charset="0"/>
              </a:rPr>
              <a:t> ;</a:t>
            </a:r>
          </a:p>
          <a:p>
            <a:r>
              <a:rPr lang="en-US" dirty="0" smtClean="0">
                <a:latin typeface="Calibri" pitchFamily="34" charset="0"/>
              </a:rPr>
              <a:t>• </a:t>
            </a:r>
            <a:r>
              <a:rPr lang="en-US" dirty="0" err="1" smtClean="0">
                <a:latin typeface="Calibri" pitchFamily="34" charset="0"/>
              </a:rPr>
              <a:t>Adanya</a:t>
            </a:r>
            <a:r>
              <a:rPr lang="en-US" dirty="0" smtClean="0">
                <a:latin typeface="Calibri" pitchFamily="34" charset="0"/>
              </a:rPr>
              <a:t> </a:t>
            </a:r>
            <a:r>
              <a:rPr lang="en-US" dirty="0" err="1" smtClean="0">
                <a:latin typeface="Calibri" pitchFamily="34" charset="0"/>
              </a:rPr>
              <a:t>pertanggung</a:t>
            </a:r>
            <a:r>
              <a:rPr lang="en-US" dirty="0" smtClean="0">
                <a:latin typeface="Calibri" pitchFamily="34" charset="0"/>
              </a:rPr>
              <a:t> </a:t>
            </a:r>
            <a:r>
              <a:rPr lang="en-US" dirty="0" err="1" smtClean="0">
                <a:latin typeface="Calibri" pitchFamily="34" charset="0"/>
              </a:rPr>
              <a:t>jawaban</a:t>
            </a:r>
            <a:r>
              <a:rPr lang="en-US" dirty="0" smtClean="0">
                <a:latin typeface="Calibri" pitchFamily="34" charset="0"/>
              </a:rPr>
              <a:t> </a:t>
            </a:r>
            <a:r>
              <a:rPr lang="en-US" dirty="0" err="1" smtClean="0">
                <a:latin typeface="Calibri" pitchFamily="34" charset="0"/>
              </a:rPr>
              <a:t>pada</a:t>
            </a:r>
            <a:r>
              <a:rPr lang="en-US" dirty="0" smtClean="0">
                <a:latin typeface="Calibri" pitchFamily="34" charset="0"/>
              </a:rPr>
              <a:t> </a:t>
            </a:r>
            <a:r>
              <a:rPr lang="en-US" dirty="0" err="1" smtClean="0">
                <a:latin typeface="Calibri" pitchFamily="34" charset="0"/>
              </a:rPr>
              <a:t>rakyat</a:t>
            </a:r>
            <a:r>
              <a:rPr lang="en-US" dirty="0" smtClean="0">
                <a:latin typeface="Calibri" pitchFamily="34" charset="0"/>
              </a:rPr>
              <a:t> ;</a:t>
            </a:r>
          </a:p>
          <a:p>
            <a:r>
              <a:rPr lang="en-US" dirty="0" smtClean="0">
                <a:latin typeface="Calibri" pitchFamily="34" charset="0"/>
              </a:rPr>
              <a:t>• </a:t>
            </a:r>
            <a:r>
              <a:rPr lang="en-US" dirty="0" err="1" smtClean="0">
                <a:latin typeface="Calibri" pitchFamily="34" charset="0"/>
              </a:rPr>
              <a:t>Ada</a:t>
            </a:r>
            <a:r>
              <a:rPr lang="en-US" dirty="0" smtClean="0">
                <a:latin typeface="Calibri" pitchFamily="34" charset="0"/>
              </a:rPr>
              <a:t> </a:t>
            </a:r>
            <a:r>
              <a:rPr lang="en-US" dirty="0" err="1" smtClean="0">
                <a:latin typeface="Calibri" pitchFamily="34" charset="0"/>
              </a:rPr>
              <a:t>proses</a:t>
            </a:r>
            <a:r>
              <a:rPr lang="en-US" dirty="0" smtClean="0">
                <a:latin typeface="Calibri" pitchFamily="34" charset="0"/>
              </a:rPr>
              <a:t> </a:t>
            </a:r>
            <a:r>
              <a:rPr lang="en-US" dirty="0" err="1" smtClean="0">
                <a:latin typeface="Calibri" pitchFamily="34" charset="0"/>
              </a:rPr>
              <a:t>saling</a:t>
            </a:r>
            <a:r>
              <a:rPr lang="en-US" dirty="0" smtClean="0">
                <a:latin typeface="Calibri" pitchFamily="34" charset="0"/>
              </a:rPr>
              <a:t> </a:t>
            </a:r>
            <a:r>
              <a:rPr lang="en-US" dirty="0" err="1" smtClean="0">
                <a:latin typeface="Calibri" pitchFamily="34" charset="0"/>
              </a:rPr>
              <a:t>belajar</a:t>
            </a:r>
            <a:r>
              <a:rPr lang="en-US" dirty="0" smtClean="0">
                <a:latin typeface="Calibri" pitchFamily="34" charset="0"/>
              </a:rPr>
              <a:t> ;</a:t>
            </a:r>
          </a:p>
          <a:p>
            <a:r>
              <a:rPr lang="en-US" dirty="0" smtClean="0">
                <a:latin typeface="Calibri" pitchFamily="34" charset="0"/>
              </a:rPr>
              <a:t>• </a:t>
            </a:r>
            <a:r>
              <a:rPr lang="en-US" dirty="0" err="1" smtClean="0">
                <a:latin typeface="Calibri" pitchFamily="34" charset="0"/>
              </a:rPr>
              <a:t>Kesetaraan</a:t>
            </a:r>
            <a:r>
              <a:rPr lang="en-US" dirty="0" smtClean="0">
                <a:latin typeface="Calibri" pitchFamily="34" charset="0"/>
              </a:rPr>
              <a:t> ;</a:t>
            </a:r>
          </a:p>
          <a:p>
            <a:r>
              <a:rPr lang="en-US" dirty="0" smtClean="0">
                <a:latin typeface="Calibri" pitchFamily="34" charset="0"/>
              </a:rPr>
              <a:t>• Anti </a:t>
            </a:r>
            <a:r>
              <a:rPr lang="en-US" dirty="0" err="1" smtClean="0">
                <a:latin typeface="Calibri" pitchFamily="34" charset="0"/>
              </a:rPr>
              <a:t>kekerasan</a:t>
            </a:r>
            <a:r>
              <a:rPr lang="en-US" dirty="0" smtClean="0">
                <a:latin typeface="Calibri" pitchFamily="34" charset="0"/>
              </a:rPr>
              <a:t> ;</a:t>
            </a:r>
          </a:p>
          <a:p>
            <a:r>
              <a:rPr lang="en-US" dirty="0" smtClean="0">
                <a:latin typeface="Calibri" pitchFamily="34" charset="0"/>
              </a:rPr>
              <a:t>• </a:t>
            </a:r>
            <a:r>
              <a:rPr lang="en-US" dirty="0" err="1" smtClean="0">
                <a:latin typeface="Calibri" pitchFamily="34" charset="0"/>
              </a:rPr>
              <a:t>Mendorong</a:t>
            </a:r>
            <a:r>
              <a:rPr lang="en-US" dirty="0" smtClean="0">
                <a:latin typeface="Calibri" pitchFamily="34" charset="0"/>
              </a:rPr>
              <a:t> </a:t>
            </a:r>
            <a:r>
              <a:rPr lang="en-US" dirty="0" err="1" smtClean="0">
                <a:latin typeface="Calibri" pitchFamily="34" charset="0"/>
              </a:rPr>
              <a:t>komunitas</a:t>
            </a:r>
            <a:r>
              <a:rPr lang="en-US" dirty="0" smtClean="0">
                <a:latin typeface="Calibri" pitchFamily="34" charset="0"/>
              </a:rPr>
              <a:t> </a:t>
            </a:r>
            <a:r>
              <a:rPr lang="en-US" dirty="0" err="1" smtClean="0">
                <a:latin typeface="Calibri" pitchFamily="34" charset="0"/>
              </a:rPr>
              <a:t>untuk</a:t>
            </a:r>
            <a:r>
              <a:rPr lang="en-US" dirty="0" smtClean="0">
                <a:latin typeface="Calibri" pitchFamily="34" charset="0"/>
              </a:rPr>
              <a:t> </a:t>
            </a:r>
            <a:r>
              <a:rPr lang="en-US" dirty="0" err="1" smtClean="0">
                <a:latin typeface="Calibri" pitchFamily="34" charset="0"/>
              </a:rPr>
              <a:t>berinisiatif</a:t>
            </a:r>
            <a:r>
              <a:rPr lang="en-US" dirty="0" smtClean="0">
                <a:latin typeface="Calibri" pitchFamily="34" charset="0"/>
              </a:rPr>
              <a:t> ;</a:t>
            </a:r>
          </a:p>
          <a:p>
            <a:r>
              <a:rPr lang="en-US" dirty="0" smtClean="0">
                <a:latin typeface="Calibri" pitchFamily="34" charset="0"/>
              </a:rPr>
              <a:t>• </a:t>
            </a:r>
            <a:r>
              <a:rPr lang="en-US" dirty="0" err="1" smtClean="0">
                <a:latin typeface="Calibri" pitchFamily="34" charset="0"/>
              </a:rPr>
              <a:t>Musyawarah</a:t>
            </a:r>
            <a:r>
              <a:rPr lang="en-US" dirty="0" smtClean="0">
                <a:latin typeface="Calibri" pitchFamily="34" charset="0"/>
              </a:rPr>
              <a:t> </a:t>
            </a:r>
            <a:r>
              <a:rPr lang="en-US" dirty="0" err="1" smtClean="0">
                <a:latin typeface="Calibri" pitchFamily="34" charset="0"/>
              </a:rPr>
              <a:t>sebagai</a:t>
            </a:r>
            <a:r>
              <a:rPr lang="en-US" dirty="0" smtClean="0">
                <a:latin typeface="Calibri" pitchFamily="34" charset="0"/>
              </a:rPr>
              <a:t> media </a:t>
            </a:r>
            <a:r>
              <a:rPr lang="en-US" dirty="0" err="1" smtClean="0">
                <a:latin typeface="Calibri" pitchFamily="34" charset="0"/>
              </a:rPr>
              <a:t>komunikasi</a:t>
            </a:r>
            <a:endParaRPr lang="en-US" dirty="0" smtClean="0">
              <a:latin typeface="Calibri" pitchFamily="34" charset="0"/>
            </a:endParaRPr>
          </a:p>
          <a:p>
            <a:r>
              <a:rPr lang="en-US" dirty="0" err="1" smtClean="0">
                <a:latin typeface="Calibri" pitchFamily="34" charset="0"/>
              </a:rPr>
              <a:t>pengambilan</a:t>
            </a:r>
            <a:r>
              <a:rPr lang="en-US" dirty="0" smtClean="0">
                <a:latin typeface="Calibri" pitchFamily="34" charset="0"/>
              </a:rPr>
              <a:t> </a:t>
            </a:r>
            <a:r>
              <a:rPr lang="en-US" dirty="0" err="1" smtClean="0">
                <a:latin typeface="Calibri" pitchFamily="34" charset="0"/>
              </a:rPr>
              <a:t>keputusan</a:t>
            </a:r>
            <a:r>
              <a:rPr lang="en-US" dirty="0" smtClean="0">
                <a:latin typeface="Calibri" pitchFamily="34" charset="0"/>
              </a:rPr>
              <a:t> </a:t>
            </a:r>
            <a:r>
              <a:rPr lang="en-US" dirty="0" err="1" smtClean="0">
                <a:latin typeface="Calibri" pitchFamily="34" charset="0"/>
              </a:rPr>
              <a:t>dan</a:t>
            </a:r>
            <a:r>
              <a:rPr lang="en-US" dirty="0" smtClean="0">
                <a:latin typeface="Calibri" pitchFamily="34" charset="0"/>
              </a:rPr>
              <a:t> </a:t>
            </a:r>
            <a:r>
              <a:rPr lang="en-US" dirty="0" err="1" smtClean="0">
                <a:latin typeface="Calibri" pitchFamily="34" charset="0"/>
              </a:rPr>
              <a:t>menghindari</a:t>
            </a:r>
            <a:r>
              <a:rPr lang="en-US" dirty="0" smtClean="0">
                <a:latin typeface="Calibri" pitchFamily="34" charset="0"/>
              </a:rPr>
              <a:t> </a:t>
            </a:r>
            <a:r>
              <a:rPr lang="en-US" dirty="0" err="1" smtClean="0">
                <a:latin typeface="Calibri" pitchFamily="34" charset="0"/>
              </a:rPr>
              <a:t>intervensi</a:t>
            </a:r>
            <a:endParaRPr lang="en-US" dirty="0" smtClean="0">
              <a:latin typeface="Calibri" pitchFamily="34" charset="0"/>
            </a:endParaRPr>
          </a:p>
          <a:p>
            <a:r>
              <a:rPr lang="en-US" dirty="0" smtClean="0">
                <a:latin typeface="Calibri" pitchFamily="34" charset="0"/>
              </a:rPr>
              <a:t>• </a:t>
            </a:r>
            <a:r>
              <a:rPr lang="en-US" dirty="0" err="1" smtClean="0">
                <a:latin typeface="Calibri" pitchFamily="34" charset="0"/>
              </a:rPr>
              <a:t>Berwawasan</a:t>
            </a:r>
            <a:r>
              <a:rPr lang="en-US" dirty="0" smtClean="0">
                <a:latin typeface="Calibri" pitchFamily="34" charset="0"/>
              </a:rPr>
              <a:t> </a:t>
            </a:r>
            <a:r>
              <a:rPr lang="en-US" dirty="0" err="1" smtClean="0">
                <a:latin typeface="Calibri" pitchFamily="34" charset="0"/>
              </a:rPr>
              <a:t>ekosistem</a:t>
            </a:r>
            <a:r>
              <a:rPr lang="en-US" dirty="0" smtClean="0">
                <a:latin typeface="Calibri" pitchFamily="34" charset="0"/>
              </a:rPr>
              <a:t> ;</a:t>
            </a:r>
          </a:p>
          <a:p>
            <a:r>
              <a:rPr lang="en-US" dirty="0" smtClean="0">
                <a:latin typeface="Calibri" pitchFamily="34" charset="0"/>
              </a:rPr>
              <a:t>• Praxis.</a:t>
            </a:r>
          </a:p>
          <a:p>
            <a:endParaRPr lang="id-ID" dirty="0"/>
          </a:p>
        </p:txBody>
      </p:sp>
    </p:spTree>
    <p:extLst>
      <p:ext uri="{BB962C8B-B14F-4D97-AF65-F5344CB8AC3E}">
        <p14:creationId xmlns:p14="http://schemas.microsoft.com/office/powerpoint/2010/main" val="385756157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3</TotalTime>
  <Words>1078</Words>
  <Application>Microsoft Office PowerPoint</Application>
  <PresentationFormat>On-screen Show (4:3)</PresentationFormat>
  <Paragraphs>196</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Austin</vt:lpstr>
      <vt:lpstr>MATERI KEEMPAT </vt:lpstr>
      <vt:lpstr> Unsur-unsur program pengembangan dan pengorganisasaian  masyarakat </vt:lpstr>
      <vt:lpstr>Bentuk-bentuk program pengembangan dan pengorganisasian masyarakat. </vt:lpstr>
      <vt:lpstr>Strategi operasional pengembangan dan pengorganisasian masyarakat  </vt:lpstr>
      <vt:lpstr>langkah-langkah yang perlu ditempuh dan pengembangan dan pengorganisasian sebagai berikut : </vt:lpstr>
      <vt:lpstr>Untuk itu hal yang perlu diperhatikan adalah </vt:lpstr>
      <vt:lpstr>Simpul  Pengorganisasian Masyarakat Berbasis Kampung.</vt:lpstr>
      <vt:lpstr>2. Kriteria Proses  Pengembangan dan Pengorganisasian </vt:lpstr>
      <vt:lpstr>3. Prinsip Dasar  Pengembangan dan Pengorganisasian </vt:lpstr>
      <vt:lpstr>Tahapan Kegiatan dalam proses pengorganisasian masyarakat </vt:lpstr>
      <vt:lpstr>  Langkah –Langkah Umum Pengorganisasian  </vt:lpstr>
      <vt:lpstr>lanjutan</vt:lpstr>
      <vt:lpstr>Beberapa teknik untuk mengetahui atau mengenal serta menentukan siapa yang menjadi pemuka atau tokoh masyarakat adalah sebagai berikut : </vt:lpstr>
      <vt:lpstr>unsure-unsur penting dalam menyusun program pengembangan dan pengorganisasian sebagai berikut : </vt:lpstr>
      <vt:lpstr> SIAPAKAH ORGANISATOR MASYARAKAT </vt:lpstr>
      <vt:lpstr>Cara dan langkah dalam meningkatkan peran serta masyarakat antara lain sebagai berikut : </vt:lpstr>
      <vt:lpstr>Secara garis besar, langkah pengembangan peran serta masyarakat umum adalah sebagai berikut : </vt:lpstr>
      <vt:lpstr>Peranan lembaga dari luar hanyalah sebagai perangsang agar proses yang terjadi berjalan secara optimal. Dengan demikian, maka penjabarannya secara operasional dilaksanakan dengan cara : </vt:lpstr>
      <vt:lpstr>PENGERTIAN OMW </vt:lpstr>
      <vt:lpstr>RUMUSAN  SEDERHANA</vt:lpstr>
      <vt:lpstr>CIRI-CIRI UTAMA ORGANISASI MASYARAKAT WARGA</vt:lpstr>
      <vt:lpstr>Tahapan Kegiatan dalam proses pengorganisasian masyarakat </vt:lpstr>
      <vt:lpstr>MENGAPA OMW MENJADI PENTING DLM PEMBANGUNAN  </vt:lpstr>
      <vt:lpstr>PowerPoint Presentation</vt:lpstr>
      <vt:lpstr>evaluasi</vt:lpstr>
      <vt:lpstr>PowerPoint Presentation</vt:lpstr>
      <vt:lpstr>Tujuan jangka panjang dari pengorganisasian masyarakat antara lain :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MATERI KEEMPAT </dc:title>
  <dc:creator>Hartono</dc:creator>
  <cp:lastModifiedBy>Hartono</cp:lastModifiedBy>
  <cp:revision>1</cp:revision>
  <dcterms:created xsi:type="dcterms:W3CDTF">2020-08-10T13:28:52Z</dcterms:created>
  <dcterms:modified xsi:type="dcterms:W3CDTF">2020-08-10T13:32:05Z</dcterms:modified>
</cp:coreProperties>
</file>