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  <p:sldMasterId id="2147483696" r:id="rId4"/>
    <p:sldMasterId id="2147483708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64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47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A03D5-C1C6-405F-AA10-93134BF47A60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CA91A3-CB5A-4664-B361-819038415AB5}">
      <dgm:prSet phldrT="[Text]" custT="1"/>
      <dgm:spPr/>
      <dgm:t>
        <a:bodyPr/>
        <a:lstStyle/>
        <a:p>
          <a:pPr algn="l"/>
          <a:r>
            <a:rPr lang="en-US" sz="2000" b="1" dirty="0" err="1">
              <a:solidFill>
                <a:srgbClr val="C00000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Sosial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: </a:t>
          </a:r>
          <a:r>
            <a:rPr lang="en-US" sz="20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Suatu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konsep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bahwa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manusia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dan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interaksi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adalah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bagian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dari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proses </a:t>
          </a:r>
          <a:r>
            <a:rPr lang="en-US" sz="20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komunikasi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.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FCEF2F-18D7-4CC9-9CDF-F36DED7D6CF6}" type="parTrans" cxnId="{C2762EB6-176E-49BA-8E1D-19401343BB6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BD23F0-63B3-45B7-803F-C1F7BCB56E46}" type="sibTrans" cxnId="{C2762EB6-176E-49BA-8E1D-19401343BB6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ED3B2F-8FC8-470E-B348-F914005A2529}">
      <dgm:prSet phldrT="[Text]" custT="1"/>
      <dgm:spPr/>
      <dgm:t>
        <a:bodyPr/>
        <a:lstStyle/>
        <a:p>
          <a:pPr algn="l" rtl="0"/>
          <a:r>
            <a:rPr lang="en-US" sz="2000" b="1" dirty="0">
              <a:solidFill>
                <a:srgbClr val="C3260C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Proses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: </a:t>
          </a:r>
          <a:r>
            <a:rPr lang="en-US" sz="20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Suatu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kejadian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yang </a:t>
          </a:r>
          <a:r>
            <a:rPr lang="en-US" sz="20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berkesinambungan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, </a:t>
          </a:r>
          <a:r>
            <a:rPr lang="en-US" sz="20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dinamis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dan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tidak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memiliki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akhir</a:t>
          </a:r>
          <a:r>
            <a:rPr lang="en-US" sz="20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.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401074-40EB-4061-86F2-3210B6400A1A}" type="parTrans" cxnId="{29302E7F-7D86-447B-BC03-7CD30BB8E37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ADCB41-0369-4B40-9EB0-7F10A1ACE4E5}" type="sibTrans" cxnId="{29302E7F-7D86-447B-BC03-7CD30BB8E37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66985F-D609-4410-93C7-87A61F323E9B}">
      <dgm:prSet phldrT="[Text]"/>
      <dgm:spPr/>
      <dgm:t>
        <a:bodyPr/>
        <a:lstStyle/>
        <a:p>
          <a:pPr algn="l" rtl="0"/>
          <a:r>
            <a:rPr lang="en-US" b="1" dirty="0" err="1">
              <a:solidFill>
                <a:srgbClr val="C3260C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Simbol</a:t>
          </a:r>
          <a:r>
            <a:rPr lang="en-US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: Label yang </a:t>
          </a:r>
          <a:r>
            <a:rPr lang="en-US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diberikan</a:t>
          </a:r>
          <a:r>
            <a:rPr lang="en-US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pada</a:t>
          </a:r>
          <a:r>
            <a:rPr lang="en-US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sebuah</a:t>
          </a:r>
          <a:r>
            <a:rPr lang="en-US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atau</a:t>
          </a:r>
          <a:r>
            <a:rPr lang="en-US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representasi</a:t>
          </a:r>
          <a:r>
            <a:rPr lang="en-US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fenomena</a:t>
          </a:r>
          <a:r>
            <a:rPr lang="en-US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. Kata </a:t>
          </a:r>
          <a:r>
            <a:rPr lang="en-US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adalah</a:t>
          </a:r>
          <a:r>
            <a:rPr lang="en-US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simbol</a:t>
          </a:r>
          <a:r>
            <a:rPr lang="en-US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untuk</a:t>
          </a:r>
          <a:r>
            <a:rPr lang="en-US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konsep</a:t>
          </a:r>
          <a:r>
            <a:rPr lang="en-US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dan</a:t>
          </a:r>
          <a:r>
            <a:rPr lang="en-US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benda</a:t>
          </a:r>
          <a:r>
            <a:rPr lang="en-US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. Label </a:t>
          </a:r>
          <a:r>
            <a:rPr lang="en-US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dapat</a:t>
          </a:r>
          <a:r>
            <a:rPr lang="en-US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bersifat</a:t>
          </a:r>
          <a:r>
            <a:rPr lang="en-US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ambigu</a:t>
          </a:r>
          <a:r>
            <a:rPr lang="en-US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, verbal </a:t>
          </a:r>
          <a:r>
            <a:rPr lang="en-US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maupun</a:t>
          </a:r>
          <a:r>
            <a:rPr lang="en-US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non verbal.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A3A9E0-0F93-4F15-BC79-FF155CBAF80D}" type="parTrans" cxnId="{3996634E-FE78-45C6-84AD-1F9AFCF264C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D07B40-30E7-4208-A9E6-3030BB512C89}" type="sibTrans" cxnId="{3996634E-FE78-45C6-84AD-1F9AFCF264C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ED70D9-A966-4366-A4AF-EEF22E847071}" type="pres">
      <dgm:prSet presAssocID="{F21A03D5-C1C6-405F-AA10-93134BF47A6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05B61E9-4AEE-44C7-9983-D8F35928B7D3}" type="pres">
      <dgm:prSet presAssocID="{0FCA91A3-CB5A-4664-B361-819038415AB5}" presName="circle1" presStyleLbl="node1" presStyleIdx="0" presStyleCnt="3"/>
      <dgm:spPr/>
    </dgm:pt>
    <dgm:pt modelId="{BC1F8301-282B-4204-9E28-70ABA765AA2A}" type="pres">
      <dgm:prSet presAssocID="{0FCA91A3-CB5A-4664-B361-819038415AB5}" presName="space" presStyleCnt="0"/>
      <dgm:spPr/>
    </dgm:pt>
    <dgm:pt modelId="{F2A08BB7-FD96-4DE9-A9D2-89FE2D3F2831}" type="pres">
      <dgm:prSet presAssocID="{0FCA91A3-CB5A-4664-B361-819038415AB5}" presName="rect1" presStyleLbl="alignAcc1" presStyleIdx="0" presStyleCnt="3"/>
      <dgm:spPr/>
    </dgm:pt>
    <dgm:pt modelId="{E3B0AAD5-2CF2-414A-963B-8C6098D013EF}" type="pres">
      <dgm:prSet presAssocID="{0AED3B2F-8FC8-470E-B348-F914005A2529}" presName="vertSpace2" presStyleLbl="node1" presStyleIdx="0" presStyleCnt="3"/>
      <dgm:spPr/>
    </dgm:pt>
    <dgm:pt modelId="{E2E13DA2-5488-4C0C-8C9C-8347615004FB}" type="pres">
      <dgm:prSet presAssocID="{0AED3B2F-8FC8-470E-B348-F914005A2529}" presName="circle2" presStyleLbl="node1" presStyleIdx="1" presStyleCnt="3"/>
      <dgm:spPr/>
    </dgm:pt>
    <dgm:pt modelId="{89B577BB-5018-4073-8FA2-B11B4885B28D}" type="pres">
      <dgm:prSet presAssocID="{0AED3B2F-8FC8-470E-B348-F914005A2529}" presName="rect2" presStyleLbl="alignAcc1" presStyleIdx="1" presStyleCnt="3"/>
      <dgm:spPr/>
    </dgm:pt>
    <dgm:pt modelId="{7DA2A72A-F2F5-4D77-BF8B-5BF2508BD68B}" type="pres">
      <dgm:prSet presAssocID="{D866985F-D609-4410-93C7-87A61F323E9B}" presName="vertSpace3" presStyleLbl="node1" presStyleIdx="1" presStyleCnt="3"/>
      <dgm:spPr/>
    </dgm:pt>
    <dgm:pt modelId="{D884D96E-6B03-4D30-A740-B9B11554EFC4}" type="pres">
      <dgm:prSet presAssocID="{D866985F-D609-4410-93C7-87A61F323E9B}" presName="circle3" presStyleLbl="node1" presStyleIdx="2" presStyleCnt="3"/>
      <dgm:spPr/>
    </dgm:pt>
    <dgm:pt modelId="{124D2F41-4DBF-4826-B59E-572B6DF1CF9A}" type="pres">
      <dgm:prSet presAssocID="{D866985F-D609-4410-93C7-87A61F323E9B}" presName="rect3" presStyleLbl="alignAcc1" presStyleIdx="2" presStyleCnt="3" custScaleY="113581"/>
      <dgm:spPr/>
    </dgm:pt>
    <dgm:pt modelId="{6739334D-0577-4366-A01E-FD4CBF643517}" type="pres">
      <dgm:prSet presAssocID="{0FCA91A3-CB5A-4664-B361-819038415AB5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17B598CF-F210-4F40-A4F8-AAF9A5D85AE1}" type="pres">
      <dgm:prSet presAssocID="{0AED3B2F-8FC8-470E-B348-F914005A252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7C2153E1-CC56-4A62-92F0-B90B6DD5EC30}" type="pres">
      <dgm:prSet presAssocID="{D866985F-D609-4410-93C7-87A61F323E9B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C7B2E708-81F7-441F-A1B0-7C6DA49C30A7}" type="presOf" srcId="{0FCA91A3-CB5A-4664-B361-819038415AB5}" destId="{6739334D-0577-4366-A01E-FD4CBF643517}" srcOrd="1" destOrd="0" presId="urn:microsoft.com/office/officeart/2005/8/layout/target3"/>
    <dgm:cxn modelId="{8A9B6426-F51F-411D-BEAC-B7697FF9F02C}" type="presOf" srcId="{0AED3B2F-8FC8-470E-B348-F914005A2529}" destId="{89B577BB-5018-4073-8FA2-B11B4885B28D}" srcOrd="0" destOrd="0" presId="urn:microsoft.com/office/officeart/2005/8/layout/target3"/>
    <dgm:cxn modelId="{C8B4BD46-86E9-45A7-BF64-7CA13E431898}" type="presOf" srcId="{0FCA91A3-CB5A-4664-B361-819038415AB5}" destId="{F2A08BB7-FD96-4DE9-A9D2-89FE2D3F2831}" srcOrd="0" destOrd="0" presId="urn:microsoft.com/office/officeart/2005/8/layout/target3"/>
    <dgm:cxn modelId="{C17F4B6B-D4A8-4C21-AF2D-2758BE21ADC6}" type="presOf" srcId="{F21A03D5-C1C6-405F-AA10-93134BF47A60}" destId="{DCED70D9-A966-4366-A4AF-EEF22E847071}" srcOrd="0" destOrd="0" presId="urn:microsoft.com/office/officeart/2005/8/layout/target3"/>
    <dgm:cxn modelId="{3996634E-FE78-45C6-84AD-1F9AFCF264C1}" srcId="{F21A03D5-C1C6-405F-AA10-93134BF47A60}" destId="{D866985F-D609-4410-93C7-87A61F323E9B}" srcOrd="2" destOrd="0" parTransId="{18A3A9E0-0F93-4F15-BC79-FF155CBAF80D}" sibTransId="{18D07B40-30E7-4208-A9E6-3030BB512C89}"/>
    <dgm:cxn modelId="{83FAA150-2FD8-4178-8D0F-8DE26259C048}" type="presOf" srcId="{D866985F-D609-4410-93C7-87A61F323E9B}" destId="{7C2153E1-CC56-4A62-92F0-B90B6DD5EC30}" srcOrd="1" destOrd="0" presId="urn:microsoft.com/office/officeart/2005/8/layout/target3"/>
    <dgm:cxn modelId="{29302E7F-7D86-447B-BC03-7CD30BB8E372}" srcId="{F21A03D5-C1C6-405F-AA10-93134BF47A60}" destId="{0AED3B2F-8FC8-470E-B348-F914005A2529}" srcOrd="1" destOrd="0" parTransId="{D2401074-40EB-4061-86F2-3210B6400A1A}" sibTransId="{E9ADCB41-0369-4B40-9EB0-7F10A1ACE4E5}"/>
    <dgm:cxn modelId="{C2762EB6-176E-49BA-8E1D-19401343BB6B}" srcId="{F21A03D5-C1C6-405F-AA10-93134BF47A60}" destId="{0FCA91A3-CB5A-4664-B361-819038415AB5}" srcOrd="0" destOrd="0" parTransId="{9FFCEF2F-18D7-4CC9-9CDF-F36DED7D6CF6}" sibTransId="{53BD23F0-63B3-45B7-803F-C1F7BCB56E46}"/>
    <dgm:cxn modelId="{8AEFBEC5-2AD2-471E-B8FB-C5326E923D8A}" type="presOf" srcId="{0AED3B2F-8FC8-470E-B348-F914005A2529}" destId="{17B598CF-F210-4F40-A4F8-AAF9A5D85AE1}" srcOrd="1" destOrd="0" presId="urn:microsoft.com/office/officeart/2005/8/layout/target3"/>
    <dgm:cxn modelId="{899FDFDE-2F2D-43AC-842D-3B27E4B7A8DF}" type="presOf" srcId="{D866985F-D609-4410-93C7-87A61F323E9B}" destId="{124D2F41-4DBF-4826-B59E-572B6DF1CF9A}" srcOrd="0" destOrd="0" presId="urn:microsoft.com/office/officeart/2005/8/layout/target3"/>
    <dgm:cxn modelId="{8685A2E0-F66E-486E-944D-6184F84507D6}" type="presParOf" srcId="{DCED70D9-A966-4366-A4AF-EEF22E847071}" destId="{205B61E9-4AEE-44C7-9983-D8F35928B7D3}" srcOrd="0" destOrd="0" presId="urn:microsoft.com/office/officeart/2005/8/layout/target3"/>
    <dgm:cxn modelId="{F0BBCA1C-0C87-4DF8-88DD-AA58846F1F60}" type="presParOf" srcId="{DCED70D9-A966-4366-A4AF-EEF22E847071}" destId="{BC1F8301-282B-4204-9E28-70ABA765AA2A}" srcOrd="1" destOrd="0" presId="urn:microsoft.com/office/officeart/2005/8/layout/target3"/>
    <dgm:cxn modelId="{B2A60D1C-92B5-4416-B151-1F4DA7612CE9}" type="presParOf" srcId="{DCED70D9-A966-4366-A4AF-EEF22E847071}" destId="{F2A08BB7-FD96-4DE9-A9D2-89FE2D3F2831}" srcOrd="2" destOrd="0" presId="urn:microsoft.com/office/officeart/2005/8/layout/target3"/>
    <dgm:cxn modelId="{4EFA0385-96A2-4F59-8C38-DC5A13A582D2}" type="presParOf" srcId="{DCED70D9-A966-4366-A4AF-EEF22E847071}" destId="{E3B0AAD5-2CF2-414A-963B-8C6098D013EF}" srcOrd="3" destOrd="0" presId="urn:microsoft.com/office/officeart/2005/8/layout/target3"/>
    <dgm:cxn modelId="{66AE73EB-A226-4717-A33C-F07832C445E5}" type="presParOf" srcId="{DCED70D9-A966-4366-A4AF-EEF22E847071}" destId="{E2E13DA2-5488-4C0C-8C9C-8347615004FB}" srcOrd="4" destOrd="0" presId="urn:microsoft.com/office/officeart/2005/8/layout/target3"/>
    <dgm:cxn modelId="{443A86CE-E91E-4B13-8833-98E9F73613ED}" type="presParOf" srcId="{DCED70D9-A966-4366-A4AF-EEF22E847071}" destId="{89B577BB-5018-4073-8FA2-B11B4885B28D}" srcOrd="5" destOrd="0" presId="urn:microsoft.com/office/officeart/2005/8/layout/target3"/>
    <dgm:cxn modelId="{1C2EE53C-E862-435F-AB27-DBBCD72351AE}" type="presParOf" srcId="{DCED70D9-A966-4366-A4AF-EEF22E847071}" destId="{7DA2A72A-F2F5-4D77-BF8B-5BF2508BD68B}" srcOrd="6" destOrd="0" presId="urn:microsoft.com/office/officeart/2005/8/layout/target3"/>
    <dgm:cxn modelId="{23D3EBC1-A18E-466D-B7DC-B423E5952B99}" type="presParOf" srcId="{DCED70D9-A966-4366-A4AF-EEF22E847071}" destId="{D884D96E-6B03-4D30-A740-B9B11554EFC4}" srcOrd="7" destOrd="0" presId="urn:microsoft.com/office/officeart/2005/8/layout/target3"/>
    <dgm:cxn modelId="{25354D85-A8F4-4F9B-A4B4-3CDC6488412D}" type="presParOf" srcId="{DCED70D9-A966-4366-A4AF-EEF22E847071}" destId="{124D2F41-4DBF-4826-B59E-572B6DF1CF9A}" srcOrd="8" destOrd="0" presId="urn:microsoft.com/office/officeart/2005/8/layout/target3"/>
    <dgm:cxn modelId="{8C3E56ED-07C5-402A-A074-941D0A251C1D}" type="presParOf" srcId="{DCED70D9-A966-4366-A4AF-EEF22E847071}" destId="{6739334D-0577-4366-A01E-FD4CBF643517}" srcOrd="9" destOrd="0" presId="urn:microsoft.com/office/officeart/2005/8/layout/target3"/>
    <dgm:cxn modelId="{6D72B76F-9EB0-4F24-8381-FE79E4BA0909}" type="presParOf" srcId="{DCED70D9-A966-4366-A4AF-EEF22E847071}" destId="{17B598CF-F210-4F40-A4F8-AAF9A5D85AE1}" srcOrd="10" destOrd="0" presId="urn:microsoft.com/office/officeart/2005/8/layout/target3"/>
    <dgm:cxn modelId="{A22F0CEF-5CE4-46D4-8E0D-76463CA910FA}" type="presParOf" srcId="{DCED70D9-A966-4366-A4AF-EEF22E847071}" destId="{7C2153E1-CC56-4A62-92F0-B90B6DD5EC3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FC5640-0243-4E84-8F08-A6EC360D97CE}" type="doc">
      <dgm:prSet loTypeId="urn:microsoft.com/office/officeart/2005/8/layout/vList6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8663EB0-2CC7-484B-8AA4-BAB860C53EA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83490AE-CDE7-4703-80D7-EDAADE84BB69}" type="parTrans" cxnId="{5C79F525-8046-42B8-8CCB-2E067EF26E5F}">
      <dgm:prSet/>
      <dgm:spPr/>
      <dgm:t>
        <a:bodyPr/>
        <a:lstStyle/>
        <a:p>
          <a:endParaRPr lang="en-US"/>
        </a:p>
      </dgm:t>
    </dgm:pt>
    <dgm:pt modelId="{F87C808E-3F71-4565-8929-1D40059458CC}" type="sibTrans" cxnId="{5C79F525-8046-42B8-8CCB-2E067EF26E5F}">
      <dgm:prSet/>
      <dgm:spPr/>
      <dgm:t>
        <a:bodyPr/>
        <a:lstStyle/>
        <a:p>
          <a:endParaRPr lang="en-US"/>
        </a:p>
      </dgm:t>
    </dgm:pt>
    <dgm:pt modelId="{769E3E50-C4FD-4609-A288-F05B1D017CA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Cambria" pitchFamily="18" charset="0"/>
            </a:rPr>
            <a:t>HUMANISTIK</a:t>
          </a:r>
        </a:p>
      </dgm:t>
    </dgm:pt>
    <dgm:pt modelId="{94F963D8-F52A-4C15-AC61-6EF7502BB44E}" type="parTrans" cxnId="{894138A7-4718-499E-BA95-D8A3467D5C72}">
      <dgm:prSet/>
      <dgm:spPr/>
      <dgm:t>
        <a:bodyPr/>
        <a:lstStyle/>
        <a:p>
          <a:endParaRPr lang="en-US"/>
        </a:p>
      </dgm:t>
    </dgm:pt>
    <dgm:pt modelId="{80CA11C4-AEA1-4277-8EB3-7D849C6688DF}" type="sibTrans" cxnId="{894138A7-4718-499E-BA95-D8A3467D5C72}">
      <dgm:prSet/>
      <dgm:spPr/>
      <dgm:t>
        <a:bodyPr/>
        <a:lstStyle/>
        <a:p>
          <a:endParaRPr lang="en-US"/>
        </a:p>
      </dgm:t>
    </dgm:pt>
    <dgm:pt modelId="{438AEADC-5A1A-4248-B724-F18DF22CC8E2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300" dirty="0">
            <a:solidFill>
              <a:schemeClr val="bg1"/>
            </a:solidFill>
            <a:latin typeface="Cambria" pitchFamily="18" charset="0"/>
          </a:endParaRPr>
        </a:p>
      </dgm:t>
    </dgm:pt>
    <dgm:pt modelId="{4A08C787-03B4-4D6E-9720-F1E751DBE670}" type="parTrans" cxnId="{9AAD859E-5142-4A12-822F-60304ACF5354}">
      <dgm:prSet/>
      <dgm:spPr/>
      <dgm:t>
        <a:bodyPr/>
        <a:lstStyle/>
        <a:p>
          <a:endParaRPr lang="en-US"/>
        </a:p>
      </dgm:t>
    </dgm:pt>
    <dgm:pt modelId="{B87ECF5B-73E7-4FB9-B1C5-A5C3ADE6EDB8}" type="sibTrans" cxnId="{9AAD859E-5142-4A12-822F-60304ACF5354}">
      <dgm:prSet/>
      <dgm:spPr/>
      <dgm:t>
        <a:bodyPr/>
        <a:lstStyle/>
        <a:p>
          <a:endParaRPr lang="en-US"/>
        </a:p>
      </dgm:t>
    </dgm:pt>
    <dgm:pt modelId="{EE09AAB6-21CA-4EC2-A55B-55A7EEEDBC5E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CF0ED2E-5691-4FDF-BD4D-7080325BFA50}" type="parTrans" cxnId="{3C60C7AE-7DC0-4E70-8293-EAB11FAD7DD3}">
      <dgm:prSet/>
      <dgm:spPr/>
      <dgm:t>
        <a:bodyPr/>
        <a:lstStyle/>
        <a:p>
          <a:endParaRPr lang="en-US"/>
        </a:p>
      </dgm:t>
    </dgm:pt>
    <dgm:pt modelId="{07DD7470-CAAE-43A9-B1AD-15A3C3B8473F}" type="sibTrans" cxnId="{3C60C7AE-7DC0-4E70-8293-EAB11FAD7DD3}">
      <dgm:prSet/>
      <dgm:spPr/>
      <dgm:t>
        <a:bodyPr/>
        <a:lstStyle/>
        <a:p>
          <a:endParaRPr lang="en-US"/>
        </a:p>
      </dgm:t>
    </dgm:pt>
    <dgm:pt modelId="{073A0EDE-6EEC-40ED-8BB4-E67186F5101A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>
            <a:solidFill>
              <a:schemeClr val="bg1"/>
            </a:solidFill>
            <a:latin typeface="Cambria" pitchFamily="18" charset="0"/>
          </a:endParaRPr>
        </a:p>
      </dgm:t>
    </dgm:pt>
    <dgm:pt modelId="{0F71C8BC-A465-43AC-971B-E271CBA08879}" type="parTrans" cxnId="{4D400030-7BA9-4DB3-8F93-0271E7F621A3}">
      <dgm:prSet/>
      <dgm:spPr/>
      <dgm:t>
        <a:bodyPr/>
        <a:lstStyle/>
        <a:p>
          <a:endParaRPr lang="en-US"/>
        </a:p>
      </dgm:t>
    </dgm:pt>
    <dgm:pt modelId="{167C2DFB-E330-4C5C-9F6C-C88BD4FB3A2B}" type="sibTrans" cxnId="{4D400030-7BA9-4DB3-8F93-0271E7F621A3}">
      <dgm:prSet/>
      <dgm:spPr/>
      <dgm:t>
        <a:bodyPr/>
        <a:lstStyle/>
        <a:p>
          <a:endParaRPr lang="en-US"/>
        </a:p>
      </dgm:t>
    </dgm:pt>
    <dgm:pt modelId="{EEEF2108-2CA8-4DFD-A362-9838F9A7682E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300" dirty="0">
              <a:solidFill>
                <a:schemeClr val="bg1"/>
              </a:solidFill>
              <a:latin typeface="Cambria" pitchFamily="18" charset="0"/>
            </a:rPr>
            <a:t>TEKNOLOGI</a:t>
          </a:r>
        </a:p>
      </dgm:t>
    </dgm:pt>
    <dgm:pt modelId="{5A47569D-512D-4FBF-9E3A-8467F15E0367}" type="sibTrans" cxnId="{9EAA2CD4-784D-4A69-AD6B-46A29B2DEEE2}">
      <dgm:prSet/>
      <dgm:spPr/>
      <dgm:t>
        <a:bodyPr/>
        <a:lstStyle/>
        <a:p>
          <a:endParaRPr lang="en-US"/>
        </a:p>
      </dgm:t>
    </dgm:pt>
    <dgm:pt modelId="{067E47D3-5F62-4FFB-82F1-7104A50A3A64}" type="parTrans" cxnId="{9EAA2CD4-784D-4A69-AD6B-46A29B2DEEE2}">
      <dgm:prSet/>
      <dgm:spPr/>
      <dgm:t>
        <a:bodyPr/>
        <a:lstStyle/>
        <a:p>
          <a:endParaRPr lang="en-US"/>
        </a:p>
      </dgm:t>
    </dgm:pt>
    <dgm:pt modelId="{65DE9E93-3AFD-429B-B502-1232330D2D3B}" type="pres">
      <dgm:prSet presAssocID="{24FC5640-0243-4E84-8F08-A6EC360D97CE}" presName="Name0" presStyleCnt="0">
        <dgm:presLayoutVars>
          <dgm:dir/>
          <dgm:animLvl val="lvl"/>
          <dgm:resizeHandles/>
        </dgm:presLayoutVars>
      </dgm:prSet>
      <dgm:spPr/>
    </dgm:pt>
    <dgm:pt modelId="{B84CF14E-7135-4DEC-8AFF-972DF7BEF145}" type="pres">
      <dgm:prSet presAssocID="{58663EB0-2CC7-484B-8AA4-BAB860C53EA7}" presName="linNode" presStyleCnt="0"/>
      <dgm:spPr/>
    </dgm:pt>
    <dgm:pt modelId="{CDD14CAD-A5D1-4AC3-ACF6-D86E1AA7D3CD}" type="pres">
      <dgm:prSet presAssocID="{58663EB0-2CC7-484B-8AA4-BAB860C53EA7}" presName="parentShp" presStyleLbl="node1" presStyleIdx="0" presStyleCnt="2">
        <dgm:presLayoutVars>
          <dgm:bulletEnabled val="1"/>
        </dgm:presLayoutVars>
      </dgm:prSet>
      <dgm:spPr/>
    </dgm:pt>
    <dgm:pt modelId="{917EDE0E-FC98-459C-8DE0-4E69B3152DD1}" type="pres">
      <dgm:prSet presAssocID="{58663EB0-2CC7-484B-8AA4-BAB860C53EA7}" presName="childShp" presStyleLbl="bgAccFollowNode1" presStyleIdx="0" presStyleCnt="2" custScaleX="85867" custScaleY="84071">
        <dgm:presLayoutVars>
          <dgm:bulletEnabled val="1"/>
        </dgm:presLayoutVars>
      </dgm:prSet>
      <dgm:spPr/>
    </dgm:pt>
    <dgm:pt modelId="{B74263D3-5FE1-4626-A25A-82AD71D0D4CB}" type="pres">
      <dgm:prSet presAssocID="{F87C808E-3F71-4565-8929-1D40059458CC}" presName="spacing" presStyleCnt="0"/>
      <dgm:spPr/>
    </dgm:pt>
    <dgm:pt modelId="{9E766D53-263D-4BDA-A663-8534827F939E}" type="pres">
      <dgm:prSet presAssocID="{EE09AAB6-21CA-4EC2-A55B-55A7EEEDBC5E}" presName="linNode" presStyleCnt="0"/>
      <dgm:spPr/>
    </dgm:pt>
    <dgm:pt modelId="{22A94BAC-A310-4669-9CA0-68DC72C04C74}" type="pres">
      <dgm:prSet presAssocID="{EE09AAB6-21CA-4EC2-A55B-55A7EEEDBC5E}" presName="parentShp" presStyleLbl="node1" presStyleIdx="1" presStyleCnt="2">
        <dgm:presLayoutVars>
          <dgm:bulletEnabled val="1"/>
        </dgm:presLayoutVars>
      </dgm:prSet>
      <dgm:spPr/>
    </dgm:pt>
    <dgm:pt modelId="{AF87A145-912B-4B27-A7AB-DA163F9BB3BB}" type="pres">
      <dgm:prSet presAssocID="{EE09AAB6-21CA-4EC2-A55B-55A7EEEDBC5E}" presName="childShp" presStyleLbl="bgAccFollowNode1" presStyleIdx="1" presStyleCnt="2" custScaleX="89067" custScaleY="96334">
        <dgm:presLayoutVars>
          <dgm:bulletEnabled val="1"/>
        </dgm:presLayoutVars>
      </dgm:prSet>
      <dgm:spPr/>
    </dgm:pt>
  </dgm:ptLst>
  <dgm:cxnLst>
    <dgm:cxn modelId="{DF46EF07-5ABF-4418-A916-448517762DA1}" type="presOf" srcId="{24FC5640-0243-4E84-8F08-A6EC360D97CE}" destId="{65DE9E93-3AFD-429B-B502-1232330D2D3B}" srcOrd="0" destOrd="0" presId="urn:microsoft.com/office/officeart/2005/8/layout/vList6"/>
    <dgm:cxn modelId="{44EE091D-1069-402D-91D8-06ED8068DE16}" type="presOf" srcId="{769E3E50-C4FD-4609-A288-F05B1D017CA0}" destId="{AF87A145-912B-4B27-A7AB-DA163F9BB3BB}" srcOrd="0" destOrd="1" presId="urn:microsoft.com/office/officeart/2005/8/layout/vList6"/>
    <dgm:cxn modelId="{5C79F525-8046-42B8-8CCB-2E067EF26E5F}" srcId="{24FC5640-0243-4E84-8F08-A6EC360D97CE}" destId="{58663EB0-2CC7-484B-8AA4-BAB860C53EA7}" srcOrd="0" destOrd="0" parTransId="{983490AE-CDE7-4703-80D7-EDAADE84BB69}" sibTransId="{F87C808E-3F71-4565-8929-1D40059458CC}"/>
    <dgm:cxn modelId="{4D400030-7BA9-4DB3-8F93-0271E7F621A3}" srcId="{EE09AAB6-21CA-4EC2-A55B-55A7EEEDBC5E}" destId="{073A0EDE-6EEC-40ED-8BB4-E67186F5101A}" srcOrd="0" destOrd="0" parTransId="{0F71C8BC-A465-43AC-971B-E271CBA08879}" sibTransId="{167C2DFB-E330-4C5C-9F6C-C88BD4FB3A2B}"/>
    <dgm:cxn modelId="{799D4C32-84F4-46CE-BF1E-3FE8A119CEBA}" type="presOf" srcId="{58663EB0-2CC7-484B-8AA4-BAB860C53EA7}" destId="{CDD14CAD-A5D1-4AC3-ACF6-D86E1AA7D3CD}" srcOrd="0" destOrd="0" presId="urn:microsoft.com/office/officeart/2005/8/layout/vList6"/>
    <dgm:cxn modelId="{3F72463B-63B7-46B4-A01D-6DC5176C2D54}" type="presOf" srcId="{EEEF2108-2CA8-4DFD-A362-9838F9A7682E}" destId="{917EDE0E-FC98-459C-8DE0-4E69B3152DD1}" srcOrd="0" destOrd="1" presId="urn:microsoft.com/office/officeart/2005/8/layout/vList6"/>
    <dgm:cxn modelId="{83890543-1B19-493A-82C9-5E4D6148F8A2}" type="presOf" srcId="{EE09AAB6-21CA-4EC2-A55B-55A7EEEDBC5E}" destId="{22A94BAC-A310-4669-9CA0-68DC72C04C74}" srcOrd="0" destOrd="0" presId="urn:microsoft.com/office/officeart/2005/8/layout/vList6"/>
    <dgm:cxn modelId="{6D503A65-DE3B-4E57-A003-7F23B64C726E}" type="presOf" srcId="{073A0EDE-6EEC-40ED-8BB4-E67186F5101A}" destId="{AF87A145-912B-4B27-A7AB-DA163F9BB3BB}" srcOrd="0" destOrd="0" presId="urn:microsoft.com/office/officeart/2005/8/layout/vList6"/>
    <dgm:cxn modelId="{9AAD859E-5142-4A12-822F-60304ACF5354}" srcId="{58663EB0-2CC7-484B-8AA4-BAB860C53EA7}" destId="{438AEADC-5A1A-4248-B724-F18DF22CC8E2}" srcOrd="0" destOrd="0" parTransId="{4A08C787-03B4-4D6E-9720-F1E751DBE670}" sibTransId="{B87ECF5B-73E7-4FB9-B1C5-A5C3ADE6EDB8}"/>
    <dgm:cxn modelId="{894138A7-4718-499E-BA95-D8A3467D5C72}" srcId="{EE09AAB6-21CA-4EC2-A55B-55A7EEEDBC5E}" destId="{769E3E50-C4FD-4609-A288-F05B1D017CA0}" srcOrd="1" destOrd="0" parTransId="{94F963D8-F52A-4C15-AC61-6EF7502BB44E}" sibTransId="{80CA11C4-AEA1-4277-8EB3-7D849C6688DF}"/>
    <dgm:cxn modelId="{3C60C7AE-7DC0-4E70-8293-EAB11FAD7DD3}" srcId="{24FC5640-0243-4E84-8F08-A6EC360D97CE}" destId="{EE09AAB6-21CA-4EC2-A55B-55A7EEEDBC5E}" srcOrd="1" destOrd="0" parTransId="{FCF0ED2E-5691-4FDF-BD4D-7080325BFA50}" sibTransId="{07DD7470-CAAE-43A9-B1AD-15A3C3B8473F}"/>
    <dgm:cxn modelId="{9EAA2CD4-784D-4A69-AD6B-46A29B2DEEE2}" srcId="{58663EB0-2CC7-484B-8AA4-BAB860C53EA7}" destId="{EEEF2108-2CA8-4DFD-A362-9838F9A7682E}" srcOrd="1" destOrd="0" parTransId="{067E47D3-5F62-4FFB-82F1-7104A50A3A64}" sibTransId="{5A47569D-512D-4FBF-9E3A-8467F15E0367}"/>
    <dgm:cxn modelId="{BF0983FA-1617-4ED6-B5FB-E1AE78F21DD1}" type="presOf" srcId="{438AEADC-5A1A-4248-B724-F18DF22CC8E2}" destId="{917EDE0E-FC98-459C-8DE0-4E69B3152DD1}" srcOrd="0" destOrd="0" presId="urn:microsoft.com/office/officeart/2005/8/layout/vList6"/>
    <dgm:cxn modelId="{C32ACC9E-2515-4675-AFE0-6D2C477B484F}" type="presParOf" srcId="{65DE9E93-3AFD-429B-B502-1232330D2D3B}" destId="{B84CF14E-7135-4DEC-8AFF-972DF7BEF145}" srcOrd="0" destOrd="0" presId="urn:microsoft.com/office/officeart/2005/8/layout/vList6"/>
    <dgm:cxn modelId="{75C0D322-388D-4406-8AE5-577E0B9B2915}" type="presParOf" srcId="{B84CF14E-7135-4DEC-8AFF-972DF7BEF145}" destId="{CDD14CAD-A5D1-4AC3-ACF6-D86E1AA7D3CD}" srcOrd="0" destOrd="0" presId="urn:microsoft.com/office/officeart/2005/8/layout/vList6"/>
    <dgm:cxn modelId="{4F87EADD-BC46-47BD-9F35-959C924FE909}" type="presParOf" srcId="{B84CF14E-7135-4DEC-8AFF-972DF7BEF145}" destId="{917EDE0E-FC98-459C-8DE0-4E69B3152DD1}" srcOrd="1" destOrd="0" presId="urn:microsoft.com/office/officeart/2005/8/layout/vList6"/>
    <dgm:cxn modelId="{D0D85EEB-6431-4EE3-AF6E-E12A08892F3C}" type="presParOf" srcId="{65DE9E93-3AFD-429B-B502-1232330D2D3B}" destId="{B74263D3-5FE1-4626-A25A-82AD71D0D4CB}" srcOrd="1" destOrd="0" presId="urn:microsoft.com/office/officeart/2005/8/layout/vList6"/>
    <dgm:cxn modelId="{4A85225F-49B2-44E6-B592-543B88E3684D}" type="presParOf" srcId="{65DE9E93-3AFD-429B-B502-1232330D2D3B}" destId="{9E766D53-263D-4BDA-A663-8534827F939E}" srcOrd="2" destOrd="0" presId="urn:microsoft.com/office/officeart/2005/8/layout/vList6"/>
    <dgm:cxn modelId="{2726925D-3991-48BA-8E60-AAD2886F38D1}" type="presParOf" srcId="{9E766D53-263D-4BDA-A663-8534827F939E}" destId="{22A94BAC-A310-4669-9CA0-68DC72C04C74}" srcOrd="0" destOrd="0" presId="urn:microsoft.com/office/officeart/2005/8/layout/vList6"/>
    <dgm:cxn modelId="{79068B36-0603-49F1-9306-BC02DA1545F1}" type="presParOf" srcId="{9E766D53-263D-4BDA-A663-8534827F939E}" destId="{AF87A145-912B-4B27-A7AB-DA163F9BB3B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B61E9-4AEE-44C7-9983-D8F35928B7D3}">
      <dsp:nvSpPr>
        <dsp:cNvPr id="0" name=""/>
        <dsp:cNvSpPr/>
      </dsp:nvSpPr>
      <dsp:spPr>
        <a:xfrm>
          <a:off x="0" y="0"/>
          <a:ext cx="3528810" cy="35288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08BB7-FD96-4DE9-A9D2-89FE2D3F2831}">
      <dsp:nvSpPr>
        <dsp:cNvPr id="0" name=""/>
        <dsp:cNvSpPr/>
      </dsp:nvSpPr>
      <dsp:spPr>
        <a:xfrm>
          <a:off x="1764405" y="0"/>
          <a:ext cx="6001557" cy="35288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C00000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Sosial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: </a:t>
          </a:r>
          <a:r>
            <a:rPr lang="en-US" sz="20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Suatu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konsep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bahwa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manusia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dan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interaksi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adalah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bagian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dari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proses </a:t>
          </a:r>
          <a:r>
            <a:rPr lang="en-US" sz="20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komunikasi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.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64405" y="0"/>
        <a:ext cx="6001557" cy="1058645"/>
      </dsp:txXfrm>
    </dsp:sp>
    <dsp:sp modelId="{E2E13DA2-5488-4C0C-8C9C-8347615004FB}">
      <dsp:nvSpPr>
        <dsp:cNvPr id="0" name=""/>
        <dsp:cNvSpPr/>
      </dsp:nvSpPr>
      <dsp:spPr>
        <a:xfrm>
          <a:off x="617542" y="1058645"/>
          <a:ext cx="2293724" cy="22937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577BB-5018-4073-8FA2-B11B4885B28D}">
      <dsp:nvSpPr>
        <dsp:cNvPr id="0" name=""/>
        <dsp:cNvSpPr/>
      </dsp:nvSpPr>
      <dsp:spPr>
        <a:xfrm>
          <a:off x="1764405" y="1058645"/>
          <a:ext cx="6001557" cy="22937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3260C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Proses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: </a:t>
          </a:r>
          <a:r>
            <a:rPr lang="en-US" sz="20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Suatu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kejadian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yang </a:t>
          </a:r>
          <a:r>
            <a:rPr lang="en-US" sz="20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berkesinambungan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, </a:t>
          </a:r>
          <a:r>
            <a:rPr lang="en-US" sz="20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dinamis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dan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tidak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memiliki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20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akhir</a:t>
          </a:r>
          <a:r>
            <a:rPr lang="en-US" sz="20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.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64405" y="1058645"/>
        <a:ext cx="6001557" cy="1058641"/>
      </dsp:txXfrm>
    </dsp:sp>
    <dsp:sp modelId="{D884D96E-6B03-4D30-A740-B9B11554EFC4}">
      <dsp:nvSpPr>
        <dsp:cNvPr id="0" name=""/>
        <dsp:cNvSpPr/>
      </dsp:nvSpPr>
      <dsp:spPr>
        <a:xfrm>
          <a:off x="1235084" y="2117287"/>
          <a:ext cx="1058641" cy="105864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D2F41-4DBF-4826-B59E-572B6DF1CF9A}">
      <dsp:nvSpPr>
        <dsp:cNvPr id="0" name=""/>
        <dsp:cNvSpPr/>
      </dsp:nvSpPr>
      <dsp:spPr>
        <a:xfrm>
          <a:off x="1764405" y="2045399"/>
          <a:ext cx="6001557" cy="12024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C3260C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Simbol</a:t>
          </a:r>
          <a:r>
            <a:rPr lang="en-US" sz="18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: Label yang </a:t>
          </a:r>
          <a:r>
            <a:rPr lang="en-US" sz="18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diberikan</a:t>
          </a:r>
          <a:r>
            <a:rPr lang="en-US" sz="18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18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pada</a:t>
          </a:r>
          <a:r>
            <a:rPr lang="en-US" sz="18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18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sebuah</a:t>
          </a:r>
          <a:r>
            <a:rPr lang="en-US" sz="18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18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atau</a:t>
          </a:r>
          <a:r>
            <a:rPr lang="en-US" sz="18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18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representasi</a:t>
          </a:r>
          <a:r>
            <a:rPr lang="en-US" sz="18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18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fenomena</a:t>
          </a:r>
          <a:r>
            <a:rPr lang="en-US" sz="18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. Kata </a:t>
          </a:r>
          <a:r>
            <a:rPr lang="en-US" sz="18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adalah</a:t>
          </a:r>
          <a:r>
            <a:rPr lang="en-US" sz="18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18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simbol</a:t>
          </a:r>
          <a:r>
            <a:rPr lang="en-US" sz="18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18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untuk</a:t>
          </a:r>
          <a:r>
            <a:rPr lang="en-US" sz="18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18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konsep</a:t>
          </a:r>
          <a:r>
            <a:rPr lang="en-US" sz="18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18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dan</a:t>
          </a:r>
          <a:r>
            <a:rPr lang="en-US" sz="18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18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benda</a:t>
          </a:r>
          <a:r>
            <a:rPr lang="en-US" sz="18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. Label </a:t>
          </a:r>
          <a:r>
            <a:rPr lang="en-US" sz="18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dapat</a:t>
          </a:r>
          <a:r>
            <a:rPr lang="en-US" sz="18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18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bersifat</a:t>
          </a:r>
          <a:r>
            <a:rPr lang="en-US" sz="18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</a:t>
          </a:r>
          <a:r>
            <a:rPr lang="en-US" sz="18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ambigu</a:t>
          </a:r>
          <a:r>
            <a:rPr lang="en-US" sz="18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, verbal </a:t>
          </a:r>
          <a:r>
            <a:rPr lang="en-US" sz="1800" kern="1200" dirty="0" err="1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maupun</a:t>
          </a:r>
          <a:r>
            <a:rPr lang="en-US" sz="1800" kern="12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rPr>
            <a:t> non verbal.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64405" y="2045399"/>
        <a:ext cx="6001557" cy="1202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EDE0E-FC98-459C-8DE0-4E69B3152DD1}">
      <dsp:nvSpPr>
        <dsp:cNvPr id="0" name=""/>
        <dsp:cNvSpPr/>
      </dsp:nvSpPr>
      <dsp:spPr>
        <a:xfrm>
          <a:off x="2317024" y="86643"/>
          <a:ext cx="2698323" cy="911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>
            <a:solidFill>
              <a:schemeClr val="bg1"/>
            </a:solidFill>
            <a:latin typeface="Cambria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1"/>
              </a:solidFill>
              <a:latin typeface="Cambria" pitchFamily="18" charset="0"/>
            </a:rPr>
            <a:t>TEKNOLOGI</a:t>
          </a:r>
        </a:p>
      </dsp:txBody>
      <dsp:txXfrm>
        <a:off x="2317024" y="200599"/>
        <a:ext cx="2356457" cy="683733"/>
      </dsp:txXfrm>
    </dsp:sp>
    <dsp:sp modelId="{CDD14CAD-A5D1-4AC3-ACF6-D86E1AA7D3CD}">
      <dsp:nvSpPr>
        <dsp:cNvPr id="0" name=""/>
        <dsp:cNvSpPr/>
      </dsp:nvSpPr>
      <dsp:spPr>
        <a:xfrm>
          <a:off x="222060" y="278"/>
          <a:ext cx="2094963" cy="108437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/>
        </a:p>
      </dsp:txBody>
      <dsp:txXfrm>
        <a:off x="274995" y="53213"/>
        <a:ext cx="1989093" cy="978504"/>
      </dsp:txXfrm>
    </dsp:sp>
    <dsp:sp modelId="{AF87A145-912B-4B27-A7AB-DA163F9BB3BB}">
      <dsp:nvSpPr>
        <dsp:cNvPr id="0" name=""/>
        <dsp:cNvSpPr/>
      </dsp:nvSpPr>
      <dsp:spPr>
        <a:xfrm>
          <a:off x="2266745" y="1212966"/>
          <a:ext cx="2798881" cy="10446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>
            <a:solidFill>
              <a:schemeClr val="bg1"/>
            </a:solidFill>
            <a:latin typeface="Cambria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1"/>
              </a:solidFill>
              <a:latin typeface="Cambria" pitchFamily="18" charset="0"/>
            </a:rPr>
            <a:t>HUMANISTIK</a:t>
          </a:r>
        </a:p>
      </dsp:txBody>
      <dsp:txXfrm>
        <a:off x="2266745" y="1343544"/>
        <a:ext cx="2407148" cy="783465"/>
      </dsp:txXfrm>
    </dsp:sp>
    <dsp:sp modelId="{22A94BAC-A310-4669-9CA0-68DC72C04C74}">
      <dsp:nvSpPr>
        <dsp:cNvPr id="0" name=""/>
        <dsp:cNvSpPr/>
      </dsp:nvSpPr>
      <dsp:spPr>
        <a:xfrm>
          <a:off x="171781" y="1193089"/>
          <a:ext cx="2094963" cy="108437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/>
        </a:p>
      </dsp:txBody>
      <dsp:txXfrm>
        <a:off x="224716" y="1246024"/>
        <a:ext cx="1989093" cy="97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8515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36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50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02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77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0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8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79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3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90590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92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43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57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58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25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8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63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27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3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2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24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9769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86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94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5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51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655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932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3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4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19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14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7563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30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9489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24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09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00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92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1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434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52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683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97496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002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9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sz="2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021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4417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marL="2743200" lvl="5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marL="3200400" lvl="6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marL="3657600" lvl="7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marL="4114800" lvl="8" indent="-3937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sy="-100000" algn="bl" rotWithShape="0"/>
          </a:effectLst>
        </p:spPr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36068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65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1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2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100000">
              <a:schemeClr val="bg1"/>
            </a:gs>
          </a:gsLst>
          <a:lin ang="5400000" scaled="0"/>
          <a:tileRect r="-100000" b="-100000"/>
        </a:gra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2829244" y="5554910"/>
            <a:ext cx="3766688" cy="49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>
              <a:spcBef>
                <a:spcPts val="0"/>
              </a:spcBef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  <a:ea typeface="Corbel"/>
                <a:cs typeface="Corbel"/>
                <a:sym typeface="Corbel"/>
              </a:rPr>
              <a:t>Dr.Yuli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  <a:ea typeface="Corbel"/>
                <a:cs typeface="Corbel"/>
                <a:sym typeface="Corbel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  <a:ea typeface="Corbel"/>
                <a:cs typeface="Corbel"/>
                <a:sym typeface="Corbel"/>
              </a:rPr>
              <a:t>Setyowati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  <a:ea typeface="Corbel"/>
                <a:cs typeface="Corbel"/>
                <a:sym typeface="Corbel"/>
              </a:rPr>
              <a:t>, S.IP,.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  <a:ea typeface="Corbel"/>
                <a:cs typeface="Corbel"/>
                <a:sym typeface="Corbel"/>
              </a:rPr>
              <a:t>M.Si</a:t>
            </a:r>
            <a:endParaRPr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ctrTitle"/>
          </p:nvPr>
        </p:nvSpPr>
        <p:spPr>
          <a:xfrm>
            <a:off x="1411356" y="4522304"/>
            <a:ext cx="6912768" cy="121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0" algn="ctr" rtl="0">
              <a:spcBef>
                <a:spcPts val="0"/>
              </a:spcBef>
              <a:spcAft>
                <a:spcPts val="0"/>
              </a:spcAft>
              <a:buSzPts val="7680"/>
              <a:buNone/>
            </a:pPr>
            <a:r>
              <a:rPr lang="en-US" sz="4000" dirty="0">
                <a:solidFill>
                  <a:srgbClr val="C3260C"/>
                </a:solidFill>
                <a:latin typeface="Palatino Linotype" pitchFamily="18" charset="0"/>
                <a:ea typeface="Comic Sans MS"/>
                <a:cs typeface="Comic Sans MS"/>
                <a:sym typeface="Comic Sans MS"/>
              </a:rPr>
              <a:t>TEORI KOMUNIKASI</a:t>
            </a:r>
          </a:p>
        </p:txBody>
      </p:sp>
      <p:sp>
        <p:nvSpPr>
          <p:cNvPr id="102" name="Google Shape;102;p13"/>
          <p:cNvSpPr/>
          <p:nvPr/>
        </p:nvSpPr>
        <p:spPr>
          <a:xfrm>
            <a:off x="3705757" y="5154800"/>
            <a:ext cx="17281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C00000"/>
                </a:solidFill>
                <a:latin typeface="Cambria" pitchFamily="18" charset="0"/>
                <a:ea typeface="Trebuchet MS"/>
                <a:cs typeface="Trebuchet MS"/>
                <a:sym typeface="Trebuchet MS"/>
              </a:rPr>
              <a:t>Minggu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Cambria" pitchFamily="18" charset="0"/>
                <a:ea typeface="Trebuchet MS"/>
                <a:cs typeface="Trebuchet MS"/>
                <a:sym typeface="Trebuchet MS"/>
              </a:rPr>
              <a:t> Ke-4</a:t>
            </a:r>
            <a:endParaRPr sz="2000" b="0" i="0" u="none" strike="noStrike" cap="none" dirty="0">
              <a:solidFill>
                <a:srgbClr val="C00000"/>
              </a:solidFill>
              <a:latin typeface="Cambria" pitchFamily="18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6" name="Picture 2" descr="F:\MATERI KULIAH\Smt. Gasal 2021-2022\Teori Komunikasi\TERK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707" cy="42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9B45-3D58-4573-988D-7F680193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TEORI-TEORI BEHAVIORAL &amp; KOGNITIF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EE748-F1F4-4E26-9B9D-380904979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418" y="2013936"/>
            <a:ext cx="4310944" cy="343756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mrpk</a:t>
            </a:r>
            <a:r>
              <a:rPr lang="en-US" dirty="0"/>
              <a:t> </a:t>
            </a:r>
            <a:r>
              <a:rPr lang="en-US" dirty="0" err="1"/>
              <a:t>gabungan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</a:t>
            </a:r>
            <a:r>
              <a:rPr lang="en-US" dirty="0" err="1"/>
              <a:t>tradisi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endParaRPr lang="en-US" dirty="0"/>
          </a:p>
          <a:p>
            <a:r>
              <a:rPr lang="en-US" dirty="0" err="1"/>
              <a:t>Asumsinya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hakikat</a:t>
            </a:r>
            <a:r>
              <a:rPr lang="en-US" dirty="0"/>
              <a:t> dan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juga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strukturalisme</a:t>
            </a:r>
            <a:r>
              <a:rPr lang="en-US" dirty="0"/>
              <a:t> dan </a:t>
            </a:r>
            <a:r>
              <a:rPr lang="en-US" dirty="0" err="1"/>
              <a:t>fungsionalisme</a:t>
            </a:r>
            <a:endParaRPr lang="en-US" dirty="0"/>
          </a:p>
          <a:p>
            <a:r>
              <a:rPr lang="en-US" dirty="0" err="1"/>
              <a:t>Teori-teori</a:t>
            </a:r>
            <a:r>
              <a:rPr lang="en-US" dirty="0"/>
              <a:t> behavioral dan </a:t>
            </a:r>
            <a:r>
              <a:rPr lang="en-US" dirty="0" err="1"/>
              <a:t>kognitif</a:t>
            </a:r>
            <a:r>
              <a:rPr lang="en-US" dirty="0"/>
              <a:t> </a:t>
            </a:r>
            <a:r>
              <a:rPr lang="en-US" dirty="0" err="1"/>
              <a:t>mengutamakan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variable (variable-analytic)</a:t>
            </a:r>
          </a:p>
          <a:p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sbg</a:t>
            </a:r>
            <a:r>
              <a:rPr lang="en-US" dirty="0"/>
              <a:t> </a:t>
            </a:r>
            <a:r>
              <a:rPr lang="en-US" dirty="0" err="1"/>
              <a:t>manifestasi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dan proses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individu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378B6E-6B1F-441A-899B-1901911DE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4115670" cy="343755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struturalisme</a:t>
            </a:r>
            <a:r>
              <a:rPr lang="en-US" dirty="0"/>
              <a:t> &amp; </a:t>
            </a:r>
            <a:r>
              <a:rPr lang="en-US" dirty="0" err="1"/>
              <a:t>fungsionalisme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pada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dan </a:t>
            </a:r>
            <a:r>
              <a:rPr lang="en-US" dirty="0" err="1"/>
              <a:t>sejarahnya</a:t>
            </a:r>
            <a:endParaRPr lang="en-US" dirty="0"/>
          </a:p>
          <a:p>
            <a:r>
              <a:rPr lang="en-US" dirty="0" err="1"/>
              <a:t>Teori</a:t>
            </a:r>
            <a:r>
              <a:rPr lang="en-US" dirty="0"/>
              <a:t> structural dan </a:t>
            </a:r>
            <a:r>
              <a:rPr lang="en-US" dirty="0" err="1"/>
              <a:t>fungsional</a:t>
            </a:r>
            <a:r>
              <a:rPr lang="en-US" dirty="0"/>
              <a:t> (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sosiologi</a:t>
            </a:r>
            <a:r>
              <a:rPr lang="en-US" dirty="0"/>
              <a:t> dan </a:t>
            </a:r>
            <a:r>
              <a:rPr lang="en-US" dirty="0" err="1"/>
              <a:t>ilmu-ilmu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) </a:t>
            </a:r>
            <a:r>
              <a:rPr lang="en-US" dirty="0" err="1"/>
              <a:t>cenderung</a:t>
            </a:r>
            <a:r>
              <a:rPr lang="en-US" dirty="0"/>
              <a:t>  </a:t>
            </a:r>
            <a:r>
              <a:rPr lang="en-US" dirty="0" err="1"/>
              <a:t>memusatkan</a:t>
            </a:r>
            <a:r>
              <a:rPr lang="en-US" dirty="0"/>
              <a:t> </a:t>
            </a:r>
            <a:r>
              <a:rPr lang="en-US" dirty="0" err="1"/>
              <a:t>kajiannya</a:t>
            </a:r>
            <a:r>
              <a:rPr lang="en-US" dirty="0"/>
              <a:t> pada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menyangkut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social dan </a:t>
            </a:r>
            <a:r>
              <a:rPr lang="en-US" dirty="0" err="1"/>
              <a:t>budaya</a:t>
            </a:r>
            <a:r>
              <a:rPr lang="en-US" dirty="0"/>
              <a:t>; </a:t>
            </a:r>
            <a:r>
              <a:rPr lang="en-US" dirty="0" err="1"/>
              <a:t>teori</a:t>
            </a:r>
            <a:r>
              <a:rPr lang="en-US" dirty="0"/>
              <a:t> behavioral dan </a:t>
            </a:r>
            <a:r>
              <a:rPr lang="en-US" dirty="0" err="1"/>
              <a:t>kognitif</a:t>
            </a:r>
            <a:r>
              <a:rPr lang="en-US" dirty="0"/>
              <a:t> (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dan </a:t>
            </a:r>
            <a:r>
              <a:rPr lang="en-US" dirty="0" err="1"/>
              <a:t>ilmu-ilmu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behavioralis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)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memusatkan</a:t>
            </a:r>
            <a:r>
              <a:rPr lang="en-US" dirty="0"/>
              <a:t> pada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individual.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7652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7B89-3AF7-46A2-A0E2-C18977F1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TEORI KONVENSIONAL &amp; INTERAKSIONAL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563E-DB34-4991-B60D-E09DDEBB5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62" y="2013936"/>
            <a:ext cx="4469000" cy="343756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Kehidupan</a:t>
            </a:r>
            <a:r>
              <a:rPr lang="en-US" dirty="0"/>
              <a:t> social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, </a:t>
            </a:r>
            <a:r>
              <a:rPr lang="en-US" dirty="0" err="1"/>
              <a:t>memelihara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kebiasaan-kebiasaan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Bahasa dan </a:t>
            </a:r>
            <a:r>
              <a:rPr lang="en-US" dirty="0" err="1"/>
              <a:t>simbol</a:t>
            </a:r>
            <a:r>
              <a:rPr lang="en-US" dirty="0"/>
              <a:t>-symbol</a:t>
            </a:r>
          </a:p>
          <a:p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perekat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(the glue of society)</a:t>
            </a:r>
          </a:p>
          <a:p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interaksionisme</a:t>
            </a:r>
            <a:r>
              <a:rPr lang="en-US" dirty="0"/>
              <a:t> </a:t>
            </a:r>
            <a:r>
              <a:rPr lang="en-US" dirty="0" err="1"/>
              <a:t>simbolik</a:t>
            </a:r>
            <a:r>
              <a:rPr lang="en-US" dirty="0"/>
              <a:t> (symbolic interactionism), </a:t>
            </a:r>
            <a:r>
              <a:rPr lang="en-US" dirty="0" err="1"/>
              <a:t>sosiologi</a:t>
            </a:r>
            <a:r>
              <a:rPr lang="en-US" dirty="0"/>
              <a:t>, dan </a:t>
            </a:r>
            <a:r>
              <a:rPr lang="en-US" dirty="0" err="1"/>
              <a:t>filfata</a:t>
            </a:r>
            <a:r>
              <a:rPr lang="en-US" dirty="0"/>
              <a:t> </a:t>
            </a:r>
            <a:r>
              <a:rPr lang="en-US" dirty="0" err="1"/>
              <a:t>bahasa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CC02F-4441-4C90-B174-0D1139514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4154456" cy="343755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interpretasi</a:t>
            </a:r>
            <a:endParaRPr lang="en-US" dirty="0"/>
          </a:p>
          <a:p>
            <a:r>
              <a:rPr lang="en-US" dirty="0" err="1"/>
              <a:t>Berbeda</a:t>
            </a:r>
            <a:r>
              <a:rPr lang="en-US" dirty="0"/>
              <a:t> dg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strukturalis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memandang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social </a:t>
            </a:r>
            <a:r>
              <a:rPr lang="en-US" dirty="0" err="1"/>
              <a:t>sbg</a:t>
            </a:r>
            <a:r>
              <a:rPr lang="en-US" dirty="0"/>
              <a:t> </a:t>
            </a:r>
            <a:r>
              <a:rPr lang="en-US" dirty="0" err="1"/>
              <a:t>penentu</a:t>
            </a:r>
            <a:r>
              <a:rPr lang="en-US" dirty="0"/>
              <a:t>,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social </a:t>
            </a:r>
            <a:r>
              <a:rPr lang="en-US" dirty="0" err="1"/>
              <a:t>sbg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.</a:t>
            </a:r>
          </a:p>
          <a:p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pada </a:t>
            </a:r>
            <a:r>
              <a:rPr lang="en-US" dirty="0" err="1"/>
              <a:t>struktur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social,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bgmn</a:t>
            </a:r>
            <a:r>
              <a:rPr lang="en-US" dirty="0"/>
              <a:t> Bahasa dan symbol=symbol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, </a:t>
            </a:r>
            <a:r>
              <a:rPr lang="en-US" dirty="0" err="1"/>
              <a:t>dipelihara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49917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A53E-0B6D-46ED-BC43-3B0FC1A57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860" y="2013936"/>
            <a:ext cx="8246853" cy="3437560"/>
          </a:xfrm>
        </p:spPr>
        <p:txBody>
          <a:bodyPr>
            <a:normAutofit/>
          </a:bodyPr>
          <a:lstStyle/>
          <a:p>
            <a:r>
              <a:rPr lang="en-US" sz="2400" dirty="0" err="1"/>
              <a:t>Makna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kesatuan</a:t>
            </a:r>
            <a:r>
              <a:rPr lang="en-US" sz="2400" dirty="0"/>
              <a:t> </a:t>
            </a:r>
            <a:r>
              <a:rPr lang="en-US" sz="2400" dirty="0" err="1"/>
              <a:t>objektif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ditransfer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dan </a:t>
            </a:r>
            <a:r>
              <a:rPr lang="en-US" sz="2400" dirty="0" err="1"/>
              <a:t>diciptakan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 (</a:t>
            </a:r>
            <a:r>
              <a:rPr lang="en-US" sz="2400" dirty="0" err="1"/>
              <a:t>makna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Makna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,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konteks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konteks</a:t>
            </a:r>
            <a:r>
              <a:rPr lang="en-US" sz="2400" dirty="0"/>
              <a:t>,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social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social </a:t>
            </a:r>
            <a:r>
              <a:rPr lang="en-US" sz="2400" dirty="0" err="1"/>
              <a:t>lainnya</a:t>
            </a:r>
            <a:r>
              <a:rPr lang="en-US" sz="2400" dirty="0"/>
              <a:t>.</a:t>
            </a:r>
          </a:p>
          <a:p>
            <a:r>
              <a:rPr lang="en-US" sz="2400" dirty="0"/>
              <a:t>Sifat </a:t>
            </a:r>
            <a:r>
              <a:rPr lang="en-US" sz="2400" dirty="0" err="1"/>
              <a:t>objektivitas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makna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relatif</a:t>
            </a:r>
            <a:r>
              <a:rPr lang="en-US" sz="2400" dirty="0"/>
              <a:t> dan </a:t>
            </a:r>
            <a:r>
              <a:rPr lang="en-US" sz="2400" dirty="0" err="1"/>
              <a:t>temporer</a:t>
            </a:r>
            <a:endParaRPr lang="en-ID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2AADF9-CE35-4E9D-A1FE-745BA66D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38" y="804863"/>
            <a:ext cx="6572250" cy="1058862"/>
          </a:xfrm>
        </p:spPr>
        <p:txBody>
          <a:bodyPr/>
          <a:lstStyle/>
          <a:p>
            <a:r>
              <a:rPr lang="en-US" dirty="0"/>
              <a:t>TEORI KONVENSIONAL &amp; INTERAKSIONAL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82328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89066-B641-44D3-B53B-E7750F98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TEORI KRITIS &amp; INTERPRETIF 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3382C4-266F-48AD-B139-102BCCA1B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15" y="2015733"/>
            <a:ext cx="8436634" cy="345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err="1"/>
              <a:t>Gagasan</a:t>
            </a:r>
            <a:r>
              <a:rPr lang="en-US" sz="2600" dirty="0"/>
              <a:t> </a:t>
            </a:r>
            <a:r>
              <a:rPr lang="en-US" sz="2600" dirty="0" err="1"/>
              <a:t>teori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banyak</a:t>
            </a:r>
            <a:r>
              <a:rPr lang="en-US" sz="2600" dirty="0"/>
              <a:t> </a:t>
            </a:r>
            <a:r>
              <a:rPr lang="en-US" sz="2600" dirty="0" err="1"/>
              <a:t>berasal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tradisi</a:t>
            </a:r>
            <a:r>
              <a:rPr lang="en-US" sz="2600" dirty="0"/>
              <a:t> </a:t>
            </a:r>
            <a:r>
              <a:rPr lang="en-US" sz="2600" dirty="0" err="1"/>
              <a:t>sosiologi</a:t>
            </a:r>
            <a:r>
              <a:rPr lang="en-US" sz="2600" dirty="0"/>
              <a:t> </a:t>
            </a:r>
            <a:r>
              <a:rPr lang="en-US" sz="2600" dirty="0" err="1"/>
              <a:t>interpretif</a:t>
            </a:r>
            <a:r>
              <a:rPr lang="en-US" sz="2600" dirty="0"/>
              <a:t>, </a:t>
            </a:r>
            <a:r>
              <a:rPr lang="en-US" sz="2600" dirty="0" err="1"/>
              <a:t>fenomenologi</a:t>
            </a:r>
            <a:r>
              <a:rPr lang="en-US" sz="2600" dirty="0"/>
              <a:t> dan </a:t>
            </a:r>
            <a:r>
              <a:rPr lang="en-US" sz="2600" dirty="0" err="1"/>
              <a:t>hermneutik</a:t>
            </a:r>
            <a:r>
              <a:rPr lang="en-US" sz="2600" dirty="0"/>
              <a:t>, </a:t>
            </a:r>
            <a:r>
              <a:rPr lang="en-US" sz="2600" dirty="0" err="1"/>
              <a:t>Marxisme</a:t>
            </a:r>
            <a:r>
              <a:rPr lang="en-US" sz="2600" dirty="0"/>
              <a:t> dan </a:t>
            </a:r>
            <a:r>
              <a:rPr lang="en-US" sz="2600" dirty="0" err="1"/>
              <a:t>aliran</a:t>
            </a:r>
            <a:r>
              <a:rPr lang="en-US" sz="2600" dirty="0"/>
              <a:t> Frankfurt School, </a:t>
            </a:r>
            <a:r>
              <a:rPr lang="en-US" sz="2600" dirty="0" err="1"/>
              <a:t>serta</a:t>
            </a:r>
            <a:r>
              <a:rPr lang="en-US" sz="2600" dirty="0"/>
              <a:t> </a:t>
            </a:r>
            <a:r>
              <a:rPr lang="en-US" sz="2600" dirty="0" err="1"/>
              <a:t>berbagai</a:t>
            </a:r>
            <a:r>
              <a:rPr lang="en-US" sz="2600" dirty="0"/>
              <a:t> </a:t>
            </a:r>
            <a:r>
              <a:rPr lang="en-US" sz="2600" dirty="0" err="1"/>
              <a:t>pendekatan</a:t>
            </a:r>
            <a:r>
              <a:rPr lang="en-US" sz="2600" dirty="0"/>
              <a:t> </a:t>
            </a:r>
            <a:r>
              <a:rPr lang="en-US" sz="2600" dirty="0" err="1"/>
              <a:t>tekstual</a:t>
            </a:r>
            <a:r>
              <a:rPr lang="en-US" sz="2600" dirty="0"/>
              <a:t> (missal: </a:t>
            </a:r>
            <a:r>
              <a:rPr lang="en-US" sz="2600" dirty="0" err="1"/>
              <a:t>teori-teori</a:t>
            </a:r>
            <a:r>
              <a:rPr lang="en-US" sz="2600" dirty="0"/>
              <a:t> </a:t>
            </a:r>
            <a:r>
              <a:rPr lang="en-US" sz="2600" dirty="0" err="1"/>
              <a:t>retorika</a:t>
            </a:r>
            <a:r>
              <a:rPr lang="en-US" sz="2600" dirty="0"/>
              <a:t> dan </a:t>
            </a:r>
            <a:r>
              <a:rPr lang="en-US" sz="2600" dirty="0" err="1"/>
              <a:t>kesusasteraan</a:t>
            </a:r>
            <a:r>
              <a:rPr lang="en-US" sz="2600" dirty="0"/>
              <a:t>)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err="1"/>
              <a:t>Kelompok</a:t>
            </a:r>
            <a:r>
              <a:rPr lang="en-US" sz="2600" dirty="0"/>
              <a:t> </a:t>
            </a:r>
            <a:r>
              <a:rPr lang="en-US" sz="2600" dirty="0" err="1"/>
              <a:t>teori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popular di negara-negara </a:t>
            </a:r>
            <a:r>
              <a:rPr lang="en-US" sz="2600" dirty="0" err="1"/>
              <a:t>Eropa</a:t>
            </a:r>
            <a:endParaRPr lang="en-ID" sz="2600" dirty="0"/>
          </a:p>
        </p:txBody>
      </p:sp>
    </p:spTree>
    <p:extLst>
      <p:ext uri="{BB962C8B-B14F-4D97-AF65-F5344CB8AC3E}">
        <p14:creationId xmlns:p14="http://schemas.microsoft.com/office/powerpoint/2010/main" val="402985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35F57-8E2E-4970-A04B-DDB3ECF8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&amp; </a:t>
            </a:r>
            <a:r>
              <a:rPr lang="en-US" dirty="0" err="1"/>
              <a:t>interpretif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B7D9D-CE73-4610-A818-DD01B8295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873" y="2015733"/>
            <a:ext cx="8005312" cy="3450613"/>
          </a:xfrm>
        </p:spPr>
        <p:txBody>
          <a:bodyPr>
            <a:normAutofit/>
          </a:bodyPr>
          <a:lstStyle/>
          <a:p>
            <a:r>
              <a:rPr lang="en-US" sz="2400" dirty="0" err="1"/>
              <a:t>Penekanan</a:t>
            </a:r>
            <a:r>
              <a:rPr lang="en-US" sz="2400" dirty="0"/>
              <a:t> </a:t>
            </a:r>
            <a:r>
              <a:rPr lang="en-US" sz="2400" dirty="0" err="1"/>
              <a:t>thd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subjektif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didasarkan</a:t>
            </a:r>
            <a:r>
              <a:rPr lang="en-US" sz="2400" dirty="0"/>
              <a:t> pd </a:t>
            </a:r>
            <a:r>
              <a:rPr lang="en-US" sz="2400" dirty="0" err="1"/>
              <a:t>pengalaman</a:t>
            </a:r>
            <a:r>
              <a:rPr lang="en-US" sz="2400" dirty="0"/>
              <a:t> individual</a:t>
            </a:r>
          </a:p>
          <a:p>
            <a:r>
              <a:rPr lang="en-US" sz="2400" dirty="0" err="1"/>
              <a:t>Makna</a:t>
            </a:r>
            <a:r>
              <a:rPr lang="en-US" sz="2400" dirty="0"/>
              <a:t> (meaning) </a:t>
            </a:r>
            <a:r>
              <a:rPr lang="en-US" sz="2400" dirty="0" err="1"/>
              <a:t>mrpk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teori-teori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makna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pengalaman</a:t>
            </a:r>
            <a:r>
              <a:rPr lang="en-US" sz="2400" dirty="0"/>
              <a:t>,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sadar</a:t>
            </a:r>
            <a:r>
              <a:rPr lang="en-US" sz="2400" dirty="0"/>
              <a:t> </a:t>
            </a:r>
            <a:r>
              <a:rPr lang="en-US" sz="2400" dirty="0" err="1"/>
              <a:t>thd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dirinya</a:t>
            </a:r>
            <a:r>
              <a:rPr lang="en-US" sz="2400" dirty="0"/>
              <a:t>.</a:t>
            </a:r>
          </a:p>
          <a:p>
            <a:r>
              <a:rPr lang="en-US" sz="2400" dirty="0"/>
              <a:t>Bahasa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sentral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Bahasa </a:t>
            </a:r>
            <a:r>
              <a:rPr lang="en-US" sz="2400" dirty="0" err="1"/>
              <a:t>dipandang</a:t>
            </a:r>
            <a:r>
              <a:rPr lang="en-US" sz="2400" dirty="0"/>
              <a:t> </a:t>
            </a:r>
            <a:r>
              <a:rPr lang="en-US" sz="2400" dirty="0" err="1"/>
              <a:t>sbg</a:t>
            </a:r>
            <a:r>
              <a:rPr lang="en-US" sz="2400" dirty="0"/>
              <a:t> </a:t>
            </a:r>
            <a:r>
              <a:rPr lang="en-US" sz="2400" dirty="0" err="1"/>
              <a:t>kekuatan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mengendalikan</a:t>
            </a:r>
            <a:r>
              <a:rPr lang="en-US" sz="2400" dirty="0"/>
              <a:t> </a:t>
            </a:r>
            <a:r>
              <a:rPr lang="en-US" sz="2400" dirty="0" err="1"/>
              <a:t>pengalaman</a:t>
            </a:r>
            <a:r>
              <a:rPr lang="en-US" sz="2400" dirty="0"/>
              <a:t> </a:t>
            </a:r>
            <a:r>
              <a:rPr lang="en-US" sz="2400" dirty="0" err="1"/>
              <a:t>mns</a:t>
            </a:r>
            <a:r>
              <a:rPr lang="en-US" sz="2400" dirty="0"/>
              <a:t>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689667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0510-5E21-4E51-9DD2-23FB784C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PERBEDAAN TEORI KRITIS &amp; INTERPRETIF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02C8A-B3D5-4084-8348-31D375863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09" y="2015733"/>
            <a:ext cx="8419381" cy="3450613"/>
          </a:xfrm>
        </p:spPr>
        <p:txBody>
          <a:bodyPr>
            <a:noAutofit/>
          </a:bodyPr>
          <a:lstStyle/>
          <a:p>
            <a:r>
              <a:rPr lang="en-US" sz="2800" dirty="0" err="1"/>
              <a:t>Pendekatan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interpretif</a:t>
            </a:r>
            <a:r>
              <a:rPr lang="en-US" sz="2800" dirty="0"/>
              <a:t> </a:t>
            </a:r>
            <a:r>
              <a:rPr lang="en-US" sz="2800" dirty="0" err="1"/>
              <a:t>cenderung</a:t>
            </a:r>
            <a:r>
              <a:rPr lang="en-US" sz="2800" dirty="0"/>
              <a:t> </a:t>
            </a:r>
            <a:r>
              <a:rPr lang="en-US" sz="2800" dirty="0" err="1"/>
              <a:t>menghindarkan</a:t>
            </a:r>
            <a:r>
              <a:rPr lang="en-US" sz="2800" dirty="0"/>
              <a:t> </a:t>
            </a:r>
            <a:r>
              <a:rPr lang="en-US" sz="2800" dirty="0" err="1"/>
              <a:t>sifat-sifat</a:t>
            </a:r>
            <a:r>
              <a:rPr lang="en-US" sz="2800" dirty="0"/>
              <a:t> </a:t>
            </a:r>
            <a:r>
              <a:rPr lang="en-US" sz="2800" dirty="0" err="1"/>
              <a:t>preskriptif</a:t>
            </a:r>
            <a:r>
              <a:rPr lang="en-US" sz="2800" dirty="0"/>
              <a:t> dan </a:t>
            </a:r>
            <a:r>
              <a:rPr lang="en-US" sz="2800" dirty="0" err="1"/>
              <a:t>keputusan-keputusan</a:t>
            </a:r>
            <a:r>
              <a:rPr lang="en-US" sz="2800" dirty="0"/>
              <a:t> </a:t>
            </a:r>
            <a:r>
              <a:rPr lang="en-US" sz="2800" dirty="0" err="1"/>
              <a:t>absolut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fenomena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diamati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Pengamatan</a:t>
            </a:r>
            <a:r>
              <a:rPr lang="en-US" sz="2800" dirty="0"/>
              <a:t> (</a:t>
            </a:r>
            <a:r>
              <a:rPr lang="en-US" sz="2800" dirty="0" err="1"/>
              <a:t>observasi</a:t>
            </a:r>
            <a:r>
              <a:rPr lang="en-US" sz="2800" dirty="0"/>
              <a:t>) </a:t>
            </a:r>
            <a:r>
              <a:rPr lang="en-US" sz="2800" dirty="0" err="1"/>
              <a:t>mnrt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interpretif</a:t>
            </a:r>
            <a:r>
              <a:rPr lang="en-US" sz="2800" dirty="0"/>
              <a:t> </a:t>
            </a:r>
            <a:r>
              <a:rPr lang="en-US" sz="2800" dirty="0" err="1"/>
              <a:t>hanyalah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bersifat</a:t>
            </a:r>
            <a:r>
              <a:rPr lang="en-US" sz="2800" dirty="0"/>
              <a:t> tentative &amp; </a:t>
            </a:r>
            <a:r>
              <a:rPr lang="en-US" sz="2800" dirty="0" err="1"/>
              <a:t>relatif</a:t>
            </a:r>
            <a:r>
              <a:rPr lang="en-US" sz="2800" dirty="0"/>
              <a:t>. </a:t>
            </a:r>
            <a:r>
              <a:rPr lang="en-US" sz="2800" dirty="0" err="1"/>
              <a:t>Sedangkan</a:t>
            </a:r>
            <a:r>
              <a:rPr lang="en-US" sz="2800" dirty="0"/>
              <a:t> </a:t>
            </a:r>
            <a:r>
              <a:rPr lang="en-US" sz="2800" dirty="0" err="1"/>
              <a:t>teori-teori</a:t>
            </a:r>
            <a:r>
              <a:rPr lang="en-US" sz="2800" dirty="0"/>
              <a:t> </a:t>
            </a:r>
            <a:r>
              <a:rPr lang="en-US" sz="2800" dirty="0" err="1"/>
              <a:t>kritis</a:t>
            </a:r>
            <a:r>
              <a:rPr lang="en-US" sz="2800" dirty="0"/>
              <a:t> </a:t>
            </a:r>
            <a:r>
              <a:rPr lang="en-US" sz="2800" dirty="0" err="1"/>
              <a:t>cenderung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keputusan-keputusan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absolut</a:t>
            </a:r>
            <a:r>
              <a:rPr lang="en-US" sz="2800" dirty="0"/>
              <a:t>, </a:t>
            </a:r>
            <a:r>
              <a:rPr lang="en-US" sz="2800" dirty="0" err="1"/>
              <a:t>preskriptif</a:t>
            </a:r>
            <a:r>
              <a:rPr lang="en-US" sz="2800" dirty="0"/>
              <a:t> dan </a:t>
            </a:r>
            <a:r>
              <a:rPr lang="en-US" sz="2800" dirty="0" err="1"/>
              <a:t>politis</a:t>
            </a:r>
            <a:r>
              <a:rPr lang="en-US" sz="2800" dirty="0"/>
              <a:t> 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721609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7699" y="4024576"/>
            <a:ext cx="70583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SELAMAT BELAJAR </a:t>
            </a:r>
          </a:p>
        </p:txBody>
      </p:sp>
    </p:spTree>
    <p:extLst>
      <p:ext uri="{BB962C8B-B14F-4D97-AF65-F5344CB8AC3E}">
        <p14:creationId xmlns:p14="http://schemas.microsoft.com/office/powerpoint/2010/main" val="230921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0" y="249382"/>
            <a:ext cx="9144000" cy="62749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144"/>
              <a:buNone/>
            </a:pPr>
            <a:r>
              <a:rPr lang="en-US" sz="3000" dirty="0" err="1">
                <a:solidFill>
                  <a:schemeClr val="bg1"/>
                </a:solidFill>
                <a:latin typeface="Palatino Linotype" pitchFamily="18" charset="0"/>
                <a:ea typeface="Comic Sans MS"/>
                <a:cs typeface="Comic Sans MS"/>
                <a:sym typeface="Comic Sans MS"/>
              </a:rPr>
              <a:t>Perspektif</a:t>
            </a:r>
            <a:r>
              <a:rPr lang="en-US" sz="3000" dirty="0">
                <a:solidFill>
                  <a:schemeClr val="bg1"/>
                </a:solidFill>
                <a:latin typeface="Palatino Linotype" pitchFamily="18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Palatino Linotype" pitchFamily="18" charset="0"/>
                <a:ea typeface="Comic Sans MS"/>
                <a:cs typeface="Comic Sans MS"/>
                <a:sym typeface="Comic Sans MS"/>
              </a:rPr>
              <a:t>dalam</a:t>
            </a:r>
            <a:r>
              <a:rPr lang="en-US" sz="3000" dirty="0">
                <a:solidFill>
                  <a:schemeClr val="bg1"/>
                </a:solidFill>
                <a:latin typeface="Palatino Linotype" pitchFamily="18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Palatino Linotype" pitchFamily="18" charset="0"/>
                <a:ea typeface="Comic Sans MS"/>
                <a:cs typeface="Comic Sans MS"/>
                <a:sym typeface="Comic Sans MS"/>
              </a:rPr>
              <a:t>Komunikasi</a:t>
            </a:r>
            <a:endParaRPr sz="3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32676256"/>
              </p:ext>
            </p:extLst>
          </p:nvPr>
        </p:nvGraphicFramePr>
        <p:xfrm>
          <a:off x="450927" y="1336895"/>
          <a:ext cx="7765962" cy="352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326389" y="1175656"/>
            <a:ext cx="8491221" cy="213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3120"/>
              <a:buNone/>
            </a:pP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Ilmu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komunikasi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merupakan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perkembangan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dari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ilmu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sosial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dan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menjadi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salah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satu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ilmu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pengetahuan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yang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bersifat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multidispliner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karena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memiliki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obyek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pengamatan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yang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luas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3120"/>
              <a:buNone/>
            </a:pPr>
            <a:endParaRPr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spcBef>
                <a:spcPts val="780"/>
              </a:spcBef>
              <a:spcAft>
                <a:spcPts val="0"/>
              </a:spcAft>
              <a:buSzPts val="3120"/>
              <a:buNone/>
            </a:pP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Terdapat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dua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aspek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utama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yang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dilihat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secara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tidak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langsung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dalam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ilmu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komunikasi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sebagai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bidang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kajiannya</a:t>
            </a:r>
            <a:endParaRPr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0" y="213761"/>
            <a:ext cx="9144000" cy="61467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0" algn="ctr" rtl="0">
              <a:spcBef>
                <a:spcPts val="0"/>
              </a:spcBef>
              <a:spcAft>
                <a:spcPts val="0"/>
              </a:spcAft>
              <a:buSzPts val="7680"/>
              <a:buNone/>
            </a:pPr>
            <a:r>
              <a:rPr lang="en-US" sz="3000" dirty="0" err="1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omic Sans MS"/>
              </a:rPr>
              <a:t>Aspek</a:t>
            </a:r>
            <a:r>
              <a:rPr lang="en-US" sz="30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omic Sans MS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omic Sans MS"/>
              </a:rPr>
              <a:t>utama</a:t>
            </a:r>
            <a:r>
              <a:rPr lang="en-US" sz="30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omic Sans MS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omic Sans MS"/>
              </a:rPr>
              <a:t>Ilmu</a:t>
            </a:r>
            <a:r>
              <a:rPr lang="en-US" sz="3000" dirty="0">
                <a:solidFill>
                  <a:schemeClr val="bg1"/>
                </a:solidFill>
                <a:latin typeface="Palatino Linotype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Palatino Linotype" pitchFamily="18" charset="0"/>
                <a:ea typeface="Comic Sans MS"/>
                <a:cs typeface="Comic Sans MS"/>
                <a:sym typeface="Comic Sans MS"/>
              </a:rPr>
              <a:t>Komunikasi</a:t>
            </a:r>
            <a:endParaRPr sz="3000" dirty="0">
              <a:solidFill>
                <a:schemeClr val="bg1"/>
              </a:solidFill>
              <a:latin typeface="Palatino Linotype" pitchFamily="18" charset="0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0813495"/>
              </p:ext>
            </p:extLst>
          </p:nvPr>
        </p:nvGraphicFramePr>
        <p:xfrm>
          <a:off x="1733797" y="3660436"/>
          <a:ext cx="5237409" cy="227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subTitle" idx="1"/>
          </p:nvPr>
        </p:nvSpPr>
        <p:spPr>
          <a:xfrm>
            <a:off x="336197" y="1354289"/>
            <a:ext cx="8461420" cy="1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20"/>
              <a:buNone/>
            </a:pP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Berkembang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sudut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kejadian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terutama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teknologi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jaringan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perangkat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lunak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perangkat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kerasnya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menghasilkan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ide-ide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mengetahui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sedang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teknologi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hingga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negara. 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10185" y="130632"/>
            <a:ext cx="9133815" cy="863281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 err="1">
                <a:solidFill>
                  <a:schemeClr val="bg1"/>
                </a:solidFill>
                <a:latin typeface="Palatino Linotype" pitchFamily="18" charset="0"/>
                <a:ea typeface="Comic Sans MS"/>
                <a:cs typeface="Comic Sans MS"/>
                <a:sym typeface="Comic Sans MS"/>
              </a:rPr>
              <a:t>Aspek</a:t>
            </a:r>
            <a:r>
              <a:rPr lang="en-US" sz="2700" b="1" i="0" u="none" strike="noStrike" cap="none" dirty="0">
                <a:solidFill>
                  <a:schemeClr val="bg1"/>
                </a:solidFill>
                <a:latin typeface="Palatino Linotype" pitchFamily="18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US" sz="2700" b="1" i="0" u="none" strike="noStrike" cap="none" dirty="0" err="1">
                <a:solidFill>
                  <a:schemeClr val="bg1"/>
                </a:solidFill>
                <a:latin typeface="Palatino Linotype" pitchFamily="18" charset="0"/>
                <a:ea typeface="Comic Sans MS"/>
                <a:cs typeface="Comic Sans MS"/>
                <a:sym typeface="Comic Sans MS"/>
              </a:rPr>
              <a:t>teknologi</a:t>
            </a:r>
            <a:endParaRPr sz="2700" b="1" i="0" u="none" strike="noStrike" cap="none" dirty="0">
              <a:solidFill>
                <a:srgbClr val="FFFF00"/>
              </a:solidFill>
              <a:latin typeface="Palatino Linotype" pitchFamily="18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8" name="Picture 4" descr="F:\MATERI KULIAH\Smt. Gasal 2021-2022\Teori Komunikasi\Tren-IoT-2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148"/>
            <a:ext cx="9133815" cy="315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subTitle" idx="1"/>
          </p:nvPr>
        </p:nvSpPr>
        <p:spPr>
          <a:xfrm>
            <a:off x="251520" y="3809385"/>
            <a:ext cx="8640959" cy="2813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SzPts val="2860"/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Sudut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pandang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akademis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yang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berminat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mengkaji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bidang-bidang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berkaitan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sosiologi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psikologi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hingga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dampak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intepretasi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terima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rtl="0">
              <a:spcBef>
                <a:spcPts val="740"/>
              </a:spcBef>
              <a:spcAft>
                <a:spcPts val="0"/>
              </a:spcAft>
              <a:buSzPts val="2860"/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Penjelasan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menerangkan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analisa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ataupun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keelompok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diterima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ataupun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mempengaruhi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dinamika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kehidupan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rtl="0">
              <a:spcBef>
                <a:spcPts val="740"/>
              </a:spcBef>
              <a:spcAft>
                <a:spcPts val="0"/>
              </a:spcAft>
              <a:buSzPts val="2860"/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Ilmu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terasa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tengah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kajian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disiplin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ilmu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sosiologi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psikologi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atropologi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ctrTitle"/>
          </p:nvPr>
        </p:nvSpPr>
        <p:spPr>
          <a:xfrm>
            <a:off x="0" y="234795"/>
            <a:ext cx="9233451" cy="1047353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0" algn="ctr" rtl="0">
              <a:spcBef>
                <a:spcPts val="0"/>
              </a:spcBef>
              <a:spcAft>
                <a:spcPts val="0"/>
              </a:spcAft>
              <a:buSzPts val="4096"/>
              <a:buNone/>
            </a:pPr>
            <a:br>
              <a:rPr lang="sv-SE" sz="2800" dirty="0">
                <a:solidFill>
                  <a:srgbClr val="FFFF00"/>
                </a:solidFill>
                <a:latin typeface="Palatino Linotype" pitchFamily="18" charset="0"/>
                <a:ea typeface="Comic Sans MS"/>
                <a:cs typeface="Comic Sans MS"/>
                <a:sym typeface="Comic Sans MS"/>
              </a:rPr>
            </a:br>
            <a:r>
              <a:rPr lang="sv-SE" sz="2800" dirty="0">
                <a:solidFill>
                  <a:srgbClr val="FFFF00"/>
                </a:solidFill>
                <a:latin typeface="Palatino Linotype" pitchFamily="18" charset="0"/>
                <a:ea typeface="Comic Sans MS"/>
                <a:cs typeface="Comic Sans MS"/>
                <a:sym typeface="Comic Sans MS"/>
              </a:rPr>
              <a:t>Aspek Humanistik</a:t>
            </a:r>
            <a:endParaRPr lang="sv-SE" sz="28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pic>
        <p:nvPicPr>
          <p:cNvPr id="2051" name="Picture 3" descr="F:\MATERI KULIAH\Smt. Gasal 2021-2022\Teori Komunikasi\tamanpustaka_1603414757_image_belajar_pandem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378" y="1377339"/>
            <a:ext cx="4443209" cy="24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0" y="336739"/>
            <a:ext cx="9144000" cy="1024923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0" algn="ctr" rtl="0">
              <a:spcBef>
                <a:spcPts val="0"/>
              </a:spcBef>
              <a:spcAft>
                <a:spcPts val="0"/>
              </a:spcAft>
              <a:buSzPts val="5120"/>
              <a:buNone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JENIS TEORI KOMUNIKASI</a:t>
            </a:r>
            <a:b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</a:b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menurut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Littlejohn)</a:t>
            </a:r>
            <a:endParaRPr sz="1800" b="1" dirty="0">
              <a:solidFill>
                <a:schemeClr val="bg1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463BEE-530B-40AC-BB33-BEB4D124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192" y="1613106"/>
            <a:ext cx="3566160" cy="82296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TEORI-TEORI UMUM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D" sz="2400" dirty="0">
              <a:solidFill>
                <a:schemeClr val="tx1"/>
              </a:solidFill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sz="half" idx="2"/>
          </p:nvPr>
        </p:nvSpPr>
        <p:spPr>
          <a:xfrm>
            <a:off x="238540" y="2311805"/>
            <a:ext cx="4532243" cy="40094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9890" lvl="0" indent="-342900" algn="l" rtl="0">
              <a:spcBef>
                <a:spcPts val="740"/>
              </a:spcBef>
              <a:spcAft>
                <a:spcPts val="0"/>
              </a:spcAft>
              <a:buSzPts val="2860"/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389890" lvl="0" indent="-342900" algn="l" rtl="0">
              <a:spcBef>
                <a:spcPts val="740"/>
              </a:spcBef>
              <a:spcAft>
                <a:spcPts val="0"/>
              </a:spcAft>
              <a:buSzPts val="2860"/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Teori-teori</a:t>
            </a:r>
            <a:r>
              <a:rPr lang="en-US" sz="2400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fungsional</a:t>
            </a:r>
            <a:r>
              <a:rPr lang="en-US" sz="2400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&amp; </a:t>
            </a: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struktural</a:t>
            </a:r>
            <a:endParaRPr sz="24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389890" lvl="0" indent="-342900" algn="l" rtl="0">
              <a:spcBef>
                <a:spcPts val="740"/>
              </a:spcBef>
              <a:spcAft>
                <a:spcPts val="0"/>
              </a:spcAft>
              <a:buSzPts val="2860"/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Teori-teori</a:t>
            </a:r>
            <a:r>
              <a:rPr lang="en-US" sz="2400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behavioral &amp;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9890" lvl="0" indent="-342900" algn="l" rtl="0">
              <a:spcBef>
                <a:spcPts val="740"/>
              </a:spcBef>
              <a:spcAft>
                <a:spcPts val="0"/>
              </a:spcAft>
              <a:buSzPts val="2860"/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Kognitif</a:t>
            </a:r>
            <a:endParaRPr sz="24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389890" lvl="0" indent="-342900" algn="l" rtl="0">
              <a:spcBef>
                <a:spcPts val="740"/>
              </a:spcBef>
              <a:spcAft>
                <a:spcPts val="0"/>
              </a:spcAft>
              <a:buSzPts val="2860"/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Teori-teori</a:t>
            </a:r>
            <a:r>
              <a:rPr lang="en-US" sz="2400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konvensional</a:t>
            </a:r>
            <a:r>
              <a:rPr lang="en-US" sz="2400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&amp; </a:t>
            </a: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Interaksional</a:t>
            </a:r>
            <a:endParaRPr sz="24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lvl="0" algn="l" rtl="0">
              <a:spcBef>
                <a:spcPts val="740"/>
              </a:spcBef>
              <a:spcAft>
                <a:spcPts val="0"/>
              </a:spcAft>
              <a:buSzPts val="286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  </a:t>
            </a: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Teori-teori</a:t>
            </a:r>
            <a:r>
              <a:rPr lang="en-US" sz="2400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kritis</a:t>
            </a:r>
            <a:r>
              <a:rPr lang="en-US" sz="2400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&amp;     </a:t>
            </a: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intepretatif</a:t>
            </a:r>
            <a:endParaRPr sz="24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72954-95D9-43DE-B417-6A19EC9D4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37847" y="1613106"/>
            <a:ext cx="3916810" cy="82296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TEORI-TEORI KONTEKSTUAL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algn="ctr"/>
            <a:endParaRPr lang="en-ID" sz="2400"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sz="quarter" idx="4"/>
          </p:nvPr>
        </p:nvSpPr>
        <p:spPr>
          <a:xfrm>
            <a:off x="4988649" y="2311805"/>
            <a:ext cx="3916811" cy="4009482"/>
          </a:xfrm>
          <a:prstGeom prst="rect">
            <a:avLst/>
          </a:prstGeom>
          <a:solidFill>
            <a:srgbClr val="E5C18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9890" lvl="0" indent="-342900" algn="l" rtl="0">
              <a:spcBef>
                <a:spcPts val="740"/>
              </a:spcBef>
              <a:spcAft>
                <a:spcPts val="0"/>
              </a:spcAft>
              <a:buSzPts val="2860"/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389890" lvl="0" indent="-342900" algn="l" rtl="0">
              <a:spcBef>
                <a:spcPts val="740"/>
              </a:spcBef>
              <a:spcAft>
                <a:spcPts val="0"/>
              </a:spcAft>
              <a:buSzPts val="2860"/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Komunikasi</a:t>
            </a:r>
            <a:r>
              <a:rPr lang="en-US" sz="2400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intrapersonal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9890" lvl="0" indent="-342900" algn="l" rtl="0">
              <a:spcBef>
                <a:spcPts val="740"/>
              </a:spcBef>
              <a:spcAft>
                <a:spcPts val="0"/>
              </a:spcAft>
              <a:buSzPts val="2860"/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Komunikasi</a:t>
            </a:r>
            <a:r>
              <a:rPr lang="en-US" sz="2400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antarpersonal</a:t>
            </a:r>
            <a:endParaRPr sz="24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389890" lvl="0" indent="-342900" algn="l" rtl="0">
              <a:spcBef>
                <a:spcPts val="740"/>
              </a:spcBef>
              <a:spcAft>
                <a:spcPts val="0"/>
              </a:spcAft>
              <a:buSzPts val="2860"/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Komunikasi</a:t>
            </a:r>
            <a:r>
              <a:rPr lang="en-US" sz="2400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kelompok</a:t>
            </a:r>
            <a:endParaRPr sz="24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389890" lvl="0" indent="-342900" algn="l" rtl="0">
              <a:spcBef>
                <a:spcPts val="740"/>
              </a:spcBef>
              <a:spcAft>
                <a:spcPts val="0"/>
              </a:spcAft>
              <a:buSzPts val="2860"/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Komunikasi</a:t>
            </a:r>
            <a:r>
              <a:rPr lang="en-US" sz="2400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massa</a:t>
            </a:r>
            <a:endParaRPr sz="24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389890" lvl="0" indent="-342900" algn="l" rtl="0">
              <a:spcBef>
                <a:spcPts val="740"/>
              </a:spcBef>
              <a:spcAft>
                <a:spcPts val="0"/>
              </a:spcAft>
              <a:buSzPts val="2860"/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Komunikasi</a:t>
            </a:r>
            <a:r>
              <a:rPr lang="en-US" sz="2400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organisasi</a:t>
            </a:r>
            <a:endParaRPr sz="2400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22860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body" idx="2"/>
          </p:nvPr>
        </p:nvSpPr>
        <p:spPr>
          <a:xfrm>
            <a:off x="899592" y="1556792"/>
            <a:ext cx="727280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441450" lvl="0" indent="0" algn="l" rtl="0">
              <a:spcBef>
                <a:spcPts val="0"/>
              </a:spcBef>
              <a:spcAft>
                <a:spcPts val="0"/>
              </a:spcAft>
              <a:buSzPts val="2340"/>
              <a:buNone/>
            </a:pPr>
            <a:endParaRPr sz="2100" dirty="0">
              <a:solidFill>
                <a:schemeClr val="tx1"/>
              </a:solidFill>
              <a:latin typeface="Cambria" pitchFamily="18" charset="0"/>
            </a:endParaRPr>
          </a:p>
          <a:p>
            <a:pPr marL="1441450" lvl="0" indent="0" rtl="0">
              <a:spcBef>
                <a:spcPts val="700"/>
              </a:spcBef>
              <a:spcAft>
                <a:spcPts val="0"/>
              </a:spcAft>
              <a:buSzPts val="2600"/>
              <a:buNone/>
            </a:pP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Kepercayaan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pandangan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tentang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berfungsinya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nyata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struktur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berbeda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luar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pengamatan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1441450" lvl="0" indent="0" algn="l" rtl="0">
              <a:spcBef>
                <a:spcPts val="660"/>
              </a:spcBef>
              <a:spcAft>
                <a:spcPts val="0"/>
              </a:spcAft>
              <a:buSzPts val="2340"/>
              <a:buNone/>
            </a:pPr>
            <a:endParaRPr sz="2100" dirty="0">
              <a:solidFill>
                <a:schemeClr val="tx1"/>
              </a:solidFill>
              <a:latin typeface="Cambria" pitchFamily="18" charset="0"/>
            </a:endParaRPr>
          </a:p>
          <a:p>
            <a:pPr marL="1801813" lvl="0" indent="0" algn="just" rtl="0">
              <a:spcBef>
                <a:spcPts val="700"/>
              </a:spcBef>
              <a:spcAft>
                <a:spcPts val="0"/>
              </a:spcAft>
              <a:buSzPts val="2600"/>
              <a:buNone/>
            </a:pPr>
            <a:endParaRPr sz="2100" dirty="0">
              <a:solidFill>
                <a:schemeClr val="tx1"/>
              </a:solidFill>
              <a:latin typeface="Cambria" pitchFamily="18" charset="0"/>
              <a:sym typeface="Comic Sans MS"/>
            </a:endParaRPr>
          </a:p>
          <a:p>
            <a:pPr marL="2160588" lvl="0" indent="0" rtl="0">
              <a:spcBef>
                <a:spcPts val="700"/>
              </a:spcBef>
              <a:spcAft>
                <a:spcPts val="0"/>
              </a:spcAft>
              <a:buSzPts val="2600"/>
              <a:buNone/>
            </a:pP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Pengamat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bagian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struktur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karena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itu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pandangnya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akan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dipengaruhi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oleh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struktur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berada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luar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dirinya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3"/>
          </p:nvPr>
        </p:nvSpPr>
        <p:spPr>
          <a:xfrm>
            <a:off x="0" y="388657"/>
            <a:ext cx="9144000" cy="10011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680"/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FUNGSIONAL &amp; STRUKTURAL</a:t>
            </a:r>
          </a:p>
        </p:txBody>
      </p:sp>
      <p:sp>
        <p:nvSpPr>
          <p:cNvPr id="140" name="Google Shape;140;p19"/>
          <p:cNvSpPr/>
          <p:nvPr/>
        </p:nvSpPr>
        <p:spPr>
          <a:xfrm>
            <a:off x="1046912" y="1862788"/>
            <a:ext cx="1298724" cy="144016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1696274" y="3945858"/>
            <a:ext cx="1298724" cy="15306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0" y="259889"/>
            <a:ext cx="9144000" cy="9825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96"/>
              <a:buNone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PERBEDAAN STRUKTURALISME &amp; FUNGSIONALISME</a:t>
            </a:r>
          </a:p>
        </p:txBody>
      </p:sp>
      <p:sp>
        <p:nvSpPr>
          <p:cNvPr id="147" name="Google Shape;147;p20"/>
          <p:cNvSpPr/>
          <p:nvPr/>
        </p:nvSpPr>
        <p:spPr>
          <a:xfrm>
            <a:off x="786389" y="1638625"/>
            <a:ext cx="7571221" cy="1465388"/>
          </a:xfrm>
          <a:prstGeom prst="roundRect">
            <a:avLst>
              <a:gd name="adj" fmla="val 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Pendekatan</a:t>
            </a:r>
            <a:r>
              <a:rPr lang="en-US" sz="21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strukturalisme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, yang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berasal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dari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linguistik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menekankan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pada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pengorganisasian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bahasa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dan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sistem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sosial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.</a:t>
            </a:r>
            <a:endParaRPr sz="21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1342623" y="3241832"/>
            <a:ext cx="7559899" cy="1368152"/>
          </a:xfrm>
          <a:prstGeom prst="roundRect">
            <a:avLst>
              <a:gd name="adj" fmla="val 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Pendekatan</a:t>
            </a:r>
            <a:r>
              <a:rPr lang="en-US" sz="21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fungsionalisme</a:t>
            </a:r>
            <a:r>
              <a:rPr lang="en-US" sz="21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yang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berasal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dari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biologi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menekankan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pada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cara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men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gorganisasikan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dan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mempertahankan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sistem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.</a:t>
            </a:r>
            <a:endParaRPr sz="21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BD7D-CF7F-4722-9704-4502618E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PERSAMAAN STRUKTURALISME DAN FUNGSIONALISME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B02E8-16A8-4520-9F2F-E2A6DC19D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mementingkan</a:t>
            </a:r>
            <a:r>
              <a:rPr lang="en-US" dirty="0"/>
              <a:t> </a:t>
            </a:r>
            <a:r>
              <a:rPr lang="en-US" dirty="0" err="1"/>
              <a:t>sinkroni</a:t>
            </a:r>
            <a:r>
              <a:rPr lang="en-US" dirty="0"/>
              <a:t> (synchrony)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diakroni</a:t>
            </a:r>
            <a:r>
              <a:rPr lang="en-US" dirty="0"/>
              <a:t> (diachrony)</a:t>
            </a:r>
          </a:p>
          <a:p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memusatkan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pada “</a:t>
            </a:r>
            <a:r>
              <a:rPr lang="en-US" dirty="0" err="1"/>
              <a:t>akibat-akibat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diinginkan</a:t>
            </a:r>
            <a:r>
              <a:rPr lang="en-US" dirty="0"/>
              <a:t>” </a:t>
            </a:r>
            <a:r>
              <a:rPr lang="en-US" dirty="0" err="1"/>
              <a:t>daripada</a:t>
            </a:r>
            <a:r>
              <a:rPr lang="en-US" dirty="0"/>
              <a:t> “</a:t>
            </a:r>
            <a:r>
              <a:rPr lang="en-US" dirty="0" err="1"/>
              <a:t>hasil-hasil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”</a:t>
            </a:r>
          </a:p>
          <a:p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realitas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pada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objektif</a:t>
            </a:r>
            <a:r>
              <a:rPr lang="en-US" dirty="0"/>
              <a:t> dan independent,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(</a:t>
            </a:r>
            <a:r>
              <a:rPr lang="en-US" dirty="0" err="1"/>
              <a:t>observasi</a:t>
            </a:r>
            <a:r>
              <a:rPr lang="en-US" dirty="0"/>
              <a:t>) </a:t>
            </a:r>
            <a:r>
              <a:rPr lang="en-US" dirty="0" err="1"/>
              <a:t>empiris</a:t>
            </a:r>
            <a:r>
              <a:rPr lang="en-US" dirty="0"/>
              <a:t> yang </a:t>
            </a:r>
            <a:r>
              <a:rPr lang="en-US" dirty="0" err="1"/>
              <a:t>cermat</a:t>
            </a:r>
            <a:r>
              <a:rPr lang="en-US" dirty="0"/>
              <a:t>.</a:t>
            </a:r>
          </a:p>
          <a:p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dualistik</a:t>
            </a:r>
            <a:endParaRPr lang="en-US" dirty="0"/>
          </a:p>
          <a:p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memegang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“The correspondence theory of truth”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766057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372</TotalTime>
  <Words>849</Words>
  <Application>Microsoft Office PowerPoint</Application>
  <PresentationFormat>On-screen Show (4:3)</PresentationFormat>
  <Paragraphs>79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Cambria</vt:lpstr>
      <vt:lpstr>Corbel</vt:lpstr>
      <vt:lpstr>Georgia</vt:lpstr>
      <vt:lpstr>Gill Sans MT</vt:lpstr>
      <vt:lpstr>Palatino Linotype</vt:lpstr>
      <vt:lpstr>Rockwell</vt:lpstr>
      <vt:lpstr>Trebuchet MS</vt:lpstr>
      <vt:lpstr>Tw Cen MT</vt:lpstr>
      <vt:lpstr>Tw Cen MT Condensed</vt:lpstr>
      <vt:lpstr>Wingdings</vt:lpstr>
      <vt:lpstr>Wingdings 2</vt:lpstr>
      <vt:lpstr>Wingdings 3</vt:lpstr>
      <vt:lpstr>Slipstream</vt:lpstr>
      <vt:lpstr>Integral</vt:lpstr>
      <vt:lpstr>Frame</vt:lpstr>
      <vt:lpstr>Gallery</vt:lpstr>
      <vt:lpstr>Atlas</vt:lpstr>
      <vt:lpstr>TEORI KOMUNIKASI</vt:lpstr>
      <vt:lpstr>Perspektif dalam Komunikasi</vt:lpstr>
      <vt:lpstr>Aspek utama Ilmu Komunikasi</vt:lpstr>
      <vt:lpstr>PowerPoint Presentation</vt:lpstr>
      <vt:lpstr> Aspek Humanistik</vt:lpstr>
      <vt:lpstr>JENIS TEORI KOMUNIKASI (menurut Littlejohn)</vt:lpstr>
      <vt:lpstr>PowerPoint Presentation</vt:lpstr>
      <vt:lpstr>PERBEDAAN STRUKTURALISME &amp; FUNGSIONALISME</vt:lpstr>
      <vt:lpstr>PERSAMAAN STRUKTURALISME DAN FUNGSIONALISME</vt:lpstr>
      <vt:lpstr>TEORI-TEORI BEHAVIORAL &amp; KOGNITIF</vt:lpstr>
      <vt:lpstr>TEORI KONVENSIONAL &amp; INTERAKSIONAL</vt:lpstr>
      <vt:lpstr>TEORI KONVENSIONAL &amp; INTERAKSIONAL</vt:lpstr>
      <vt:lpstr>TEORI KRITIS &amp; INTERPRETIF </vt:lpstr>
      <vt:lpstr>Persamaan teori kritis &amp; interpretif</vt:lpstr>
      <vt:lpstr>PERBEDAAN TEORI KRITIS &amp; INTERPRETIF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Komunikasi</dc:title>
  <dc:creator>Asus</dc:creator>
  <cp:lastModifiedBy>Belinda Gracia</cp:lastModifiedBy>
  <cp:revision>16</cp:revision>
  <dcterms:modified xsi:type="dcterms:W3CDTF">2021-10-22T14:58:32Z</dcterms:modified>
</cp:coreProperties>
</file>