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64876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5935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25213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6166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292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611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0534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08686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1020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1400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42972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B915D-2376-42AC-AC1F-FB1B54DCF88C}" type="datetimeFigureOut">
              <a:rPr lang="id-ID" smtClean="0"/>
              <a:t>02/06/2021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CBA34-452F-4E83-ACF3-C5E0990E839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4740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075240" cy="504056"/>
          </a:xfrm>
        </p:spPr>
        <p:txBody>
          <a:bodyPr>
            <a:normAutofit fontScale="90000"/>
          </a:bodyPr>
          <a:lstStyle/>
          <a:p>
            <a:r>
              <a:rPr lang="en-AU" sz="3600" b="1" dirty="0" err="1"/>
              <a:t>Reformasi</a:t>
            </a:r>
            <a:r>
              <a:rPr lang="en-AU" sz="3600" b="1" dirty="0"/>
              <a:t> </a:t>
            </a:r>
            <a:r>
              <a:rPr lang="id-ID" sz="3600" b="1" dirty="0" err="1" smtClean="0"/>
              <a:t>P</a:t>
            </a:r>
            <a:r>
              <a:rPr lang="en-AU" sz="3600" b="1" dirty="0" err="1" smtClean="0"/>
              <a:t>eyanan</a:t>
            </a:r>
            <a:r>
              <a:rPr lang="en-AU" sz="3600" b="1" dirty="0" smtClean="0"/>
              <a:t> </a:t>
            </a:r>
            <a:r>
              <a:rPr lang="id-ID" sz="3600" b="1" dirty="0" smtClean="0"/>
              <a:t>P</a:t>
            </a:r>
            <a:r>
              <a:rPr lang="en-AU" sz="3600" b="1" dirty="0" err="1" smtClean="0"/>
              <a:t>ublic</a:t>
            </a:r>
            <a:r>
              <a:rPr lang="id-ID" sz="3600" b="1" dirty="0" smtClean="0"/>
              <a:t> Daerah 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8363272" cy="5904656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g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berlakunya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UU No 22/1999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ttg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erintah </a:t>
            </a:r>
            <a:r>
              <a:rPr lang="id-ID" sz="2400" dirty="0" smtClean="0">
                <a:latin typeface="+mj-lt"/>
                <a:cs typeface="Arial" pitchFamily="34" charset="0"/>
              </a:rPr>
              <a:t>D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erah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&amp; UU No.25/1999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t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tg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Perimbangan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Keuangan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antara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Pemda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&amp;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Pusat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semakin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banyak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aktivitas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pelayanan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hrs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ditangani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, s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hg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aparat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di Daerah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dituntut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u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t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k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memahami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mempraktikkan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manajemen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pelayanan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 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UU 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tsbt </a:t>
            </a:r>
            <a:r>
              <a:rPr lang="en-US" sz="2400" dirty="0" err="1" smtClean="0">
                <a:cs typeface="Arial" pitchFamily="34" charset="0"/>
              </a:rPr>
              <a:t>direvisi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dg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UU No. 32 /2004 </a:t>
            </a:r>
            <a:r>
              <a:rPr lang="en-US" sz="2400" b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UU No. 33 /2004</a:t>
            </a:r>
            <a:r>
              <a:rPr lang="id-ID" sz="24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endParaRPr lang="id-ID" sz="2400" b="1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2400" dirty="0" smtClean="0">
                <a:cs typeface="Arial" pitchFamily="34" charset="0"/>
              </a:rPr>
              <a:t>UU  </a:t>
            </a:r>
            <a:r>
              <a:rPr lang="en-US" sz="2400" dirty="0" err="1">
                <a:cs typeface="Arial" pitchFamily="34" charset="0"/>
              </a:rPr>
              <a:t>kemudian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direvisi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id-ID" sz="2400" dirty="0" smtClean="0">
                <a:cs typeface="Arial" pitchFamily="34" charset="0"/>
              </a:rPr>
              <a:t> lagi </a:t>
            </a:r>
            <a:r>
              <a:rPr lang="en-US" sz="2400" dirty="0" smtClean="0">
                <a:cs typeface="Arial" pitchFamily="34" charset="0"/>
              </a:rPr>
              <a:t>d</a:t>
            </a:r>
            <a:r>
              <a:rPr lang="id-ID" sz="2400" dirty="0" smtClean="0">
                <a:cs typeface="Arial" pitchFamily="34" charset="0"/>
              </a:rPr>
              <a:t>g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UU </a:t>
            </a:r>
            <a:r>
              <a:rPr lang="en-US" sz="2400" b="1" dirty="0" smtClean="0">
                <a:cs typeface="Arial" pitchFamily="34" charset="0"/>
              </a:rPr>
              <a:t>No.</a:t>
            </a:r>
            <a:r>
              <a:rPr lang="id-ID" sz="2400" b="1" dirty="0" smtClean="0">
                <a:cs typeface="Arial" pitchFamily="34" charset="0"/>
              </a:rPr>
              <a:t>2</a:t>
            </a:r>
            <a:r>
              <a:rPr lang="en-US" sz="2400" b="1" dirty="0" smtClean="0">
                <a:cs typeface="Arial" pitchFamily="34" charset="0"/>
              </a:rPr>
              <a:t>3 </a:t>
            </a:r>
            <a:r>
              <a:rPr lang="en-US" sz="2400" b="1" dirty="0">
                <a:cs typeface="Arial" pitchFamily="34" charset="0"/>
              </a:rPr>
              <a:t>/</a:t>
            </a:r>
            <a:r>
              <a:rPr lang="en-US" sz="2400" b="1" dirty="0" smtClean="0">
                <a:cs typeface="Arial" pitchFamily="34" charset="0"/>
              </a:rPr>
              <a:t>20</a:t>
            </a:r>
            <a:r>
              <a:rPr lang="id-ID" sz="2400" b="1" dirty="0" smtClean="0">
                <a:cs typeface="Arial" pitchFamily="34" charset="0"/>
              </a:rPr>
              <a:t>1</a:t>
            </a:r>
            <a:r>
              <a:rPr lang="en-US" sz="2400" b="1" dirty="0" smtClean="0">
                <a:cs typeface="Arial" pitchFamily="34" charset="0"/>
              </a:rPr>
              <a:t>4</a:t>
            </a:r>
            <a:r>
              <a:rPr lang="id-ID" sz="2400" b="1" dirty="0" smtClean="0">
                <a:cs typeface="Arial" pitchFamily="34" charset="0"/>
              </a:rPr>
              <a:t>,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tetap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juga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mengakibatkan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interaksi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aparat</a:t>
            </a:r>
            <a:r>
              <a:rPr lang="en-US" sz="2400" dirty="0">
                <a:cs typeface="Arial" pitchFamily="34" charset="0"/>
              </a:rPr>
              <a:t> Daerah </a:t>
            </a:r>
            <a:r>
              <a:rPr lang="id-ID" sz="2400" dirty="0">
                <a:cs typeface="Arial" pitchFamily="34" charset="0"/>
              </a:rPr>
              <a:t>&amp;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masyarakat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lebih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intens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err="1">
                <a:cs typeface="Arial" pitchFamily="34" charset="0"/>
              </a:rPr>
              <a:t>Ditambah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d</a:t>
            </a:r>
            <a:r>
              <a:rPr lang="id-ID" sz="2400" dirty="0" smtClean="0">
                <a:cs typeface="Arial" pitchFamily="34" charset="0"/>
              </a:rPr>
              <a:t>en</a:t>
            </a:r>
            <a:r>
              <a:rPr lang="en-US" sz="2400" dirty="0" smtClean="0">
                <a:cs typeface="Arial" pitchFamily="34" charset="0"/>
              </a:rPr>
              <a:t>g</a:t>
            </a:r>
            <a:r>
              <a:rPr lang="id-ID" sz="2400" dirty="0" smtClean="0">
                <a:cs typeface="Arial" pitchFamily="34" charset="0"/>
              </a:rPr>
              <a:t>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semakin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kuat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id-ID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tuntutan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demokratisasi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id-ID" sz="2400" dirty="0">
                <a:cs typeface="Arial" pitchFamily="34" charset="0"/>
              </a:rPr>
              <a:t>&amp;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pengakuan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akan</a:t>
            </a:r>
            <a:r>
              <a:rPr lang="en-US" sz="2400" dirty="0">
                <a:cs typeface="Arial" pitchFamily="34" charset="0"/>
              </a:rPr>
              <a:t> HAM </a:t>
            </a:r>
            <a:r>
              <a:rPr lang="en-US" sz="2400" dirty="0" err="1">
                <a:cs typeface="Arial" pitchFamily="34" charset="0"/>
              </a:rPr>
              <a:t>melahirkan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kuatnya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tuntutan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terhadap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pelayanan</a:t>
            </a:r>
            <a:r>
              <a:rPr lang="id-ID" sz="2400" dirty="0" smtClean="0">
                <a:cs typeface="Arial" pitchFamily="34" charset="0"/>
              </a:rPr>
              <a:t> publik 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yang </a:t>
            </a:r>
            <a:r>
              <a:rPr lang="en-US" sz="2400" dirty="0" err="1">
                <a:cs typeface="Arial" pitchFamily="34" charset="0"/>
              </a:rPr>
              <a:t>berkualitas</a:t>
            </a:r>
            <a:r>
              <a:rPr lang="en-US" sz="2400" dirty="0">
                <a:cs typeface="Arial" pitchFamily="34" charset="0"/>
              </a:rPr>
              <a:t>.</a:t>
            </a:r>
            <a:r>
              <a:rPr lang="en-US" sz="2400" b="1" dirty="0">
                <a:cs typeface="Arial" pitchFamily="34" charset="0"/>
              </a:rPr>
              <a:t> </a:t>
            </a:r>
            <a:endParaRPr lang="id-ID" sz="2400" b="1" dirty="0" smtClean="0">
              <a:latin typeface="+mj-lt"/>
              <a:cs typeface="Arial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2400" b="1" dirty="0" err="1" smtClean="0">
                <a:latin typeface="+mj-lt"/>
                <a:cs typeface="Arial" pitchFamily="34" charset="0"/>
              </a:rPr>
              <a:t>Globalisasi</a:t>
            </a:r>
            <a:r>
              <a:rPr lang="en-US" sz="2400" b="1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smtClean="0">
                <a:latin typeface="+mj-lt"/>
                <a:cs typeface="Arial" pitchFamily="34" charset="0"/>
              </a:rPr>
              <a:t>&amp;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perdagangan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bebas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m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latin typeface="+mj-lt"/>
                <a:cs typeface="Arial" pitchFamily="34" charset="0"/>
              </a:rPr>
              <a:t>ngakibatkan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batas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-2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antar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negara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kabur</a:t>
            </a:r>
            <a:r>
              <a:rPr lang="en-US" sz="2400" dirty="0" smtClean="0">
                <a:latin typeface="+mj-lt"/>
                <a:cs typeface="Arial" pitchFamily="34" charset="0"/>
              </a:rPr>
              <a:t>&amp;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kompetisi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sangat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ketat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.</a:t>
            </a:r>
            <a:r>
              <a:rPr lang="en-US" sz="2400" dirty="0" smtClean="0">
                <a:latin typeface="+mj-lt"/>
                <a:cs typeface="Arial" pitchFamily="34" charset="0"/>
              </a:rPr>
              <a:t> Hal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menuntut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kemampuan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manajemen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sangat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tinggi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tetap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eksis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mampu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bersaing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742950" indent="-742950">
              <a:buFont typeface="+mj-lt"/>
              <a:buAutoNum type="arabicPeriod"/>
            </a:pPr>
            <a:endParaRPr lang="en-US" sz="2400" b="1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054991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61662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d-ID" sz="4000" b="1" dirty="0" smtClean="0"/>
              <a:t>2. </a:t>
            </a:r>
            <a:r>
              <a:rPr lang="en-US" sz="4400" b="1" dirty="0" err="1" smtClean="0">
                <a:latin typeface="+mj-lt"/>
              </a:rPr>
              <a:t>Pendekatan</a:t>
            </a:r>
            <a:r>
              <a:rPr lang="en-US" sz="4400" b="1" dirty="0" smtClean="0">
                <a:latin typeface="+mj-lt"/>
              </a:rPr>
              <a:t> yang </a:t>
            </a:r>
            <a:r>
              <a:rPr lang="en-US" sz="4400" b="1" dirty="0" err="1" smtClean="0">
                <a:latin typeface="+mj-lt"/>
              </a:rPr>
              <a:t>berorientasi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b="1" i="1" dirty="0" smtClean="0">
                <a:latin typeface="+mj-lt"/>
              </a:rPr>
              <a:t>Involvement</a:t>
            </a:r>
            <a:endParaRPr lang="en-US" sz="4400" dirty="0" smtClean="0">
              <a:latin typeface="+mj-lt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4400" dirty="0" smtClean="0">
                <a:latin typeface="+mj-lt"/>
              </a:rPr>
              <a:t>Dalam </a:t>
            </a:r>
            <a:r>
              <a:rPr lang="en-US" sz="4400" dirty="0" err="1" smtClean="0">
                <a:latin typeface="+mj-lt"/>
              </a:rPr>
              <a:t>pendekatan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ini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pekerja</a:t>
            </a:r>
            <a:r>
              <a:rPr lang="en-US" sz="4400" dirty="0" smtClean="0">
                <a:latin typeface="+mj-lt"/>
              </a:rPr>
              <a:t> /</a:t>
            </a:r>
            <a:r>
              <a:rPr lang="en-US" sz="4400" dirty="0" err="1" smtClean="0">
                <a:latin typeface="+mj-lt"/>
              </a:rPr>
              <a:t>karyawan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diberi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wewenang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untuk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memecahkan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masalah</a:t>
            </a:r>
            <a:r>
              <a:rPr lang="en-US" sz="4400" dirty="0" smtClean="0">
                <a:latin typeface="+mj-lt"/>
              </a:rPr>
              <a:t> d</a:t>
            </a:r>
            <a:r>
              <a:rPr lang="id-ID" sz="4400" dirty="0" smtClean="0">
                <a:latin typeface="+mj-lt"/>
              </a:rPr>
              <a:t>g </a:t>
            </a:r>
            <a:r>
              <a:rPr lang="en-US" sz="4400" dirty="0" err="1" smtClean="0">
                <a:latin typeface="+mj-lt"/>
              </a:rPr>
              <a:t>kreatif</a:t>
            </a:r>
            <a:r>
              <a:rPr lang="en-US" sz="4400" dirty="0" smtClean="0">
                <a:latin typeface="+mj-lt"/>
              </a:rPr>
              <a:t>, </a:t>
            </a:r>
            <a:r>
              <a:rPr lang="en-US" sz="4400" dirty="0" err="1" smtClean="0">
                <a:latin typeface="+mj-lt"/>
              </a:rPr>
              <a:t>inovatif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dan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efektif</a:t>
            </a:r>
            <a:r>
              <a:rPr lang="en-US" sz="4400" dirty="0" smtClean="0">
                <a:latin typeface="+mj-lt"/>
              </a:rPr>
              <a:t>. </a:t>
            </a:r>
            <a:endParaRPr lang="id-ID" sz="4400" dirty="0" smtClean="0">
              <a:latin typeface="+mj-lt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4400" dirty="0" smtClean="0">
                <a:latin typeface="+mj-lt"/>
              </a:rPr>
              <a:t>Para </a:t>
            </a:r>
            <a:r>
              <a:rPr lang="en-US" sz="4400" dirty="0" err="1" smtClean="0">
                <a:latin typeface="+mj-lt"/>
              </a:rPr>
              <a:t>pekerja</a:t>
            </a:r>
            <a:r>
              <a:rPr lang="en-US" sz="4400" dirty="0" smtClean="0">
                <a:latin typeface="+mj-lt"/>
              </a:rPr>
              <a:t>/</a:t>
            </a:r>
            <a:r>
              <a:rPr lang="en-US" sz="4400" dirty="0" err="1" smtClean="0">
                <a:latin typeface="+mj-lt"/>
              </a:rPr>
              <a:t>birokrat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sering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diminta</a:t>
            </a:r>
            <a:r>
              <a:rPr lang="en-US" sz="4400" dirty="0" smtClean="0">
                <a:latin typeface="+mj-lt"/>
              </a:rPr>
              <a:t> saran </a:t>
            </a:r>
            <a:r>
              <a:rPr lang="en-US" sz="4400" dirty="0" err="1" smtClean="0">
                <a:latin typeface="+mj-lt"/>
              </a:rPr>
              <a:t>dalam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pengembangan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produk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atau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jasa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pelayanan</a:t>
            </a:r>
            <a:r>
              <a:rPr lang="en-US" sz="4400" dirty="0" smtClean="0">
                <a:latin typeface="+mj-lt"/>
              </a:rPr>
              <a:t> yang </a:t>
            </a:r>
            <a:r>
              <a:rPr lang="en-US" sz="4400" dirty="0" err="1" smtClean="0">
                <a:latin typeface="+mj-lt"/>
              </a:rPr>
              <a:t>baru</a:t>
            </a:r>
            <a:r>
              <a:rPr lang="en-US" sz="4400" dirty="0" smtClean="0">
                <a:latin typeface="+mj-lt"/>
              </a:rPr>
              <a:t>. </a:t>
            </a:r>
            <a:endParaRPr lang="id-ID" sz="4400" dirty="0" smtClean="0">
              <a:latin typeface="+mj-lt"/>
            </a:endParaRPr>
          </a:p>
          <a:p>
            <a:pPr marL="0" indent="0">
              <a:buNone/>
            </a:pPr>
            <a:endParaRPr lang="en-US" sz="4400" dirty="0" smtClean="0">
              <a:latin typeface="+mj-lt"/>
            </a:endParaRPr>
          </a:p>
          <a:p>
            <a:pPr marL="0" indent="0">
              <a:buNone/>
            </a:pPr>
            <a:r>
              <a:rPr lang="en-US" sz="4400" b="1" dirty="0" err="1" smtClean="0">
                <a:latin typeface="+mj-lt"/>
              </a:rPr>
              <a:t>Keuntungannya</a:t>
            </a:r>
            <a:r>
              <a:rPr lang="en-US" sz="4400" b="1" dirty="0" smtClean="0">
                <a:latin typeface="+mj-lt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4400" dirty="0" err="1" smtClean="0">
                <a:latin typeface="+mj-lt"/>
              </a:rPr>
              <a:t>Kebutuhan</a:t>
            </a:r>
            <a:r>
              <a:rPr lang="en-US" sz="4400" b="1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pelanggan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direspon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dengan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cepat</a:t>
            </a:r>
            <a:endParaRPr lang="en-US" sz="4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4400" dirty="0" err="1" smtClean="0">
                <a:latin typeface="+mj-lt"/>
              </a:rPr>
              <a:t>Pekerja</a:t>
            </a:r>
            <a:r>
              <a:rPr lang="en-US" sz="4400" dirty="0" smtClean="0">
                <a:latin typeface="+mj-lt"/>
              </a:rPr>
              <a:t> /</a:t>
            </a:r>
            <a:r>
              <a:rPr lang="en-US" sz="4400" dirty="0" err="1" smtClean="0">
                <a:latin typeface="+mj-lt"/>
              </a:rPr>
              <a:t>birokrat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lebih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percaya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diri</a:t>
            </a:r>
            <a:endParaRPr lang="en-US" sz="4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Pekerja</a:t>
            </a:r>
            <a:r>
              <a:rPr lang="en-US" sz="4400" dirty="0" smtClean="0">
                <a:latin typeface="+mj-lt"/>
              </a:rPr>
              <a:t> /</a:t>
            </a:r>
            <a:r>
              <a:rPr lang="en-US" sz="4400" dirty="0" err="1" smtClean="0">
                <a:latin typeface="+mj-lt"/>
              </a:rPr>
              <a:t>birokrat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akan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berinteraksi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dengan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pengguna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jasa</a:t>
            </a:r>
            <a:r>
              <a:rPr lang="en-US" sz="4400" dirty="0" smtClean="0">
                <a:latin typeface="+mj-lt"/>
              </a:rPr>
              <a:t>/</a:t>
            </a:r>
            <a:r>
              <a:rPr lang="en-US" sz="4400" dirty="0" err="1" smtClean="0">
                <a:latin typeface="+mj-lt"/>
              </a:rPr>
              <a:t>konsumen</a:t>
            </a:r>
            <a:r>
              <a:rPr lang="en-US" sz="44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4400" dirty="0" smtClean="0">
                <a:latin typeface="+mj-lt"/>
              </a:rPr>
              <a:t> Ide-ide </a:t>
            </a:r>
            <a:r>
              <a:rPr lang="en-US" sz="4400" dirty="0" err="1" smtClean="0">
                <a:latin typeface="+mj-lt"/>
              </a:rPr>
              <a:t>inovatif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pelayanan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akan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muncul</a:t>
            </a:r>
            <a:r>
              <a:rPr lang="en-US" sz="4400" dirty="0" smtClean="0">
                <a:latin typeface="+mj-lt"/>
              </a:rPr>
              <a:t>. 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4400" dirty="0" smtClean="0">
                <a:latin typeface="+mj-lt"/>
              </a:rPr>
              <a:t>Media </a:t>
            </a:r>
            <a:r>
              <a:rPr lang="en-US" sz="4400" dirty="0" err="1" smtClean="0">
                <a:latin typeface="+mj-lt"/>
              </a:rPr>
              <a:t>promotif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pelanggan</a:t>
            </a:r>
            <a:r>
              <a:rPr lang="en-US" sz="4400" dirty="0" smtClean="0">
                <a:latin typeface="+mj-lt"/>
              </a:rPr>
              <a:t> yang </a:t>
            </a:r>
            <a:r>
              <a:rPr lang="en-US" sz="4400" dirty="0" err="1" smtClean="0">
                <a:latin typeface="+mj-lt"/>
              </a:rPr>
              <a:t>puas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cerita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pada</a:t>
            </a:r>
            <a:r>
              <a:rPr lang="en-US" sz="4400" dirty="0" smtClean="0">
                <a:latin typeface="+mj-lt"/>
              </a:rPr>
              <a:t> orang lain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4400" dirty="0" err="1" smtClean="0">
                <a:latin typeface="+mj-lt"/>
              </a:rPr>
              <a:t>Hasil</a:t>
            </a:r>
            <a:r>
              <a:rPr lang="en-US" sz="4400" dirty="0" smtClean="0">
                <a:latin typeface="+mj-lt"/>
              </a:rPr>
              <a:t> survey </a:t>
            </a:r>
            <a:r>
              <a:rPr lang="en-US" sz="4400" dirty="0" err="1" smtClean="0">
                <a:latin typeface="+mj-lt"/>
              </a:rPr>
              <a:t>dengan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pendekatan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ini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berhasil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menaikkan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prodoktivitas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dan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efektivitas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organisasi</a:t>
            </a:r>
            <a:r>
              <a:rPr lang="en-US" sz="4400" dirty="0" smtClean="0">
                <a:latin typeface="+mj-lt"/>
              </a:rPr>
              <a:t>.</a:t>
            </a:r>
          </a:p>
          <a:p>
            <a:endParaRPr lang="id-ID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8587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850106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err="1" smtClean="0"/>
              <a:t>Pendekatan</a:t>
            </a:r>
            <a:r>
              <a:rPr lang="en-US" b="1" dirty="0" smtClean="0"/>
              <a:t> </a:t>
            </a:r>
            <a:r>
              <a:rPr lang="en-US" b="1" dirty="0" err="1" smtClean="0"/>
              <a:t>Kontingensi</a:t>
            </a:r>
            <a:r>
              <a:rPr lang="en-US" b="1" dirty="0" smtClean="0"/>
              <a:t>/ </a:t>
            </a:r>
            <a:r>
              <a:rPr lang="en-US" b="1" dirty="0" err="1" smtClean="0"/>
              <a:t>Pemberdayaan</a:t>
            </a:r>
            <a:r>
              <a:rPr lang="en-US" b="1" dirty="0" smtClean="0"/>
              <a:t> </a:t>
            </a:r>
            <a:r>
              <a:rPr lang="en-US" b="1" dirty="0" err="1" smtClean="0"/>
              <a:t>Karyawan</a:t>
            </a:r>
            <a:r>
              <a:rPr lang="en-US" b="1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Menggunaka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 raja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id-ID" dirty="0" smtClean="0"/>
              <a:t> </a:t>
            </a:r>
            <a:r>
              <a:rPr lang="en-US" dirty="0" smtClean="0"/>
              <a:t>/</a:t>
            </a:r>
            <a:r>
              <a:rPr lang="id-ID" dirty="0" smtClean="0"/>
              <a:t>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ikatan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Jenis</a:t>
            </a:r>
            <a:r>
              <a:rPr lang="en-US" dirty="0" smtClean="0"/>
              <a:t> orang yang </a:t>
            </a:r>
            <a:r>
              <a:rPr lang="en-US" dirty="0" err="1" smtClean="0"/>
              <a:t>terlibat</a:t>
            </a:r>
            <a:r>
              <a:rPr lang="en-US" dirty="0" smtClean="0"/>
              <a:t>.  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2728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Autofit/>
          </a:bodyPr>
          <a:lstStyle/>
          <a:p>
            <a:r>
              <a:rPr lang="id-ID" sz="3200" dirty="0" smtClean="0"/>
              <a:t/>
            </a:r>
            <a:br>
              <a:rPr lang="id-ID" sz="3200" dirty="0" smtClean="0"/>
            </a:br>
            <a:r>
              <a:rPr lang="id-ID" sz="3200" b="1" dirty="0"/>
              <a:t>D</a:t>
            </a:r>
            <a:r>
              <a:rPr lang="id-ID" sz="3200" b="1" dirty="0" smtClean="0"/>
              <a:t>asar Hukum </a:t>
            </a:r>
            <a:r>
              <a:rPr lang="en-US" sz="3200" b="1" dirty="0" err="1" smtClean="0"/>
              <a:t>Pelayanan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Publik</a:t>
            </a:r>
            <a:r>
              <a:rPr lang="en-US" sz="3200" b="1" dirty="0" smtClean="0"/>
              <a:t> di Indonesia</a:t>
            </a:r>
            <a:r>
              <a:rPr lang="id-ID" sz="3200" dirty="0" smtClean="0"/>
              <a:t/>
            </a:r>
            <a:br>
              <a:rPr lang="id-ID" sz="3200" dirty="0" smtClean="0"/>
            </a:b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616624"/>
          </a:xfrm>
        </p:spPr>
        <p:txBody>
          <a:bodyPr>
            <a:noAutofit/>
          </a:bodyPr>
          <a:lstStyle/>
          <a:p>
            <a:pPr lvl="0"/>
            <a:r>
              <a:rPr lang="en-US" sz="2400" dirty="0" err="1" smtClean="0">
                <a:latin typeface="+mj-lt"/>
                <a:cs typeface="Arial" pitchFamily="34" charset="0"/>
              </a:rPr>
              <a:t>Kepmen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PAN No.90 / MENPAN /1989 </a:t>
            </a:r>
            <a:r>
              <a:rPr lang="en-US" sz="2400" dirty="0" err="1" smtClean="0">
                <a:latin typeface="+mj-lt"/>
                <a:cs typeface="Arial" pitchFamily="34" charset="0"/>
              </a:rPr>
              <a:t>ttg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Delapan</a:t>
            </a:r>
            <a:r>
              <a:rPr lang="en-US" sz="2400" dirty="0" smtClean="0">
                <a:latin typeface="+mj-lt"/>
                <a:cs typeface="Arial" pitchFamily="34" charset="0"/>
              </a:rPr>
              <a:t> Program </a:t>
            </a:r>
            <a:r>
              <a:rPr lang="en-US" sz="2400" dirty="0" err="1" smtClean="0">
                <a:latin typeface="+mj-lt"/>
                <a:cs typeface="Arial" pitchFamily="34" charset="0"/>
              </a:rPr>
              <a:t>Strategis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Pemicu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Pendayagunaan</a:t>
            </a:r>
            <a:r>
              <a:rPr lang="en-US" sz="2400" dirty="0" smtClean="0">
                <a:latin typeface="+mj-lt"/>
                <a:cs typeface="Arial" pitchFamily="34" charset="0"/>
              </a:rPr>
              <a:t> Adm. Negara</a:t>
            </a:r>
            <a:r>
              <a:rPr lang="id-ID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satunya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latin typeface="+mj-lt"/>
                <a:cs typeface="Arial" pitchFamily="34" charset="0"/>
              </a:rPr>
              <a:t> t</a:t>
            </a:r>
            <a:r>
              <a:rPr lang="id-ID" sz="2400" dirty="0" smtClean="0">
                <a:latin typeface="+mj-lt"/>
                <a:cs typeface="Arial" pitchFamily="34" charset="0"/>
              </a:rPr>
              <a:t>en</a:t>
            </a:r>
            <a:r>
              <a:rPr lang="en-US" sz="2400" dirty="0" smtClean="0">
                <a:latin typeface="+mj-lt"/>
                <a:cs typeface="Arial" pitchFamily="34" charset="0"/>
              </a:rPr>
              <a:t>t</a:t>
            </a:r>
            <a:r>
              <a:rPr lang="id-ID" sz="2400" dirty="0" smtClean="0">
                <a:latin typeface="+mj-lt"/>
                <a:cs typeface="Arial" pitchFamily="34" charset="0"/>
              </a:rPr>
              <a:t>an</a:t>
            </a:r>
            <a:r>
              <a:rPr lang="en-US" sz="2400" dirty="0" smtClean="0">
                <a:latin typeface="+mj-lt"/>
                <a:cs typeface="Arial" pitchFamily="34" charset="0"/>
              </a:rPr>
              <a:t>g p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latin typeface="+mj-lt"/>
                <a:cs typeface="Arial" pitchFamily="34" charset="0"/>
              </a:rPr>
              <a:t>nyederhanaan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lvl="0"/>
            <a:r>
              <a:rPr lang="en-US" sz="2400" dirty="0" err="1" smtClean="0">
                <a:latin typeface="+mj-lt"/>
                <a:cs typeface="Arial" pitchFamily="34" charset="0"/>
              </a:rPr>
              <a:t>Kepmen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PAN No.1 / 1993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Pedoman</a:t>
            </a:r>
            <a:r>
              <a:rPr lang="en-US" sz="2400" dirty="0" smtClean="0">
                <a:latin typeface="+mj-lt"/>
                <a:cs typeface="Arial" pitchFamily="34" charset="0"/>
              </a:rPr>
              <a:t> Tata 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laksana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Umum</a:t>
            </a:r>
            <a:r>
              <a:rPr lang="id-ID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antara</a:t>
            </a:r>
            <a:r>
              <a:rPr lang="en-US" sz="2400" dirty="0" smtClean="0">
                <a:latin typeface="+mj-lt"/>
                <a:cs typeface="Arial" pitchFamily="34" charset="0"/>
              </a:rPr>
              <a:t> lain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mengatur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azas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umum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tata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laksana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umum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biaya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umum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penyelesaian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persoalan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sengketa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lvl="0"/>
            <a:r>
              <a:rPr lang="en-US" sz="2400" b="1" dirty="0" err="1" smtClean="0">
                <a:latin typeface="+mj-lt"/>
                <a:cs typeface="Arial" pitchFamily="34" charset="0"/>
              </a:rPr>
              <a:t>Inpres</a:t>
            </a:r>
            <a:r>
              <a:rPr lang="en-US" sz="2400" b="1" dirty="0" smtClean="0">
                <a:latin typeface="+mj-lt"/>
                <a:cs typeface="Arial" pitchFamily="34" charset="0"/>
              </a:rPr>
              <a:t> No. 1 / 1995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Perbaikan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Peningkatan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Mutu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Aparatur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kpd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endParaRPr lang="id-ID" sz="2400" b="1" dirty="0" smtClean="0">
              <a:latin typeface="+mj-lt"/>
              <a:cs typeface="Arial" pitchFamily="34" charset="0"/>
            </a:endParaRPr>
          </a:p>
          <a:p>
            <a:pPr lvl="0"/>
            <a:r>
              <a:rPr lang="en-US" sz="2400" b="1" dirty="0" err="1" smtClean="0">
                <a:latin typeface="+mj-lt"/>
                <a:cs typeface="Arial" pitchFamily="34" charset="0"/>
              </a:rPr>
              <a:t>Kepmen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PAN No 06/95 </a:t>
            </a:r>
            <a:r>
              <a:rPr lang="en-US" sz="2400" dirty="0" err="1" smtClean="0">
                <a:latin typeface="+mj-lt"/>
                <a:cs typeface="Arial" pitchFamily="34" charset="0"/>
              </a:rPr>
              <a:t>ttg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Pdoman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Penganugrahan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pe</a:t>
            </a:r>
            <a:r>
              <a:rPr lang="en-US" sz="2400" dirty="0" err="1" smtClean="0">
                <a:latin typeface="+mj-lt"/>
                <a:cs typeface="Arial" pitchFamily="34" charset="0"/>
              </a:rPr>
              <a:t>nghargaan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Abdisatyabakti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bagi</a:t>
            </a:r>
            <a:r>
              <a:rPr lang="en-US" sz="2400" dirty="0" smtClean="0">
                <a:latin typeface="+mj-lt"/>
                <a:cs typeface="Arial" pitchFamily="34" charset="0"/>
              </a:rPr>
              <a:t> Kantor </a:t>
            </a:r>
            <a:r>
              <a:rPr lang="en-US" sz="2400" dirty="0" err="1" smtClean="0">
                <a:latin typeface="+mj-lt"/>
                <a:cs typeface="Arial" pitchFamily="34" charset="0"/>
              </a:rPr>
              <a:t>Playanan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Prcontohan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r>
              <a:rPr lang="en-US" sz="2400" dirty="0" err="1">
                <a:cs typeface="Arial" pitchFamily="34" charset="0"/>
              </a:rPr>
              <a:t>Instruksi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Mendagri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No 20/1999. </a:t>
            </a:r>
            <a:r>
              <a:rPr lang="en-US" sz="2400" b="1" dirty="0" err="1">
                <a:cs typeface="Arial" pitchFamily="34" charset="0"/>
              </a:rPr>
              <a:t>Gubernur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KDH TK I </a:t>
            </a:r>
            <a:r>
              <a:rPr lang="en-US" sz="2400" dirty="0" err="1">
                <a:cs typeface="Arial" pitchFamily="34" charset="0"/>
              </a:rPr>
              <a:t>Bupati</a:t>
            </a:r>
            <a:r>
              <a:rPr lang="en-US" sz="2400" dirty="0">
                <a:cs typeface="Arial" pitchFamily="34" charset="0"/>
              </a:rPr>
              <a:t>/ </a:t>
            </a:r>
            <a:r>
              <a:rPr lang="en-US" sz="2400" dirty="0" err="1">
                <a:cs typeface="Arial" pitchFamily="34" charset="0"/>
              </a:rPr>
              <a:t>Walikota</a:t>
            </a:r>
            <a:r>
              <a:rPr lang="en-US" sz="2400" dirty="0">
                <a:cs typeface="Arial" pitchFamily="34" charset="0"/>
              </a:rPr>
              <a:t>  KDH TK II </a:t>
            </a:r>
            <a:r>
              <a:rPr lang="en-US" sz="2400" dirty="0" err="1">
                <a:cs typeface="Arial" pitchFamily="34" charset="0"/>
              </a:rPr>
              <a:t>mengambil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langkah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penyederhanaan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perijinan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beserta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pelaksanaannya</a:t>
            </a:r>
            <a:r>
              <a:rPr lang="en-US" sz="2400" dirty="0">
                <a:cs typeface="Arial" pitchFamily="34" charset="0"/>
              </a:rPr>
              <a:t>; </a:t>
            </a:r>
            <a:endParaRPr lang="en-US" sz="2400" dirty="0"/>
          </a:p>
          <a:p>
            <a:pPr lvl="0"/>
            <a:endParaRPr lang="en-US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72226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688632"/>
          </a:xfrm>
        </p:spPr>
        <p:txBody>
          <a:bodyPr>
            <a:noAutofit/>
          </a:bodyPr>
          <a:lstStyle/>
          <a:p>
            <a:pPr lvl="0"/>
            <a:r>
              <a:rPr lang="en-US" sz="2400" dirty="0" smtClean="0">
                <a:latin typeface="+mj-lt"/>
                <a:cs typeface="Arial" pitchFamily="34" charset="0"/>
              </a:rPr>
              <a:t>SE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Dirjen</a:t>
            </a:r>
            <a:r>
              <a:rPr lang="en-US" sz="2400" dirty="0" smtClean="0">
                <a:latin typeface="+mj-lt"/>
                <a:cs typeface="Arial" pitchFamily="34" charset="0"/>
              </a:rPr>
              <a:t> PUOD </a:t>
            </a:r>
            <a:r>
              <a:rPr lang="en-US" sz="2400" b="1" dirty="0" smtClean="0">
                <a:latin typeface="+mj-lt"/>
                <a:cs typeface="Arial" pitchFamily="34" charset="0"/>
              </a:rPr>
              <a:t>No. 503/125 </a:t>
            </a:r>
            <a:r>
              <a:rPr lang="en-US" sz="2400" dirty="0" smtClean="0">
                <a:latin typeface="+mj-lt"/>
                <a:cs typeface="Arial" pitchFamily="34" charset="0"/>
              </a:rPr>
              <a:t>/ PUOD </a:t>
            </a:r>
            <a:r>
              <a:rPr lang="en-US" sz="2400" dirty="0" err="1" smtClean="0">
                <a:latin typeface="+mj-lt"/>
                <a:cs typeface="Arial" pitchFamily="34" charset="0"/>
              </a:rPr>
              <a:t>tanggal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16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Januari</a:t>
            </a:r>
            <a:r>
              <a:rPr lang="en-US" sz="2400" b="1" dirty="0" smtClean="0">
                <a:latin typeface="+mj-lt"/>
                <a:cs typeface="Arial" pitchFamily="34" charset="0"/>
              </a:rPr>
              <a:t> 1996,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Pemda</a:t>
            </a:r>
            <a:r>
              <a:rPr lang="en-US" sz="2400" dirty="0" smtClean="0">
                <a:latin typeface="+mj-lt"/>
                <a:cs typeface="Arial" pitchFamily="34" charset="0"/>
              </a:rPr>
              <a:t> TK II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membentuk</a:t>
            </a:r>
            <a:r>
              <a:rPr lang="en-US" sz="2400" dirty="0" smtClean="0">
                <a:latin typeface="+mj-lt"/>
                <a:cs typeface="Arial" pitchFamily="34" charset="0"/>
              </a:rPr>
              <a:t> unit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terpadu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pola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atap</a:t>
            </a:r>
            <a:r>
              <a:rPr lang="en-US" sz="2400" dirty="0" smtClean="0">
                <a:latin typeface="+mj-lt"/>
                <a:cs typeface="Arial" pitchFamily="34" charset="0"/>
              </a:rPr>
              <a:t>,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dituangkan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dlm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Bupati</a:t>
            </a:r>
            <a:r>
              <a:rPr lang="en-US" sz="2400" dirty="0" smtClean="0">
                <a:latin typeface="+mj-lt"/>
                <a:cs typeface="Arial" pitchFamily="34" charset="0"/>
              </a:rPr>
              <a:t> / </a:t>
            </a:r>
            <a:r>
              <a:rPr lang="en-US" sz="2400" dirty="0" err="1" smtClean="0">
                <a:latin typeface="+mj-lt"/>
                <a:cs typeface="Arial" pitchFamily="34" charset="0"/>
              </a:rPr>
              <a:t>Walikota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r>
              <a:rPr lang="en-US" sz="2400" b="1" dirty="0" smtClean="0">
                <a:latin typeface="+mj-lt"/>
                <a:cs typeface="Arial" pitchFamily="34" charset="0"/>
              </a:rPr>
              <a:t>SE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Mendagri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No. </a:t>
            </a:r>
            <a:r>
              <a:rPr lang="en-US" sz="2400" b="1" dirty="0" smtClean="0">
                <a:latin typeface="+mj-lt"/>
                <a:cs typeface="Arial" pitchFamily="34" charset="0"/>
              </a:rPr>
              <a:t>100/757/OTDA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tanggal</a:t>
            </a:r>
            <a:r>
              <a:rPr lang="en-US" sz="2400" b="1" dirty="0" smtClean="0">
                <a:latin typeface="+mj-lt"/>
                <a:cs typeface="Arial" pitchFamily="34" charset="0"/>
              </a:rPr>
              <a:t> 8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Juli</a:t>
            </a:r>
            <a:r>
              <a:rPr lang="en-US" sz="2400" b="1" dirty="0" smtClean="0">
                <a:latin typeface="+mj-lt"/>
                <a:cs typeface="Arial" pitchFamily="34" charset="0"/>
              </a:rPr>
              <a:t> 2002,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Pelaksanaan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Standar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Minimal (SPM).</a:t>
            </a:r>
          </a:p>
          <a:p>
            <a:pPr lvl="0"/>
            <a:r>
              <a:rPr lang="en-US" sz="2400" dirty="0" err="1" smtClean="0">
                <a:latin typeface="+mj-lt"/>
                <a:cs typeface="Arial" pitchFamily="34" charset="0"/>
              </a:rPr>
              <a:t>Kep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  <a:r>
              <a:rPr lang="en-US" sz="2400" b="1" dirty="0" smtClean="0">
                <a:latin typeface="+mj-lt"/>
                <a:cs typeface="Arial" pitchFamily="34" charset="0"/>
              </a:rPr>
              <a:t>MENPAN No. 63/2003 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Pedoman</a:t>
            </a:r>
            <a:r>
              <a:rPr lang="en-US" sz="2400" dirty="0" smtClean="0">
                <a:latin typeface="+mj-lt"/>
                <a:cs typeface="Arial" pitchFamily="34" charset="0"/>
              </a:rPr>
              <a:t> P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latin typeface="+mj-lt"/>
                <a:cs typeface="Arial" pitchFamily="34" charset="0"/>
              </a:rPr>
              <a:t>nyelenggaraan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lvl="0"/>
            <a:r>
              <a:rPr lang="en-US" sz="2400" b="1" dirty="0" err="1" smtClean="0">
                <a:latin typeface="+mj-lt"/>
                <a:cs typeface="Arial" pitchFamily="34" charset="0"/>
              </a:rPr>
              <a:t>Kep.MENPAN</a:t>
            </a:r>
            <a:r>
              <a:rPr lang="en-US" sz="2400" b="1" dirty="0" smtClean="0">
                <a:latin typeface="+mj-lt"/>
                <a:cs typeface="Arial" pitchFamily="34" charset="0"/>
              </a:rPr>
              <a:t> No. 25/2004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Transparansi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Akuntabilitas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lvl="0"/>
            <a:r>
              <a:rPr lang="en-US" sz="2400" b="1" dirty="0" err="1" smtClean="0">
                <a:latin typeface="+mj-lt"/>
                <a:cs typeface="Arial" pitchFamily="34" charset="0"/>
              </a:rPr>
              <a:t>Kep</a:t>
            </a:r>
            <a:r>
              <a:rPr lang="en-US" sz="2400" b="1" dirty="0" smtClean="0">
                <a:latin typeface="+mj-lt"/>
                <a:cs typeface="Arial" pitchFamily="34" charset="0"/>
              </a:rPr>
              <a:t>. MENPAN No. 26/2004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Penanganan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Pengaduan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lvl="0"/>
            <a:r>
              <a:rPr lang="en-US" sz="2400" b="1" dirty="0" err="1" smtClean="0">
                <a:latin typeface="+mj-lt"/>
                <a:cs typeface="Arial" pitchFamily="34" charset="0"/>
              </a:rPr>
              <a:t>Kep.MENPAN</a:t>
            </a:r>
            <a:r>
              <a:rPr lang="en-US" sz="2400" b="1" dirty="0" smtClean="0">
                <a:latin typeface="+mj-lt"/>
                <a:cs typeface="Arial" pitchFamily="34" charset="0"/>
              </a:rPr>
              <a:t> No. 119/2004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Pemberian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Tanda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Penghargaan</a:t>
            </a:r>
            <a:r>
              <a:rPr lang="en-US" sz="2400" dirty="0" smtClean="0">
                <a:latin typeface="+mj-lt"/>
                <a:cs typeface="Arial" pitchFamily="34" charset="0"/>
              </a:rPr>
              <a:t> “Citra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Prima”.</a:t>
            </a:r>
            <a:endParaRPr lang="en-US" sz="2400" dirty="0" smtClean="0">
              <a:latin typeface="+mj-lt"/>
            </a:endParaRPr>
          </a:p>
          <a:p>
            <a:pPr lvl="0"/>
            <a:endParaRPr lang="en-US" sz="24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59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90066"/>
          </a:xfrm>
        </p:spPr>
        <p:txBody>
          <a:bodyPr>
            <a:normAutofit fontScale="90000"/>
          </a:bodyPr>
          <a:lstStyle/>
          <a:p>
            <a:r>
              <a:rPr lang="id-ID" sz="3600" b="1" dirty="0" err="1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elayanan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id-ID" sz="3600" b="1" dirty="0" err="1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ublik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5688632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produk-produk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kasat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mata</a:t>
            </a:r>
            <a:r>
              <a:rPr lang="en-US" sz="2400" dirty="0" smtClean="0">
                <a:latin typeface="+mj-lt"/>
                <a:cs typeface="Arial" pitchFamily="34" charset="0"/>
              </a:rPr>
              <a:t> (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diraba</a:t>
            </a:r>
            <a:r>
              <a:rPr lang="en-US" sz="2400" dirty="0" smtClean="0">
                <a:latin typeface="+mj-lt"/>
                <a:cs typeface="Arial" pitchFamily="34" charset="0"/>
              </a:rPr>
              <a:t>)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melibatkan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usaha-usaha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manusia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menggunakan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peralatan</a:t>
            </a:r>
            <a:r>
              <a:rPr lang="en-US" sz="2400" dirty="0" smtClean="0">
                <a:latin typeface="+mj-lt"/>
                <a:cs typeface="Arial" pitchFamily="34" charset="0"/>
              </a:rPr>
              <a:t>. ( </a:t>
            </a:r>
            <a:r>
              <a:rPr lang="en-US" sz="2400" dirty="0" err="1" smtClean="0">
                <a:latin typeface="+mj-lt"/>
                <a:cs typeface="Arial" pitchFamily="34" charset="0"/>
              </a:rPr>
              <a:t>Ivancevich</a:t>
            </a:r>
            <a:r>
              <a:rPr lang="id-ID" sz="2400" dirty="0" smtClean="0">
                <a:latin typeface="+mj-lt"/>
                <a:cs typeface="Arial" pitchFamily="34" charset="0"/>
              </a:rPr>
              <a:t> dkk)</a:t>
            </a:r>
          </a:p>
          <a:p>
            <a:r>
              <a:rPr lang="id-ID" sz="2400" b="1" dirty="0">
                <a:latin typeface="+mj-lt"/>
              </a:rPr>
              <a:t>P</a:t>
            </a:r>
            <a:r>
              <a:rPr lang="id-ID" sz="2400" b="1" dirty="0" smtClean="0">
                <a:latin typeface="+mj-lt"/>
              </a:rPr>
              <a:t>elayanan</a:t>
            </a:r>
            <a:r>
              <a:rPr lang="id-ID" sz="2400" dirty="0" smtClean="0">
                <a:latin typeface="+mj-lt"/>
              </a:rPr>
              <a:t> adalah aktivitas yang dapat dirasakan melalui </a:t>
            </a:r>
            <a:r>
              <a:rPr lang="id-ID" sz="2400" b="1" dirty="0" smtClean="0">
                <a:latin typeface="+mj-lt"/>
              </a:rPr>
              <a:t>hubungan antara penerima dan pemberi </a:t>
            </a:r>
            <a:r>
              <a:rPr lang="id-ID" sz="2400" dirty="0" smtClean="0">
                <a:latin typeface="+mj-lt"/>
              </a:rPr>
              <a:t>pelayanan yang menggunakan organisasi atau lembaga perusahaan.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r>
              <a:rPr lang="id-ID" sz="2400" dirty="0">
                <a:latin typeface="+mj-lt"/>
                <a:cs typeface="Arial" pitchFamily="34" charset="0"/>
              </a:rPr>
              <a:t>P</a:t>
            </a:r>
            <a:r>
              <a:rPr lang="en-US" sz="2400" dirty="0" err="1" smtClean="0">
                <a:latin typeface="+mj-lt"/>
                <a:cs typeface="Arial" pitchFamily="34" charset="0"/>
              </a:rPr>
              <a:t>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aktivitas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oleh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birokrasi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mmenuhi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kebutuhan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warga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penggunanya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r>
              <a:rPr lang="en-US" sz="2400" dirty="0">
                <a:cs typeface="Arial" pitchFamily="34" charset="0"/>
              </a:rPr>
              <a:t> </a:t>
            </a:r>
            <a:endParaRPr lang="id-ID" sz="2400" dirty="0" smtClean="0">
              <a:cs typeface="Arial" pitchFamily="34" charset="0"/>
            </a:endParaRPr>
          </a:p>
          <a:p>
            <a:r>
              <a:rPr lang="en-US" sz="2400" b="1" dirty="0" err="1" smtClean="0">
                <a:latin typeface="+mj-lt"/>
              </a:rPr>
              <a:t>Pelayanan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Publik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adalah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segala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jasa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pelayanan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baik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barang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publik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maupun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jasa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publik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yg </a:t>
            </a:r>
            <a:r>
              <a:rPr lang="en-US" sz="2400" dirty="0" err="1" smtClean="0">
                <a:latin typeface="+mj-lt"/>
              </a:rPr>
              <a:t>menjadi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tanggungjawab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dilaksanakan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oleh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Instansi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di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, Daerah, </a:t>
            </a:r>
            <a:r>
              <a:rPr lang="en-US" sz="2400" dirty="0" smtClean="0">
                <a:latin typeface="+mj-lt"/>
              </a:rPr>
              <a:t>D</a:t>
            </a:r>
            <a:r>
              <a:rPr lang="id-ID" sz="2400" dirty="0" smtClean="0">
                <a:latin typeface="+mj-lt"/>
              </a:rPr>
              <a:t>esa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Badan</a:t>
            </a:r>
            <a:r>
              <a:rPr lang="en-US" sz="2400" dirty="0" smtClean="0">
                <a:latin typeface="+mj-lt"/>
              </a:rPr>
              <a:t> Usaha </a:t>
            </a:r>
            <a:r>
              <a:rPr lang="en-US" sz="2400" dirty="0" err="1" smtClean="0">
                <a:latin typeface="+mj-lt"/>
              </a:rPr>
              <a:t>Milik</a:t>
            </a:r>
            <a:r>
              <a:rPr lang="en-US" sz="2400" dirty="0" smtClean="0">
                <a:latin typeface="+mj-lt"/>
              </a:rPr>
              <a:t> Negara </a:t>
            </a:r>
            <a:r>
              <a:rPr lang="en-US" sz="2400" dirty="0" err="1" smtClean="0">
                <a:latin typeface="+mj-lt"/>
              </a:rPr>
              <a:t>atau</a:t>
            </a:r>
            <a:r>
              <a:rPr lang="en-US" sz="2400" dirty="0" smtClean="0">
                <a:latin typeface="+mj-lt"/>
              </a:rPr>
              <a:t> Daerah,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rangka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pemenuhan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kebutuhan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masyarakat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maupun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rangka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ketentuan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peraturan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perundang</a:t>
            </a:r>
            <a:r>
              <a:rPr lang="en-US" sz="2400" dirty="0" smtClean="0">
                <a:latin typeface="+mj-lt"/>
              </a:rPr>
              <a:t>-</a:t>
            </a:r>
            <a:r>
              <a:rPr lang="id-ID" sz="2400" dirty="0" smtClean="0">
                <a:latin typeface="+mj-lt"/>
              </a:rPr>
              <a:t>2an</a:t>
            </a:r>
            <a:endParaRPr lang="en-US" sz="2400" dirty="0" smtClean="0">
              <a:latin typeface="+mj-lt"/>
            </a:endParaRP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012777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en-AU" sz="4000" b="1" dirty="0" err="1" smtClean="0"/>
              <a:t>Pelayanan</a:t>
            </a:r>
            <a:r>
              <a:rPr lang="en-AU" sz="4000" b="1" dirty="0" smtClean="0"/>
              <a:t> </a:t>
            </a:r>
            <a:r>
              <a:rPr lang="en-AU" sz="4000" b="1" dirty="0" err="1" smtClean="0"/>
              <a:t>Publik</a:t>
            </a:r>
            <a:r>
              <a:rPr lang="en-AU" sz="4000" b="1" dirty="0" smtClean="0"/>
              <a:t> </a:t>
            </a:r>
            <a:r>
              <a:rPr lang="en-AU" sz="4000" b="1" dirty="0" err="1" smtClean="0"/>
              <a:t>Pemerintah</a:t>
            </a:r>
            <a:r>
              <a:rPr lang="en-AU" sz="4000" b="1" dirty="0" smtClean="0"/>
              <a:t> Daer</a:t>
            </a:r>
            <a:r>
              <a:rPr lang="en-AU" b="1" dirty="0" smtClean="0"/>
              <a:t>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Daerah </a:t>
            </a:r>
            <a:r>
              <a:rPr lang="en-US" dirty="0" err="1" smtClean="0">
                <a:latin typeface="+mj-lt"/>
                <a:cs typeface="Arial" pitchFamily="34" charset="0"/>
              </a:rPr>
              <a:t>wajib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menjamin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terselenggaranya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pelayanan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publik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berdasarkan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Urusan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menjadi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kewenangan</a:t>
            </a:r>
            <a:r>
              <a:rPr lang="en-US" dirty="0" smtClean="0">
                <a:latin typeface="+mj-lt"/>
                <a:cs typeface="Arial" pitchFamily="34" charset="0"/>
              </a:rPr>
              <a:t> Daerah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membangun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manajemen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pelayanan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publik</a:t>
            </a:r>
            <a:r>
              <a:rPr lang="en-US" dirty="0" smtClean="0">
                <a:latin typeface="+mj-lt"/>
                <a:cs typeface="Arial" pitchFamily="34" charset="0"/>
              </a:rPr>
              <a:t> dg </a:t>
            </a:r>
            <a:r>
              <a:rPr lang="en-US" dirty="0" err="1" smtClean="0">
                <a:latin typeface="+mj-lt"/>
                <a:cs typeface="Arial" pitchFamily="34" charset="0"/>
              </a:rPr>
              <a:t>mengacu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pd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asas-asas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pelayanan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publik</a:t>
            </a:r>
            <a:endParaRPr lang="en-US" dirty="0" smtClean="0">
              <a:latin typeface="+mj-lt"/>
              <a:cs typeface="Arial" pitchFamily="34" charset="0"/>
            </a:endParaRPr>
          </a:p>
          <a:p>
            <a:pPr lvl="0"/>
            <a:r>
              <a:rPr lang="en-US" dirty="0" smtClean="0">
                <a:latin typeface="+mj-lt"/>
                <a:cs typeface="Arial" pitchFamily="34" charset="0"/>
              </a:rPr>
              <a:t>Dalam </a:t>
            </a:r>
            <a:r>
              <a:rPr lang="en-US" dirty="0" err="1" smtClean="0">
                <a:latin typeface="+mj-lt"/>
                <a:cs typeface="Arial" pitchFamily="34" charset="0"/>
              </a:rPr>
              <a:t>melaksanakan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manajemen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pelayanan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publik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Pemda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dapat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membentuk</a:t>
            </a:r>
            <a:r>
              <a:rPr lang="en-US" dirty="0" smtClean="0">
                <a:latin typeface="+mj-lt"/>
                <a:cs typeface="Arial" pitchFamily="34" charset="0"/>
              </a:rPr>
              <a:t> forum </a:t>
            </a:r>
            <a:r>
              <a:rPr lang="en-US" dirty="0" err="1" smtClean="0">
                <a:latin typeface="+mj-lt"/>
                <a:cs typeface="Arial" pitchFamily="34" charset="0"/>
              </a:rPr>
              <a:t>komunikasi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antara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Daerah 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pemangku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kepentingan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terkait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pPr lvl="0"/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Daerah </a:t>
            </a:r>
            <a:r>
              <a:rPr lang="en-US" dirty="0" err="1" smtClean="0">
                <a:latin typeface="+mj-lt"/>
                <a:cs typeface="Arial" pitchFamily="34" charset="0"/>
              </a:rPr>
              <a:t>wajib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mengumumkan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informasi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pelayanan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publik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kepada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melalui</a:t>
            </a:r>
            <a:r>
              <a:rPr lang="en-US" dirty="0" smtClean="0">
                <a:latin typeface="+mj-lt"/>
                <a:cs typeface="Arial" pitchFamily="34" charset="0"/>
              </a:rPr>
              <a:t> media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tempat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dapat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diakses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oleh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luas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dituangkan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maklumat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pelayanan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publik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Daerah </a:t>
            </a:r>
            <a:r>
              <a:rPr lang="en-US" dirty="0" err="1" smtClean="0">
                <a:latin typeface="+mj-lt"/>
                <a:cs typeface="Arial" pitchFamily="34" charset="0"/>
              </a:rPr>
              <a:t>kepada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endParaRPr lang="en-US" sz="3600" dirty="0" smtClean="0">
              <a:latin typeface="+mj-lt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68018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850106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cs typeface="Arial" pitchFamily="34" charset="0"/>
              </a:rPr>
              <a:t>Azas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Pelayanan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Publik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Pemda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 fontScale="85000" lnSpcReduction="20000"/>
          </a:bodyPr>
          <a:lstStyle/>
          <a:p>
            <a:pPr marL="0" lvl="0" indent="0" fontAlgn="base">
              <a:buNone/>
            </a:pPr>
            <a:r>
              <a:rPr lang="en-US" sz="3100" dirty="0" err="1" smtClean="0">
                <a:latin typeface="+mj-lt"/>
              </a:rPr>
              <a:t>Pelayanan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publik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diselenggarakan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berdasar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pada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asas</a:t>
            </a:r>
            <a:r>
              <a:rPr lang="en-US" sz="3100" dirty="0" smtClean="0">
                <a:latin typeface="+mj-lt"/>
              </a:rPr>
              <a:t>: 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Kepentingan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umum</a:t>
            </a:r>
            <a:r>
              <a:rPr lang="en-US" sz="3100" dirty="0" smtClean="0">
                <a:latin typeface="+mj-lt"/>
              </a:rPr>
              <a:t>/</a:t>
            </a:r>
            <a:r>
              <a:rPr lang="en-US" sz="3100" dirty="0" err="1" smtClean="0">
                <a:latin typeface="+mj-lt"/>
              </a:rPr>
              <a:t>publik</a:t>
            </a:r>
            <a:r>
              <a:rPr lang="en-US" sz="3100" dirty="0" smtClean="0">
                <a:latin typeface="+mj-lt"/>
              </a:rPr>
              <a:t>/</a:t>
            </a:r>
            <a:r>
              <a:rPr lang="en-US" sz="3100" dirty="0" err="1" smtClean="0">
                <a:latin typeface="+mj-lt"/>
              </a:rPr>
              <a:t>masyarakat</a:t>
            </a:r>
            <a:endParaRPr lang="en-US" sz="31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Kepastian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hukum</a:t>
            </a:r>
            <a:r>
              <a:rPr lang="en-US" sz="3100" dirty="0" smtClean="0">
                <a:latin typeface="+mj-lt"/>
              </a:rPr>
              <a:t>, </a:t>
            </a:r>
            <a:r>
              <a:rPr lang="en-US" sz="3100" dirty="0" err="1" smtClean="0">
                <a:latin typeface="+mj-lt"/>
              </a:rPr>
              <a:t>sesuai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peraturan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perundang-undangan</a:t>
            </a:r>
            <a:r>
              <a:rPr lang="en-US" sz="3100" dirty="0" smtClean="0">
                <a:latin typeface="+mj-lt"/>
              </a:rPr>
              <a:t>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Kesamaan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hak</a:t>
            </a:r>
            <a:r>
              <a:rPr lang="en-US" sz="3100" dirty="0" smtClean="0">
                <a:latin typeface="+mj-lt"/>
              </a:rPr>
              <a:t>, </a:t>
            </a:r>
            <a:r>
              <a:rPr lang="en-US" sz="31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deskriminatif</a:t>
            </a:r>
            <a:r>
              <a:rPr lang="en-US" sz="3100" dirty="0" smtClean="0">
                <a:latin typeface="+mj-lt"/>
                <a:cs typeface="Arial" pitchFamily="34" charset="0"/>
              </a:rPr>
              <a:t> /</a:t>
            </a:r>
            <a:r>
              <a:rPr lang="en-US" sz="3100" dirty="0" err="1" smtClean="0">
                <a:latin typeface="+mj-lt"/>
                <a:cs typeface="Arial" pitchFamily="34" charset="0"/>
              </a:rPr>
              <a:t>membedakan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suku</a:t>
            </a:r>
            <a:r>
              <a:rPr lang="en-US" sz="3100" dirty="0" smtClean="0">
                <a:latin typeface="+mj-lt"/>
                <a:cs typeface="Arial" pitchFamily="34" charset="0"/>
              </a:rPr>
              <a:t>, </a:t>
            </a:r>
            <a:r>
              <a:rPr lang="en-US" sz="3100" dirty="0" err="1" smtClean="0">
                <a:latin typeface="+mj-lt"/>
                <a:cs typeface="Arial" pitchFamily="34" charset="0"/>
              </a:rPr>
              <a:t>ras</a:t>
            </a:r>
            <a:r>
              <a:rPr lang="en-US" sz="3100" dirty="0" smtClean="0">
                <a:latin typeface="+mj-lt"/>
                <a:cs typeface="Arial" pitchFamily="34" charset="0"/>
              </a:rPr>
              <a:t>, agama, </a:t>
            </a:r>
            <a:r>
              <a:rPr lang="en-US" sz="3100" dirty="0" err="1" smtClean="0">
                <a:latin typeface="+mj-lt"/>
                <a:cs typeface="Arial" pitchFamily="34" charset="0"/>
              </a:rPr>
              <a:t>golongan</a:t>
            </a:r>
            <a:r>
              <a:rPr lang="en-US" sz="3100" dirty="0" smtClean="0">
                <a:latin typeface="+mj-lt"/>
                <a:cs typeface="Arial" pitchFamily="34" charset="0"/>
              </a:rPr>
              <a:t>, gender &amp; status </a:t>
            </a:r>
            <a:r>
              <a:rPr lang="en-US" sz="3100" dirty="0" err="1" smtClean="0">
                <a:latin typeface="+mj-lt"/>
                <a:cs typeface="Arial" pitchFamily="34" charset="0"/>
              </a:rPr>
              <a:t>ekonomi</a:t>
            </a:r>
            <a:endParaRPr lang="en-US" sz="31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Keseimbangan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hak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kewajiban</a:t>
            </a:r>
            <a:r>
              <a:rPr lang="en-US" sz="3100" dirty="0" smtClean="0">
                <a:latin typeface="+mj-lt"/>
              </a:rPr>
              <a:t>;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Keprofesionalan</a:t>
            </a:r>
            <a:r>
              <a:rPr lang="en-US" sz="3100" dirty="0" smtClean="0">
                <a:latin typeface="+mj-lt"/>
              </a:rPr>
              <a:t>, proses yang </a:t>
            </a:r>
            <a:r>
              <a:rPr lang="en-US" sz="3100" dirty="0" err="1" smtClean="0">
                <a:latin typeface="+mj-lt"/>
              </a:rPr>
              <a:t>meliputi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ketelitian</a:t>
            </a:r>
            <a:r>
              <a:rPr lang="en-US" sz="3100" dirty="0" smtClean="0">
                <a:latin typeface="+mj-lt"/>
              </a:rPr>
              <a:t>/ </a:t>
            </a:r>
            <a:r>
              <a:rPr lang="en-US" sz="3100" dirty="0" err="1" smtClean="0">
                <a:latin typeface="+mj-lt"/>
              </a:rPr>
              <a:t>akurasi</a:t>
            </a:r>
            <a:r>
              <a:rPr lang="en-US" sz="3100" dirty="0" smtClean="0">
                <a:latin typeface="+mj-lt"/>
              </a:rPr>
              <a:t>  </a:t>
            </a:r>
            <a:r>
              <a:rPr lang="en-US" sz="3100" dirty="0" err="1" smtClean="0">
                <a:latin typeface="+mj-lt"/>
              </a:rPr>
              <a:t>petugas</a:t>
            </a:r>
            <a:r>
              <a:rPr lang="en-US" sz="3100" dirty="0" smtClean="0">
                <a:latin typeface="+mj-lt"/>
              </a:rPr>
              <a:t>, </a:t>
            </a:r>
            <a:r>
              <a:rPr lang="en-US" sz="3100" dirty="0" err="1" smtClean="0">
                <a:latin typeface="+mj-lt"/>
              </a:rPr>
              <a:t>kejelasan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aturan</a:t>
            </a:r>
            <a:r>
              <a:rPr lang="en-US" sz="3100" dirty="0" smtClean="0">
                <a:latin typeface="+mj-lt"/>
              </a:rPr>
              <a:t>, </a:t>
            </a:r>
            <a:r>
              <a:rPr lang="en-US" sz="3100" dirty="0" err="1" smtClean="0">
                <a:latin typeface="+mj-lt"/>
              </a:rPr>
              <a:t>kedisiplinan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kelengkapan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sarana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prasarana</a:t>
            </a:r>
            <a:r>
              <a:rPr lang="en-US" sz="3100" dirty="0" smtClean="0">
                <a:latin typeface="+mj-lt"/>
              </a:rPr>
              <a:t>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Partisipatif</a:t>
            </a:r>
            <a:r>
              <a:rPr lang="en-US" sz="3100" dirty="0" smtClean="0">
                <a:latin typeface="+mj-lt"/>
              </a:rPr>
              <a:t>,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Mendorong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peran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menyelenggarakan</a:t>
            </a:r>
            <a:r>
              <a:rPr lang="en-US" sz="3100" dirty="0" smtClean="0">
                <a:latin typeface="+mj-lt"/>
                <a:cs typeface="Arial" pitchFamily="34" charset="0"/>
              </a:rPr>
              <a:t> 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memperhatikan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aspirasi</a:t>
            </a:r>
            <a:r>
              <a:rPr lang="en-US" sz="3100" dirty="0" smtClean="0">
                <a:latin typeface="+mj-lt"/>
                <a:cs typeface="Arial" pitchFamily="34" charset="0"/>
              </a:rPr>
              <a:t> ,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kebutuhan</a:t>
            </a:r>
            <a:r>
              <a:rPr lang="en-US" sz="3100" dirty="0" smtClean="0">
                <a:latin typeface="+mj-lt"/>
                <a:cs typeface="Arial" pitchFamily="34" charset="0"/>
              </a:rPr>
              <a:t> &amp; </a:t>
            </a:r>
            <a:r>
              <a:rPr lang="en-US" sz="3100" dirty="0" err="1" smtClean="0">
                <a:latin typeface="+mj-lt"/>
                <a:cs typeface="Arial" pitchFamily="34" charset="0"/>
              </a:rPr>
              <a:t>harapan</a:t>
            </a:r>
            <a:r>
              <a:rPr lang="en-US" sz="3100" dirty="0" smtClean="0">
                <a:latin typeface="+mj-lt"/>
                <a:cs typeface="Arial" pitchFamily="34" charset="0"/>
              </a:rPr>
              <a:t>  </a:t>
            </a:r>
            <a:r>
              <a:rPr lang="en-US" sz="31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100" dirty="0" smtClean="0">
                <a:latin typeface="+mj-lt"/>
                <a:cs typeface="Arial" pitchFamily="34" charset="0"/>
              </a:rPr>
              <a:t>.</a:t>
            </a:r>
            <a:endParaRPr lang="en-US" sz="3100" dirty="0" smtClean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54300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fontAlgn="base">
              <a:buFont typeface="+mj-lt"/>
              <a:buAutoNum type="arabicPeriod" startAt="7"/>
            </a:pP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diskriminatif</a:t>
            </a:r>
            <a:endParaRPr lang="en-US" dirty="0" smtClean="0"/>
          </a:p>
          <a:p>
            <a:pPr marL="514350" indent="-514350" fontAlgn="base">
              <a:buFont typeface="+mj-lt"/>
              <a:buAutoNum type="arabicPeriod" startAt="7"/>
            </a:pPr>
            <a:r>
              <a:rPr lang="en-US" dirty="0" smtClean="0"/>
              <a:t> </a:t>
            </a:r>
            <a:r>
              <a:rPr lang="en-US" dirty="0" err="1" smtClean="0"/>
              <a:t>Transparasi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r>
              <a:rPr lang="en-US" dirty="0" smtClean="0"/>
              <a:t> </a:t>
            </a:r>
            <a:r>
              <a:rPr lang="en-US" dirty="0" err="1" smtClean="0">
                <a:cs typeface="Arial" pitchFamily="34" charset="0"/>
              </a:rPr>
              <a:t>mudah</a:t>
            </a:r>
            <a:r>
              <a:rPr lang="en-US" dirty="0" smtClean="0">
                <a:cs typeface="Arial" pitchFamily="34" charset="0"/>
              </a:rPr>
              <a:t> &amp; </a:t>
            </a:r>
            <a:r>
              <a:rPr lang="en-US" dirty="0" err="1" smtClean="0">
                <a:cs typeface="Arial" pitchFamily="34" charset="0"/>
              </a:rPr>
              <a:t>dapat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diakses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semua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pihak</a:t>
            </a:r>
            <a:r>
              <a:rPr lang="en-US" dirty="0" smtClean="0">
                <a:cs typeface="Arial" pitchFamily="34" charset="0"/>
              </a:rPr>
              <a:t> </a:t>
            </a:r>
            <a:endParaRPr lang="en-US" dirty="0" smtClean="0"/>
          </a:p>
          <a:p>
            <a:pPr marL="514350" indent="-514350" fontAlgn="base">
              <a:buFont typeface="+mj-lt"/>
              <a:buAutoNum type="arabicPeriod" startAt="7"/>
            </a:pP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 </a:t>
            </a:r>
            <a:r>
              <a:rPr lang="en-US" dirty="0" err="1" smtClean="0">
                <a:cs typeface="Arial" pitchFamily="34" charset="0"/>
              </a:rPr>
              <a:t>dapat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dipertanggungjawabkan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sesuai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Undang-Undang</a:t>
            </a:r>
            <a:endParaRPr lang="en-US" dirty="0" smtClean="0"/>
          </a:p>
          <a:p>
            <a:pPr marL="514350" indent="-514350" fontAlgn="base">
              <a:buFont typeface="+mj-lt"/>
              <a:buAutoNum type="arabicPeriod" startAt="7"/>
            </a:pP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,</a:t>
            </a:r>
            <a:r>
              <a:rPr lang="en-US" b="1" dirty="0" smtClean="0"/>
              <a:t> </a:t>
            </a:r>
            <a:r>
              <a:rPr lang="en-US" dirty="0" err="1" smtClean="0"/>
              <a:t>penyandang</a:t>
            </a:r>
            <a:r>
              <a:rPr lang="en-US" dirty="0" smtClean="0"/>
              <a:t> </a:t>
            </a:r>
            <a:r>
              <a:rPr lang="en-US" dirty="0" err="1" smtClean="0"/>
              <a:t>cacat</a:t>
            </a:r>
            <a:r>
              <a:rPr lang="en-US" dirty="0" smtClean="0"/>
              <a:t>, </a:t>
            </a:r>
            <a:r>
              <a:rPr lang="en-US" dirty="0" err="1" smtClean="0"/>
              <a:t>lansia</a:t>
            </a:r>
            <a:r>
              <a:rPr lang="en-US" dirty="0" smtClean="0"/>
              <a:t>, </a:t>
            </a:r>
            <a:r>
              <a:rPr lang="en-US" dirty="0" err="1" smtClean="0"/>
              <a:t>wanita</a:t>
            </a:r>
            <a:r>
              <a:rPr lang="en-US" dirty="0" smtClean="0"/>
              <a:t> </a:t>
            </a:r>
            <a:r>
              <a:rPr lang="en-US" dirty="0" err="1" smtClean="0"/>
              <a:t>hamil</a:t>
            </a:r>
            <a:r>
              <a:rPr lang="en-US" dirty="0" smtClean="0"/>
              <a:t> &amp; </a:t>
            </a:r>
            <a:r>
              <a:rPr lang="en-US" dirty="0" err="1" smtClean="0"/>
              <a:t>balita</a:t>
            </a:r>
            <a:r>
              <a:rPr lang="en-US" dirty="0" smtClean="0"/>
              <a:t>.</a:t>
            </a:r>
          </a:p>
          <a:p>
            <a:pPr marL="514350" indent="-514350" fontAlgn="base">
              <a:buFont typeface="+mj-lt"/>
              <a:buAutoNum type="arabicPeriod" startAt="7"/>
            </a:pP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, </a:t>
            </a:r>
            <a:r>
              <a:rPr lang="en-US" dirty="0" err="1" smtClean="0">
                <a:cs typeface="Arial" pitchFamily="34" charset="0"/>
              </a:rPr>
              <a:t>pelayanan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publik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dapat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diselesaikan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kurun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waktu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telah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ditentukan</a:t>
            </a:r>
            <a:r>
              <a:rPr lang="en-US" dirty="0" smtClean="0">
                <a:cs typeface="Arial" pitchFamily="34" charset="0"/>
              </a:rPr>
              <a:t>.</a:t>
            </a:r>
            <a:endParaRPr lang="en-US" dirty="0" smtClean="0">
              <a:solidFill>
                <a:srgbClr val="FF0000"/>
              </a:solidFill>
              <a:cs typeface="Arial" pitchFamily="34" charset="0"/>
            </a:endParaRPr>
          </a:p>
          <a:p>
            <a:pPr marL="514350" indent="-514350" fontAlgn="base">
              <a:buFont typeface="+mj-lt"/>
              <a:buAutoNum type="arabicPeriod" startAt="7"/>
            </a:pPr>
            <a:r>
              <a:rPr lang="en-US" dirty="0" err="1" smtClean="0"/>
              <a:t>Kecepatan</a:t>
            </a:r>
            <a:r>
              <a:rPr lang="en-US" dirty="0" smtClean="0"/>
              <a:t>, </a:t>
            </a:r>
            <a:r>
              <a:rPr lang="en-US" dirty="0" err="1" smtClean="0"/>
              <a:t>kemudahan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keterjangkauan</a:t>
            </a:r>
            <a:r>
              <a:rPr lang="en-US" dirty="0" smtClean="0"/>
              <a:t>. </a:t>
            </a:r>
          </a:p>
          <a:p>
            <a:pPr marL="742950" indent="-742950">
              <a:buFont typeface="+mj-lt"/>
              <a:buAutoNum type="arabicPeriod" startAt="7"/>
            </a:pPr>
            <a:endParaRPr lang="en-US" sz="4800" dirty="0" smtClean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84298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706090"/>
          </a:xfrm>
        </p:spPr>
        <p:txBody>
          <a:bodyPr>
            <a:normAutofit/>
          </a:bodyPr>
          <a:lstStyle/>
          <a:p>
            <a:r>
              <a:rPr lang="en-AU" sz="3600" b="1" dirty="0" err="1" smtClean="0"/>
              <a:t>Birokrat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Berorientasi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Pelayanan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diwujudkan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apabila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terdapat</a:t>
            </a:r>
            <a:r>
              <a:rPr lang="en-US" dirty="0" smtClean="0">
                <a:solidFill>
                  <a:schemeClr val="tx1"/>
                </a:solidFill>
              </a:rPr>
              <a:t> 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mengutamakan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kepentingan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pengguna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Kultur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organisasi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penyelenggara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layanan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Sumber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(SDM) yang </a:t>
            </a:r>
            <a:r>
              <a:rPr lang="en-US" dirty="0" err="1" smtClean="0">
                <a:solidFill>
                  <a:schemeClr val="tx1"/>
                </a:solidFill>
              </a:rPr>
              <a:t>berorientasi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kepentingan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pengguna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r>
              <a:rPr lang="en-US" dirty="0" smtClean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41276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922114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Manajemen</a:t>
            </a:r>
            <a:r>
              <a:rPr lang="en-US" sz="3600" b="1" dirty="0" smtClean="0"/>
              <a:t> SDM yang </a:t>
            </a:r>
            <a:r>
              <a:rPr lang="en-US" sz="3600" b="1" dirty="0" err="1" smtClean="0"/>
              <a:t>berorientasi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kepentingan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pengguna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jasa</a:t>
            </a:r>
            <a:r>
              <a:rPr lang="id-ID" sz="3600" b="1" dirty="0" smtClean="0"/>
              <a:t/>
            </a:r>
            <a:br>
              <a:rPr lang="id-ID" sz="3600" b="1" dirty="0" smtClean="0"/>
            </a:b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00141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b="1" dirty="0" smtClean="0"/>
              <a:t>1. </a:t>
            </a:r>
            <a:r>
              <a:rPr lang="id-ID" b="1" dirty="0"/>
              <a:t>o</a:t>
            </a:r>
            <a:r>
              <a:rPr lang="en-US" b="1" dirty="0" err="1" smtClean="0"/>
              <a:t>rganisasi</a:t>
            </a:r>
            <a:r>
              <a:rPr lang="en-US" b="1" dirty="0" smtClean="0"/>
              <a:t> </a:t>
            </a:r>
            <a:r>
              <a:rPr lang="en-US" b="1" dirty="0" err="1" smtClean="0"/>
              <a:t>Birokrasi</a:t>
            </a:r>
            <a:r>
              <a:rPr lang="en-US" b="1" dirty="0" smtClean="0"/>
              <a:t> (Weber)</a:t>
            </a:r>
            <a:r>
              <a:rPr lang="id-ID" b="1" dirty="0" smtClean="0"/>
              <a:t> dg </a:t>
            </a:r>
            <a:r>
              <a:rPr lang="en-US" b="1" dirty="0" smtClean="0"/>
              <a:t> </a:t>
            </a:r>
            <a:r>
              <a:rPr lang="en-US" b="1" dirty="0" err="1" smtClean="0"/>
              <a:t>Pendekatan</a:t>
            </a:r>
            <a:r>
              <a:rPr lang="en-US" b="1" dirty="0" smtClean="0"/>
              <a:t> </a:t>
            </a:r>
            <a:r>
              <a:rPr lang="en-US" b="1" dirty="0" err="1" smtClean="0"/>
              <a:t>Kontrol</a:t>
            </a:r>
            <a:r>
              <a:rPr lang="en-US" b="1" dirty="0" smtClean="0"/>
              <a:t> 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</a:rPr>
              <a:t>Pegawai orang yang </a:t>
            </a:r>
            <a:r>
              <a:rPr lang="en-US" dirty="0" err="1" smtClean="0">
                <a:latin typeface="+mj-lt"/>
              </a:rPr>
              <a:t>mumpuni</a:t>
            </a:r>
            <a:r>
              <a:rPr lang="en-US" dirty="0" smtClean="0">
                <a:latin typeface="+mj-lt"/>
              </a:rPr>
              <a:t> /</a:t>
            </a:r>
            <a:r>
              <a:rPr lang="en-US" dirty="0" err="1" smtClean="0">
                <a:latin typeface="+mj-lt"/>
              </a:rPr>
              <a:t>ahli</a:t>
            </a:r>
            <a:r>
              <a:rPr lang="en-US" dirty="0" smtClean="0">
                <a:latin typeface="+mj-lt"/>
              </a:rPr>
              <a:t> di </a:t>
            </a:r>
            <a:r>
              <a:rPr lang="en-US" dirty="0" err="1" smtClean="0">
                <a:latin typeface="+mj-lt"/>
              </a:rPr>
              <a:t>bidangnya</a:t>
            </a:r>
            <a:r>
              <a:rPr lang="en-US" dirty="0" smtClean="0">
                <a:latin typeface="+mj-lt"/>
              </a:rPr>
              <a:t> (</a:t>
            </a:r>
            <a:r>
              <a:rPr lang="en-US" dirty="0" err="1" smtClean="0">
                <a:latin typeface="+mj-lt"/>
              </a:rPr>
              <a:t>khusus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Aparat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Sipil</a:t>
            </a:r>
            <a:r>
              <a:rPr lang="en-US" dirty="0" smtClean="0">
                <a:latin typeface="+mj-lt"/>
              </a:rPr>
              <a:t> Negara /ASN)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Hirarkhi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bawah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jelas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tentang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kompetensi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spesialisasi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tegas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Kedinasan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pribadi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dipisahkan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ditaati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kaku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Kegatan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adminstrasi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serba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tertulis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terdokumentasikan</a:t>
            </a:r>
            <a:r>
              <a:rPr lang="en-US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Dalam model </a:t>
            </a:r>
            <a:r>
              <a:rPr lang="en-US" dirty="0" err="1" smtClean="0">
                <a:latin typeface="+mj-lt"/>
              </a:rPr>
              <a:t>ini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biroktat</a:t>
            </a:r>
            <a:r>
              <a:rPr lang="en-US" dirty="0" smtClean="0">
                <a:latin typeface="+mj-lt"/>
              </a:rPr>
              <a:t> (ASN) </a:t>
            </a:r>
            <a:r>
              <a:rPr lang="en-US" dirty="0" err="1" smtClean="0">
                <a:latin typeface="+mj-lt"/>
              </a:rPr>
              <a:t>mendapatkan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perintah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sangat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rinci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sedang</a:t>
            </a:r>
            <a:r>
              <a:rPr lang="en-US" dirty="0" smtClean="0">
                <a:latin typeface="+mj-lt"/>
              </a:rPr>
              <a:t> yang  </a:t>
            </a:r>
            <a:r>
              <a:rPr lang="en-US" dirty="0" err="1" smtClean="0">
                <a:latin typeface="+mj-lt"/>
              </a:rPr>
              <a:t>berpikir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mengkoordinir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mengawasi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adalah</a:t>
            </a:r>
            <a:r>
              <a:rPr lang="en-US" dirty="0" smtClean="0">
                <a:latin typeface="+mj-lt"/>
              </a:rPr>
              <a:t> top </a:t>
            </a:r>
            <a:r>
              <a:rPr lang="en-US" dirty="0" err="1" smtClean="0">
                <a:latin typeface="+mj-lt"/>
              </a:rPr>
              <a:t>manajer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karyawan</a:t>
            </a:r>
            <a:r>
              <a:rPr lang="en-US" dirty="0" smtClean="0">
                <a:latin typeface="+mj-lt"/>
              </a:rPr>
              <a:t> /</a:t>
            </a:r>
            <a:r>
              <a:rPr lang="en-US" dirty="0" err="1" smtClean="0">
                <a:latin typeface="+mj-lt"/>
              </a:rPr>
              <a:t>birokrat</a:t>
            </a:r>
            <a:r>
              <a:rPr lang="en-US" dirty="0" smtClean="0">
                <a:latin typeface="+mj-lt"/>
              </a:rPr>
              <a:t>/ </a:t>
            </a:r>
            <a:r>
              <a:rPr lang="en-US" dirty="0" err="1" smtClean="0">
                <a:latin typeface="+mj-lt"/>
              </a:rPr>
              <a:t>bawahan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menjalankan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nya</a:t>
            </a:r>
            <a:r>
              <a:rPr lang="en-US" dirty="0" smtClean="0">
                <a:latin typeface="+mj-lt"/>
              </a:rPr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23951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858</Words>
  <Application>Microsoft Office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Reformasi Peyanan Public Daerah </vt:lpstr>
      <vt:lpstr> Dasar Hukum Pelayanan Publik di Indonesia </vt:lpstr>
      <vt:lpstr>PowerPoint Presentation</vt:lpstr>
      <vt:lpstr>Pelayanan Publik</vt:lpstr>
      <vt:lpstr>Pelayanan Publik Pemerintah Daerah</vt:lpstr>
      <vt:lpstr>Azas Pelayanan Publik Pemda</vt:lpstr>
      <vt:lpstr>PowerPoint Presentation</vt:lpstr>
      <vt:lpstr>Birokrat Berorientasi Pelayanan</vt:lpstr>
      <vt:lpstr>Manajemen SDM yang berorientasi kepentingan pengguna jasa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Reformasi Peyanan Public</dc:title>
  <dc:creator>My PC</dc:creator>
  <cp:lastModifiedBy>My PC</cp:lastModifiedBy>
  <cp:revision>13</cp:revision>
  <dcterms:created xsi:type="dcterms:W3CDTF">2021-06-01T11:04:08Z</dcterms:created>
  <dcterms:modified xsi:type="dcterms:W3CDTF">2021-06-02T06:51:24Z</dcterms:modified>
</cp:coreProperties>
</file>