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4" r:id="rId5"/>
    <p:sldId id="283" r:id="rId6"/>
    <p:sldId id="282" r:id="rId7"/>
    <p:sldId id="266" r:id="rId8"/>
    <p:sldId id="267" r:id="rId9"/>
    <p:sldId id="261" r:id="rId10"/>
    <p:sldId id="263" r:id="rId11"/>
    <p:sldId id="311" r:id="rId12"/>
    <p:sldId id="269" r:id="rId13"/>
    <p:sldId id="271" r:id="rId14"/>
    <p:sldId id="315" r:id="rId15"/>
    <p:sldId id="273" r:id="rId16"/>
    <p:sldId id="274" r:id="rId17"/>
    <p:sldId id="276" r:id="rId18"/>
    <p:sldId id="278" r:id="rId19"/>
    <p:sldId id="279" r:id="rId20"/>
    <p:sldId id="281" r:id="rId21"/>
    <p:sldId id="284" r:id="rId22"/>
    <p:sldId id="288" r:id="rId23"/>
    <p:sldId id="286" r:id="rId24"/>
    <p:sldId id="312" r:id="rId25"/>
    <p:sldId id="313" r:id="rId26"/>
    <p:sldId id="292" r:id="rId27"/>
    <p:sldId id="316" r:id="rId28"/>
    <p:sldId id="294" r:id="rId29"/>
    <p:sldId id="317" r:id="rId30"/>
    <p:sldId id="296" r:id="rId31"/>
    <p:sldId id="301" r:id="rId32"/>
    <p:sldId id="297" r:id="rId33"/>
    <p:sldId id="302" r:id="rId34"/>
    <p:sldId id="307" r:id="rId35"/>
    <p:sldId id="308" r:id="rId36"/>
    <p:sldId id="304" r:id="rId37"/>
    <p:sldId id="318" r:id="rId38"/>
    <p:sldId id="319" r:id="rId39"/>
    <p:sldId id="320" r:id="rId40"/>
    <p:sldId id="321" r:id="rId41"/>
    <p:sldId id="322" r:id="rId42"/>
    <p:sldId id="323" r:id="rId43"/>
    <p:sldId id="324" r:id="rId44"/>
    <p:sldId id="326" r:id="rId45"/>
    <p:sldId id="325" r:id="rId46"/>
    <p:sldId id="327" r:id="rId47"/>
    <p:sldId id="328" r:id="rId48"/>
    <p:sldId id="329" r:id="rId49"/>
    <p:sldId id="330" r:id="rId50"/>
    <p:sldId id="331" r:id="rId51"/>
    <p:sldId id="333" r:id="rId5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476" y="-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17BB-887A-468F-B318-402583281E5C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DF6B8-F4D6-48F2-B336-C35AD699A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831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17BB-887A-468F-B318-402583281E5C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DF6B8-F4D6-48F2-B336-C35AD699A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449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17BB-887A-468F-B318-402583281E5C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DF6B8-F4D6-48F2-B336-C35AD699A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829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17BB-887A-468F-B318-402583281E5C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DF6B8-F4D6-48F2-B336-C35AD699A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88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17BB-887A-468F-B318-402583281E5C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DF6B8-F4D6-48F2-B336-C35AD699A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812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17BB-887A-468F-B318-402583281E5C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DF6B8-F4D6-48F2-B336-C35AD699A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598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17BB-887A-468F-B318-402583281E5C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DF6B8-F4D6-48F2-B336-C35AD699A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610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17BB-887A-468F-B318-402583281E5C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DF6B8-F4D6-48F2-B336-C35AD699A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576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17BB-887A-468F-B318-402583281E5C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DF6B8-F4D6-48F2-B336-C35AD699A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72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17BB-887A-468F-B318-402583281E5C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DF6B8-F4D6-48F2-B336-C35AD699A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887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B17BB-887A-468F-B318-402583281E5C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DF6B8-F4D6-48F2-B336-C35AD699A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534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DB17BB-887A-468F-B318-402583281E5C}" type="datetimeFigureOut">
              <a:rPr lang="en-US" smtClean="0"/>
              <a:t>8/13/2020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DF6B8-F4D6-48F2-B336-C35AD699A9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224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id.wikipedia.org/wiki/Karyawan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1"/>
            <a:ext cx="7772400" cy="1219199"/>
          </a:xfrm>
        </p:spPr>
        <p:txBody>
          <a:bodyPr>
            <a:normAutofit fontScale="90000"/>
          </a:bodyPr>
          <a:lstStyle/>
          <a:p>
            <a:r>
              <a:rPr lang="en-US" b="1" dirty="0" err="1" smtClean="0">
                <a:latin typeface="Arial" pitchFamily="34" charset="0"/>
                <a:cs typeface="Arial" pitchFamily="34" charset="0"/>
              </a:rPr>
              <a:t>Organisasi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Manajemen Pemerintah Daerah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981200"/>
            <a:ext cx="7696200" cy="4191000"/>
          </a:xfrm>
        </p:spPr>
        <p:txBody>
          <a:bodyPr/>
          <a:lstStyle/>
          <a:p>
            <a:endParaRPr lang="en-US" b="1" dirty="0" smtClean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r>
              <a:rPr lang="en-US" b="1" dirty="0" err="1" smtClean="0">
                <a:solidFill>
                  <a:schemeClr val="tx1"/>
                </a:solidFill>
              </a:rPr>
              <a:t>Kuliah</a:t>
            </a:r>
            <a:r>
              <a:rPr lang="en-US" b="1" dirty="0" smtClean="0">
                <a:solidFill>
                  <a:schemeClr val="tx1"/>
                </a:solidFill>
              </a:rPr>
              <a:t>  </a:t>
            </a:r>
            <a:r>
              <a:rPr lang="en-US" b="1" dirty="0" err="1" smtClean="0">
                <a:solidFill>
                  <a:schemeClr val="tx1"/>
                </a:solidFill>
              </a:rPr>
              <a:t>Pembinaan</a:t>
            </a:r>
            <a:endParaRPr lang="en-US" b="1" dirty="0" smtClean="0">
              <a:solidFill>
                <a:schemeClr val="tx1"/>
              </a:solidFill>
            </a:endParaRPr>
          </a:p>
          <a:p>
            <a:endParaRPr lang="en-US" b="1" dirty="0">
              <a:solidFill>
                <a:schemeClr val="tx1"/>
              </a:solidFill>
            </a:endParaRPr>
          </a:p>
          <a:p>
            <a:pPr algn="l"/>
            <a:r>
              <a:rPr lang="en-US" sz="28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Dra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Herawati</a:t>
            </a:r>
            <a:r>
              <a: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MPA</a:t>
            </a:r>
          </a:p>
          <a:p>
            <a:endParaRPr lang="en-US" b="1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4807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153400" cy="5135563"/>
          </a:xfrm>
        </p:spPr>
        <p:txBody>
          <a:bodyPr>
            <a:normAutofit fontScale="92500" lnSpcReduction="10000"/>
          </a:bodyPr>
          <a:lstStyle/>
          <a:p>
            <a:pPr marL="18288" indent="0">
              <a:buNone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Henry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Mintzberg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Shafritz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ott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1992: 243-254)</a:t>
            </a:r>
          </a:p>
          <a:p>
            <a:pPr marL="18288" indent="0">
              <a:buNone/>
            </a:pPr>
            <a:r>
              <a:rPr lang="en-US" sz="2800" dirty="0" err="1">
                <a:latin typeface="Arial" pitchFamily="34" charset="0"/>
                <a:cs typeface="Arial" pitchFamily="34" charset="0"/>
              </a:rPr>
              <a:t>Terdapat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5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bagian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dasar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yakni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marL="475488" indent="-457200">
              <a:buFont typeface="+mj-lt"/>
              <a:buAutoNum type="arabicPeriod"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The operating core (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Pegawai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)</a:t>
            </a:r>
          </a:p>
          <a:p>
            <a:pPr marL="475488" indent="-457200">
              <a:buFont typeface="+mj-lt"/>
              <a:buAutoNum type="arabicPeriod"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The strategic apex (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Pimpinan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)</a:t>
            </a:r>
          </a:p>
          <a:p>
            <a:pPr marL="475488" indent="-457200">
              <a:buFont typeface="+mj-lt"/>
              <a:buAutoNum type="arabicPeriod"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The middle line (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para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manajer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)</a:t>
            </a:r>
          </a:p>
          <a:p>
            <a:pPr marL="475488" indent="-457200">
              <a:buFont typeface="+mj-lt"/>
              <a:buAutoNum type="arabicPeriod"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The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tecnostructure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para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analis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)</a:t>
            </a:r>
          </a:p>
          <a:p>
            <a:pPr marL="475488" indent="-457200">
              <a:buFont typeface="+mj-lt"/>
              <a:buAutoNum type="arabicPeriod"/>
            </a:pPr>
            <a:r>
              <a:rPr lang="en-US" sz="2800" dirty="0">
                <a:latin typeface="Arial" pitchFamily="34" charset="0"/>
                <a:cs typeface="Arial" pitchFamily="34" charset="0"/>
              </a:rPr>
              <a:t>The support staff (staff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pelayanan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marL="475488" indent="-457200">
              <a:buFont typeface="+mj-lt"/>
              <a:buAutoNum type="arabicPeriod"/>
            </a:pP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marL="18288" indent="0">
              <a:buNone/>
            </a:pPr>
            <a:r>
              <a:rPr lang="en-US" sz="2800" b="1" dirty="0" err="1">
                <a:latin typeface="Arial" pitchFamily="34" charset="0"/>
                <a:cs typeface="Arial" pitchFamily="34" charset="0"/>
              </a:rPr>
              <a:t>Desain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bagaimana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melakukan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penggolongan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kompleks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elemen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elemen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internal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dapat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bersifat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kohesif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dimana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satu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elemen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mendukung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elemen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lain.</a:t>
            </a:r>
          </a:p>
        </p:txBody>
      </p:sp>
    </p:spTree>
    <p:extLst>
      <p:ext uri="{BB962C8B-B14F-4D97-AF65-F5344CB8AC3E}">
        <p14:creationId xmlns:p14="http://schemas.microsoft.com/office/powerpoint/2010/main" val="27026055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Tujuan </a:t>
            </a:r>
            <a:r>
              <a:rPr lang="en-US" b="1" dirty="0" err="1" smtClean="0"/>
              <a:t>Organisasi</a:t>
            </a:r>
            <a:r>
              <a:rPr lang="en-US" b="1" dirty="0" smtClean="0"/>
              <a:t>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458200" cy="5181600"/>
          </a:xfrm>
        </p:spPr>
        <p:txBody>
          <a:bodyPr>
            <a:noAutofit/>
          </a:bodyPr>
          <a:lstStyle/>
          <a:p>
            <a:pPr lvl="0"/>
            <a:r>
              <a:rPr lang="en-US" sz="24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wadah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bersama-sama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mencapai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tujuan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efektif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efisien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</a:t>
            </a:r>
          </a:p>
          <a:p>
            <a:pPr lvl="0"/>
            <a:r>
              <a:rPr lang="en-US" sz="2400" dirty="0" err="1">
                <a:latin typeface="Arial" pitchFamily="34" charset="0"/>
                <a:cs typeface="Arial" pitchFamily="34" charset="0"/>
              </a:rPr>
              <a:t>Meningkatkan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kemampuan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kemandirian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sumberdaya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dimiliki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</a:t>
            </a:r>
          </a:p>
          <a:p>
            <a:pPr lvl="0"/>
            <a:r>
              <a:rPr lang="en-US" sz="2400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wadah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bagi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individu-individu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ingin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memiliki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jabatan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penghargaan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pembagian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kerja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</a:t>
            </a:r>
          </a:p>
          <a:p>
            <a:pPr lvl="0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Sbg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wadah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utk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mencari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keuntungan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scr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bersama-sama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</a:t>
            </a:r>
          </a:p>
          <a:p>
            <a:pPr lvl="0"/>
            <a:r>
              <a:rPr lang="en-US" sz="2400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berperan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pengelolaan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lingkungan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bersama-sama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</a:t>
            </a:r>
          </a:p>
          <a:p>
            <a:pPr lvl="0"/>
            <a:r>
              <a:rPr lang="en-US" sz="2400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membantu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individu-2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menambah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pergaulan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memanfaatkan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waktu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luang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baik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</a:t>
            </a:r>
          </a:p>
          <a:p>
            <a:pPr lvl="0"/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Sbg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wadah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memiliki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kekuasaan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pengawasan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86101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639762"/>
          </a:xfrm>
        </p:spPr>
        <p:txBody>
          <a:bodyPr>
            <a:normAutofit fontScale="90000"/>
          </a:bodyPr>
          <a:lstStyle/>
          <a:p>
            <a:r>
              <a:rPr lang="id-ID" b="1" dirty="0"/>
              <a:t>Bentuk-Bentuk Organisasi: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638800"/>
          </a:xfrm>
        </p:spPr>
        <p:txBody>
          <a:bodyPr>
            <a:normAutofit fontScale="70000" lnSpcReduction="20000"/>
          </a:bodyPr>
          <a:lstStyle/>
          <a:p>
            <a:pPr marL="514350" lvl="0" indent="-514350" fontAlgn="base">
              <a:buFont typeface="+mj-lt"/>
              <a:buAutoNum type="arabicPeriod"/>
            </a:pPr>
            <a:r>
              <a:rPr lang="id-ID" b="1" dirty="0" smtClean="0">
                <a:latin typeface="Arial" pitchFamily="34" charset="0"/>
                <a:cs typeface="Arial" pitchFamily="34" charset="0"/>
              </a:rPr>
              <a:t>Organisasi </a:t>
            </a:r>
            <a:r>
              <a:rPr lang="id-ID" b="1" dirty="0">
                <a:latin typeface="Arial" pitchFamily="34" charset="0"/>
                <a:cs typeface="Arial" pitchFamily="34" charset="0"/>
              </a:rPr>
              <a:t>Garis 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marL="0" lvl="0" indent="0" fontAlgn="base">
              <a:buNone/>
            </a:pP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id-ID" dirty="0">
                <a:latin typeface="Arial" pitchFamily="34" charset="0"/>
                <a:cs typeface="Arial" pitchFamily="34" charset="0"/>
              </a:rPr>
              <a:t> 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Organisasi ini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tugas-tugas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perencanaan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pPr marL="0" lvl="0" indent="0" fontAlgn="base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pengendalian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pengawasan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berada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di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satu komando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lvl="0" indent="0" fontAlgn="base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garis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wenang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an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 langsung </a:t>
            </a:r>
            <a:r>
              <a:rPr lang="id-ID" dirty="0">
                <a:latin typeface="Arial" pitchFamily="34" charset="0"/>
                <a:cs typeface="Arial" pitchFamily="34" charset="0"/>
              </a:rPr>
              <a:t>dari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i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mpin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an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 ke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bawahan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lvl="0" indent="0" fontAlgn="base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2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.   </a:t>
            </a:r>
            <a:r>
              <a:rPr lang="id-ID" b="1" dirty="0" smtClean="0">
                <a:latin typeface="Arial" pitchFamily="34" charset="0"/>
                <a:cs typeface="Arial" pitchFamily="34" charset="0"/>
              </a:rPr>
              <a:t>Organisasi </a:t>
            </a:r>
            <a:r>
              <a:rPr lang="id-ID" b="1" dirty="0">
                <a:latin typeface="Arial" pitchFamily="34" charset="0"/>
                <a:cs typeface="Arial" pitchFamily="34" charset="0"/>
              </a:rPr>
              <a:t>Garis dan Staf 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marL="0" lvl="0" indent="0" fontAlgn="base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umumnya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digunakan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organisasi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besar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pPr marL="0" lvl="0" indent="0" fontAlgn="base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kerjanya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luas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mempunyai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bidang-bidang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tugas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0" lvl="0" indent="0" fontAlgn="base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beraneka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ragam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serta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rumit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0" fontAlgn="base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3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id-ID" b="1" dirty="0" smtClean="0">
                <a:latin typeface="Arial" pitchFamily="34" charset="0"/>
                <a:cs typeface="Arial" pitchFamily="34" charset="0"/>
              </a:rPr>
              <a:t>Organisasi </a:t>
            </a:r>
            <a:r>
              <a:rPr lang="id-ID" b="1" dirty="0">
                <a:latin typeface="Arial" pitchFamily="34" charset="0"/>
                <a:cs typeface="Arial" pitchFamily="34" charset="0"/>
              </a:rPr>
              <a:t>Fungsional </a:t>
            </a:r>
            <a:endParaRPr lang="en-US" b="1" dirty="0">
              <a:latin typeface="Arial" pitchFamily="34" charset="0"/>
              <a:cs typeface="Arial" pitchFamily="34" charset="0"/>
            </a:endParaRPr>
          </a:p>
          <a:p>
            <a:pPr marL="0" lvl="0" indent="0" fontAlgn="base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organisasi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disusun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berdasarkan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sifat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lvl="0" indent="0" fontAlgn="base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macam-macam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fungsi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harus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dilaksanakan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lvl="0" indent="0" fontAlgn="base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4.</a:t>
            </a:r>
            <a:r>
              <a:rPr lang="id-ID" b="1" dirty="0" smtClean="0">
                <a:latin typeface="Arial" pitchFamily="34" charset="0"/>
                <a:cs typeface="Arial" pitchFamily="34" charset="0"/>
              </a:rPr>
              <a:t> Organisasi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panitia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pPr marL="0" lvl="0" indent="0" fontAlgn="base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umumnya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dibentuk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waktu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terbatas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0" lvl="0" indent="0" fontAlgn="base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melaksanakan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tugas-tugas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tertentu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lvl="0" indent="0" fontAlgn="base"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lvl="0" indent="0" fontAlgn="base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56637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487362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Unsur-Unsur</a:t>
            </a:r>
            <a:r>
              <a:rPr lang="en-US" dirty="0"/>
              <a:t> </a:t>
            </a:r>
            <a:r>
              <a:rPr lang="en-US" dirty="0" err="1"/>
              <a:t>Organisasi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305800" cy="548640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8000" dirty="0" smtClean="0">
                <a:latin typeface="Arial" pitchFamily="34" charset="0"/>
                <a:cs typeface="Arial" pitchFamily="34" charset="0"/>
              </a:rPr>
              <a:t>1.Personil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8000" i="1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8000" b="1" i="1" dirty="0" smtClean="0">
                <a:latin typeface="Arial" pitchFamily="34" charset="0"/>
                <a:cs typeface="Arial" pitchFamily="34" charset="0"/>
              </a:rPr>
              <a:t>Man): </a:t>
            </a:r>
          </a:p>
          <a:p>
            <a:pPr marL="0" indent="0">
              <a:buNone/>
            </a:pPr>
            <a:r>
              <a:rPr lang="en-US" sz="80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personil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mmiliki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tingkatan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&amp;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fungsi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trsendiri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en-US" sz="8000" dirty="0">
                <a:latin typeface="Arial" pitchFamily="34" charset="0"/>
                <a:cs typeface="Arial" pitchFamily="34" charset="0"/>
              </a:rPr>
              <a:t>2. </a:t>
            </a:r>
            <a:r>
              <a:rPr lang="en-US" sz="8000" b="1" dirty="0" err="1">
                <a:latin typeface="Arial" pitchFamily="34" charset="0"/>
                <a:cs typeface="Arial" pitchFamily="34" charset="0"/>
              </a:rPr>
              <a:t>Kerjasama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8000" i="1" dirty="0">
                <a:latin typeface="Arial" pitchFamily="34" charset="0"/>
                <a:cs typeface="Arial" pitchFamily="34" charset="0"/>
              </a:rPr>
              <a:t>(Team </a:t>
            </a:r>
            <a:r>
              <a:rPr lang="en-US" sz="8000" i="1" dirty="0" smtClean="0">
                <a:latin typeface="Arial" pitchFamily="34" charset="0"/>
                <a:cs typeface="Arial" pitchFamily="34" charset="0"/>
              </a:rPr>
              <a:t>Work)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: </a:t>
            </a:r>
          </a:p>
          <a:p>
            <a:pPr marL="0" indent="0">
              <a:buNone/>
            </a:pP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tujuan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bersama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tercapai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bila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para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anggotanya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melakukan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tugas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endParaRPr lang="en-US" sz="8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tanggungjawab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bersama-sama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en-US" sz="8000" dirty="0">
                <a:latin typeface="Arial" pitchFamily="34" charset="0"/>
                <a:cs typeface="Arial" pitchFamily="34" charset="0"/>
              </a:rPr>
              <a:t>3. </a:t>
            </a:r>
            <a:r>
              <a:rPr lang="en-US" sz="8000" b="1" dirty="0">
                <a:latin typeface="Arial" pitchFamily="34" charset="0"/>
                <a:cs typeface="Arial" pitchFamily="34" charset="0"/>
              </a:rPr>
              <a:t>Tujuan </a:t>
            </a:r>
            <a:r>
              <a:rPr lang="en-US" sz="8000" b="1" dirty="0" err="1" smtClean="0">
                <a:latin typeface="Arial" pitchFamily="34" charset="0"/>
                <a:cs typeface="Arial" pitchFamily="34" charset="0"/>
              </a:rPr>
              <a:t>Bersama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: </a:t>
            </a:r>
          </a:p>
          <a:p>
            <a:pPr marL="0" indent="0">
              <a:buNone/>
            </a:pP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sasaran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yang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ingin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dicapai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sebuah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baik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dr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sisi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 marL="0" indent="0">
              <a:buNone/>
            </a:pP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prosedur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, program,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pola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hingga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hasil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akhir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dr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pekerjaan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endParaRPr lang="en-US" sz="8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tersebut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en-US" sz="8000" dirty="0" smtClean="0">
                <a:latin typeface="Arial" pitchFamily="34" charset="0"/>
                <a:cs typeface="Arial" pitchFamily="34" charset="0"/>
              </a:rPr>
              <a:t>4</a:t>
            </a:r>
            <a:r>
              <a:rPr lang="en-US" sz="80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8000" b="1" dirty="0" err="1" smtClean="0">
                <a:latin typeface="Arial" pitchFamily="34" charset="0"/>
                <a:cs typeface="Arial" pitchFamily="34" charset="0"/>
              </a:rPr>
              <a:t>Peralatan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8000" i="1" dirty="0">
                <a:latin typeface="Arial" pitchFamily="34" charset="0"/>
                <a:cs typeface="Arial" pitchFamily="34" charset="0"/>
              </a:rPr>
              <a:t>(Equipment) </a:t>
            </a:r>
            <a:endParaRPr lang="en-US" sz="8000" i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80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i="1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sarana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prasarana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sebuah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seperti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;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kantor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/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gedung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marL="0" indent="0">
              <a:buNone/>
            </a:pP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material,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uang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sumber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daya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manusia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dll</a:t>
            </a:r>
            <a:endParaRPr lang="en-US" sz="8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8000" dirty="0">
                <a:latin typeface="Arial" pitchFamily="34" charset="0"/>
                <a:cs typeface="Arial" pitchFamily="34" charset="0"/>
              </a:rPr>
              <a:t>5 </a:t>
            </a:r>
            <a:r>
              <a:rPr lang="en-US" sz="8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8000" b="1" dirty="0" err="1">
                <a:latin typeface="Arial" pitchFamily="34" charset="0"/>
                <a:cs typeface="Arial" pitchFamily="34" charset="0"/>
              </a:rPr>
              <a:t>Lingkungan</a:t>
            </a:r>
            <a:r>
              <a:rPr lang="en-US" sz="8000" b="1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8000" b="1" i="1" dirty="0">
                <a:latin typeface="Arial" pitchFamily="34" charset="0"/>
                <a:cs typeface="Arial" pitchFamily="34" charset="0"/>
              </a:rPr>
              <a:t>(</a:t>
            </a:r>
            <a:r>
              <a:rPr lang="en-US" sz="8000" b="1" i="1" dirty="0" smtClean="0">
                <a:latin typeface="Arial" pitchFamily="34" charset="0"/>
                <a:cs typeface="Arial" pitchFamily="34" charset="0"/>
              </a:rPr>
              <a:t>Environment</a:t>
            </a:r>
            <a:r>
              <a:rPr lang="en-US" sz="8000" i="1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: </a:t>
            </a:r>
          </a:p>
          <a:p>
            <a:pPr marL="0" indent="0">
              <a:buNone/>
            </a:pP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   internal &amp;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ekstenal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: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sosial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budaya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kebijakan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anggaran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peraturan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kondisi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ekonomi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en-US" sz="8000" dirty="0">
                <a:latin typeface="Arial" pitchFamily="34" charset="0"/>
                <a:cs typeface="Arial" pitchFamily="34" charset="0"/>
              </a:rPr>
              <a:t>6</a:t>
            </a:r>
            <a:r>
              <a:rPr lang="en-US" sz="80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8000" b="1" dirty="0" err="1">
                <a:latin typeface="Arial" pitchFamily="34" charset="0"/>
                <a:cs typeface="Arial" pitchFamily="34" charset="0"/>
              </a:rPr>
              <a:t>Sumber</a:t>
            </a:r>
            <a:r>
              <a:rPr lang="en-US" sz="8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b="1" dirty="0" err="1">
                <a:latin typeface="Arial" pitchFamily="34" charset="0"/>
                <a:cs typeface="Arial" pitchFamily="34" charset="0"/>
              </a:rPr>
              <a:t>Daya</a:t>
            </a:r>
            <a:r>
              <a:rPr lang="en-US" sz="8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b="1" dirty="0" err="1" smtClean="0">
                <a:latin typeface="Arial" pitchFamily="34" charset="0"/>
                <a:cs typeface="Arial" pitchFamily="34" charset="0"/>
              </a:rPr>
              <a:t>Alam</a:t>
            </a:r>
            <a:r>
              <a:rPr lang="en-US" sz="8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unsur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penting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hrs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terpenuhi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agar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berjalan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baik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Beberapa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contohnya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adalah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; air,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keadaan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endParaRPr lang="en-US" sz="8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8000" dirty="0" err="1" smtClean="0">
                <a:latin typeface="Arial" pitchFamily="34" charset="0"/>
                <a:cs typeface="Arial" pitchFamily="34" charset="0"/>
              </a:rPr>
              <a:t>iklim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kondisi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tanah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cuaca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, flora </a:t>
            </a:r>
            <a:r>
              <a:rPr lang="en-US" sz="80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8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8000" dirty="0" smtClean="0">
                <a:latin typeface="Arial" pitchFamily="34" charset="0"/>
                <a:cs typeface="Arial" pitchFamily="34" charset="0"/>
              </a:rPr>
              <a:t>fauna.</a:t>
            </a:r>
            <a:endParaRPr lang="en-US" sz="8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8000" dirty="0">
              <a:latin typeface="Arial" pitchFamily="34" charset="0"/>
              <a:cs typeface="Arial" pitchFamily="34" charset="0"/>
            </a:endParaRPr>
          </a:p>
          <a:p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31297386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371600"/>
          </a:xfrm>
        </p:spPr>
        <p:txBody>
          <a:bodyPr/>
          <a:lstStyle/>
          <a:p>
            <a:r>
              <a:rPr lang="en-US" dirty="0" smtClean="0"/>
              <a:t>Management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514600"/>
            <a:ext cx="8305800" cy="3611563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/>
              <a:t>Herawati</a:t>
            </a:r>
            <a:r>
              <a:rPr lang="en-US" dirty="0" smtClean="0"/>
              <a:t>, </a:t>
            </a:r>
            <a:r>
              <a:rPr lang="en-US" dirty="0" err="1"/>
              <a:t>Dra</a:t>
            </a:r>
            <a:r>
              <a:rPr lang="en-US" dirty="0"/>
              <a:t>. </a:t>
            </a:r>
            <a:r>
              <a:rPr lang="en-US" dirty="0" smtClean="0"/>
              <a:t>MPA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2310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487362"/>
          </a:xfrm>
        </p:spPr>
        <p:txBody>
          <a:bodyPr>
            <a:normAutofit fontScale="90000"/>
          </a:bodyPr>
          <a:lstStyle/>
          <a:p>
            <a:r>
              <a:rPr lang="id-ID" b="1" dirty="0" smtClean="0"/>
              <a:t>Pengertian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8153400" cy="57912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Hasibuan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manajemen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adalah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ilmu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seni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mengatur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proses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pemanfaatan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SDM &amp; sumber-2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sumber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lainnya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efektif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efisien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mencapai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Tujuan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ttt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2. Mary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Parker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Follet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Manajemen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sbg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proses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pencapaian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hasil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melalui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orang lain.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Definisi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tsb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mengandung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beberapa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elemen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:    </a:t>
            </a:r>
          </a:p>
          <a:p>
            <a:pPr marL="0" indent="0" algn="just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1.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Manajemen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proses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kerja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sama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yang</a:t>
            </a:r>
          </a:p>
          <a:p>
            <a:pPr marL="0" indent="0" algn="just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mengandalkan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sinergisme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2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proses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tersebut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dilakukan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antara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orang-orang</a:t>
            </a:r>
          </a:p>
          <a:p>
            <a:pPr marL="0" indent="0" algn="just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dipimpin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seorang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manajer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pemimpin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3.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kerjasama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tersebut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dituntun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prinsip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prinsip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ttt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telah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teruji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keterandalannya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 </a:t>
            </a:r>
          </a:p>
          <a:p>
            <a:endParaRPr lang="en-US" sz="2400" dirty="0"/>
          </a:p>
          <a:p>
            <a:pPr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28975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Manajemen</a:t>
            </a:r>
            <a:r>
              <a:rPr lang="en-US" dirty="0" smtClean="0"/>
              <a:t> adalah </a:t>
            </a:r>
            <a:r>
              <a:rPr lang="en-US" b="1" dirty="0" err="1" smtClean="0"/>
              <a:t>seni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en-US" b="1" dirty="0" err="1" smtClean="0"/>
              <a:t>melalui</a:t>
            </a:r>
            <a:r>
              <a:rPr lang="en-US" b="1" dirty="0" smtClean="0"/>
              <a:t> orang lain </a:t>
            </a:r>
            <a:r>
              <a:rPr lang="en-US" dirty="0" err="1" smtClean="0"/>
              <a:t>dengan</a:t>
            </a:r>
            <a:r>
              <a:rPr lang="en-US" dirty="0" smtClean="0"/>
              <a:t>  </a:t>
            </a:r>
            <a:r>
              <a:rPr lang="en-US" dirty="0" err="1" smtClean="0"/>
              <a:t>memanfaatkan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fungsi-fungsi</a:t>
            </a:r>
            <a:r>
              <a:rPr lang="en-US" dirty="0" smtClean="0"/>
              <a:t> manajemen, yang </a:t>
            </a:r>
            <a:r>
              <a:rPr lang="en-US" dirty="0" err="1" smtClean="0"/>
              <a:t>mencakup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, </a:t>
            </a:r>
            <a:r>
              <a:rPr lang="en-US" dirty="0" err="1" smtClean="0"/>
              <a:t>pengorganisasian</a:t>
            </a:r>
            <a:r>
              <a:rPr lang="en-US" dirty="0" smtClean="0"/>
              <a:t>, </a:t>
            </a:r>
            <a:r>
              <a:rPr lang="en-US" dirty="0" err="1" smtClean="0"/>
              <a:t>kepemimpinan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efisien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722901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715962"/>
          </a:xfrm>
        </p:spPr>
        <p:txBody>
          <a:bodyPr>
            <a:normAutofit/>
          </a:bodyPr>
          <a:lstStyle/>
          <a:p>
            <a:r>
              <a:rPr lang="id-ID" sz="3600" b="1" dirty="0" smtClean="0">
                <a:latin typeface="Arial" pitchFamily="34" charset="0"/>
                <a:cs typeface="Arial" pitchFamily="34" charset="0"/>
              </a:rPr>
              <a:t>Fungsi Manajemen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153400" cy="5638800"/>
          </a:xfrm>
        </p:spPr>
        <p:txBody>
          <a:bodyPr>
            <a:normAutofit fontScale="47500" lnSpcReduction="20000"/>
          </a:bodyPr>
          <a:lstStyle/>
          <a:p>
            <a:pPr fontAlgn="base"/>
            <a:r>
              <a:rPr lang="id-ID" sz="5100" b="1" dirty="0" smtClean="0">
                <a:latin typeface="Arial" pitchFamily="34" charset="0"/>
                <a:cs typeface="Arial" pitchFamily="34" charset="0"/>
              </a:rPr>
              <a:t>Fungsi Manajemen:</a:t>
            </a:r>
            <a:r>
              <a:rPr lang="id-ID" sz="5100" dirty="0" smtClean="0">
                <a:latin typeface="Arial" pitchFamily="34" charset="0"/>
                <a:cs typeface="Arial" pitchFamily="34" charset="0"/>
              </a:rPr>
              <a:t>adalah elemen-elemen dasar yang selalu ada dan melekat dalam proses manajemen yang akan dijadiakan acuan oleh manajer dlm melaksanakan kegiatan untuk mencapai tujuan</a:t>
            </a:r>
            <a:r>
              <a:rPr lang="en-US" sz="51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fontAlgn="base">
              <a:buNone/>
            </a:pPr>
            <a:r>
              <a:rPr lang="id-ID" sz="5100" b="1" dirty="0" smtClean="0">
                <a:latin typeface="Arial" pitchFamily="34" charset="0"/>
                <a:cs typeface="Arial" pitchFamily="34" charset="0"/>
              </a:rPr>
              <a:t>1.  George R. Terry</a:t>
            </a:r>
            <a:endParaRPr lang="en-US" sz="5100" dirty="0" smtClean="0">
              <a:latin typeface="Arial" pitchFamily="34" charset="0"/>
              <a:cs typeface="Arial" pitchFamily="34" charset="0"/>
            </a:endParaRPr>
          </a:p>
          <a:p>
            <a:pPr fontAlgn="base">
              <a:buNone/>
            </a:pPr>
            <a:r>
              <a:rPr lang="en-US" sz="51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id-ID" sz="5100" dirty="0" smtClean="0">
                <a:latin typeface="Arial" pitchFamily="34" charset="0"/>
                <a:cs typeface="Arial" pitchFamily="34" charset="0"/>
              </a:rPr>
              <a:t>Fungsi manajemen: </a:t>
            </a:r>
            <a:r>
              <a:rPr lang="id-ID" sz="5100" i="1" dirty="0" smtClean="0">
                <a:latin typeface="Arial" pitchFamily="34" charset="0"/>
                <a:cs typeface="Arial" pitchFamily="34" charset="0"/>
              </a:rPr>
              <a:t>planning,organizing, actuating, dan</a:t>
            </a:r>
            <a:endParaRPr lang="en-US" sz="5100" i="1" dirty="0" smtClean="0">
              <a:latin typeface="Arial" pitchFamily="34" charset="0"/>
              <a:cs typeface="Arial" pitchFamily="34" charset="0"/>
            </a:endParaRPr>
          </a:p>
          <a:p>
            <a:pPr fontAlgn="base">
              <a:buNone/>
            </a:pPr>
            <a:r>
              <a:rPr lang="en-US" sz="5100" i="1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id-ID" sz="5100" i="1" dirty="0" smtClean="0">
                <a:latin typeface="Arial" pitchFamily="34" charset="0"/>
                <a:cs typeface="Arial" pitchFamily="34" charset="0"/>
              </a:rPr>
              <a:t> controlling.</a:t>
            </a:r>
            <a:endParaRPr lang="en-US" sz="5100" dirty="0" smtClean="0">
              <a:latin typeface="Arial" pitchFamily="34" charset="0"/>
              <a:cs typeface="Arial" pitchFamily="34" charset="0"/>
            </a:endParaRPr>
          </a:p>
          <a:p>
            <a:pPr fontAlgn="base">
              <a:buNone/>
            </a:pPr>
            <a:r>
              <a:rPr lang="id-ID" sz="5100" b="1" dirty="0" smtClean="0">
                <a:latin typeface="Arial" pitchFamily="34" charset="0"/>
                <a:cs typeface="Arial" pitchFamily="34" charset="0"/>
              </a:rPr>
              <a:t>2.  Harold Kontz dan Cyrill O’Donnel</a:t>
            </a:r>
            <a:endParaRPr lang="en-US" sz="5100" dirty="0" smtClean="0">
              <a:latin typeface="Arial" pitchFamily="34" charset="0"/>
              <a:cs typeface="Arial" pitchFamily="34" charset="0"/>
            </a:endParaRPr>
          </a:p>
          <a:p>
            <a:pPr fontAlgn="base">
              <a:buNone/>
            </a:pPr>
            <a:r>
              <a:rPr lang="en-US" sz="51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id-ID" sz="5100" dirty="0" smtClean="0">
                <a:latin typeface="Arial" pitchFamily="34" charset="0"/>
                <a:cs typeface="Arial" pitchFamily="34" charset="0"/>
              </a:rPr>
              <a:t>Fungsi manajemen: </a:t>
            </a:r>
            <a:r>
              <a:rPr lang="id-ID" sz="5100" i="1" dirty="0" smtClean="0">
                <a:latin typeface="Arial" pitchFamily="34" charset="0"/>
                <a:cs typeface="Arial" pitchFamily="34" charset="0"/>
              </a:rPr>
              <a:t>planning, organizing, staffing, directing,</a:t>
            </a:r>
            <a:r>
              <a:rPr lang="en-US" sz="5100" i="1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5100" i="1" dirty="0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51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sz="5100" i="1" dirty="0" smtClean="0">
                <a:latin typeface="Arial" pitchFamily="34" charset="0"/>
                <a:cs typeface="Arial" pitchFamily="34" charset="0"/>
              </a:rPr>
              <a:t>conrtolling.</a:t>
            </a:r>
            <a:endParaRPr lang="en-US" sz="5100" i="1" dirty="0" smtClean="0">
              <a:latin typeface="Arial" pitchFamily="34" charset="0"/>
              <a:cs typeface="Arial" pitchFamily="34" charset="0"/>
            </a:endParaRPr>
          </a:p>
          <a:p>
            <a:pPr fontAlgn="base">
              <a:buNone/>
            </a:pPr>
            <a:r>
              <a:rPr lang="id-ID" sz="5100" b="1" dirty="0" smtClean="0">
                <a:latin typeface="Arial" pitchFamily="34" charset="0"/>
                <a:cs typeface="Arial" pitchFamily="34" charset="0"/>
              </a:rPr>
              <a:t> 3.  Henry Fayol</a:t>
            </a:r>
            <a:endParaRPr lang="en-US" sz="5100" dirty="0" smtClean="0">
              <a:latin typeface="Arial" pitchFamily="34" charset="0"/>
              <a:cs typeface="Arial" pitchFamily="34" charset="0"/>
            </a:endParaRPr>
          </a:p>
          <a:p>
            <a:pPr fontAlgn="base">
              <a:buNone/>
            </a:pPr>
            <a:r>
              <a:rPr lang="en-US" sz="51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id-ID" sz="5100" dirty="0" smtClean="0">
                <a:latin typeface="Arial" pitchFamily="34" charset="0"/>
                <a:cs typeface="Arial" pitchFamily="34" charset="0"/>
              </a:rPr>
              <a:t>Fungsi manajemen: planning,organizing</a:t>
            </a:r>
            <a:r>
              <a:rPr lang="en-US" sz="51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sz="5100" dirty="0" smtClean="0">
                <a:latin typeface="Arial" pitchFamily="34" charset="0"/>
                <a:cs typeface="Arial" pitchFamily="34" charset="0"/>
              </a:rPr>
              <a:t>commanding,</a:t>
            </a:r>
            <a:endParaRPr lang="en-US" sz="5100" dirty="0" smtClean="0">
              <a:latin typeface="Arial" pitchFamily="34" charset="0"/>
              <a:cs typeface="Arial" pitchFamily="34" charset="0"/>
            </a:endParaRPr>
          </a:p>
          <a:p>
            <a:pPr fontAlgn="base">
              <a:buNone/>
            </a:pPr>
            <a:r>
              <a:rPr lang="en-US" sz="51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id-ID" sz="5100" dirty="0" smtClean="0">
                <a:latin typeface="Arial" pitchFamily="34" charset="0"/>
                <a:cs typeface="Arial" pitchFamily="34" charset="0"/>
              </a:rPr>
              <a:t> coordinating dan controlling</a:t>
            </a:r>
            <a:endParaRPr lang="en-US" sz="5100" dirty="0" smtClean="0">
              <a:latin typeface="Arial" pitchFamily="34" charset="0"/>
              <a:cs typeface="Arial" pitchFamily="34" charset="0"/>
            </a:endParaRPr>
          </a:p>
          <a:p>
            <a:pPr fontAlgn="base"/>
            <a:endParaRPr lang="en-US" i="1" dirty="0" smtClean="0">
              <a:latin typeface="Arial" pitchFamily="34" charset="0"/>
              <a:cs typeface="Arial" pitchFamily="34" charset="0"/>
            </a:endParaRPr>
          </a:p>
          <a:p>
            <a:pPr fontAlgn="base"/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54780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059363"/>
          </a:xfrm>
        </p:spPr>
        <p:txBody>
          <a:bodyPr>
            <a:noAutofit/>
          </a:bodyPr>
          <a:lstStyle/>
          <a:p>
            <a:pPr marL="457200" indent="-457200">
              <a:buNone/>
            </a:pPr>
            <a:r>
              <a:rPr lang="en-US" sz="2400" b="1" i="1" dirty="0" smtClean="0">
                <a:latin typeface="Arial" pitchFamily="34" charset="0"/>
                <a:cs typeface="Arial" pitchFamily="34" charset="0"/>
              </a:rPr>
              <a:t>4.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Gullick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POSDCORB, </a:t>
            </a:r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yakni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Planning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mengembangkan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garis-garis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besar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kegiatan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metode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pelaksanaannya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utk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mencapai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tujuan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) </a:t>
            </a: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perencanaan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instansi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adalah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data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prakiraan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forcasting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unsur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perencanaan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harus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dijawab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apa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mengapa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siapa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dimana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kapan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bagaimana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berapa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semuamya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harus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dijabarkan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Organizing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mengembangkan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struktur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formal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wewenang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berdasarkan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pengelompokan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Staffing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merekrut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melatih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staf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serta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memelihara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kondisi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menyenangkan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18558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62000"/>
            <a:ext cx="8229600" cy="5715000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Directing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memimpin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organisasi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membuat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keputusan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Coordinating: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mengintegrasikan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menyelaraskan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unit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saling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berkaitan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Reporting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 (proses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teknik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memberikan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informasi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pekerjaan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telah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sedang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dilaksanakan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Budgeting (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perencanaan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fiscal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accounting) </a:t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latin typeface="Arial" pitchFamily="34" charset="0"/>
                <a:cs typeface="Arial" pitchFamily="34" charset="0"/>
              </a:rPr>
              <a:t> </a:t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r>
              <a:rPr lang="id-ID" dirty="0" smtClean="0">
                <a:latin typeface="Arial" pitchFamily="34" charset="0"/>
                <a:cs typeface="Arial" pitchFamily="34" charset="0"/>
              </a:rPr>
              <a:t>Berikut ini adalah garis besar dari keseluruhan teori yang telah dijabarkan di atas kita dapat menyimpulkan tiga fungsi manajemen yang sangat umum digunakan yaitu </a:t>
            </a:r>
            <a:r>
              <a:rPr lang="id-ID" b="1" dirty="0" smtClean="0">
                <a:latin typeface="Arial" pitchFamily="34" charset="0"/>
                <a:cs typeface="Arial" pitchFamily="34" charset="0"/>
              </a:rPr>
              <a:t>perencanaan, pengorganisasian, dan pengontrolan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64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7543800" cy="944562"/>
          </a:xfrm>
        </p:spPr>
        <p:txBody>
          <a:bodyPr>
            <a:normAutofit/>
          </a:bodyPr>
          <a:lstStyle/>
          <a:p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Kompetensi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mata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kuliah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mengikuti</a:t>
            </a:r>
            <a:r>
              <a:rPr lang="en-US" dirty="0" smtClean="0"/>
              <a:t> </a:t>
            </a:r>
            <a:r>
              <a:rPr lang="en-US" dirty="0" err="1" smtClean="0"/>
              <a:t>kuliah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mahasiswa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merumuskan</a:t>
            </a:r>
            <a:r>
              <a:rPr lang="en-US" dirty="0" smtClean="0"/>
              <a:t> </a:t>
            </a: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manajemen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menganalisis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manajemen Pembangunan Daerah</a:t>
            </a:r>
          </a:p>
        </p:txBody>
      </p:sp>
    </p:spTree>
    <p:extLst>
      <p:ext uri="{BB962C8B-B14F-4D97-AF65-F5344CB8AC3E}">
        <p14:creationId xmlns:p14="http://schemas.microsoft.com/office/powerpoint/2010/main" val="38348620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/>
          </a:bodyPr>
          <a:lstStyle/>
          <a:p>
            <a:r>
              <a:rPr lang="id-ID" sz="2800" b="1" dirty="0" smtClean="0">
                <a:latin typeface="Arial" pitchFamily="34" charset="0"/>
                <a:cs typeface="Arial" pitchFamily="34" charset="0"/>
              </a:rPr>
              <a:t>Fungsi Manajemen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Tugas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Pokok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Pimpinan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)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153400" cy="5334000"/>
          </a:xfrm>
        </p:spPr>
        <p:txBody>
          <a:bodyPr>
            <a:noAutofit/>
          </a:bodyPr>
          <a:lstStyle/>
          <a:p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Kegiatan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manajemen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merupakan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kegiatan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pimpinan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tugas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pokok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pimpinan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instansi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: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Membuat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rencana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kegiatan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instansinya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2.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Mengatur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kegiatan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perencanaan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dlm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instansi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al:  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memberikan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penugasan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kepada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bawahannya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memberikan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pengarahan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bimbingan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petunjuk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cara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mngkoordinasikan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unit agar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selaras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dg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tujuan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instansi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mngambil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keputusan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tepat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u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memecahkan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msalah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marL="514350" indent="-514350">
              <a:buFont typeface="+mj-lt"/>
              <a:buAutoNum type="alphaLcPeriod"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memberikan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motivasi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kerja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3.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Melakukan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pngawasan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agar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pelaksanaan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kegiatan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dlm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instansinya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sesuai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target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sudah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ditetapkan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marL="514350" indent="-514350">
              <a:buFont typeface="+mj-lt"/>
              <a:buAutoNum type="arabicPeriod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506677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447800"/>
          </a:xfrm>
        </p:spPr>
        <p:txBody>
          <a:bodyPr/>
          <a:lstStyle/>
          <a:p>
            <a:r>
              <a:rPr lang="en-US" b="1" dirty="0"/>
              <a:t>Pemerintah Daerah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3352800"/>
            <a:ext cx="8153400" cy="2773363"/>
          </a:xfrm>
        </p:spPr>
        <p:txBody>
          <a:bodyPr/>
          <a:lstStyle/>
          <a:p>
            <a:r>
              <a:rPr lang="en-US" dirty="0" err="1"/>
              <a:t>Herawati</a:t>
            </a:r>
            <a:r>
              <a:rPr lang="en-US" dirty="0"/>
              <a:t>, </a:t>
            </a:r>
            <a:r>
              <a:rPr lang="en-US" dirty="0" err="1"/>
              <a:t>Dra</a:t>
            </a:r>
            <a:r>
              <a:rPr lang="en-US" dirty="0"/>
              <a:t>. MPA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34223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52400"/>
            <a:ext cx="8001000" cy="76200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Pemerintah Daerah 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066800"/>
            <a:ext cx="8229600" cy="5334000"/>
          </a:xfrm>
        </p:spPr>
        <p:txBody>
          <a:bodyPr>
            <a:normAutofit fontScale="92500" lnSpcReduction="20000"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en-US" sz="2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Pengertian</a:t>
            </a:r>
            <a:r>
              <a:rPr lang="en-US" sz="2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Daerah</a:t>
            </a:r>
            <a:endParaRPr lang="en-US" sz="2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Berdasarkan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ketentuan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Pasal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1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ayat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2 UU No 32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Tahun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just"/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2004 ttg </a:t>
            </a:r>
            <a:r>
              <a:rPr lang="en-US" sz="2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6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Daerah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adlh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penyelenggaraan</a:t>
            </a:r>
            <a:endParaRPr lang="en-US" sz="26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6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2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urusan</a:t>
            </a:r>
            <a:r>
              <a:rPr lang="en-US" sz="2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oleh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daerah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dan</a:t>
            </a:r>
            <a:endParaRPr lang="en-US" sz="2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DPRD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menurut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asas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otonomi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tugas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pembantuan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just"/>
            <a:r>
              <a:rPr lang="en-US" sz="2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dengan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prinsip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otonomi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yang 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seluas-luasnya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dalam</a:t>
            </a:r>
            <a:endParaRPr lang="en-US" sz="2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sistem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prinsip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Negara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Kesatuan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Republik</a:t>
            </a:r>
            <a:endParaRPr lang="en-US" sz="2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Indonesia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sebagaimana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dimaksud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dalam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Undang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</a:t>
            </a:r>
          </a:p>
          <a:p>
            <a:pPr algn="just"/>
            <a:r>
              <a:rPr lang="en-US" sz="2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Undang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Dasar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Negara </a:t>
            </a:r>
            <a:r>
              <a:rPr lang="en-US" sz="26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Republik</a:t>
            </a:r>
            <a:r>
              <a:rPr lang="en-US" sz="2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IndonesiaTahun1945.</a:t>
            </a:r>
          </a:p>
          <a:p>
            <a:pPr algn="just"/>
            <a:endParaRPr lang="en-US" sz="2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Menurut </a:t>
            </a:r>
            <a:r>
              <a:rPr lang="en-US" sz="2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The Liang </a:t>
            </a:r>
            <a:r>
              <a:rPr lang="en-US" sz="26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Gie</a:t>
            </a:r>
            <a:r>
              <a:rPr lang="en-US" sz="2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Daerah </a:t>
            </a:r>
            <a:r>
              <a:rPr lang="en-US" sz="26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yaitu</a:t>
            </a:r>
            <a:r>
              <a:rPr lang="en-US" sz="2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satuan-satuan</a:t>
            </a:r>
            <a:r>
              <a:rPr lang="en-US" sz="2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berwenang</a:t>
            </a:r>
            <a:r>
              <a:rPr lang="en-US" sz="2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menyelenggarakan</a:t>
            </a:r>
            <a:r>
              <a:rPr lang="en-US" sz="2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kepentingan</a:t>
            </a:r>
            <a:r>
              <a:rPr lang="en-US" sz="2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setempat</a:t>
            </a:r>
            <a:r>
              <a:rPr lang="en-US" sz="2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dari</a:t>
            </a:r>
            <a:r>
              <a:rPr lang="en-US" sz="2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kelompok</a:t>
            </a:r>
            <a:r>
              <a:rPr lang="en-US" sz="2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penduduk</a:t>
            </a:r>
            <a:r>
              <a:rPr lang="en-US" sz="2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mendiami</a:t>
            </a:r>
            <a:r>
              <a:rPr lang="en-US" sz="26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wilayah</a:t>
            </a:r>
            <a:endParaRPr lang="en-US" sz="2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2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en-US" sz="2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0394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153400" cy="5410200"/>
          </a:xfrm>
        </p:spPr>
        <p:txBody>
          <a:bodyPr>
            <a:normAutofit fontScale="85000" lnSpcReduction="20000"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Menurut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Agustino</a:t>
            </a:r>
            <a:r>
              <a:rPr lang="en-US" dirty="0">
                <a:latin typeface="Arial" pitchFamily="34" charset="0"/>
                <a:cs typeface="Arial" pitchFamily="34" charset="0"/>
              </a:rPr>
              <a:t>, 2008:1 Pemerintah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mempunyai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kewenangan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yg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besar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merencanakan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merumuskan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melaksanakan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serta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mengevaluasi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kebijakan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program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pembangunan</a:t>
            </a:r>
            <a:r>
              <a:rPr lang="en-US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sesuai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kebutuhan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masyarakat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setempat</a:t>
            </a:r>
            <a:endParaRPr lang="en-US" dirty="0">
              <a:solidFill>
                <a:srgbClr val="FF0000"/>
              </a:solidFill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algn="just"/>
            <a:r>
              <a:rPr lang="en-US" dirty="0">
                <a:latin typeface="Arial" pitchFamily="34" charset="0"/>
                <a:cs typeface="Arial" pitchFamily="34" charset="0"/>
              </a:rPr>
              <a:t>Dari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beberapa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definisi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>
                <a:latin typeface="Arial" pitchFamily="34" charset="0"/>
                <a:cs typeface="Arial" pitchFamily="34" charset="0"/>
              </a:rPr>
              <a:t> di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atas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maka</a:t>
            </a:r>
            <a:r>
              <a:rPr lang="en-US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dimaksud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adalah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penyelenggaraan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otonom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dirty="0">
                <a:latin typeface="Arial" pitchFamily="34" charset="0"/>
                <a:cs typeface="Arial" pitchFamily="34" charset="0"/>
              </a:rPr>
              <a:t> Pemerintah Daerah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DPRD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menurut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asas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desentralisasi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Unsur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penyelenggara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>
                <a:latin typeface="Arial" pitchFamily="34" charset="0"/>
                <a:cs typeface="Arial" pitchFamily="34" charset="0"/>
              </a:rPr>
              <a:t> adalah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gubernur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bupati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walikota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perangkat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00855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r>
              <a:rPr lang="en-US" dirty="0"/>
              <a:t>Sekarang Pemerintah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sekedar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pelaksana</a:t>
            </a:r>
            <a:r>
              <a:rPr lang="en-US" dirty="0"/>
              <a:t> </a:t>
            </a:r>
            <a:r>
              <a:rPr lang="en-US" dirty="0" err="1"/>
              <a:t>operasional</a:t>
            </a:r>
            <a:r>
              <a:rPr lang="en-US" dirty="0"/>
              <a:t> </a:t>
            </a:r>
            <a:r>
              <a:rPr lang="en-US" dirty="0" err="1"/>
              <a:t>kebijakan-kebijakan</a:t>
            </a:r>
            <a:r>
              <a:rPr lang="en-US" dirty="0"/>
              <a:t>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ditetapkan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ditentukan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diharapkan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agen</a:t>
            </a:r>
            <a:r>
              <a:rPr lang="en-US" dirty="0"/>
              <a:t> </a:t>
            </a:r>
            <a:r>
              <a:rPr lang="en-US" b="1" dirty="0" err="1"/>
              <a:t>penggerak</a:t>
            </a:r>
            <a:r>
              <a:rPr lang="en-US" b="1" dirty="0"/>
              <a:t> </a:t>
            </a:r>
            <a:r>
              <a:rPr lang="en-US" b="1" dirty="0" err="1"/>
              <a:t>pembangunan</a:t>
            </a:r>
            <a:r>
              <a:rPr lang="en-US" b="1" dirty="0"/>
              <a:t> di </a:t>
            </a:r>
            <a:r>
              <a:rPr lang="en-US" b="1" dirty="0" err="1"/>
              <a:t>tingkat</a:t>
            </a:r>
            <a:r>
              <a:rPr lang="en-US" b="1" dirty="0"/>
              <a:t> </a:t>
            </a:r>
            <a:r>
              <a:rPr lang="en-US" b="1" dirty="0" err="1"/>
              <a:t>daerah</a:t>
            </a:r>
            <a:r>
              <a:rPr lang="en-US" b="1" dirty="0"/>
              <a:t> </a:t>
            </a:r>
            <a:r>
              <a:rPr lang="en-US" b="1" dirty="0" err="1"/>
              <a:t>atau</a:t>
            </a:r>
            <a:r>
              <a:rPr lang="en-US" b="1" dirty="0"/>
              <a:t> </a:t>
            </a:r>
            <a:r>
              <a:rPr lang="en-US" b="1" dirty="0" err="1"/>
              <a:t>loka</a:t>
            </a:r>
            <a:r>
              <a:rPr lang="en-US" dirty="0" err="1"/>
              <a:t>l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51990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Pemerintah Daerah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25780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jelas</a:t>
            </a:r>
            <a:r>
              <a:rPr lang="en-US" dirty="0"/>
              <a:t> </a:t>
            </a:r>
            <a:r>
              <a:rPr lang="en-US" b="1" dirty="0" err="1"/>
              <a:t>visi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misi</a:t>
            </a:r>
            <a:r>
              <a:rPr lang="en-US" b="1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b="1" dirty="0" err="1"/>
              <a:t>kebijakan</a:t>
            </a:r>
            <a:r>
              <a:rPr lang="en-US" b="1" dirty="0"/>
              <a:t> </a:t>
            </a:r>
            <a:r>
              <a:rPr lang="en-US" b="1" dirty="0" err="1"/>
              <a:t>publik</a:t>
            </a:r>
            <a:r>
              <a:rPr lang="en-US" dirty="0"/>
              <a:t> di </a:t>
            </a:r>
            <a:r>
              <a:rPr lang="en-US" dirty="0" err="1"/>
              <a:t>daerah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Menentukan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b="1" dirty="0" err="1"/>
              <a:t>struktur</a:t>
            </a:r>
            <a:r>
              <a:rPr lang="en-US" b="1" dirty="0"/>
              <a:t> </a:t>
            </a:r>
            <a:r>
              <a:rPr lang="en-US" b="1" dirty="0" err="1"/>
              <a:t>organisasi</a:t>
            </a:r>
            <a:r>
              <a:rPr lang="en-US" b="1" dirty="0"/>
              <a:t> </a:t>
            </a:r>
            <a:r>
              <a:rPr lang="en-US" dirty="0" err="1"/>
              <a:t>Pemda</a:t>
            </a:r>
            <a:r>
              <a:rPr lang="en-US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Kemampuan</a:t>
            </a:r>
            <a:r>
              <a:rPr lang="en-US" dirty="0"/>
              <a:t>  </a:t>
            </a:r>
            <a:r>
              <a:rPr lang="en-US" b="1" dirty="0" err="1"/>
              <a:t>manajerial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Pemda</a:t>
            </a:r>
            <a:r>
              <a:rPr lang="en-US" dirty="0"/>
              <a:t>.( POASDBRC)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Pengembangan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b="1" dirty="0" err="1"/>
              <a:t>akuntabilitas</a:t>
            </a:r>
            <a:r>
              <a:rPr lang="en-US" dirty="0"/>
              <a:t> internal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eksternal</a:t>
            </a:r>
            <a:r>
              <a:rPr lang="en-US" dirty="0"/>
              <a:t> </a:t>
            </a:r>
            <a:r>
              <a:rPr lang="en-US" dirty="0" err="1"/>
              <a:t>Pemda</a:t>
            </a:r>
            <a:r>
              <a:rPr lang="en-US" dirty="0"/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prstClr val="black"/>
                </a:solidFill>
              </a:rPr>
              <a:t>Pengembangan </a:t>
            </a:r>
            <a:r>
              <a:rPr lang="en-US" b="1" dirty="0"/>
              <a:t>Budaya </a:t>
            </a:r>
            <a:r>
              <a:rPr lang="en-US" b="1" dirty="0" err="1"/>
              <a:t>Organisasi</a:t>
            </a:r>
            <a:r>
              <a:rPr lang="en-US" b="1" dirty="0"/>
              <a:t> </a:t>
            </a:r>
            <a:r>
              <a:rPr lang="en-US" b="1" dirty="0" err="1"/>
              <a:t>Pemda</a:t>
            </a:r>
            <a:endParaRPr lang="en-US" b="1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b="1" dirty="0"/>
              <a:t>SDM</a:t>
            </a:r>
            <a:r>
              <a:rPr lang="en-US" dirty="0"/>
              <a:t> </a:t>
            </a:r>
            <a:r>
              <a:rPr lang="en-US" dirty="0" err="1"/>
              <a:t>aparat</a:t>
            </a:r>
            <a:r>
              <a:rPr lang="en-US" dirty="0"/>
              <a:t> </a:t>
            </a:r>
            <a:r>
              <a:rPr lang="en-US" dirty="0" err="1"/>
              <a:t>Pemda</a:t>
            </a:r>
            <a:r>
              <a:rPr lang="en-US" dirty="0"/>
              <a:t> (Morality, 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Ladership</a:t>
            </a:r>
            <a:r>
              <a:rPr lang="en-US" dirty="0"/>
              <a:t>, </a:t>
            </a:r>
            <a:r>
              <a:rPr lang="en-US" dirty="0" err="1"/>
              <a:t>Manajerial</a:t>
            </a:r>
            <a:r>
              <a:rPr lang="en-US" dirty="0"/>
              <a:t>, </a:t>
            </a:r>
            <a:r>
              <a:rPr lang="en-US" dirty="0" err="1"/>
              <a:t>Tehnical</a:t>
            </a:r>
            <a:r>
              <a:rPr lang="en-US" dirty="0"/>
              <a:t>)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02317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04801"/>
            <a:ext cx="7696200" cy="838199"/>
          </a:xfrm>
        </p:spPr>
        <p:txBody>
          <a:bodyPr/>
          <a:lstStyle/>
          <a:p>
            <a:r>
              <a:rPr lang="en-US" b="1" dirty="0" err="1" smtClean="0"/>
              <a:t>Azas</a:t>
            </a:r>
            <a:r>
              <a:rPr lang="en-US" b="1" dirty="0" smtClean="0"/>
              <a:t> </a:t>
            </a:r>
            <a:r>
              <a:rPr lang="en-US" b="1" dirty="0" err="1" smtClean="0"/>
              <a:t>Pemerintahan</a:t>
            </a:r>
            <a:r>
              <a:rPr lang="en-US" b="1" dirty="0" smtClean="0"/>
              <a:t> yang </a:t>
            </a:r>
            <a:r>
              <a:rPr lang="en-US" b="1" dirty="0" err="1" smtClean="0"/>
              <a:t>baik</a:t>
            </a:r>
            <a:r>
              <a:rPr lang="en-US" b="1" dirty="0" smtClean="0"/>
              <a:t> 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143000"/>
            <a:ext cx="7848600" cy="5029200"/>
          </a:xfrm>
        </p:spPr>
        <p:txBody>
          <a:bodyPr>
            <a:normAutofit fontScale="92500" lnSpcReduction="10000"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Partisipsi</a:t>
            </a:r>
            <a:r>
              <a:rPr lang="en-US" dirty="0" smtClean="0">
                <a:solidFill>
                  <a:schemeClr val="tx1"/>
                </a:solidFill>
              </a:rPr>
              <a:t> (Participation)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</a:rPr>
              <a:t>Penegakan Hukum (Law </a:t>
            </a:r>
            <a:r>
              <a:rPr lang="en-US" dirty="0" err="1" smtClean="0">
                <a:solidFill>
                  <a:schemeClr val="tx1"/>
                </a:solidFill>
              </a:rPr>
              <a:t>Enforement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Transparansi</a:t>
            </a:r>
            <a:r>
              <a:rPr lang="en-US" dirty="0" smtClean="0">
                <a:solidFill>
                  <a:schemeClr val="tx1"/>
                </a:solidFill>
              </a:rPr>
              <a:t> (Transparency)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Kesetaraan</a:t>
            </a:r>
            <a:r>
              <a:rPr lang="en-US" dirty="0" smtClean="0">
                <a:solidFill>
                  <a:schemeClr val="tx1"/>
                </a:solidFill>
              </a:rPr>
              <a:t> (Equity)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Daya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tanggap</a:t>
            </a:r>
            <a:r>
              <a:rPr lang="en-US" dirty="0" smtClean="0">
                <a:solidFill>
                  <a:schemeClr val="tx1"/>
                </a:solidFill>
              </a:rPr>
              <a:t> (</a:t>
            </a:r>
            <a:r>
              <a:rPr lang="en-US" dirty="0" err="1" smtClean="0">
                <a:solidFill>
                  <a:schemeClr val="tx1"/>
                </a:solidFill>
              </a:rPr>
              <a:t>Responsiviness</a:t>
            </a:r>
            <a:r>
              <a:rPr lang="en-US" dirty="0" smtClean="0">
                <a:solidFill>
                  <a:schemeClr val="tx1"/>
                </a:solidFill>
              </a:rPr>
              <a:t>)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Wawasan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kedepan</a:t>
            </a:r>
            <a:r>
              <a:rPr lang="en-US" dirty="0" smtClean="0">
                <a:solidFill>
                  <a:schemeClr val="tx1"/>
                </a:solidFill>
              </a:rPr>
              <a:t> (Futuristic)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Akuntabilitas</a:t>
            </a:r>
            <a:r>
              <a:rPr lang="en-US" dirty="0" smtClean="0">
                <a:solidFill>
                  <a:schemeClr val="tx1"/>
                </a:solidFill>
              </a:rPr>
              <a:t> (accountability)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Pengawasan</a:t>
            </a:r>
            <a:r>
              <a:rPr lang="en-US" dirty="0" smtClean="0">
                <a:solidFill>
                  <a:schemeClr val="tx1"/>
                </a:solidFill>
              </a:rPr>
              <a:t> (supervision)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Efissien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Efektifitas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dirty="0" err="1" smtClean="0">
                <a:solidFill>
                  <a:schemeClr val="tx1"/>
                </a:solidFill>
              </a:rPr>
              <a:t>Profesionaisme</a:t>
            </a:r>
            <a:r>
              <a:rPr lang="en-US" dirty="0" smtClean="0">
                <a:solidFill>
                  <a:schemeClr val="tx1"/>
                </a:solidFill>
              </a:rPr>
              <a:t> .</a:t>
            </a:r>
          </a:p>
          <a:p>
            <a:pPr marL="514350" indent="-514350" algn="l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66589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b="1" dirty="0" err="1"/>
              <a:t>Peran</a:t>
            </a:r>
            <a:r>
              <a:rPr lang="en-US" b="1" dirty="0"/>
              <a:t> Pemerintah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153400" cy="4983163"/>
          </a:xfrm>
        </p:spPr>
        <p:txBody>
          <a:bodyPr>
            <a:normAutofit fontScale="85000" lnSpcReduction="10000"/>
          </a:bodyPr>
          <a:lstStyle/>
          <a:p>
            <a:pPr>
              <a:defRPr/>
            </a:pPr>
            <a:r>
              <a:rPr lang="en-US" b="1" dirty="0" err="1">
                <a:latin typeface="Arial" pitchFamily="34" charset="0"/>
                <a:cs typeface="Arial" pitchFamily="34" charset="0"/>
              </a:rPr>
              <a:t>Peran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Regulasi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adalah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fungsi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mengatur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hak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kewajiban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masyarakat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juga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birokratnya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(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administrasi</a:t>
            </a:r>
            <a:r>
              <a:rPr lang="en-US" dirty="0">
                <a:latin typeface="Arial" pitchFamily="34" charset="0"/>
                <a:cs typeface="Arial" pitchFamily="34" charset="0"/>
              </a:rPr>
              <a:t> /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penataan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dirty="0">
                <a:latin typeface="Arial" pitchFamily="34" charset="0"/>
                <a:cs typeface="Arial" pitchFamily="34" charset="0"/>
              </a:rPr>
              <a:t> proses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kebijakan</a:t>
            </a:r>
            <a:r>
              <a:rPr lang="en-US" dirty="0">
                <a:latin typeface="Arial" pitchFamily="34" charset="0"/>
                <a:cs typeface="Arial" pitchFamily="34" charset="0"/>
              </a:rPr>
              <a:t>) </a:t>
            </a:r>
          </a:p>
          <a:p>
            <a:pPr>
              <a:defRPr/>
            </a:pPr>
            <a:r>
              <a:rPr lang="en-US" b="1" dirty="0" err="1">
                <a:latin typeface="Arial" pitchFamily="34" charset="0"/>
                <a:cs typeface="Arial" pitchFamily="34" charset="0"/>
              </a:rPr>
              <a:t>Peran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Pembangunan/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pemberdayaan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masyarakat</a:t>
            </a:r>
            <a:r>
              <a:rPr lang="en-US" dirty="0">
                <a:latin typeface="Arial" pitchFamily="34" charset="0"/>
                <a:cs typeface="Arial" pitchFamily="34" charset="0"/>
              </a:rPr>
              <a:t> adalah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upaya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mensejahterakan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warga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masyarakat</a:t>
            </a:r>
            <a:r>
              <a:rPr lang="en-US" dirty="0">
                <a:latin typeface="Arial" pitchFamily="34" charset="0"/>
                <a:cs typeface="Arial" pitchFamily="34" charset="0"/>
              </a:rPr>
              <a:t>. (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masalah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&amp;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kepentingan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publik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direspon</a:t>
            </a:r>
            <a:r>
              <a:rPr lang="en-US" dirty="0">
                <a:latin typeface="Arial" pitchFamily="34" charset="0"/>
                <a:cs typeface="Arial" pitchFamily="34" charset="0"/>
              </a:rPr>
              <a:t> &amp; di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selenggarakan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id-ID" b="1" dirty="0">
                <a:latin typeface="Arial" pitchFamily="34" charset="0"/>
                <a:cs typeface="Arial" pitchFamily="34" charset="0"/>
              </a:rPr>
              <a:t>”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defRPr/>
            </a:pPr>
            <a:r>
              <a:rPr lang="id-ID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Peran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pelayanan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publik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adalah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aktivitas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memenuhi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kebutuhan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warga</a:t>
            </a:r>
            <a:r>
              <a:rPr lang="en-US" dirty="0">
                <a:latin typeface="Arial" pitchFamily="34" charset="0"/>
                <a:cs typeface="Arial" pitchFamily="34" charset="0"/>
              </a:rPr>
              <a:t> (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substansial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administratif</a:t>
            </a:r>
            <a:r>
              <a:rPr lang="en-US" dirty="0">
                <a:latin typeface="Arial" pitchFamily="34" charset="0"/>
                <a:cs typeface="Arial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2256175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Area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Pemda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2794257"/>
              </p:ext>
            </p:extLst>
          </p:nvPr>
        </p:nvGraphicFramePr>
        <p:xfrm>
          <a:off x="457200" y="1295400"/>
          <a:ext cx="8229600" cy="5074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2971800"/>
                <a:gridCol w="4495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No </a:t>
                      </a:r>
                      <a:endParaRPr lang="en-US" sz="1600" dirty="0">
                        <a:solidFill>
                          <a:srgbClr val="FFFF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Area </a:t>
                      </a:r>
                      <a:r>
                        <a:rPr lang="en-US" sz="1600" dirty="0" err="1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Perubahan</a:t>
                      </a:r>
                      <a:endParaRPr lang="en-US" sz="1600" dirty="0">
                        <a:solidFill>
                          <a:srgbClr val="FFFF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        </a:t>
                      </a:r>
                      <a:r>
                        <a:rPr lang="en-US" sz="1600" dirty="0" err="1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Hasil</a:t>
                      </a:r>
                      <a:r>
                        <a:rPr lang="en-US" sz="1600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 yang </a:t>
                      </a:r>
                      <a:r>
                        <a:rPr lang="en-US" sz="1600" dirty="0" err="1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ingin</a:t>
                      </a:r>
                      <a:r>
                        <a:rPr lang="en-US" sz="1600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dicapai</a:t>
                      </a:r>
                      <a:r>
                        <a:rPr lang="en-US" sz="1600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US" sz="1600" dirty="0">
                        <a:solidFill>
                          <a:srgbClr val="FFFF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Organisasi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Organisasi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tepat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fungsi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tepat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ukuran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Tata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Laksana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Sistem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proses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prosedur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kerja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yang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jelas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,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efektif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,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efisien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terukur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sesuai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prinsp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GG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Sumber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Daya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Aparatur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SDM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Aparatur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kompeten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beintegritas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,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berkarakter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profesional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kapabel,netral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,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kinerja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tinggi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sejahtera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Peraturan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Per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undang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2an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Peraturan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yang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tertib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tidak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tumpang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tindih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.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Pengawasan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Penyelenggraan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pemerintahan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yang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bersih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bebas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KKN. 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Akuntabilitas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Meningkatnya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kapasitas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kinerja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K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egiatan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sesuai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dengan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nilai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norma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yang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berkembang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dalam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masyarakat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Pelayanan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Publik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Pelayanan Prima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sesuai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kebutuhan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harapan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masyarakat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Budaya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kerja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aparatur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Mind set  &amp;Culture set)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Birokrasi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berintegritas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berkarakter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profesional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152786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990600"/>
            <a:ext cx="8077200" cy="1295400"/>
          </a:xfrm>
        </p:spPr>
        <p:txBody>
          <a:bodyPr/>
          <a:lstStyle/>
          <a:p>
            <a:r>
              <a:rPr lang="en-US" b="1" dirty="0" err="1"/>
              <a:t>Birokrasi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19400"/>
            <a:ext cx="8229600" cy="3306763"/>
          </a:xfrm>
        </p:spPr>
        <p:txBody>
          <a:bodyPr/>
          <a:lstStyle/>
          <a:p>
            <a:r>
              <a:rPr lang="en-US" dirty="0" err="1"/>
              <a:t>Herawati</a:t>
            </a:r>
            <a:r>
              <a:rPr lang="en-US" dirty="0"/>
              <a:t>, </a:t>
            </a:r>
            <a:r>
              <a:rPr lang="en-US" dirty="0" err="1"/>
              <a:t>Dra</a:t>
            </a:r>
            <a:r>
              <a:rPr lang="en-US" dirty="0"/>
              <a:t>. MPA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151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873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305800" cy="5486400"/>
          </a:xfrm>
        </p:spPr>
        <p:txBody>
          <a:bodyPr>
            <a:normAutofit fontScale="77500" lnSpcReduction="20000"/>
          </a:bodyPr>
          <a:lstStyle/>
          <a:p>
            <a:pPr fontAlgn="base"/>
            <a:r>
              <a:rPr lang="en-US" b="1" dirty="0" smtClean="0">
                <a:latin typeface="Arial" pitchFamily="34" charset="0"/>
                <a:cs typeface="Arial" pitchFamily="34" charset="0"/>
              </a:rPr>
              <a:t>Robbins, 1990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hal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4).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Organisasi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suatu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kesatuan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sosial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dikoordinasikan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secara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sadar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suatu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batasan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relatif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jelas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berfungsi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secara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relatif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teratur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suatu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batasan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relatif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jelas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berfungsi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secara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teratur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mencapai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tujuan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indent="0" fontAlgn="base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fontAlgn="base"/>
            <a:r>
              <a:rPr lang="en-US" b="1" dirty="0" smtClean="0">
                <a:latin typeface="Arial" pitchFamily="34" charset="0"/>
                <a:cs typeface="Arial" pitchFamily="34" charset="0"/>
              </a:rPr>
              <a:t>Menurut Drs. H.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Malayu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SP,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Hasibuan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pengertian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organisasi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adalah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sebagai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proses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penentuan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pengelompokan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pengaturan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bermacam-macam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aktivitas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diperlukan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mencapai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tujuan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bersama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0" indent="0" fontAlgn="base"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fontAlgn="base"/>
            <a:r>
              <a:rPr lang="id-ID" b="1" dirty="0" smtClean="0">
                <a:latin typeface="Arial" pitchFamily="34" charset="0"/>
                <a:cs typeface="Arial" pitchFamily="34" charset="0"/>
              </a:rPr>
              <a:t>Prof. Dr. Mr Pradjudi Armosudiro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organisasi adalah struktur pembagian kerja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&amp;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 struktur tata hubungan kerja antara sekelompok orang pemegang posisi yg bekerjasama scr ttt untuk bersama-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mencapai tujuan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tt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32357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Reformasi</a:t>
            </a:r>
            <a:r>
              <a:rPr lang="en-US" b="1" dirty="0"/>
              <a:t> </a:t>
            </a:r>
            <a:r>
              <a:rPr lang="en-US" b="1" dirty="0" err="1"/>
              <a:t>Birokrasi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Otonomi</a:t>
            </a:r>
            <a:r>
              <a:rPr lang="en-US" dirty="0"/>
              <a:t> </a:t>
            </a:r>
            <a:r>
              <a:rPr lang="en-US" dirty="0" err="1"/>
              <a:t>dimaksudkan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b="1" dirty="0" err="1"/>
              <a:t>meningkatkan</a:t>
            </a:r>
            <a:r>
              <a:rPr lang="en-US" b="1" dirty="0"/>
              <a:t> </a:t>
            </a:r>
            <a:r>
              <a:rPr lang="en-US" b="1" dirty="0" err="1"/>
              <a:t>pelayanan</a:t>
            </a:r>
            <a:r>
              <a:rPr lang="en-US" b="1" dirty="0"/>
              <a:t> </a:t>
            </a:r>
            <a:r>
              <a:rPr lang="en-US" b="1" dirty="0" err="1"/>
              <a:t>publik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kesejahteraan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pemberian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. Pemerintahan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diharapkan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efektif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efisien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melayani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merespon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tuntutan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menyelesaikan</a:t>
            </a:r>
            <a:r>
              <a:rPr lang="en-US" dirty="0"/>
              <a:t> </a:t>
            </a:r>
            <a:r>
              <a:rPr lang="en-US" dirty="0" err="1"/>
              <a:t>permasalahan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.</a:t>
            </a:r>
          </a:p>
          <a:p>
            <a:r>
              <a:rPr lang="en-US" b="1" dirty="0" err="1"/>
              <a:t>Perbaikan</a:t>
            </a:r>
            <a:r>
              <a:rPr lang="en-US" b="1" dirty="0"/>
              <a:t> </a:t>
            </a:r>
            <a:r>
              <a:rPr lang="en-US" b="1" dirty="0" err="1"/>
              <a:t>pelayanan</a:t>
            </a:r>
            <a:r>
              <a:rPr lang="en-US" b="1" dirty="0"/>
              <a:t> </a:t>
            </a:r>
            <a:r>
              <a:rPr lang="en-US" b="1" dirty="0" err="1"/>
              <a:t>birokrasi</a:t>
            </a:r>
            <a:r>
              <a:rPr lang="en-US" b="1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melalui</a:t>
            </a:r>
            <a:endParaRPr lang="en-US" dirty="0"/>
          </a:p>
          <a:p>
            <a:pPr>
              <a:lnSpc>
                <a:spcPct val="80000"/>
              </a:lnSpc>
              <a:buNone/>
            </a:pPr>
            <a:r>
              <a:rPr lang="en-US" dirty="0"/>
              <a:t>   </a:t>
            </a:r>
            <a:r>
              <a:rPr lang="en-US" dirty="0" err="1"/>
              <a:t>penciptaan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birokrasi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responsif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49822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Substansi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Reformasi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Birokrasi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3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059363"/>
          </a:xfrm>
        </p:spPr>
        <p:txBody>
          <a:bodyPr>
            <a:normAutofit fontScale="85000" lnSpcReduction="10000"/>
          </a:bodyPr>
          <a:lstStyle/>
          <a:p>
            <a:pPr>
              <a:buNone/>
              <a:defRPr/>
            </a:pPr>
            <a:r>
              <a:rPr lang="en-US" b="1" dirty="0"/>
              <a:t>SUBSTANSI REFORMASI </a:t>
            </a:r>
            <a:r>
              <a:rPr lang="en-US" b="1" dirty="0" err="1"/>
              <a:t>Birokrasi</a:t>
            </a:r>
            <a:r>
              <a:rPr lang="en-US" b="1" dirty="0"/>
              <a:t> </a:t>
            </a:r>
          </a:p>
          <a:p>
            <a:pPr>
              <a:defRPr/>
            </a:pPr>
            <a:r>
              <a:rPr lang="en-US" dirty="0"/>
              <a:t>PERUBAHAN </a:t>
            </a:r>
            <a:r>
              <a:rPr lang="en-US" b="1" dirty="0"/>
              <a:t>MINDSET</a:t>
            </a:r>
          </a:p>
          <a:p>
            <a:pPr>
              <a:defRPr/>
            </a:pPr>
            <a:r>
              <a:rPr lang="en-US" dirty="0"/>
              <a:t>PERUBAHAN </a:t>
            </a:r>
            <a:r>
              <a:rPr lang="en-US" b="1" dirty="0"/>
              <a:t>CULTUR SET</a:t>
            </a:r>
          </a:p>
          <a:p>
            <a:pPr>
              <a:defRPr/>
            </a:pPr>
            <a:r>
              <a:rPr lang="en-US" dirty="0"/>
              <a:t>PERUBAHAN </a:t>
            </a:r>
            <a:r>
              <a:rPr lang="en-US" b="1" dirty="0"/>
              <a:t>POLA SIKAP &amp; POLA  TINDAK</a:t>
            </a:r>
          </a:p>
          <a:p>
            <a:pPr>
              <a:defRPr/>
            </a:pPr>
            <a:r>
              <a:rPr lang="en-US" dirty="0"/>
              <a:t>PENGEMBANGAN </a:t>
            </a:r>
            <a:r>
              <a:rPr lang="en-US" b="1" dirty="0"/>
              <a:t>BUDAYA KERJA</a:t>
            </a:r>
          </a:p>
          <a:p>
            <a:pPr>
              <a:buNone/>
              <a:defRPr/>
            </a:pPr>
            <a:r>
              <a:rPr lang="en-US" b="1" dirty="0"/>
              <a:t>TARGET REFORMASI</a:t>
            </a:r>
          </a:p>
          <a:p>
            <a:pPr>
              <a:defRPr/>
            </a:pPr>
            <a:r>
              <a:rPr lang="en-US" dirty="0"/>
              <a:t>MENCEGAH DAN PEMBERANTASAN KKN (</a:t>
            </a:r>
            <a:r>
              <a:rPr lang="en-US" b="1" dirty="0" err="1"/>
              <a:t>Korupsi</a:t>
            </a:r>
            <a:r>
              <a:rPr lang="en-US" b="1" dirty="0"/>
              <a:t> </a:t>
            </a:r>
            <a:r>
              <a:rPr lang="en-US" b="1" dirty="0" err="1"/>
              <a:t>Kolusi</a:t>
            </a:r>
            <a:r>
              <a:rPr lang="en-US" b="1" dirty="0"/>
              <a:t> ,</a:t>
            </a:r>
            <a:r>
              <a:rPr lang="en-US" b="1" dirty="0" err="1"/>
              <a:t>Nepotisme</a:t>
            </a:r>
            <a:r>
              <a:rPr lang="en-US" b="1" dirty="0"/>
              <a:t>).</a:t>
            </a:r>
          </a:p>
          <a:p>
            <a:pPr>
              <a:defRPr/>
            </a:pPr>
            <a:r>
              <a:rPr lang="en-US" dirty="0"/>
              <a:t>MENCIPTAKAN TATA PEMERINTAHAN YG BAIK, BERSIH DAN BERWIBAWA. </a:t>
            </a:r>
            <a:r>
              <a:rPr lang="en-US" b="1" dirty="0"/>
              <a:t>GG</a:t>
            </a:r>
          </a:p>
          <a:p>
            <a:pPr>
              <a:defRPr/>
            </a:pPr>
            <a:r>
              <a:rPr lang="en-US" dirty="0"/>
              <a:t>MENINGKATKAN KUALITAS </a:t>
            </a:r>
            <a:r>
              <a:rPr lang="en-US" b="1" dirty="0"/>
              <a:t>PELAYANAN PUBLIK/PRIMA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87824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Reformasi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latin typeface="Arial" pitchFamily="34" charset="0"/>
                <a:cs typeface="Arial" pitchFamily="34" charset="0"/>
              </a:rPr>
              <a:t>Birokrasi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05800" cy="48307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Penataan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distribusi</a:t>
            </a:r>
            <a:r>
              <a:rPr lang="en-US" dirty="0" smtClean="0"/>
              <a:t> ASN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Pengembangan </a:t>
            </a:r>
            <a:r>
              <a:rPr lang="en-US" dirty="0" err="1" smtClean="0"/>
              <a:t>Seleksi</a:t>
            </a:r>
            <a:r>
              <a:rPr lang="en-US" dirty="0" smtClean="0"/>
              <a:t> &amp; </a:t>
            </a:r>
            <a:r>
              <a:rPr lang="en-US" dirty="0" err="1" smtClean="0"/>
              <a:t>promosi</a:t>
            </a:r>
            <a:r>
              <a:rPr lang="en-US" dirty="0" smtClean="0"/>
              <a:t> </a:t>
            </a:r>
            <a:r>
              <a:rPr lang="en-US" dirty="0" err="1" smtClean="0"/>
              <a:t>scr</a:t>
            </a:r>
            <a:r>
              <a:rPr lang="en-US" dirty="0" smtClean="0"/>
              <a:t> </a:t>
            </a:r>
            <a:r>
              <a:rPr lang="en-US" dirty="0" err="1" smtClean="0"/>
              <a:t>terbuka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profesonalitas</a:t>
            </a:r>
            <a:r>
              <a:rPr lang="en-US" dirty="0" smtClean="0"/>
              <a:t> ASN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Pengembangan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elektronik</a:t>
            </a:r>
            <a:r>
              <a:rPr lang="en-US" dirty="0" smtClean="0"/>
              <a:t> yang </a:t>
            </a:r>
            <a:r>
              <a:rPr lang="en-US" dirty="0" err="1" smtClean="0"/>
              <a:t>terintegrasi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Penataan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integritas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 </a:t>
            </a:r>
            <a:r>
              <a:rPr lang="en-US" dirty="0" err="1" smtClean="0"/>
              <a:t>aparatur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efesiensi</a:t>
            </a:r>
            <a:r>
              <a:rPr lang="en-US" dirty="0" smtClean="0"/>
              <a:t> </a:t>
            </a:r>
            <a:r>
              <a:rPr lang="en-US" dirty="0" err="1" smtClean="0"/>
              <a:t>belanja</a:t>
            </a:r>
            <a:r>
              <a:rPr lang="en-US" dirty="0" smtClean="0"/>
              <a:t> </a:t>
            </a:r>
            <a:r>
              <a:rPr lang="en-US" dirty="0" err="1" smtClean="0"/>
              <a:t>aparatur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kesejahteraan</a:t>
            </a:r>
            <a:r>
              <a:rPr lang="en-US" dirty="0" smtClean="0"/>
              <a:t> ASN.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264587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Arial" pitchFamily="34" charset="0"/>
                <a:cs typeface="Arial" pitchFamily="34" charset="0"/>
              </a:rPr>
              <a:t>HUBUNGAN REF BIROKRASI DAN GOOD GOVERNANCE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Penegakan </a:t>
            </a:r>
            <a:r>
              <a:rPr lang="en-US" dirty="0" err="1"/>
              <a:t>hukum</a:t>
            </a:r>
            <a:endParaRPr lang="en-US" dirty="0"/>
          </a:p>
          <a:p>
            <a:pPr>
              <a:defRPr/>
            </a:pP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publik</a:t>
            </a:r>
            <a:endParaRPr lang="en-US" dirty="0"/>
          </a:p>
          <a:p>
            <a:pPr>
              <a:defRPr/>
            </a:pPr>
            <a:r>
              <a:rPr lang="en-US" dirty="0"/>
              <a:t>Perubahan </a:t>
            </a:r>
            <a:r>
              <a:rPr lang="en-US" dirty="0" err="1"/>
              <a:t>mindet</a:t>
            </a:r>
            <a:r>
              <a:rPr lang="en-US" dirty="0"/>
              <a:t> &amp; </a:t>
            </a:r>
            <a:r>
              <a:rPr lang="en-US" dirty="0" err="1"/>
              <a:t>culturset</a:t>
            </a:r>
            <a:endParaRPr lang="en-US" dirty="0"/>
          </a:p>
          <a:p>
            <a:pPr>
              <a:defRPr/>
            </a:pPr>
            <a:r>
              <a:rPr lang="en-US" dirty="0"/>
              <a:t>Perubahan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pikir</a:t>
            </a:r>
            <a:r>
              <a:rPr lang="en-US" dirty="0"/>
              <a:t>, </a:t>
            </a:r>
            <a:r>
              <a:rPr lang="en-US" dirty="0" err="1"/>
              <a:t>sikap</a:t>
            </a:r>
            <a:r>
              <a:rPr lang="en-US" dirty="0"/>
              <a:t>, </a:t>
            </a:r>
            <a:r>
              <a:rPr lang="en-US" dirty="0" err="1"/>
              <a:t>tindak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arah</a:t>
            </a:r>
            <a:r>
              <a:rPr lang="en-US" dirty="0"/>
              <a:t> </a:t>
            </a:r>
            <a:r>
              <a:rPr lang="en-US" dirty="0" err="1"/>
              <a:t>produktivitas</a:t>
            </a:r>
            <a:r>
              <a:rPr lang="en-US" dirty="0"/>
              <a:t>, </a:t>
            </a:r>
            <a:r>
              <a:rPr lang="en-US" dirty="0" err="1"/>
              <a:t>efektif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efisien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144883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VISI MISI REFORMASI  BIROKRASI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defRPr/>
            </a:pPr>
            <a:r>
              <a:rPr lang="en-US" dirty="0" err="1"/>
              <a:t>Visi</a:t>
            </a:r>
            <a:r>
              <a:rPr lang="en-US" dirty="0"/>
              <a:t> : </a:t>
            </a:r>
            <a:r>
              <a:rPr lang="en-US" dirty="0" err="1"/>
              <a:t>terwujudnya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, </a:t>
            </a:r>
            <a:r>
              <a:rPr lang="en-US" dirty="0" err="1" smtClean="0"/>
              <a:t>bersih</a:t>
            </a:r>
            <a:endParaRPr lang="en-US" dirty="0" smtClean="0"/>
          </a:p>
          <a:p>
            <a:pPr>
              <a:buNone/>
              <a:defRPr/>
            </a:pPr>
            <a:r>
              <a:rPr lang="en-US" dirty="0" smtClean="0"/>
              <a:t>             </a:t>
            </a:r>
            <a:r>
              <a:rPr lang="en-US" dirty="0" err="1" smtClean="0"/>
              <a:t>berwibawa</a:t>
            </a:r>
            <a:r>
              <a:rPr lang="en-US" dirty="0" smtClean="0"/>
              <a:t>, </a:t>
            </a:r>
            <a:r>
              <a:rPr lang="en-US" dirty="0" err="1" smtClean="0"/>
              <a:t>profesional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bertanggung</a:t>
            </a:r>
            <a:r>
              <a:rPr lang="en-US" dirty="0" smtClean="0"/>
              <a:t> </a:t>
            </a:r>
          </a:p>
          <a:p>
            <a:pPr>
              <a:buNone/>
              <a:defRPr/>
            </a:pPr>
            <a:r>
              <a:rPr lang="en-US" dirty="0" smtClean="0"/>
              <a:t>            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/>
              <a:t>terwujudnya</a:t>
            </a:r>
            <a:r>
              <a:rPr lang="en-US" dirty="0"/>
              <a:t> good </a:t>
            </a:r>
            <a:r>
              <a:rPr lang="en-US" dirty="0" smtClean="0"/>
              <a:t> governance.</a:t>
            </a:r>
            <a:endParaRPr lang="en-US" dirty="0"/>
          </a:p>
          <a:p>
            <a:pPr>
              <a:defRPr/>
            </a:pPr>
            <a:r>
              <a:rPr lang="en-US" dirty="0" err="1"/>
              <a:t>Misi</a:t>
            </a:r>
            <a:r>
              <a:rPr lang="en-US" dirty="0"/>
              <a:t> </a:t>
            </a:r>
            <a:r>
              <a:rPr lang="en-US" dirty="0" smtClean="0"/>
              <a:t>:</a:t>
            </a:r>
            <a:r>
              <a:rPr lang="en-US" dirty="0" err="1" smtClean="0"/>
              <a:t>mengembalikan</a:t>
            </a:r>
            <a:r>
              <a:rPr lang="en-US" dirty="0" smtClean="0"/>
              <a:t> </a:t>
            </a:r>
            <a:r>
              <a:rPr lang="en-US" dirty="0" err="1"/>
              <a:t>cita</a:t>
            </a:r>
            <a:r>
              <a:rPr lang="en-US" dirty="0"/>
              <a:t> &amp; </a:t>
            </a:r>
            <a:r>
              <a:rPr lang="en-US" dirty="0" err="1"/>
              <a:t>citra</a:t>
            </a:r>
            <a:r>
              <a:rPr lang="en-US" dirty="0"/>
              <a:t> </a:t>
            </a:r>
            <a:r>
              <a:rPr lang="en-US" dirty="0" err="1"/>
              <a:t>birokrasi</a:t>
            </a:r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pPr>
              <a:buNone/>
              <a:defRPr/>
            </a:pPr>
            <a:r>
              <a:rPr lang="en-US" dirty="0"/>
              <a:t> </a:t>
            </a:r>
            <a:r>
              <a:rPr lang="en-US" dirty="0" smtClean="0"/>
              <a:t>           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b="1" dirty="0" err="1"/>
              <a:t>abdi</a:t>
            </a:r>
            <a:r>
              <a:rPr lang="en-US" b="1" dirty="0"/>
              <a:t> </a:t>
            </a:r>
            <a:r>
              <a:rPr lang="en-US" b="1" dirty="0" err="1"/>
              <a:t>negara</a:t>
            </a:r>
            <a:r>
              <a:rPr lang="en-US" b="1" dirty="0"/>
              <a:t> &amp; </a:t>
            </a:r>
            <a:r>
              <a:rPr lang="en-US" b="1" dirty="0" err="1"/>
              <a:t>abdi</a:t>
            </a:r>
            <a:r>
              <a:rPr lang="en-US" b="1" dirty="0"/>
              <a:t> </a:t>
            </a:r>
            <a:endParaRPr lang="en-US" b="1" dirty="0" smtClean="0"/>
          </a:p>
          <a:p>
            <a:pPr>
              <a:buNone/>
              <a:defRPr/>
            </a:pPr>
            <a:r>
              <a:rPr lang="en-US" b="1" dirty="0"/>
              <a:t> </a:t>
            </a:r>
            <a:r>
              <a:rPr lang="en-US" b="1" dirty="0" smtClean="0"/>
              <a:t>            </a:t>
            </a:r>
            <a:r>
              <a:rPr lang="en-US" b="1" dirty="0" err="1" smtClean="0"/>
              <a:t>masyarakat</a:t>
            </a:r>
            <a:r>
              <a:rPr lang="en-US" b="1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suri</a:t>
            </a:r>
            <a:r>
              <a:rPr lang="en-US" dirty="0"/>
              <a:t> </a:t>
            </a:r>
            <a:r>
              <a:rPr lang="en-US" dirty="0" err="1"/>
              <a:t>tauladan</a:t>
            </a:r>
            <a:r>
              <a:rPr lang="en-US" dirty="0"/>
              <a:t> </a:t>
            </a:r>
            <a:endParaRPr lang="en-US" dirty="0" smtClean="0"/>
          </a:p>
          <a:p>
            <a:pPr>
              <a:buNone/>
              <a:defRPr/>
            </a:pPr>
            <a:r>
              <a:rPr lang="en-US" dirty="0"/>
              <a:t> </a:t>
            </a:r>
            <a:r>
              <a:rPr lang="en-US" dirty="0" smtClean="0"/>
              <a:t>          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/>
              <a:t>panutan</a:t>
            </a:r>
            <a:r>
              <a:rPr lang="en-US" dirty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</a:p>
          <a:p>
            <a:pPr>
              <a:buNone/>
              <a:defRPr/>
            </a:pPr>
            <a:r>
              <a:rPr lang="en-US" dirty="0"/>
              <a:t> </a:t>
            </a:r>
            <a:r>
              <a:rPr lang="en-US" dirty="0" smtClean="0"/>
              <a:t>           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sehari-hari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830772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/>
              <a:t>aparatur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yang </a:t>
            </a:r>
            <a:r>
              <a:rPr lang="en-US" dirty="0" err="1"/>
              <a:t>efektif</a:t>
            </a:r>
            <a:r>
              <a:rPr lang="en-US" dirty="0"/>
              <a:t> &amp; </a:t>
            </a:r>
            <a:r>
              <a:rPr lang="en-US" dirty="0" err="1"/>
              <a:t>efisien</a:t>
            </a:r>
            <a:r>
              <a:rPr lang="en-US" dirty="0"/>
              <a:t>;</a:t>
            </a:r>
          </a:p>
          <a:p>
            <a:pPr>
              <a:defRPr/>
            </a:pPr>
            <a:r>
              <a:rPr lang="en-US" dirty="0" err="1"/>
              <a:t>Membebaskan</a:t>
            </a:r>
            <a:r>
              <a:rPr lang="en-US" dirty="0"/>
              <a:t> </a:t>
            </a:r>
            <a:r>
              <a:rPr lang="en-US" dirty="0" err="1"/>
              <a:t>aparatur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praktek</a:t>
            </a:r>
            <a:r>
              <a:rPr lang="en-US" dirty="0"/>
              <a:t> KKN &amp; </a:t>
            </a:r>
            <a:r>
              <a:rPr lang="en-US" dirty="0" err="1"/>
              <a:t>perbuatan</a:t>
            </a:r>
            <a:r>
              <a:rPr lang="en-US" dirty="0"/>
              <a:t> </a:t>
            </a:r>
            <a:r>
              <a:rPr lang="en-US" dirty="0" err="1"/>
              <a:t>tercela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;</a:t>
            </a:r>
          </a:p>
          <a:p>
            <a:pPr>
              <a:defRPr/>
            </a:pPr>
            <a:r>
              <a:rPr lang="en-US" dirty="0" err="1"/>
              <a:t>Birokrasi</a:t>
            </a:r>
            <a:r>
              <a:rPr lang="en-US" dirty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b="1" dirty="0" err="1"/>
              <a:t>pelayanan</a:t>
            </a:r>
            <a:r>
              <a:rPr lang="en-US" b="1" dirty="0"/>
              <a:t> </a:t>
            </a:r>
            <a:r>
              <a:rPr lang="en-US" b="1" dirty="0" err="1"/>
              <a:t>publik</a:t>
            </a:r>
            <a:r>
              <a:rPr lang="en-US" b="1" dirty="0"/>
              <a:t> </a:t>
            </a:r>
            <a:r>
              <a:rPr lang="en-US" b="1" dirty="0" err="1"/>
              <a:t>yg</a:t>
            </a:r>
            <a:r>
              <a:rPr lang="en-US" b="1" dirty="0"/>
              <a:t> prima.</a:t>
            </a:r>
          </a:p>
          <a:p>
            <a:pPr>
              <a:defRPr/>
            </a:pP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aparatur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yang </a:t>
            </a:r>
            <a:r>
              <a:rPr lang="en-US" dirty="0" err="1"/>
              <a:t>efektif</a:t>
            </a:r>
            <a:r>
              <a:rPr lang="en-US" dirty="0"/>
              <a:t> &amp; </a:t>
            </a:r>
            <a:r>
              <a:rPr lang="en-US" dirty="0" err="1"/>
              <a:t>efisien</a:t>
            </a:r>
            <a:r>
              <a:rPr lang="en-US" dirty="0" smtClean="0"/>
              <a:t>;</a:t>
            </a:r>
            <a:endParaRPr lang="en-US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74638"/>
            <a:ext cx="8153400" cy="56356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000" dirty="0" smtClean="0"/>
              <a:t>TUJUAN REFORMASI BIROKRASI</a:t>
            </a:r>
          </a:p>
        </p:txBody>
      </p:sp>
    </p:spTree>
    <p:extLst>
      <p:ext uri="{BB962C8B-B14F-4D97-AF65-F5344CB8AC3E}">
        <p14:creationId xmlns:p14="http://schemas.microsoft.com/office/powerpoint/2010/main" val="173736121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Arial" pitchFamily="34" charset="0"/>
                <a:cs typeface="Arial" pitchFamily="34" charset="0"/>
              </a:rPr>
              <a:t>STRATEGI REFORMASI BIROKRASI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305800" cy="4906963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dirty="0" err="1"/>
              <a:t>Upaya-upaya</a:t>
            </a:r>
            <a:r>
              <a:rPr lang="en-US" dirty="0"/>
              <a:t> </a:t>
            </a: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/>
              <a:t>    </a:t>
            </a:r>
            <a:r>
              <a:rPr lang="en-US" dirty="0" err="1"/>
              <a:t>publik</a:t>
            </a:r>
            <a:r>
              <a:rPr lang="en-US" dirty="0"/>
              <a:t>;</a:t>
            </a:r>
          </a:p>
          <a:p>
            <a:pPr>
              <a:lnSpc>
                <a:spcPct val="80000"/>
              </a:lnSpc>
              <a:defRPr/>
            </a:pPr>
            <a:r>
              <a:rPr lang="en-US" dirty="0" err="1"/>
              <a:t>Percepatan</a:t>
            </a:r>
            <a:r>
              <a:rPr lang="en-US" dirty="0"/>
              <a:t> </a:t>
            </a:r>
            <a:r>
              <a:rPr lang="en-US" dirty="0" err="1"/>
              <a:t>pembrantasan</a:t>
            </a:r>
            <a:r>
              <a:rPr lang="en-US" dirty="0"/>
              <a:t> </a:t>
            </a:r>
            <a:r>
              <a:rPr lang="en-US" dirty="0" err="1"/>
              <a:t>korupsi</a:t>
            </a:r>
            <a:r>
              <a:rPr lang="en-US" dirty="0"/>
              <a:t>;</a:t>
            </a:r>
          </a:p>
          <a:p>
            <a:pPr>
              <a:lnSpc>
                <a:spcPct val="80000"/>
              </a:lnSpc>
              <a:defRPr/>
            </a:pP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SDM </a:t>
            </a:r>
            <a:r>
              <a:rPr lang="en-US" dirty="0" err="1"/>
              <a:t>aparatur</a:t>
            </a:r>
            <a:endParaRPr lang="en-US" dirty="0"/>
          </a:p>
          <a:p>
            <a:pPr>
              <a:lnSpc>
                <a:spcPct val="80000"/>
              </a:lnSpc>
              <a:defRPr/>
            </a:pPr>
            <a:r>
              <a:rPr lang="en-US" dirty="0"/>
              <a:t>Manajemen </a:t>
            </a:r>
            <a:r>
              <a:rPr lang="en-US" dirty="0" err="1"/>
              <a:t>kepegawaian</a:t>
            </a:r>
            <a:r>
              <a:rPr lang="en-US" dirty="0"/>
              <a:t> </a:t>
            </a:r>
            <a:r>
              <a:rPr lang="en-US" dirty="0" err="1"/>
              <a:t>berbasis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;</a:t>
            </a:r>
          </a:p>
          <a:p>
            <a:pPr>
              <a:lnSpc>
                <a:spcPct val="80000"/>
              </a:lnSpc>
              <a:defRPr/>
            </a:pPr>
            <a:r>
              <a:rPr lang="en-US" dirty="0" err="1"/>
              <a:t>Remunerasi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meritokrasi</a:t>
            </a:r>
            <a:r>
              <a:rPr lang="en-US" dirty="0"/>
              <a:t>;</a:t>
            </a:r>
          </a:p>
          <a:p>
            <a:pPr>
              <a:lnSpc>
                <a:spcPct val="80000"/>
              </a:lnSpc>
              <a:defRPr/>
            </a:pPr>
            <a:r>
              <a:rPr lang="en-US" dirty="0" err="1"/>
              <a:t>Diklat</a:t>
            </a:r>
            <a:r>
              <a:rPr lang="en-US" dirty="0"/>
              <a:t> </a:t>
            </a:r>
            <a:r>
              <a:rPr lang="en-US" dirty="0" err="1"/>
              <a:t>berbasis</a:t>
            </a:r>
            <a:r>
              <a:rPr lang="en-US" dirty="0"/>
              <a:t> </a:t>
            </a:r>
            <a:r>
              <a:rPr lang="en-US" dirty="0" err="1"/>
              <a:t>kompetensi</a:t>
            </a:r>
            <a:r>
              <a:rPr lang="en-US" dirty="0"/>
              <a:t>;</a:t>
            </a:r>
          </a:p>
          <a:p>
            <a:pPr>
              <a:lnSpc>
                <a:spcPct val="80000"/>
              </a:lnSpc>
              <a:defRPr/>
            </a:pPr>
            <a:r>
              <a:rPr lang="en-US" dirty="0" err="1"/>
              <a:t>Deregulasi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debirokratisasi</a:t>
            </a:r>
            <a:endParaRPr lang="en-US" dirty="0"/>
          </a:p>
          <a:p>
            <a:pPr>
              <a:lnSpc>
                <a:spcPct val="80000"/>
              </a:lnSpc>
              <a:defRPr/>
            </a:pPr>
            <a:r>
              <a:rPr lang="en-US" dirty="0" err="1"/>
              <a:t>Penyelesaian</a:t>
            </a:r>
            <a:r>
              <a:rPr lang="en-US" dirty="0"/>
              <a:t> </a:t>
            </a:r>
            <a:r>
              <a:rPr lang="en-US" dirty="0" err="1"/>
              <a:t>pegawai</a:t>
            </a:r>
            <a:r>
              <a:rPr lang="en-US" dirty="0"/>
              <a:t> status </a:t>
            </a:r>
            <a:r>
              <a:rPr lang="en-US" dirty="0" err="1"/>
              <a:t>honorer</a:t>
            </a:r>
            <a:r>
              <a:rPr lang="en-US" dirty="0"/>
              <a:t>, </a:t>
            </a:r>
            <a:r>
              <a:rPr lang="en-US" dirty="0" err="1"/>
              <a:t>harian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152282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92162"/>
          </a:xfrm>
        </p:spPr>
        <p:txBody>
          <a:bodyPr/>
          <a:lstStyle/>
          <a:p>
            <a:r>
              <a:rPr lang="en-US" b="1" dirty="0" err="1"/>
              <a:t>Organisasi</a:t>
            </a:r>
            <a:r>
              <a:rPr lang="en-US" b="1" dirty="0"/>
              <a:t> </a:t>
            </a:r>
            <a:r>
              <a:rPr lang="en-US" b="1" dirty="0" err="1"/>
              <a:t>Perangkat</a:t>
            </a:r>
            <a:r>
              <a:rPr lang="en-US" b="1" dirty="0"/>
              <a:t> Daerah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153400" cy="4983163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Peraturan</a:t>
            </a:r>
            <a:r>
              <a:rPr lang="en-US" dirty="0"/>
              <a:t> Pemerintah </a:t>
            </a:r>
            <a:r>
              <a:rPr lang="en-US" b="1" dirty="0" err="1"/>
              <a:t>Nomor</a:t>
            </a:r>
            <a:r>
              <a:rPr lang="en-US" b="1" dirty="0"/>
              <a:t> 18 </a:t>
            </a:r>
            <a:r>
              <a:rPr lang="en-US" b="1" dirty="0" err="1"/>
              <a:t>Tahun</a:t>
            </a:r>
            <a:r>
              <a:rPr lang="en-US" b="1" dirty="0"/>
              <a:t> 2016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Daerah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tanggal</a:t>
            </a:r>
            <a:r>
              <a:rPr lang="en-US" dirty="0"/>
              <a:t> 19 </a:t>
            </a:r>
            <a:r>
              <a:rPr lang="en-US" dirty="0" err="1"/>
              <a:t>Juni</a:t>
            </a:r>
            <a:r>
              <a:rPr lang="en-US" dirty="0"/>
              <a:t> 2016 yang </a:t>
            </a:r>
            <a:r>
              <a:rPr lang="en-US" dirty="0" err="1"/>
              <a:t>mencabut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Pemerintah No 41 </a:t>
            </a:r>
            <a:r>
              <a:rPr lang="en-US" dirty="0" err="1"/>
              <a:t>Tahun</a:t>
            </a:r>
            <a:r>
              <a:rPr lang="en-US" dirty="0"/>
              <a:t> 2007 </a:t>
            </a:r>
            <a:r>
              <a:rPr lang="en-US" dirty="0" err="1"/>
              <a:t>ttng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Daerah.</a:t>
            </a:r>
          </a:p>
          <a:p>
            <a:r>
              <a:rPr lang="en-US" dirty="0"/>
              <a:t> </a:t>
            </a:r>
            <a:r>
              <a:rPr lang="en-US" dirty="0" err="1"/>
              <a:t>Pembentukan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Daerah </a:t>
            </a:r>
            <a:r>
              <a:rPr lang="en-US" dirty="0" err="1"/>
              <a:t>mempertimbangkan</a:t>
            </a:r>
            <a:r>
              <a:rPr lang="en-US" dirty="0"/>
              <a:t> </a:t>
            </a:r>
            <a:r>
              <a:rPr lang="en-US" b="1" dirty="0" err="1"/>
              <a:t>faktor</a:t>
            </a:r>
            <a:r>
              <a:rPr lang="en-US" b="1" dirty="0"/>
              <a:t> </a:t>
            </a:r>
            <a:r>
              <a:rPr lang="en-US" b="1" dirty="0" err="1"/>
              <a:t>luas</a:t>
            </a:r>
            <a:r>
              <a:rPr lang="en-US" b="1" dirty="0"/>
              <a:t> </a:t>
            </a:r>
            <a:r>
              <a:rPr lang="en-US" b="1" dirty="0" err="1"/>
              <a:t>wilayah</a:t>
            </a:r>
            <a:r>
              <a:rPr lang="en-US" b="1" dirty="0"/>
              <a:t>, </a:t>
            </a:r>
            <a:r>
              <a:rPr lang="en-US" b="1" dirty="0" err="1"/>
              <a:t>jumlah</a:t>
            </a:r>
            <a:r>
              <a:rPr lang="en-US" b="1" dirty="0"/>
              <a:t> </a:t>
            </a:r>
            <a:r>
              <a:rPr lang="en-US" b="1" dirty="0" err="1"/>
              <a:t>penduduk</a:t>
            </a:r>
            <a:r>
              <a:rPr lang="en-US" b="1" dirty="0"/>
              <a:t>, </a:t>
            </a:r>
            <a:r>
              <a:rPr lang="en-US" b="1" dirty="0" err="1"/>
              <a:t>kemampuan</a:t>
            </a:r>
            <a:r>
              <a:rPr lang="en-US" b="1" dirty="0"/>
              <a:t> </a:t>
            </a:r>
            <a:r>
              <a:rPr lang="en-US" b="1" dirty="0" err="1"/>
              <a:t>keuangan</a:t>
            </a:r>
            <a:r>
              <a:rPr lang="en-US" b="1" dirty="0"/>
              <a:t> Daerah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besaran</a:t>
            </a:r>
            <a:r>
              <a:rPr lang="en-US" dirty="0"/>
              <a:t> </a:t>
            </a:r>
            <a:r>
              <a:rPr lang="en-US" dirty="0" err="1"/>
              <a:t>beban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Urusan Pemerintahan yang </a:t>
            </a:r>
            <a:r>
              <a:rPr lang="en-US" dirty="0" err="1"/>
              <a:t>diserahkan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Daerah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mandat</a:t>
            </a:r>
            <a:r>
              <a:rPr lang="en-US" dirty="0"/>
              <a:t> yang </a:t>
            </a:r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dilaksanakan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Daerah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Daerah</a:t>
            </a:r>
          </a:p>
        </p:txBody>
      </p:sp>
    </p:spTree>
    <p:extLst>
      <p:ext uri="{BB962C8B-B14F-4D97-AF65-F5344CB8AC3E}">
        <p14:creationId xmlns:p14="http://schemas.microsoft.com/office/powerpoint/2010/main" val="128462899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Pembentukan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Perangkat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Daerah 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berdasarkan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/>
              <a:t>: 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AutoNum type="alphaLcPeriod"/>
            </a:pPr>
            <a:r>
              <a:rPr lang="en-US" dirty="0"/>
              <a:t>Urusan Pemerintahan yang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kewenangan</a:t>
            </a:r>
            <a:r>
              <a:rPr lang="en-US" dirty="0"/>
              <a:t> Daerah;</a:t>
            </a:r>
          </a:p>
          <a:p>
            <a:pPr marL="0" indent="0">
              <a:buNone/>
            </a:pPr>
            <a:r>
              <a:rPr lang="en-US" dirty="0"/>
              <a:t> b. </a:t>
            </a:r>
            <a:r>
              <a:rPr lang="en-US" dirty="0" err="1"/>
              <a:t>Intensitas</a:t>
            </a:r>
            <a:r>
              <a:rPr lang="en-US" dirty="0"/>
              <a:t> Urusan Pemerintahan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potensi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   Daerah; </a:t>
            </a:r>
          </a:p>
          <a:p>
            <a:pPr marL="0" indent="0">
              <a:buNone/>
            </a:pPr>
            <a:r>
              <a:rPr lang="en-US" dirty="0"/>
              <a:t> c. </a:t>
            </a:r>
            <a:r>
              <a:rPr lang="en-US" dirty="0" err="1"/>
              <a:t>efisiensi</a:t>
            </a:r>
            <a:r>
              <a:rPr lang="en-US" dirty="0"/>
              <a:t>; </a:t>
            </a:r>
          </a:p>
          <a:p>
            <a:pPr marL="0" indent="0">
              <a:buNone/>
            </a:pPr>
            <a:r>
              <a:rPr lang="en-US" dirty="0"/>
              <a:t> d. </a:t>
            </a:r>
            <a:r>
              <a:rPr lang="en-US" dirty="0" err="1"/>
              <a:t>efektivitas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 e. </a:t>
            </a:r>
            <a:r>
              <a:rPr lang="en-US" dirty="0" err="1"/>
              <a:t>pembagian</a:t>
            </a:r>
            <a:r>
              <a:rPr lang="en-US" dirty="0"/>
              <a:t> </a:t>
            </a:r>
            <a:r>
              <a:rPr lang="en-US" dirty="0" err="1"/>
              <a:t>habis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; </a:t>
            </a:r>
          </a:p>
          <a:p>
            <a:pPr marL="0" indent="0">
              <a:buNone/>
            </a:pPr>
            <a:r>
              <a:rPr lang="en-US" dirty="0"/>
              <a:t> f. </a:t>
            </a:r>
            <a:r>
              <a:rPr lang="en-US" dirty="0" err="1"/>
              <a:t>rentang</a:t>
            </a:r>
            <a:r>
              <a:rPr lang="en-US" dirty="0"/>
              <a:t> </a:t>
            </a:r>
            <a:r>
              <a:rPr lang="en-US" dirty="0" err="1"/>
              <a:t>kendali</a:t>
            </a:r>
            <a:r>
              <a:rPr lang="en-US" dirty="0"/>
              <a:t>; </a:t>
            </a:r>
          </a:p>
          <a:p>
            <a:pPr marL="0" indent="0">
              <a:buNone/>
            </a:pPr>
            <a:r>
              <a:rPr lang="en-US" dirty="0"/>
              <a:t> g. </a:t>
            </a:r>
            <a:r>
              <a:rPr lang="en-US" dirty="0" err="1"/>
              <a:t>tata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yang </a:t>
            </a:r>
            <a:r>
              <a:rPr lang="en-US" dirty="0" err="1"/>
              <a:t>jelas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h. </a:t>
            </a:r>
            <a:r>
              <a:rPr lang="en-US" dirty="0" err="1"/>
              <a:t>fleksibilitas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831207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92162"/>
          </a:xfrm>
        </p:spPr>
        <p:txBody>
          <a:bodyPr/>
          <a:lstStyle/>
          <a:p>
            <a:r>
              <a:rPr lang="en-US" b="1" dirty="0" err="1"/>
              <a:t>Jenis</a:t>
            </a:r>
            <a:r>
              <a:rPr lang="en-US" b="1" dirty="0"/>
              <a:t> </a:t>
            </a:r>
            <a:r>
              <a:rPr lang="en-US" b="1" dirty="0" err="1"/>
              <a:t>Perangkat</a:t>
            </a:r>
            <a:r>
              <a:rPr lang="en-US" b="1" dirty="0"/>
              <a:t> Daerah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err="1">
                <a:latin typeface="Arial" pitchFamily="34" charset="0"/>
                <a:cs typeface="Arial" pitchFamily="34" charset="0"/>
              </a:rPr>
              <a:t>Perangkat</a:t>
            </a:r>
            <a:r>
              <a:rPr lang="en-US" dirty="0">
                <a:latin typeface="Arial" pitchFamily="34" charset="0"/>
                <a:cs typeface="Arial" pitchFamily="34" charset="0"/>
              </a:rPr>
              <a:t> Daerah </a:t>
            </a:r>
            <a:r>
              <a:rPr lang="en-US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provinsi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terdiri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atas</a:t>
            </a:r>
            <a:r>
              <a:rPr lang="en-US" dirty="0">
                <a:latin typeface="Arial" pitchFamily="34" charset="0"/>
                <a:cs typeface="Arial" pitchFamily="34" charset="0"/>
              </a:rPr>
              <a:t>:</a:t>
            </a:r>
          </a:p>
          <a:p>
            <a:pPr lvl="0"/>
            <a:r>
              <a:rPr lang="en-US" dirty="0" err="1">
                <a:latin typeface="Arial" pitchFamily="34" charset="0"/>
                <a:cs typeface="Arial" pitchFamily="34" charset="0"/>
              </a:rPr>
              <a:t>sekretariat</a:t>
            </a:r>
            <a:r>
              <a:rPr lang="en-US" dirty="0">
                <a:latin typeface="Arial" pitchFamily="34" charset="0"/>
                <a:cs typeface="Arial" pitchFamily="34" charset="0"/>
              </a:rPr>
              <a:t> Daerah;</a:t>
            </a:r>
          </a:p>
          <a:p>
            <a:pPr lvl="0"/>
            <a:r>
              <a:rPr lang="en-US" dirty="0" err="1">
                <a:latin typeface="Arial" pitchFamily="34" charset="0"/>
                <a:cs typeface="Arial" pitchFamily="34" charset="0"/>
              </a:rPr>
              <a:t>sekretariat</a:t>
            </a:r>
            <a:r>
              <a:rPr lang="en-US" dirty="0">
                <a:latin typeface="Arial" pitchFamily="34" charset="0"/>
                <a:cs typeface="Arial" pitchFamily="34" charset="0"/>
              </a:rPr>
              <a:t> DPRD;</a:t>
            </a:r>
          </a:p>
          <a:p>
            <a:pPr lvl="0"/>
            <a:r>
              <a:rPr lang="en-US" dirty="0" err="1">
                <a:latin typeface="Arial" pitchFamily="34" charset="0"/>
                <a:cs typeface="Arial" pitchFamily="34" charset="0"/>
              </a:rPr>
              <a:t>inspektorat</a:t>
            </a:r>
            <a:r>
              <a:rPr lang="en-US" dirty="0">
                <a:latin typeface="Arial" pitchFamily="34" charset="0"/>
                <a:cs typeface="Arial" pitchFamily="34" charset="0"/>
              </a:rPr>
              <a:t>;</a:t>
            </a:r>
          </a:p>
          <a:p>
            <a:pPr lvl="0"/>
            <a:r>
              <a:rPr lang="en-US" dirty="0" err="1">
                <a:latin typeface="Arial" pitchFamily="34" charset="0"/>
                <a:cs typeface="Arial" pitchFamily="34" charset="0"/>
              </a:rPr>
              <a:t>dinas</a:t>
            </a:r>
            <a:r>
              <a:rPr lang="en-US" dirty="0">
                <a:latin typeface="Arial" pitchFamily="34" charset="0"/>
                <a:cs typeface="Arial" pitchFamily="34" charset="0"/>
              </a:rPr>
              <a:t>;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dirty="0" err="1">
                <a:latin typeface="Arial" pitchFamily="34" charset="0"/>
                <a:cs typeface="Arial" pitchFamily="34" charset="0"/>
              </a:rPr>
              <a:t>badan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en-US" dirty="0" err="1">
                <a:latin typeface="Arial" pitchFamily="34" charset="0"/>
                <a:cs typeface="Arial" pitchFamily="34" charset="0"/>
              </a:rPr>
              <a:t>Perangkat</a:t>
            </a:r>
            <a:r>
              <a:rPr lang="en-US" dirty="0">
                <a:latin typeface="Arial" pitchFamily="34" charset="0"/>
                <a:cs typeface="Arial" pitchFamily="34" charset="0"/>
              </a:rPr>
              <a:t> Daerah </a:t>
            </a:r>
            <a:r>
              <a:rPr lang="en-US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kabupaten</a:t>
            </a:r>
            <a:r>
              <a:rPr lang="en-US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en-US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kota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terdiri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atas</a:t>
            </a:r>
            <a:r>
              <a:rPr lang="en-US" dirty="0">
                <a:latin typeface="Arial" pitchFamily="34" charset="0"/>
                <a:cs typeface="Arial" pitchFamily="34" charset="0"/>
              </a:rPr>
              <a:t>:</a:t>
            </a:r>
          </a:p>
          <a:p>
            <a:pPr lvl="0"/>
            <a:r>
              <a:rPr lang="en-US" dirty="0" err="1">
                <a:latin typeface="Arial" pitchFamily="34" charset="0"/>
                <a:cs typeface="Arial" pitchFamily="34" charset="0"/>
              </a:rPr>
              <a:t>sekretariat</a:t>
            </a:r>
            <a:r>
              <a:rPr lang="en-US" dirty="0">
                <a:latin typeface="Arial" pitchFamily="34" charset="0"/>
                <a:cs typeface="Arial" pitchFamily="34" charset="0"/>
              </a:rPr>
              <a:t> Daerah;</a:t>
            </a:r>
          </a:p>
          <a:p>
            <a:pPr lvl="0"/>
            <a:r>
              <a:rPr lang="en-US" dirty="0" err="1">
                <a:latin typeface="Arial" pitchFamily="34" charset="0"/>
                <a:cs typeface="Arial" pitchFamily="34" charset="0"/>
              </a:rPr>
              <a:t>sekretariat</a:t>
            </a:r>
            <a:r>
              <a:rPr lang="en-US" dirty="0">
                <a:latin typeface="Arial" pitchFamily="34" charset="0"/>
                <a:cs typeface="Arial" pitchFamily="34" charset="0"/>
              </a:rPr>
              <a:t> DPRD;</a:t>
            </a:r>
          </a:p>
          <a:p>
            <a:pPr lvl="0"/>
            <a:r>
              <a:rPr lang="en-US" dirty="0" err="1">
                <a:latin typeface="Arial" pitchFamily="34" charset="0"/>
                <a:cs typeface="Arial" pitchFamily="34" charset="0"/>
              </a:rPr>
              <a:t>inspektorat</a:t>
            </a:r>
            <a:r>
              <a:rPr lang="en-US" dirty="0">
                <a:latin typeface="Arial" pitchFamily="34" charset="0"/>
                <a:cs typeface="Arial" pitchFamily="34" charset="0"/>
              </a:rPr>
              <a:t>;</a:t>
            </a:r>
          </a:p>
          <a:p>
            <a:pPr lvl="0"/>
            <a:r>
              <a:rPr lang="en-US" dirty="0" err="1">
                <a:latin typeface="Arial" pitchFamily="34" charset="0"/>
                <a:cs typeface="Arial" pitchFamily="34" charset="0"/>
              </a:rPr>
              <a:t>dinas</a:t>
            </a:r>
            <a:r>
              <a:rPr lang="en-US" dirty="0">
                <a:latin typeface="Arial" pitchFamily="34" charset="0"/>
                <a:cs typeface="Arial" pitchFamily="34" charset="0"/>
              </a:rPr>
              <a:t>;</a:t>
            </a:r>
          </a:p>
          <a:p>
            <a:pPr lvl="0"/>
            <a:r>
              <a:rPr lang="en-US" dirty="0" err="1">
                <a:latin typeface="Arial" pitchFamily="34" charset="0"/>
                <a:cs typeface="Arial" pitchFamily="34" charset="0"/>
              </a:rPr>
              <a:t>badan</a:t>
            </a:r>
            <a:r>
              <a:rPr lang="en-US" dirty="0">
                <a:latin typeface="Arial" pitchFamily="34" charset="0"/>
                <a:cs typeface="Arial" pitchFamily="34" charset="0"/>
              </a:rPr>
              <a:t>;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dirty="0" err="1">
                <a:latin typeface="Arial" pitchFamily="34" charset="0"/>
                <a:cs typeface="Arial" pitchFamily="34" charset="0"/>
              </a:rPr>
              <a:t>kecamatan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69708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81000"/>
            <a:ext cx="8305800" cy="6172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The Liang Gie dalam Kaho:1985) </a:t>
            </a: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rganisasi merupakan sistem kerjasama sekelompok orang untuk mencapai tujuan bersama.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Jika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ditinjau dari segi strukturnya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o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rganisasi dapat dirumuskan sebagai susunan yg terdiri dari satuan-satuan organisasi beserta segenap pejabat, kekuasaan, tugas,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&amp;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 hubungan-hubungan satu sama lain dalam rangka pencapaian tujuan tertentu.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r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esialisasi dalam melaksanakan tugas</a:t>
            </a:r>
            <a:endParaRPr lang="en-US" sz="24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Shafritz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Russel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, 1997:201).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adalah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suatu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kelompok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orang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bekerja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sama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mencapai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tujuan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tertentu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prinsipnya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adalah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pembagian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peranan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fungsi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hubungan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prosedur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aturan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standar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kerja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tanggungjawab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otoritas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tertentu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Wujud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pengelompokkan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ini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dapat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diamati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“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struktur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hirarki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056261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868362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Arial" pitchFamily="34" charset="0"/>
                <a:cs typeface="Arial" pitchFamily="34" charset="0"/>
              </a:rPr>
              <a:t>KEPEGAWAIAN DAERAH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305800" cy="5105400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>
                <a:latin typeface="Arial" pitchFamily="34" charset="0"/>
                <a:cs typeface="Arial" pitchFamily="34" charset="0"/>
              </a:rPr>
              <a:t>Reformasi</a:t>
            </a:r>
            <a:r>
              <a:rPr lang="en-US" dirty="0">
                <a:latin typeface="Arial" pitchFamily="34" charset="0"/>
                <a:cs typeface="Arial" pitchFamily="34" charset="0"/>
              </a:rPr>
              <a:t> di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bidang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kepegawaian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yg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merupakan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konsekuensi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dr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perubahan</a:t>
            </a:r>
            <a:r>
              <a:rPr lang="en-US" dirty="0">
                <a:latin typeface="Arial" pitchFamily="34" charset="0"/>
                <a:cs typeface="Arial" pitchFamily="34" charset="0"/>
              </a:rPr>
              <a:t> di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bidang</a:t>
            </a:r>
            <a:r>
              <a:rPr lang="en-US" dirty="0">
                <a:latin typeface="Arial" pitchFamily="34" charset="0"/>
                <a:cs typeface="Arial" pitchFamily="34" charset="0"/>
              </a:rPr>
              <a:t> politik,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ekonomi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sosial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begitu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cepat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terjadi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sejak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paruh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pertama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tahun</a:t>
            </a:r>
            <a:r>
              <a:rPr lang="en-US" dirty="0">
                <a:latin typeface="Arial" pitchFamily="34" charset="0"/>
                <a:cs typeface="Arial" pitchFamily="34" charset="0"/>
              </a:rPr>
              <a:t> 1998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ditandai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berlakunya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Undang-undang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Nomor</a:t>
            </a:r>
            <a:r>
              <a:rPr lang="en-US" dirty="0">
                <a:latin typeface="Arial" pitchFamily="34" charset="0"/>
                <a:cs typeface="Arial" pitchFamily="34" charset="0"/>
              </a:rPr>
              <a:t> 43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Tahun</a:t>
            </a:r>
            <a:r>
              <a:rPr lang="en-US" dirty="0">
                <a:latin typeface="Arial" pitchFamily="34" charset="0"/>
                <a:cs typeface="Arial" pitchFamily="34" charset="0"/>
              </a:rPr>
              <a:t> 1999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tentang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Pokok-pokok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Kepegawaian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en-US" dirty="0" err="1">
                <a:latin typeface="Arial" pitchFamily="34" charset="0"/>
                <a:cs typeface="Arial" pitchFamily="34" charset="0"/>
              </a:rPr>
              <a:t>Peraturan</a:t>
            </a:r>
            <a:r>
              <a:rPr lang="en-US" dirty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perundang-undangan</a:t>
            </a:r>
            <a:r>
              <a:rPr lang="en-US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merupakan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perubahan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penyempurnaan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dari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Undang-undang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Nomor</a:t>
            </a:r>
            <a:r>
              <a:rPr lang="en-US" dirty="0">
                <a:latin typeface="Arial" pitchFamily="34" charset="0"/>
                <a:cs typeface="Arial" pitchFamily="34" charset="0"/>
              </a:rPr>
              <a:t> 8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Tahun</a:t>
            </a:r>
            <a:r>
              <a:rPr lang="en-US" dirty="0">
                <a:latin typeface="Arial" pitchFamily="34" charset="0"/>
                <a:cs typeface="Arial" pitchFamily="34" charset="0"/>
              </a:rPr>
              <a:t> 1974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pokok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bahasan</a:t>
            </a:r>
            <a:r>
              <a:rPr lang="en-US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sama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tersebut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kemudian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diikuti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berbagai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peraturan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pelaksanaannya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baik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yg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berupa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Peraturan</a:t>
            </a:r>
            <a:r>
              <a:rPr lang="en-US" dirty="0">
                <a:latin typeface="Arial" pitchFamily="34" charset="0"/>
                <a:cs typeface="Arial" pitchFamily="34" charset="0"/>
              </a:rPr>
              <a:t> Pemerintah (PP)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maupun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Keputusan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Presiden</a:t>
            </a:r>
            <a:r>
              <a:rPr lang="en-US" dirty="0">
                <a:latin typeface="Arial" pitchFamily="34" charset="0"/>
                <a:cs typeface="Arial" pitchFamily="34" charset="0"/>
              </a:rPr>
              <a:t> (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Keppres</a:t>
            </a:r>
            <a:r>
              <a:rPr lang="en-US" dirty="0">
                <a:latin typeface="Arial" pitchFamily="34" charset="0"/>
                <a:cs typeface="Arial" pitchFamily="34" charset="0"/>
              </a:rPr>
              <a:t>),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menjamin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terlaksananya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Undang-undang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Nomor</a:t>
            </a:r>
            <a:r>
              <a:rPr lang="en-US" dirty="0">
                <a:latin typeface="Arial" pitchFamily="34" charset="0"/>
                <a:cs typeface="Arial" pitchFamily="34" charset="0"/>
              </a:rPr>
              <a:t> 43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Tahun</a:t>
            </a:r>
            <a:r>
              <a:rPr lang="en-US" dirty="0">
                <a:latin typeface="Arial" pitchFamily="34" charset="0"/>
                <a:cs typeface="Arial" pitchFamily="34" charset="0"/>
              </a:rPr>
              <a:t> 1999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ini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baik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terarah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303681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r>
              <a:rPr lang="en-US" sz="3600" b="1" dirty="0" err="1">
                <a:latin typeface="Arial" pitchFamily="34" charset="0"/>
                <a:cs typeface="Arial" pitchFamily="34" charset="0"/>
              </a:rPr>
              <a:t>Aparat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Sipil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Negara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dasarnya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Aparat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Sipil</a:t>
            </a:r>
            <a:r>
              <a:rPr lang="en-US" dirty="0">
                <a:latin typeface="Arial" pitchFamily="34" charset="0"/>
                <a:cs typeface="Arial" pitchFamily="34" charset="0"/>
              </a:rPr>
              <a:t> Negara (ASN) di   </a:t>
            </a:r>
          </a:p>
          <a:p>
            <a:pPr marL="0" indent="0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negara</a:t>
            </a:r>
            <a:r>
              <a:rPr lang="en-US" dirty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manapun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mempunyai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tiga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peran</a:t>
            </a:r>
            <a:r>
              <a:rPr lang="en-US" dirty="0">
                <a:latin typeface="Arial" pitchFamily="34" charset="0"/>
                <a:cs typeface="Arial" pitchFamily="34" charset="0"/>
              </a:rPr>
              <a:t> yang</a:t>
            </a:r>
          </a:p>
          <a:p>
            <a:pPr marL="0" indent="0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 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serupa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Sebagai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pelaksana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peraturan</a:t>
            </a:r>
            <a:r>
              <a:rPr lang="en-US" dirty="0">
                <a:latin typeface="Arial" pitchFamily="34" charset="0"/>
                <a:cs typeface="Arial" pitchFamily="34" charset="0"/>
              </a:rPr>
              <a:t> &amp;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perundangan</a:t>
            </a:r>
            <a:r>
              <a:rPr lang="en-US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telah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ditetapkan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dirty="0">
                <a:latin typeface="Arial" pitchFamily="34" charset="0"/>
                <a:cs typeface="Arial" pitchFamily="34" charset="0"/>
              </a:rPr>
              <a:t>. Untuk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mengemban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tugas</a:t>
            </a:r>
            <a:r>
              <a:rPr lang="en-US" dirty="0">
                <a:latin typeface="Arial" pitchFamily="34" charset="0"/>
                <a:cs typeface="Arial" pitchFamily="34" charset="0"/>
              </a:rPr>
              <a:t> 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ini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netralitas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ASN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sangat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diperlukan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Melakukan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fungsi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manajemen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pelayanan</a:t>
            </a:r>
            <a:r>
              <a:rPr lang="en-US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publik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Ukurannya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tingkat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kepuasan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atas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pelayanan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yg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diberikan</a:t>
            </a:r>
            <a:r>
              <a:rPr lang="en-US" dirty="0">
                <a:latin typeface="Arial" pitchFamily="34" charset="0"/>
                <a:cs typeface="Arial" pitchFamily="34" charset="0"/>
              </a:rPr>
              <a:t>  ASN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987149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639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8153400" cy="50593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3. Tujuan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utama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Otda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mendekatkan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pelayanan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kepada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masyarakat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maka</a:t>
            </a:r>
            <a:r>
              <a:rPr lang="en-US" dirty="0">
                <a:latin typeface="Arial" pitchFamily="34" charset="0"/>
                <a:cs typeface="Arial" pitchFamily="34" charset="0"/>
              </a:rPr>
              <a:t> ASN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>
                <a:latin typeface="Arial" pitchFamily="34" charset="0"/>
                <a:cs typeface="Arial" pitchFamily="34" charset="0"/>
              </a:rPr>
              <a:t>-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    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kabupaten</a:t>
            </a:r>
            <a:r>
              <a:rPr lang="en-US" dirty="0">
                <a:latin typeface="Arial" pitchFamily="34" charset="0"/>
                <a:cs typeface="Arial" pitchFamily="34" charset="0"/>
              </a:rPr>
              <a:t>/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kota</a:t>
            </a:r>
            <a:r>
              <a:rPr lang="en-US" dirty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mengerti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benar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keinginan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    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harapan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masyarakat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setempat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4.  ASN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harus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mampu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mengelola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dirty="0">
                <a:latin typeface="Arial" pitchFamily="34" charset="0"/>
                <a:cs typeface="Arial" pitchFamily="34" charset="0"/>
              </a:rPr>
              <a:t>. Artinya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pelayanan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merupakan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fungsi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utama</a:t>
            </a:r>
            <a:r>
              <a:rPr lang="en-US" dirty="0">
                <a:latin typeface="Arial" pitchFamily="34" charset="0"/>
                <a:cs typeface="Arial" pitchFamily="34" charset="0"/>
              </a:rPr>
              <a:t> ASN.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Setiap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kebijakan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harus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dimengerti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dipahami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setiap</a:t>
            </a:r>
            <a:r>
              <a:rPr lang="en-US" dirty="0">
                <a:latin typeface="Arial" pitchFamily="34" charset="0"/>
                <a:cs typeface="Arial" pitchFamily="34" charset="0"/>
              </a:rPr>
              <a:t> ASN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sehingga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dapat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dilaksanakan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disosialisasikan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sesuai</a:t>
            </a:r>
            <a:r>
              <a:rPr lang="en-US" dirty="0">
                <a:latin typeface="Arial" pitchFamily="34" charset="0"/>
                <a:cs typeface="Arial" pitchFamily="34" charset="0"/>
              </a:rPr>
              <a:t> dg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tujuan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kebijakan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tersebut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Manajemen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administrasi</a:t>
            </a:r>
            <a:r>
              <a:rPr lang="en-US" dirty="0">
                <a:latin typeface="Arial" pitchFamily="34" charset="0"/>
                <a:cs typeface="Arial" pitchFamily="34" charset="0"/>
              </a:rPr>
              <a:t> ASN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harus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dilakukan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terpusat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meskipun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fungsi-fungsi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dirty="0">
                <a:latin typeface="Arial" pitchFamily="34" charset="0"/>
                <a:cs typeface="Arial" pitchFamily="34" charset="0"/>
              </a:rPr>
              <a:t> lain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telah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diserahkan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kepada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kota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kabupaten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</a:p>
          <a:p>
            <a:pPr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604798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8305800" cy="5287963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1. ASN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anggota</a:t>
            </a:r>
            <a:r>
              <a:rPr lang="en-US" dirty="0">
                <a:latin typeface="Arial" pitchFamily="34" charset="0"/>
                <a:cs typeface="Arial" pitchFamily="34" charset="0"/>
              </a:rPr>
              <a:t> TNI,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anggota</a:t>
            </a:r>
            <a:r>
              <a:rPr lang="en-US" dirty="0">
                <a:latin typeface="Arial" pitchFamily="34" charset="0"/>
                <a:cs typeface="Arial" pitchFamily="34" charset="0"/>
              </a:rPr>
              <a:t> POLRI.</a:t>
            </a:r>
          </a:p>
          <a:p>
            <a:pPr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2.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Pegawai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Pusat</a:t>
            </a:r>
            <a:r>
              <a:rPr lang="en-US" dirty="0">
                <a:latin typeface="Arial" pitchFamily="34" charset="0"/>
                <a:cs typeface="Arial" pitchFamily="34" charset="0"/>
              </a:rPr>
              <a:t> adalah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pegawai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negeri</a:t>
            </a:r>
            <a:r>
              <a:rPr lang="en-US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gajinya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dibebankan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dirty="0">
                <a:latin typeface="Arial" pitchFamily="34" charset="0"/>
                <a:cs typeface="Arial" pitchFamily="34" charset="0"/>
              </a:rPr>
              <a:t> APBN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bekerja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perangkat</a:t>
            </a:r>
            <a:r>
              <a:rPr lang="en-US" dirty="0">
                <a:latin typeface="Arial" pitchFamily="34" charset="0"/>
                <a:cs typeface="Arial" pitchFamily="34" charset="0"/>
              </a:rPr>
              <a:t> Pemerintah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Pusat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kantor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cabangnya</a:t>
            </a:r>
            <a:r>
              <a:rPr lang="en-US" dirty="0">
                <a:latin typeface="Arial" pitchFamily="34" charset="0"/>
                <a:cs typeface="Arial" pitchFamily="34" charset="0"/>
              </a:rPr>
              <a:t> di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3.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Pegawai</a:t>
            </a:r>
            <a:r>
              <a:rPr lang="en-US" dirty="0">
                <a:latin typeface="Arial" pitchFamily="34" charset="0"/>
                <a:cs typeface="Arial" pitchFamily="34" charset="0"/>
              </a:rPr>
              <a:t> Daerah adalah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pegawai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negeri</a:t>
            </a:r>
            <a:r>
              <a:rPr lang="en-US" dirty="0">
                <a:latin typeface="Arial" pitchFamily="34" charset="0"/>
                <a:cs typeface="Arial" pitchFamily="34" charset="0"/>
              </a:rPr>
              <a:t> /ASN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gajinya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dibebankan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dirty="0">
                <a:latin typeface="Arial" pitchFamily="34" charset="0"/>
                <a:cs typeface="Arial" pitchFamily="34" charset="0"/>
              </a:rPr>
              <a:t> APBD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bekerja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perangkat</a:t>
            </a:r>
            <a:r>
              <a:rPr lang="en-US" dirty="0">
                <a:latin typeface="Arial" pitchFamily="34" charset="0"/>
                <a:cs typeface="Arial" pitchFamily="34" charset="0"/>
              </a:rPr>
              <a:t> Pemerintah Daerah.</a:t>
            </a:r>
          </a:p>
          <a:p>
            <a:pPr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4.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Pejabat</a:t>
            </a:r>
            <a:r>
              <a:rPr lang="en-US" dirty="0">
                <a:latin typeface="Arial" pitchFamily="34" charset="0"/>
                <a:cs typeface="Arial" pitchFamily="34" charset="0"/>
              </a:rPr>
              <a:t> Negara adalah orang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diangkat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menduduki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jabatan-jabatan</a:t>
            </a:r>
            <a:r>
              <a:rPr lang="en-US" dirty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tertentu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seperti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Presiden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Wakil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Presiden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Ketua</a:t>
            </a:r>
            <a:r>
              <a:rPr lang="en-US" dirty="0">
                <a:latin typeface="Arial" pitchFamily="34" charset="0"/>
                <a:cs typeface="Arial" pitchFamily="34" charset="0"/>
              </a:rPr>
              <a:t> MPR,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Ketua</a:t>
            </a:r>
            <a:r>
              <a:rPr lang="en-US" dirty="0">
                <a:latin typeface="Arial" pitchFamily="34" charset="0"/>
                <a:cs typeface="Arial" pitchFamily="34" charset="0"/>
              </a:rPr>
              <a:t> DPR,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lain-lain.</a:t>
            </a:r>
          </a:p>
          <a:p>
            <a:pPr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5.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Pegawai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Negeri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berkewajiban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menaati</a:t>
            </a:r>
            <a:r>
              <a:rPr lang="en-US" dirty="0">
                <a:latin typeface="Arial" pitchFamily="34" charset="0"/>
                <a:cs typeface="Arial" pitchFamily="34" charset="0"/>
              </a:rPr>
              <a:t> Pancasila,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Undang-Undang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Dasar</a:t>
            </a:r>
            <a:r>
              <a:rPr lang="en-US" dirty="0">
                <a:latin typeface="Arial" pitchFamily="34" charset="0"/>
                <a:cs typeface="Arial" pitchFamily="34" charset="0"/>
              </a:rPr>
              <a:t> 1945,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setia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dirty="0">
                <a:latin typeface="Arial" pitchFamily="34" charset="0"/>
                <a:cs typeface="Arial" pitchFamily="34" charset="0"/>
              </a:rPr>
              <a:t> Negara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Kesatuan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Republik</a:t>
            </a:r>
            <a:r>
              <a:rPr lang="en-US" dirty="0">
                <a:latin typeface="Arial" pitchFamily="34" charset="0"/>
                <a:cs typeface="Arial" pitchFamily="34" charset="0"/>
              </a:rPr>
              <a:t> Indonesia. Di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samping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itu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Pegawai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Negeri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mempuyai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hak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mendapatkan</a:t>
            </a:r>
            <a:r>
              <a:rPr lang="en-US" dirty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gaji</a:t>
            </a:r>
            <a:r>
              <a:rPr lang="en-US" dirty="0">
                <a:latin typeface="Arial" pitchFamily="34" charset="0"/>
                <a:cs typeface="Arial" pitchFamily="34" charset="0"/>
              </a:rPr>
              <a:t> 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adil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layak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96049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None/>
            </a:pPr>
            <a:r>
              <a:rPr lang="en-US" dirty="0" err="1">
                <a:latin typeface="Arial" pitchFamily="34" charset="0"/>
                <a:cs typeface="Arial" pitchFamily="34" charset="0"/>
              </a:rPr>
              <a:t>Aparat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Sipil</a:t>
            </a:r>
            <a:r>
              <a:rPr lang="en-US" dirty="0">
                <a:latin typeface="Arial" pitchFamily="34" charset="0"/>
                <a:cs typeface="Arial" pitchFamily="34" charset="0"/>
              </a:rPr>
              <a:t> Negara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dapat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diberhentikan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secara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terhormat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terhormat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karena</a:t>
            </a:r>
            <a:r>
              <a:rPr lang="en-US" dirty="0">
                <a:latin typeface="Arial" pitchFamily="34" charset="0"/>
                <a:cs typeface="Arial" pitchFamily="34" charset="0"/>
              </a:rPr>
              <a:t>:</a:t>
            </a:r>
          </a:p>
          <a:p>
            <a:pPr marL="514350" indent="-514350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a. 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Atas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permintaan</a:t>
            </a:r>
            <a:r>
              <a:rPr lang="en-US" dirty="0">
                <a:latin typeface="Arial" pitchFamily="34" charset="0"/>
                <a:cs typeface="Arial" pitchFamily="34" charset="0"/>
              </a:rPr>
              <a:t> sendiri.</a:t>
            </a:r>
          </a:p>
          <a:p>
            <a:pPr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b. 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Meninggal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dunia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c. 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Hukuman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disiplin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d.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Perampingan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e.  Menjadi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anggota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partai</a:t>
            </a:r>
            <a:r>
              <a:rPr lang="en-US" dirty="0">
                <a:latin typeface="Arial" pitchFamily="34" charset="0"/>
                <a:cs typeface="Arial" pitchFamily="34" charset="0"/>
              </a:rPr>
              <a:t> politik.</a:t>
            </a:r>
          </a:p>
          <a:p>
            <a:pPr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f. 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Dipidana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penjara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g. 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Dinyatakan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hilang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h. 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Keuzuran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jasmani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i.  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Mencapai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batas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usia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pensiun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74448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792162"/>
          </a:xfrm>
        </p:spPr>
        <p:txBody>
          <a:bodyPr/>
          <a:lstStyle/>
          <a:p>
            <a:r>
              <a:rPr lang="en-US" b="1" dirty="0" err="1"/>
              <a:t>Rekrutmen</a:t>
            </a:r>
            <a:r>
              <a:rPr lang="en-US" b="1" dirty="0"/>
              <a:t> </a:t>
            </a:r>
            <a:r>
              <a:rPr lang="en-US" b="1" dirty="0" err="1"/>
              <a:t>Pegawai</a:t>
            </a:r>
            <a:r>
              <a:rPr lang="en-US" b="1" dirty="0"/>
              <a:t> Daerah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059363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Dengan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adanya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desentralisasi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kewenangan</a:t>
            </a:r>
            <a:r>
              <a:rPr lang="en-US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diberikan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kepada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ada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kemungkinan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jumlah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struktur</a:t>
            </a:r>
            <a:r>
              <a:rPr lang="en-US" dirty="0">
                <a:latin typeface="Arial" pitchFamily="34" charset="0"/>
                <a:cs typeface="Arial" pitchFamily="34" charset="0"/>
              </a:rPr>
              <a:t> ASN di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menjadi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terkendali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en-US" dirty="0" err="1">
                <a:latin typeface="Arial" pitchFamily="34" charset="0"/>
                <a:cs typeface="Arial" pitchFamily="34" charset="0"/>
              </a:rPr>
              <a:t>Apabila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pengangkatan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pegawai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baru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promosi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serta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mutasi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mengikuti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prinsip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“merit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sistem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”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tetapi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lebih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“ spoils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sistem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(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sistem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kekeluargaan</a:t>
            </a:r>
            <a:r>
              <a:rPr lang="en-US" dirty="0">
                <a:latin typeface="Arial" pitchFamily="34" charset="0"/>
                <a:cs typeface="Arial" pitchFamily="34" charset="0"/>
              </a:rPr>
              <a:t>)”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dianut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pusat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selama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ini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69248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219200"/>
            <a:ext cx="8153400" cy="1600200"/>
          </a:xfrm>
        </p:spPr>
        <p:txBody>
          <a:bodyPr/>
          <a:lstStyle/>
          <a:p>
            <a:r>
              <a:rPr lang="en-US" b="1" dirty="0" err="1"/>
              <a:t>Penganggaran</a:t>
            </a:r>
            <a:r>
              <a:rPr lang="en-US" b="1" dirty="0"/>
              <a:t> Daerah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76600"/>
            <a:ext cx="8229600" cy="2849563"/>
          </a:xfrm>
        </p:spPr>
        <p:txBody>
          <a:bodyPr/>
          <a:lstStyle/>
          <a:p>
            <a:r>
              <a:rPr lang="en-US" dirty="0" err="1"/>
              <a:t>Herawati</a:t>
            </a:r>
            <a:r>
              <a:rPr lang="en-US" dirty="0"/>
              <a:t>, </a:t>
            </a:r>
            <a:r>
              <a:rPr lang="en-US" dirty="0" err="1"/>
              <a:t>Dra</a:t>
            </a:r>
            <a:r>
              <a:rPr lang="en-US" dirty="0"/>
              <a:t>. MPA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162596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Pengelolaan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Keuangan Daerah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 fontScale="85000" lnSpcReduction="10000"/>
          </a:bodyPr>
          <a:lstStyle/>
          <a:p>
            <a:r>
              <a:rPr lang="en-US" sz="3100" dirty="0">
                <a:latin typeface="Arial" pitchFamily="34" charset="0"/>
                <a:cs typeface="Arial" panose="020B0604020202020204" pitchFamily="34" charset="0"/>
              </a:rPr>
              <a:t>Berdasarkan PP No 58 </a:t>
            </a:r>
            <a:r>
              <a:rPr lang="en-US" sz="3100" dirty="0" err="1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3100" dirty="0">
                <a:latin typeface="Arial" panose="020B0604020202020204" pitchFamily="34" charset="0"/>
                <a:cs typeface="Arial" panose="020B0604020202020204" pitchFamily="34" charset="0"/>
              </a:rPr>
              <a:t> 2005, </a:t>
            </a:r>
            <a:r>
              <a:rPr lang="en-US" sz="3100" dirty="0" err="1">
                <a:latin typeface="Arial" panose="020B0604020202020204" pitchFamily="34" charset="0"/>
                <a:cs typeface="Arial" panose="020B0604020202020204" pitchFamily="34" charset="0"/>
              </a:rPr>
              <a:t>definisi</a:t>
            </a:r>
            <a:r>
              <a:rPr lang="en-US" sz="3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b="1" dirty="0">
                <a:latin typeface="Arial" panose="020B0604020202020204" pitchFamily="34" charset="0"/>
                <a:cs typeface="Arial" panose="020B0604020202020204" pitchFamily="34" charset="0"/>
              </a:rPr>
              <a:t>Keuangan </a:t>
            </a:r>
            <a:r>
              <a:rPr lang="en-US" sz="3100" b="1" dirty="0" err="1">
                <a:latin typeface="Arial" panose="020B0604020202020204" pitchFamily="34" charset="0"/>
                <a:cs typeface="Arial" panose="020B0604020202020204" pitchFamily="34" charset="0"/>
              </a:rPr>
              <a:t>daerah</a:t>
            </a:r>
            <a:r>
              <a:rPr lang="en-US" sz="31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dirty="0">
                <a:latin typeface="Arial" panose="020B0604020202020204" pitchFamily="34" charset="0"/>
                <a:cs typeface="Arial" panose="020B0604020202020204" pitchFamily="34" charset="0"/>
              </a:rPr>
              <a:t>adalah </a:t>
            </a:r>
            <a:r>
              <a:rPr lang="en-US" sz="3100" dirty="0" err="1">
                <a:latin typeface="Arial" panose="020B0604020202020204" pitchFamily="34" charset="0"/>
                <a:cs typeface="Arial" panose="020B0604020202020204" pitchFamily="34" charset="0"/>
              </a:rPr>
              <a:t>semua</a:t>
            </a:r>
            <a:r>
              <a:rPr lang="en-US" sz="3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dirty="0" err="1">
                <a:latin typeface="Arial" panose="020B0604020202020204" pitchFamily="34" charset="0"/>
                <a:cs typeface="Arial" panose="020B0604020202020204" pitchFamily="34" charset="0"/>
              </a:rPr>
              <a:t>hak</a:t>
            </a:r>
            <a:r>
              <a:rPr lang="en-US" sz="3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3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dirty="0" err="1">
                <a:latin typeface="Arial" panose="020B0604020202020204" pitchFamily="34" charset="0"/>
                <a:cs typeface="Arial" panose="020B0604020202020204" pitchFamily="34" charset="0"/>
              </a:rPr>
              <a:t>kewajiban</a:t>
            </a:r>
            <a:r>
              <a:rPr lang="en-US" sz="3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dirty="0" err="1">
                <a:latin typeface="Arial" panose="020B0604020202020204" pitchFamily="34" charset="0"/>
                <a:cs typeface="Arial" panose="020B0604020202020204" pitchFamily="34" charset="0"/>
              </a:rPr>
              <a:t>daerah</a:t>
            </a:r>
            <a:r>
              <a:rPr lang="en-US" sz="31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31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3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dirty="0" err="1">
                <a:latin typeface="Arial" panose="020B0604020202020204" pitchFamily="34" charset="0"/>
                <a:cs typeface="Arial" panose="020B0604020202020204" pitchFamily="34" charset="0"/>
              </a:rPr>
              <a:t>dinilai</a:t>
            </a:r>
            <a:r>
              <a:rPr lang="en-US" sz="3100" dirty="0">
                <a:latin typeface="Arial" panose="020B0604020202020204" pitchFamily="34" charset="0"/>
                <a:cs typeface="Arial" panose="020B0604020202020204" pitchFamily="34" charset="0"/>
              </a:rPr>
              <a:t> dg </a:t>
            </a:r>
            <a:r>
              <a:rPr lang="en-US" sz="3100" dirty="0" err="1">
                <a:latin typeface="Arial" panose="020B0604020202020204" pitchFamily="34" charset="0"/>
                <a:cs typeface="Arial" panose="020B0604020202020204" pitchFamily="34" charset="0"/>
              </a:rPr>
              <a:t>uang</a:t>
            </a:r>
            <a:r>
              <a:rPr lang="en-US" sz="3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dirty="0" err="1">
                <a:latin typeface="Arial" panose="020B0604020202020204" pitchFamily="34" charset="0"/>
                <a:cs typeface="Arial" panose="020B0604020202020204" pitchFamily="34" charset="0"/>
              </a:rPr>
              <a:t>termasuk</a:t>
            </a:r>
            <a:r>
              <a:rPr lang="en-US" sz="3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dirty="0" err="1">
                <a:latin typeface="Arial" panose="020B0604020202020204" pitchFamily="34" charset="0"/>
                <a:cs typeface="Arial" panose="020B0604020202020204" pitchFamily="34" charset="0"/>
              </a:rPr>
              <a:t>didalamnya</a:t>
            </a:r>
            <a:r>
              <a:rPr lang="en-US" sz="3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dirty="0" err="1">
                <a:latin typeface="Arial" panose="020B0604020202020204" pitchFamily="34" charset="0"/>
                <a:cs typeface="Arial" panose="020B0604020202020204" pitchFamily="34" charset="0"/>
              </a:rPr>
              <a:t>segala</a:t>
            </a:r>
            <a:r>
              <a:rPr lang="en-US" sz="3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dirty="0" err="1">
                <a:latin typeface="Arial" panose="020B0604020202020204" pitchFamily="34" charset="0"/>
                <a:cs typeface="Arial" panose="020B0604020202020204" pitchFamily="34" charset="0"/>
              </a:rPr>
              <a:t>bentuk</a:t>
            </a:r>
            <a:r>
              <a:rPr lang="en-US" sz="3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dirty="0" err="1">
                <a:latin typeface="Arial" panose="020B0604020202020204" pitchFamily="34" charset="0"/>
                <a:cs typeface="Arial" panose="020B0604020202020204" pitchFamily="34" charset="0"/>
              </a:rPr>
              <a:t>kekayaan</a:t>
            </a:r>
            <a:r>
              <a:rPr lang="en-US" sz="31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3100" dirty="0" err="1">
                <a:latin typeface="Arial" panose="020B0604020202020204" pitchFamily="34" charset="0"/>
                <a:cs typeface="Arial" panose="020B0604020202020204" pitchFamily="34" charset="0"/>
              </a:rPr>
              <a:t>berhubungan</a:t>
            </a:r>
            <a:r>
              <a:rPr lang="en-US" sz="3100" dirty="0">
                <a:latin typeface="Arial" panose="020B0604020202020204" pitchFamily="34" charset="0"/>
                <a:cs typeface="Arial" panose="020B0604020202020204" pitchFamily="34" charset="0"/>
              </a:rPr>
              <a:t> dg </a:t>
            </a:r>
            <a:r>
              <a:rPr lang="en-US" sz="3100" dirty="0" err="1">
                <a:latin typeface="Arial" panose="020B0604020202020204" pitchFamily="34" charset="0"/>
                <a:cs typeface="Arial" panose="020B0604020202020204" pitchFamily="34" charset="0"/>
              </a:rPr>
              <a:t>hak</a:t>
            </a:r>
            <a:r>
              <a:rPr lang="en-US" sz="3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3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dirty="0" err="1">
                <a:latin typeface="Arial" panose="020B0604020202020204" pitchFamily="34" charset="0"/>
                <a:cs typeface="Arial" panose="020B0604020202020204" pitchFamily="34" charset="0"/>
              </a:rPr>
              <a:t>kewajiban</a:t>
            </a:r>
            <a:r>
              <a:rPr lang="en-US" sz="3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dirty="0" err="1">
                <a:latin typeface="Arial" panose="020B0604020202020204" pitchFamily="34" charset="0"/>
                <a:cs typeface="Arial" panose="020B0604020202020204" pitchFamily="34" charset="0"/>
              </a:rPr>
              <a:t>daerah</a:t>
            </a:r>
            <a:r>
              <a:rPr lang="en-US" sz="3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31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en-US" sz="3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Pengelolaan</a:t>
            </a:r>
            <a:r>
              <a:rPr lang="en-US" sz="3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dirty="0">
                <a:latin typeface="Arial" panose="020B0604020202020204" pitchFamily="34" charset="0"/>
                <a:cs typeface="Arial" panose="020B0604020202020204" pitchFamily="34" charset="0"/>
              </a:rPr>
              <a:t>Keuangan </a:t>
            </a:r>
            <a:r>
              <a:rPr lang="en-US" sz="3100" dirty="0" err="1">
                <a:latin typeface="Arial" panose="020B0604020202020204" pitchFamily="34" charset="0"/>
                <a:cs typeface="Arial" panose="020B0604020202020204" pitchFamily="34" charset="0"/>
              </a:rPr>
              <a:t>daerah</a:t>
            </a:r>
            <a:r>
              <a:rPr lang="en-US" sz="3100" dirty="0">
                <a:latin typeface="Arial" panose="020B0604020202020204" pitchFamily="34" charset="0"/>
                <a:cs typeface="Arial" panose="020B0604020202020204" pitchFamily="34" charset="0"/>
              </a:rPr>
              <a:t> APBD al </a:t>
            </a:r>
            <a:r>
              <a:rPr lang="en-US" sz="3100" dirty="0" err="1">
                <a:latin typeface="Arial" panose="020B0604020202020204" pitchFamily="34" charset="0"/>
                <a:cs typeface="Arial" panose="020B0604020202020204" pitchFamily="34" charset="0"/>
              </a:rPr>
              <a:t>menyangkut</a:t>
            </a:r>
            <a:r>
              <a:rPr lang="en-US" sz="31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3100" dirty="0" err="1">
                <a:latin typeface="Arial" panose="020B0604020202020204" pitchFamily="34" charset="0"/>
                <a:cs typeface="Arial" panose="020B0604020202020204" pitchFamily="34" charset="0"/>
              </a:rPr>
              <a:t>Akuntabilitas</a:t>
            </a:r>
            <a:endParaRPr lang="en-US" sz="3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100" dirty="0" err="1">
                <a:latin typeface="Arial" panose="020B0604020202020204" pitchFamily="34" charset="0"/>
                <a:cs typeface="Arial" panose="020B0604020202020204" pitchFamily="34" charset="0"/>
              </a:rPr>
              <a:t>Penganggaran</a:t>
            </a:r>
            <a:endParaRPr lang="en-US" sz="3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100" dirty="0" err="1">
                <a:latin typeface="Arial" panose="020B0604020202020204" pitchFamily="34" charset="0"/>
                <a:cs typeface="Arial" panose="020B0604020202020204" pitchFamily="34" charset="0"/>
              </a:rPr>
              <a:t>Pengendalian</a:t>
            </a:r>
            <a:r>
              <a:rPr lang="en-US" sz="3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3100" dirty="0">
                <a:latin typeface="Arial" panose="020B0604020202020204" pitchFamily="34" charset="0"/>
                <a:cs typeface="Arial" panose="020B0604020202020204" pitchFamily="34" charset="0"/>
              </a:rPr>
              <a:t> audit</a:t>
            </a:r>
          </a:p>
          <a:p>
            <a:r>
              <a:rPr lang="en-US" sz="3100" dirty="0" err="1">
                <a:latin typeface="Arial" panose="020B0604020202020204" pitchFamily="34" charset="0"/>
                <a:cs typeface="Arial" panose="020B0604020202020204" pitchFamily="34" charset="0"/>
              </a:rPr>
              <a:t>Prinsip</a:t>
            </a:r>
            <a:r>
              <a:rPr lang="en-US" sz="3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dirty="0" err="1">
                <a:latin typeface="Arial" panose="020B0604020202020204" pitchFamily="34" charset="0"/>
                <a:cs typeface="Arial" panose="020B0604020202020204" pitchFamily="34" charset="0"/>
              </a:rPr>
              <a:t>penggunaan</a:t>
            </a:r>
            <a:r>
              <a:rPr lang="en-US" sz="3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dirty="0" err="1">
                <a:latin typeface="Arial" panose="020B0604020202020204" pitchFamily="34" charset="0"/>
                <a:cs typeface="Arial" panose="020B0604020202020204" pitchFamily="34" charset="0"/>
              </a:rPr>
              <a:t>uang</a:t>
            </a:r>
            <a:endParaRPr lang="en-US" sz="3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100" dirty="0" err="1">
                <a:latin typeface="Arial" panose="020B0604020202020204" pitchFamily="34" charset="0"/>
                <a:cs typeface="Arial" panose="020B0604020202020204" pitchFamily="34" charset="0"/>
              </a:rPr>
              <a:t>Pusat</a:t>
            </a:r>
            <a:r>
              <a:rPr lang="en-US" sz="3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dirty="0" err="1">
                <a:latin typeface="Arial" panose="020B0604020202020204" pitchFamily="34" charset="0"/>
                <a:cs typeface="Arial" panose="020B0604020202020204" pitchFamily="34" charset="0"/>
              </a:rPr>
              <a:t>pertanggungjawaban</a:t>
            </a:r>
            <a:endParaRPr lang="en-US" sz="3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100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sz="3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dirty="0" err="1">
                <a:latin typeface="Arial" panose="020B0604020202020204" pitchFamily="34" charset="0"/>
                <a:cs typeface="Arial" panose="020B0604020202020204" pitchFamily="34" charset="0"/>
              </a:rPr>
              <a:t>akuntansi</a:t>
            </a:r>
            <a:r>
              <a:rPr lang="en-US" sz="3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31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100" dirty="0" err="1">
                <a:latin typeface="Arial" panose="020B0604020202020204" pitchFamily="34" charset="0"/>
                <a:cs typeface="Arial" panose="020B0604020202020204" pitchFamily="34" charset="0"/>
              </a:rPr>
              <a:t>pelaporan</a:t>
            </a:r>
            <a:r>
              <a:rPr lang="en-US" sz="3100" dirty="0">
                <a:latin typeface="Arial" panose="020B0604020202020204" pitchFamily="34" charset="0"/>
                <a:cs typeface="Arial" panose="020B0604020202020204" pitchFamily="34" charset="0"/>
              </a:rPr>
              <a:t> Keuangan </a:t>
            </a:r>
            <a:r>
              <a:rPr lang="en-US" sz="3100" dirty="0" err="1">
                <a:latin typeface="Arial" panose="020B0604020202020204" pitchFamily="34" charset="0"/>
                <a:cs typeface="Arial" panose="020B0604020202020204" pitchFamily="34" charset="0"/>
              </a:rPr>
              <a:t>pemerintah</a:t>
            </a:r>
            <a:endParaRPr lang="en-US" sz="3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936399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4864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PP 58 </a:t>
            </a:r>
            <a:r>
              <a:rPr lang="en-US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US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2005 </a:t>
            </a:r>
            <a:r>
              <a:rPr lang="en-US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pasal</a:t>
            </a:r>
            <a:r>
              <a:rPr lang="en-US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1, </a:t>
            </a:r>
            <a:r>
              <a:rPr lang="en-US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pengelolaan</a:t>
            </a:r>
            <a:r>
              <a: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Keuangan </a:t>
            </a:r>
            <a:r>
              <a:rPr lang="en-US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adalah </a:t>
            </a:r>
            <a:r>
              <a:rPr lang="en-US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kegiatan</a:t>
            </a:r>
            <a:r>
              <a: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meliputi Perencanaan, </a:t>
            </a:r>
            <a:r>
              <a:rPr lang="en-US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pelaksanaan</a:t>
            </a:r>
            <a:r>
              <a: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penatausahaan</a:t>
            </a:r>
            <a:r>
              <a: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pelaporan</a:t>
            </a:r>
            <a:r>
              <a: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pertanggungjawaban</a:t>
            </a:r>
            <a:r>
              <a: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pengawasan</a:t>
            </a:r>
            <a:r>
              <a: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Keuangan </a:t>
            </a:r>
            <a:r>
              <a:rPr lang="en-US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r>
              <a:rPr lang="en-US" b="1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Aktivitas</a:t>
            </a:r>
            <a:r>
              <a:rPr lang="en-US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pengelolaan</a:t>
            </a:r>
            <a:r>
              <a:rPr lang="en-US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Keuangan: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latin typeface="Arial" pitchFamily="34" charset="0"/>
                <a:cs typeface="Arial" pitchFamily="34" charset="0"/>
              </a:rPr>
              <a:t>Perencanaan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penganggaran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latin typeface="Arial" pitchFamily="34" charset="0"/>
                <a:cs typeface="Arial" pitchFamily="34" charset="0"/>
              </a:rPr>
              <a:t>Perencanaan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melibatkan</a:t>
            </a:r>
            <a:r>
              <a:rPr lang="en-US" dirty="0">
                <a:latin typeface="Arial" pitchFamily="34" charset="0"/>
                <a:cs typeface="Arial" pitchFamily="34" charset="0"/>
              </a:rPr>
              <a:t> stakeholders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latin typeface="Arial" pitchFamily="34" charset="0"/>
                <a:cs typeface="Arial" pitchFamily="34" charset="0"/>
              </a:rPr>
              <a:t>Perencanaan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 RPJPD; RPJMD; RKPD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Penyusunan APBD </a:t>
            </a:r>
            <a:r>
              <a:rPr lang="en-US" dirty="0" err="1"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dibahas</a:t>
            </a:r>
            <a:r>
              <a:rPr lang="en-US" dirty="0"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bersama</a:t>
            </a:r>
            <a:r>
              <a:rPr lang="en-US" dirty="0"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Pemda</a:t>
            </a:r>
            <a:r>
              <a:rPr lang="en-US" dirty="0"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 dg DPRD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Anggaran</a:t>
            </a:r>
            <a:r>
              <a:rPr lang="en-US" dirty="0"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mempunyai</a:t>
            </a:r>
            <a:r>
              <a:rPr lang="en-US" dirty="0"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fungsi</a:t>
            </a:r>
            <a:r>
              <a:rPr lang="en-US" dirty="0"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otorisasi</a:t>
            </a:r>
            <a:r>
              <a:rPr lang="en-US" dirty="0"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, Perencanaan, </a:t>
            </a:r>
            <a:r>
              <a:rPr lang="en-US" dirty="0" err="1"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pengawasan</a:t>
            </a:r>
            <a:r>
              <a:rPr lang="en-US" dirty="0"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alokasi</a:t>
            </a:r>
            <a:r>
              <a:rPr lang="en-US" dirty="0"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distribusi</a:t>
            </a:r>
            <a:r>
              <a:rPr lang="en-US" dirty="0"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stabilisasi</a:t>
            </a:r>
            <a:r>
              <a:rPr lang="en-US" dirty="0">
                <a:latin typeface="Arial" pitchFamily="34" charset="0"/>
                <a:cs typeface="Arial" pitchFamily="34" charset="0"/>
                <a:sym typeface="Wingdings" panose="05000000000000000000" pitchFamily="2" charset="2"/>
              </a:rPr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317127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Pasca</a:t>
            </a:r>
            <a:r>
              <a:rPr lang="en-US" dirty="0"/>
              <a:t> </a:t>
            </a:r>
            <a:r>
              <a:rPr lang="en-US" dirty="0" err="1"/>
              <a:t>reformasi</a:t>
            </a:r>
            <a:r>
              <a:rPr lang="en-US" dirty="0"/>
              <a:t> </a:t>
            </a:r>
            <a:r>
              <a:rPr lang="en-US" dirty="0" err="1"/>
              <a:t>bidang</a:t>
            </a:r>
            <a:r>
              <a:rPr lang="en-US" dirty="0"/>
              <a:t> Keuangan </a:t>
            </a:r>
            <a:r>
              <a:rPr lang="en-US" dirty="0" err="1"/>
              <a:t>Neg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UU 32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2004 ttg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Pemda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UU No 33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Perimbangan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Keuangan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Pemerinah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Pusat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Pemda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PP No 54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2005 ttg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Pinjaman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Daerah</a:t>
            </a:r>
          </a:p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PP No 55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2005 ttg Dana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Perimbangan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</a:p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PP No 56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2005 ttg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sistim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informasi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Keuangan Daerah</a:t>
            </a:r>
          </a:p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PP No 57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2005 ttg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hibah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daerah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PP No 58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2005 ttg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Pengelolaan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Keuangan Daerah.      </a:t>
            </a:r>
          </a:p>
          <a:p>
            <a:pPr lvl="0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Permendagri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No 13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2005 ttg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pedoman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pengelolaan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Keuangan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daerah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Permendagri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No 21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2007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pengelompokan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kemampuan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Keuangan Daerah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3983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O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rganisasi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bukan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sistem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tertutup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melainkan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organisasi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selalu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memberi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tanggapan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lingkungannya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:</a:t>
            </a:r>
          </a:p>
          <a:p>
            <a:pPr marL="0" indent="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a.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Lingkungan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internal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yaitu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struktur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organisasi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pPr marL="0" indent="0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sumber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daya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tenaga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maupun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lokasi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</a:t>
            </a:r>
            <a:r>
              <a:rPr lang="en-US" dirty="0" err="1" smtClean="0"/>
              <a:t>kebijakan,manajemen</a:t>
            </a:r>
            <a:r>
              <a:rPr lang="en-US" dirty="0" smtClean="0"/>
              <a:t>, </a:t>
            </a:r>
            <a:r>
              <a:rPr lang="en-US" dirty="0" err="1" smtClean="0"/>
              <a:t>organisasi,etika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kinerja</a:t>
            </a:r>
            <a:r>
              <a:rPr lang="en-US" dirty="0" smtClean="0"/>
              <a:t>.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integritas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karyawan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&amp;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integritas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kepemimpinan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0" indent="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b.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Lingkungan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eksternal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: PEST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faktor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politik, </a:t>
            </a:r>
          </a:p>
          <a:p>
            <a:pPr marL="0" indent="0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ekonomi</a:t>
            </a:r>
            <a:r>
              <a:rPr lang="en-US" dirty="0">
                <a:latin typeface="Arial" pitchFamily="34" charset="0"/>
                <a:cs typeface="Arial" pitchFamily="34" charset="0"/>
              </a:rPr>
              <a:t>,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sosial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teknologi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</a:p>
          <a:p>
            <a:pPr marL="0" indent="0">
              <a:buNone/>
            </a:pP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5444430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Perubahan </a:t>
            </a:r>
            <a:r>
              <a:rPr lang="en-US" dirty="0" err="1"/>
              <a:t>pengelolaan</a:t>
            </a:r>
            <a:r>
              <a:rPr lang="en-US" dirty="0"/>
              <a:t> Keuangan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berdasar</a:t>
            </a:r>
            <a:r>
              <a:rPr lang="en-US" dirty="0"/>
              <a:t> PP 58 </a:t>
            </a:r>
            <a:r>
              <a:rPr lang="en-US" dirty="0" err="1"/>
              <a:t>Th</a:t>
            </a:r>
            <a:r>
              <a:rPr lang="en-US" dirty="0"/>
              <a:t> 2005 al:</a:t>
            </a:r>
          </a:p>
          <a:p>
            <a:r>
              <a:rPr lang="en-US" dirty="0"/>
              <a:t>Tata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penyusunan</a:t>
            </a:r>
            <a:r>
              <a:rPr lang="en-US" dirty="0"/>
              <a:t>,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anggaran</a:t>
            </a:r>
            <a:r>
              <a:rPr lang="en-US" dirty="0"/>
              <a:t>, </a:t>
            </a:r>
            <a:r>
              <a:rPr lang="en-US" dirty="0" err="1"/>
              <a:t>pengawasan</a:t>
            </a:r>
            <a:r>
              <a:rPr lang="en-US" dirty="0"/>
              <a:t> &amp; </a:t>
            </a:r>
            <a:r>
              <a:rPr lang="en-US" dirty="0" err="1"/>
              <a:t>pertanggungjawaban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anggaran</a:t>
            </a:r>
            <a:r>
              <a:rPr lang="en-US" dirty="0"/>
              <a:t> </a:t>
            </a:r>
            <a:r>
              <a:rPr lang="en-US" dirty="0" err="1"/>
              <a:t>disesuaikan</a:t>
            </a:r>
            <a:r>
              <a:rPr lang="en-US" dirty="0"/>
              <a:t> dg UU 17/2003, UU1/2004 </a:t>
            </a:r>
            <a:r>
              <a:rPr lang="en-US" dirty="0" err="1"/>
              <a:t>dan</a:t>
            </a:r>
            <a:r>
              <a:rPr lang="en-US" dirty="0"/>
              <a:t> UU 15/2004.</a:t>
            </a:r>
          </a:p>
          <a:p>
            <a:r>
              <a:rPr lang="en-US" dirty="0" err="1"/>
              <a:t>Desentralisasi</a:t>
            </a:r>
            <a:r>
              <a:rPr lang="en-US" dirty="0"/>
              <a:t> </a:t>
            </a:r>
            <a:r>
              <a:rPr lang="en-US" dirty="0" err="1"/>
              <a:t>pengelolaan</a:t>
            </a:r>
            <a:r>
              <a:rPr lang="en-US" dirty="0"/>
              <a:t> Keuangan di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Daerah (OPD):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kepala</a:t>
            </a:r>
            <a:r>
              <a:rPr lang="en-US" dirty="0"/>
              <a:t> OPD </a:t>
            </a:r>
            <a:r>
              <a:rPr lang="en-US" dirty="0" err="1"/>
              <a:t>menerbitkan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Perintah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Membayar</a:t>
            </a:r>
            <a:r>
              <a:rPr lang="en-US" dirty="0"/>
              <a:t> (SPM) &amp; </a:t>
            </a:r>
            <a:r>
              <a:rPr lang="en-US" dirty="0" err="1"/>
              <a:t>menyusun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Keuangan 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sbg</a:t>
            </a:r>
            <a:r>
              <a:rPr lang="en-US" dirty="0"/>
              <a:t> LPJ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Anggaran</a:t>
            </a:r>
            <a:r>
              <a:rPr lang="en-US" dirty="0"/>
              <a:t> OPD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362894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382000" cy="411162"/>
          </a:xfrm>
        </p:spPr>
        <p:txBody>
          <a:bodyPr>
            <a:noAutofit/>
          </a:bodyPr>
          <a:lstStyle/>
          <a:p>
            <a:r>
              <a:rPr lang="en-US" sz="3600" b="1" dirty="0" err="1" smtClean="0"/>
              <a:t>Tugas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Mahasiswa</a:t>
            </a:r>
            <a:r>
              <a:rPr lang="en-US" sz="3600" b="1" dirty="0" smtClean="0"/>
              <a:t> 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85800"/>
            <a:ext cx="8382000" cy="586740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400" b="1" dirty="0">
                <a:latin typeface="Arial" pitchFamily="34" charset="0"/>
                <a:cs typeface="Arial" pitchFamily="34" charset="0"/>
              </a:rPr>
              <a:t>Mengapa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Manajemen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ini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penting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dipelajari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? 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Mengapa </a:t>
            </a:r>
            <a:r>
              <a:rPr lang="id-ID" sz="2400" b="1" dirty="0">
                <a:latin typeface="Arial" pitchFamily="34" charset="0"/>
                <a:cs typeface="Arial" pitchFamily="34" charset="0"/>
              </a:rPr>
              <a:t>Pengembangan </a:t>
            </a: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sz="2400" b="1" dirty="0">
                <a:latin typeface="Arial" pitchFamily="34" charset="0"/>
                <a:cs typeface="Arial" pitchFamily="34" charset="0"/>
              </a:rPr>
              <a:t>manajemen,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merupakan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hal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substansi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dalam </a:t>
            </a:r>
            <a:r>
              <a:rPr lang="id-ID" sz="2400" b="1" dirty="0">
                <a:latin typeface="Arial" pitchFamily="34" charset="0"/>
                <a:cs typeface="Arial" pitchFamily="34" charset="0"/>
              </a:rPr>
              <a:t>pembangunan daerah </a:t>
            </a: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?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Apa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fungsi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manajemen </a:t>
            </a: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?, </a:t>
            </a:r>
            <a:r>
              <a:rPr lang="id-ID" sz="2400" b="1" dirty="0">
                <a:latin typeface="Arial" pitchFamily="34" charset="0"/>
                <a:cs typeface="Arial" pitchFamily="34" charset="0"/>
              </a:rPr>
              <a:t>kegiatan apa saja yang dilakukan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reformasi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Pemerintah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Daerah  </a:t>
            </a: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dan </a:t>
            </a:r>
            <a:r>
              <a:rPr lang="id-ID" sz="2400" b="1" dirty="0">
                <a:latin typeface="Arial" pitchFamily="34" charset="0"/>
                <a:cs typeface="Arial" pitchFamily="34" charset="0"/>
              </a:rPr>
              <a:t>siapa yang </a:t>
            </a: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melakukan?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Apa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substansi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reformasi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birokrasi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mengapa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reformasi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birokrasi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merupakan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hal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yang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sangat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mendasar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reformasi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?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Buatlah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analisis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pelaksanaan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reformasi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birokrasi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di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Kabupaten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Kota </a:t>
            </a: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saudara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berikan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contoh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NB: </a:t>
            </a:r>
            <a:r>
              <a:rPr lang="en-US" sz="2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Jawaban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Tugas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dikirim</a:t>
            </a:r>
            <a:r>
              <a:rPr lang="en-US" sz="2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Via </a:t>
            </a:r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WA </a:t>
            </a:r>
            <a:r>
              <a:rPr lang="en-US" sz="2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saya</a:t>
            </a:r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( </a:t>
            </a:r>
            <a:r>
              <a:rPr lang="en-US" sz="2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bukan</a:t>
            </a:r>
            <a:r>
              <a:rPr lang="en-US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WA group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marL="0" indent="0" algn="ctr">
              <a:buNone/>
            </a:pPr>
            <a:r>
              <a:rPr lang="en-US" sz="2400" b="1" dirty="0" err="1" smtClean="0">
                <a:latin typeface="Arial" pitchFamily="34" charset="0"/>
                <a:cs typeface="Arial" pitchFamily="34" charset="0"/>
              </a:rPr>
              <a:t>Selamat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Mengerjakan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&amp;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Sukses</a:t>
            </a:r>
            <a:endParaRPr lang="id-ID" sz="2400" b="1" dirty="0">
              <a:latin typeface="Arial" pitchFamily="34" charset="0"/>
              <a:cs typeface="Arial" pitchFamily="34" charset="0"/>
            </a:endParaRP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25206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3349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85800"/>
            <a:ext cx="8153400" cy="54403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5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lain;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, </a:t>
            </a:r>
            <a:r>
              <a:rPr lang="en-US" dirty="0" err="1" smtClean="0"/>
              <a:t>lingkungan</a:t>
            </a:r>
            <a:r>
              <a:rPr lang="en-US" dirty="0" smtClean="0"/>
              <a:t> politik,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/</a:t>
            </a:r>
            <a:r>
              <a:rPr lang="en-US" dirty="0" err="1" smtClean="0"/>
              <a:t>teknologi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/</a:t>
            </a:r>
            <a:r>
              <a:rPr lang="en-US" dirty="0" err="1" smtClean="0"/>
              <a:t>geografi</a:t>
            </a:r>
            <a:r>
              <a:rPr lang="en-US" dirty="0" smtClean="0"/>
              <a:t> </a:t>
            </a:r>
          </a:p>
          <a:p>
            <a:pPr algn="just"/>
            <a:endParaRPr lang="en-US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dirty="0" err="1" smtClean="0">
                <a:latin typeface="Arial" pitchFamily="34" charset="0"/>
                <a:cs typeface="Arial" pitchFamily="34" charset="0"/>
              </a:rPr>
              <a:t>Organisasi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memikirkan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bagaimana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menghadapi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bisa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beradaptasi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terhadap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persoalan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komplek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dari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lingkungan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0147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id-ID" b="1" dirty="0"/>
              <a:t>Asas-asas organisasi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305800" cy="5135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Rumusan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jelas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id-ID" dirty="0">
                <a:latin typeface="Arial" pitchFamily="34" charset="0"/>
                <a:cs typeface="Arial" pitchFamily="34" charset="0"/>
              </a:rPr>
              <a:t> penempatan </a:t>
            </a:r>
            <a:r>
              <a:rPr lang="id-ID" dirty="0" smtClean="0">
                <a:latin typeface="Arial" pitchFamily="34" charset="0"/>
                <a:cs typeface="Arial" pitchFamily="34" charset="0"/>
                <a:hlinkClick r:id="rId2" tooltip="Karyawan"/>
              </a:rPr>
              <a:t>karyawan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dirty="0">
                <a:latin typeface="Arial" pitchFamily="34" charset="0"/>
                <a:cs typeface="Arial" pitchFamily="34" charset="0"/>
              </a:rPr>
              <a:t>menggunakan prinsip </a:t>
            </a:r>
            <a:r>
              <a:rPr lang="id-ID" i="1" dirty="0">
                <a:latin typeface="Arial" pitchFamily="34" charset="0"/>
                <a:cs typeface="Arial" pitchFamily="34" charset="0"/>
              </a:rPr>
              <a:t>the right man in the right place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Pelimpahan</a:t>
            </a:r>
            <a:r>
              <a:rPr lang="en-US" dirty="0" smtClean="0"/>
              <a:t>/</a:t>
            </a:r>
            <a:r>
              <a:rPr lang="en-US" dirty="0" err="1" smtClean="0"/>
              <a:t>pendelegasian</a:t>
            </a:r>
            <a:r>
              <a:rPr lang="en-US" dirty="0" smtClean="0"/>
              <a:t> </a:t>
            </a:r>
            <a:r>
              <a:rPr lang="en-US" dirty="0" err="1" smtClean="0"/>
              <a:t>wewenang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Koordinasi</a:t>
            </a:r>
            <a:r>
              <a:rPr lang="en-US" dirty="0" smtClean="0"/>
              <a:t> / 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Kesatuan </a:t>
            </a:r>
            <a:r>
              <a:rPr lang="id-ID" dirty="0">
                <a:latin typeface="Arial" pitchFamily="34" charset="0"/>
                <a:cs typeface="Arial" pitchFamily="34" charset="0"/>
              </a:rPr>
              <a:t>pengarahan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Rentangan</a:t>
            </a:r>
            <a:r>
              <a:rPr lang="en-US" dirty="0" smtClean="0"/>
              <a:t> </a:t>
            </a:r>
            <a:r>
              <a:rPr lang="en-US" dirty="0" err="1" smtClean="0"/>
              <a:t>kontrol</a:t>
            </a:r>
            <a:r>
              <a:rPr lang="en-US" dirty="0"/>
              <a:t> </a:t>
            </a:r>
            <a:r>
              <a:rPr lang="en-US" dirty="0" err="1"/>
              <a:t>Rentang</a:t>
            </a:r>
            <a:r>
              <a:rPr lang="en-US" dirty="0"/>
              <a:t> </a:t>
            </a:r>
            <a:r>
              <a:rPr lang="en-US" dirty="0" err="1" smtClean="0"/>
              <a:t>Kendali</a:t>
            </a:r>
            <a:r>
              <a:rPr lang="en-US" dirty="0" smtClean="0"/>
              <a:t> 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komando</a:t>
            </a:r>
            <a:r>
              <a:rPr lang="id-ID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>
                <a:latin typeface="Arial" pitchFamily="34" charset="0"/>
                <a:cs typeface="Arial" pitchFamily="34" charset="0"/>
              </a:rPr>
              <a:t>/</a:t>
            </a:r>
            <a:r>
              <a:rPr lang="id-ID" dirty="0" smtClean="0">
                <a:latin typeface="Arial" pitchFamily="34" charset="0"/>
                <a:cs typeface="Arial" pitchFamily="34" charset="0"/>
              </a:rPr>
              <a:t>Kesatuan </a:t>
            </a:r>
            <a:r>
              <a:rPr lang="id-ID" dirty="0">
                <a:latin typeface="Arial" pitchFamily="34" charset="0"/>
                <a:cs typeface="Arial" pitchFamily="34" charset="0"/>
              </a:rPr>
              <a:t>pengarahan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id-ID" b="1" dirty="0">
                <a:latin typeface="Arial" pitchFamily="34" charset="0"/>
                <a:cs typeface="Arial" pitchFamily="34" charset="0"/>
              </a:rPr>
              <a:t>Penggajian pegawai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 (</a:t>
            </a:r>
            <a:r>
              <a:rPr lang="id-ID" b="1" dirty="0" smtClean="0">
                <a:latin typeface="Arial" pitchFamily="34" charset="0"/>
                <a:cs typeface="Arial" pitchFamily="34" charset="0"/>
              </a:rPr>
              <a:t>Renumeration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350226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b="1" dirty="0" err="1" smtClean="0"/>
              <a:t>Struktur</a:t>
            </a:r>
            <a:r>
              <a:rPr lang="en-US" b="1" dirty="0" smtClean="0"/>
              <a:t> </a:t>
            </a:r>
            <a:r>
              <a:rPr lang="en-US" b="1" dirty="0" err="1" smtClean="0"/>
              <a:t>Organisasi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0593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Menurut </a:t>
            </a:r>
            <a:r>
              <a:rPr lang="en-US" b="1" dirty="0" err="1" smtClean="0"/>
              <a:t>Hasibuan</a:t>
            </a:r>
            <a:r>
              <a:rPr lang="en-US" b="1" dirty="0" smtClean="0"/>
              <a:t> (1996)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adalah </a:t>
            </a:r>
            <a:r>
              <a:rPr lang="en-US" b="1" dirty="0" err="1" smtClean="0"/>
              <a:t>suatu</a:t>
            </a:r>
            <a:r>
              <a:rPr lang="en-US" b="1" dirty="0" smtClean="0"/>
              <a:t> </a:t>
            </a:r>
            <a:r>
              <a:rPr lang="en-US" b="1" dirty="0" err="1" smtClean="0"/>
              <a:t>gambar</a:t>
            </a:r>
            <a:r>
              <a:rPr lang="en-US" b="1" dirty="0" smtClean="0"/>
              <a:t> yang </a:t>
            </a:r>
            <a:r>
              <a:rPr lang="en-US" b="1" dirty="0" err="1" smtClean="0"/>
              <a:t>menggambarkan</a:t>
            </a:r>
            <a:r>
              <a:rPr lang="en-US" b="1" dirty="0" smtClean="0"/>
              <a:t> </a:t>
            </a:r>
            <a:r>
              <a:rPr lang="en-US" b="1" dirty="0" err="1" smtClean="0"/>
              <a:t>tipe</a:t>
            </a:r>
            <a:r>
              <a:rPr lang="en-US" b="1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, </a:t>
            </a:r>
            <a:r>
              <a:rPr lang="en-US" dirty="0" err="1" smtClean="0"/>
              <a:t>pendepartemenan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, </a:t>
            </a:r>
            <a:r>
              <a:rPr lang="en-US" dirty="0" err="1" smtClean="0"/>
              <a:t>kedudukan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wewenang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,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, </a:t>
            </a:r>
            <a:r>
              <a:rPr lang="en-US" dirty="0" err="1" smtClean="0"/>
              <a:t>garis</a:t>
            </a:r>
            <a:r>
              <a:rPr lang="en-US" dirty="0" smtClean="0"/>
              <a:t> </a:t>
            </a:r>
            <a:r>
              <a:rPr lang="en-US" dirty="0" err="1" smtClean="0"/>
              <a:t>perintah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tanggungjawab</a:t>
            </a:r>
            <a:r>
              <a:rPr lang="en-US" dirty="0" smtClean="0"/>
              <a:t>, </a:t>
            </a:r>
            <a:r>
              <a:rPr lang="en-US" dirty="0" err="1" smtClean="0"/>
              <a:t>rentang</a:t>
            </a:r>
            <a:r>
              <a:rPr lang="en-US" dirty="0" smtClean="0"/>
              <a:t> </a:t>
            </a:r>
            <a:r>
              <a:rPr lang="en-US" dirty="0" err="1" smtClean="0"/>
              <a:t>kendali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.</a:t>
            </a:r>
          </a:p>
          <a:p>
            <a:r>
              <a:rPr lang="en-US" dirty="0" smtClean="0"/>
              <a:t>Menurut The Liang </a:t>
            </a:r>
            <a:r>
              <a:rPr lang="en-US" dirty="0" err="1" smtClean="0"/>
              <a:t>Gie</a:t>
            </a:r>
            <a:r>
              <a:rPr lang="en-US" dirty="0" smtClean="0"/>
              <a:t> </a:t>
            </a:r>
            <a:r>
              <a:rPr lang="en-US" b="1" dirty="0" err="1" smtClean="0"/>
              <a:t>Struktur</a:t>
            </a:r>
            <a:r>
              <a:rPr lang="en-US" b="1" dirty="0" smtClean="0"/>
              <a:t> </a:t>
            </a:r>
            <a:r>
              <a:rPr lang="en-US" b="1" dirty="0" err="1" smtClean="0"/>
              <a:t>organisasi</a:t>
            </a:r>
            <a:r>
              <a:rPr lang="en-US" b="1" dirty="0" smtClean="0"/>
              <a:t> </a:t>
            </a:r>
            <a:r>
              <a:rPr lang="en-US" dirty="0" smtClean="0"/>
              <a:t>adalah </a:t>
            </a:r>
            <a:r>
              <a:rPr lang="en-US" dirty="0" err="1" smtClean="0"/>
              <a:t>kerangka</a:t>
            </a:r>
            <a:r>
              <a:rPr lang="en-US" dirty="0" smtClean="0"/>
              <a:t> yang </a:t>
            </a:r>
            <a:r>
              <a:rPr lang="en-US" dirty="0" err="1" smtClean="0"/>
              <a:t>mewujudkan</a:t>
            </a:r>
            <a:r>
              <a:rPr lang="en-US" dirty="0" smtClean="0"/>
              <a:t>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hubungan-hubungan</a:t>
            </a:r>
            <a:r>
              <a:rPr lang="en-US" dirty="0" smtClean="0"/>
              <a:t> </a:t>
            </a:r>
            <a:r>
              <a:rPr lang="en-US" dirty="0" err="1" smtClean="0"/>
              <a:t>diantara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-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, </a:t>
            </a:r>
            <a:r>
              <a:rPr lang="en-US" dirty="0" err="1" smtClean="0"/>
              <a:t>maupun</a:t>
            </a:r>
            <a:r>
              <a:rPr lang="en-US" dirty="0" smtClean="0"/>
              <a:t> orang-orang yang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kedudukan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peranan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kerjasama.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1279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Tipe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ideal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organisasi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publik</a:t>
            </a:r>
            <a:r>
              <a:rPr lang="en-US" sz="3600" b="1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3600" b="1" dirty="0" err="1">
                <a:latin typeface="Arial" pitchFamily="34" charset="0"/>
                <a:cs typeface="Arial" pitchFamily="34" charset="0"/>
              </a:rPr>
              <a:t>birokrasi</a:t>
            </a:r>
            <a:r>
              <a:rPr lang="en-US" dirty="0"/>
              <a:t>)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458200" cy="5410200"/>
          </a:xfrm>
        </p:spPr>
        <p:txBody>
          <a:bodyPr>
            <a:noAutofit/>
          </a:bodyPr>
          <a:lstStyle/>
          <a:p>
            <a:pPr marL="475488" indent="-457200">
              <a:buFont typeface="+mj-lt"/>
              <a:buAutoNum type="arabicPeriod"/>
            </a:pP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Hirarki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otoritas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meliputi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hubungan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atasan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bawahan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475488" indent="-457200">
              <a:buFont typeface="+mj-lt"/>
              <a:buAutoNum type="arabicPeriod"/>
            </a:pPr>
            <a:r>
              <a:rPr lang="en-US" sz="2400" dirty="0" err="1">
                <a:latin typeface="Arial" pitchFamily="34" charset="0"/>
                <a:cs typeface="Arial" pitchFamily="34" charset="0"/>
              </a:rPr>
              <a:t>Pembagian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tugas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pekerjaan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jelas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kompetensi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spesialisasi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fungsional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475488" indent="-457200">
              <a:buFont typeface="+mj-lt"/>
              <a:buAutoNum type="arabicPeriod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Adanya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sistem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aturan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regulasi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prosedur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475488" indent="-457200">
              <a:buFont typeface="+mj-lt"/>
              <a:buAutoNum type="arabicPeriod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Adanya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aturan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hukum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mengenal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hubungan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pribadi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475488" indent="-457200">
              <a:buFont typeface="+mj-lt"/>
              <a:buAutoNum type="arabicPeriod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Adanya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sistem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prosedur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kerja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standarisasi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metode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)</a:t>
            </a:r>
          </a:p>
          <a:p>
            <a:pPr marL="475488" indent="-457200">
              <a:buFont typeface="+mj-lt"/>
              <a:buAutoNum type="arabicPeriod"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Adanya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seleksi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promosi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pegawai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berdasarkan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kompetensi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manajerial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teknis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marL="475488" indent="-457200">
              <a:buFont typeface="+mj-lt"/>
              <a:buAutoNum type="arabicPeriod"/>
            </a:pPr>
            <a:r>
              <a:rPr lang="en-US" sz="2400" dirty="0" err="1">
                <a:latin typeface="Arial" pitchFamily="34" charset="0"/>
                <a:cs typeface="Arial" pitchFamily="34" charset="0"/>
              </a:rPr>
              <a:t>Otoritas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kekuasaan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hanya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berlaku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di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kantor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tempat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kerja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dimana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posisi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jabatan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bukan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milik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individu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bersangkutan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tapi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institusi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mempekerjakannya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Sherleker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Raut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, 1981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).</a:t>
            </a:r>
          </a:p>
          <a:p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49930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</TotalTime>
  <Words>2889</Words>
  <Application>Microsoft Office PowerPoint</Application>
  <PresentationFormat>On-screen Show (4:3)</PresentationFormat>
  <Paragraphs>382</Paragraphs>
  <Slides>51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2" baseType="lpstr">
      <vt:lpstr>Office Theme</vt:lpstr>
      <vt:lpstr>Organisasi dan Manajemen Pemerintah Daerah</vt:lpstr>
      <vt:lpstr>Kompetensi mata kuliah</vt:lpstr>
      <vt:lpstr>Pengertian Organisasi </vt:lpstr>
      <vt:lpstr>PowerPoint Presentation</vt:lpstr>
      <vt:lpstr>Lingkungan Organisasi </vt:lpstr>
      <vt:lpstr>PowerPoint Presentation</vt:lpstr>
      <vt:lpstr>Asas-asas organisasi</vt:lpstr>
      <vt:lpstr>Struktur Organisasi</vt:lpstr>
      <vt:lpstr> Tipe ideal organisasi publik (birokrasi) </vt:lpstr>
      <vt:lpstr>PowerPoint Presentation</vt:lpstr>
      <vt:lpstr>Tujuan Organisasi </vt:lpstr>
      <vt:lpstr>Bentuk-Bentuk Organisasi:</vt:lpstr>
      <vt:lpstr>Unsur-Unsur Organisasi</vt:lpstr>
      <vt:lpstr>Management </vt:lpstr>
      <vt:lpstr>Pengertian Management</vt:lpstr>
      <vt:lpstr>PowerPoint Presentation</vt:lpstr>
      <vt:lpstr>Fungsi Manajemen</vt:lpstr>
      <vt:lpstr>PowerPoint Presentation</vt:lpstr>
      <vt:lpstr>PowerPoint Presentation</vt:lpstr>
      <vt:lpstr>Fungsi Manajemen (Tugas Pokok Pimpinan) </vt:lpstr>
      <vt:lpstr>Pemerintah Daerah </vt:lpstr>
      <vt:lpstr>Pemerintah Daerah </vt:lpstr>
      <vt:lpstr>PowerPoint Presentation</vt:lpstr>
      <vt:lpstr>PowerPoint Presentation</vt:lpstr>
      <vt:lpstr>Pemerintah Daerah</vt:lpstr>
      <vt:lpstr>Azas Pemerintahan yang baik </vt:lpstr>
      <vt:lpstr>Peran Pemerintah </vt:lpstr>
      <vt:lpstr>Area Perubahan Pemda</vt:lpstr>
      <vt:lpstr>Birokrasi</vt:lpstr>
      <vt:lpstr>Reformasi Birokrasi</vt:lpstr>
      <vt:lpstr>Substansi Reformasi Birokrasi </vt:lpstr>
      <vt:lpstr>Reformasi Birokrasi</vt:lpstr>
      <vt:lpstr>HUBUNGAN REF BIROKRASI DAN GOOD GOVERNANCE</vt:lpstr>
      <vt:lpstr>VISI MISI REFORMASI  BIROKRASI</vt:lpstr>
      <vt:lpstr>TUJUAN REFORMASI BIROKRASI</vt:lpstr>
      <vt:lpstr>STRATEGI REFORMASI BIROKRASI</vt:lpstr>
      <vt:lpstr>Organisasi Perangkat Daerah</vt:lpstr>
      <vt:lpstr> Pembentukan Perangkat Daerah berdasarkan :  </vt:lpstr>
      <vt:lpstr>Jenis Perangkat Daerah</vt:lpstr>
      <vt:lpstr>KEPEGAWAIAN DAERAH</vt:lpstr>
      <vt:lpstr>Aparat Sipil Negara</vt:lpstr>
      <vt:lpstr>PowerPoint Presentation</vt:lpstr>
      <vt:lpstr>PowerPoint Presentation</vt:lpstr>
      <vt:lpstr>PowerPoint Presentation</vt:lpstr>
      <vt:lpstr>Rekrutmen Pegawai Daerah</vt:lpstr>
      <vt:lpstr>Penganggaran Daerah </vt:lpstr>
      <vt:lpstr>Pengelolaan Keuangan Daerah</vt:lpstr>
      <vt:lpstr>PowerPoint Presentation</vt:lpstr>
      <vt:lpstr>Pasca reformasi bidang Keuangan Neg</vt:lpstr>
      <vt:lpstr>PowerPoint Presentation</vt:lpstr>
      <vt:lpstr>Tugas Mahasiswa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Organisasi dan Manajemen Pemerintah Daerah</dc:title>
  <dc:creator>asus</dc:creator>
  <cp:lastModifiedBy>asus</cp:lastModifiedBy>
  <cp:revision>30</cp:revision>
  <dcterms:created xsi:type="dcterms:W3CDTF">2020-08-12T14:28:11Z</dcterms:created>
  <dcterms:modified xsi:type="dcterms:W3CDTF">2020-08-13T06:57:38Z</dcterms:modified>
</cp:coreProperties>
</file>