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0"/>
  </p:normalViewPr>
  <p:slideViewPr>
    <p:cSldViewPr>
      <p:cViewPr varScale="1">
        <p:scale>
          <a:sx n="87" d="100"/>
          <a:sy n="87" d="100"/>
        </p:scale>
        <p:origin x="162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DE34A2A-EA1C-432D-B475-F5EC4039B0EB}" type="datetimeFigureOut">
              <a:rPr lang="en-US" smtClean="0"/>
              <a:t>3/9/22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03371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LATAR BELAKANG MUNCULNYA PENGORGANISASIAN MASYARAKAT</a:t>
            </a:r>
          </a:p>
        </p:txBody>
      </p:sp>
    </p:spTree>
    <p:extLst>
      <p:ext uri="{BB962C8B-B14F-4D97-AF65-F5344CB8AC3E}">
        <p14:creationId xmlns:p14="http://schemas.microsoft.com/office/powerpoint/2010/main" val="166066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/>
              <a:t>Peran</a:t>
            </a:r>
            <a:r>
              <a:rPr lang="en-US" sz="3200" dirty="0"/>
              <a:t> yang </a:t>
            </a:r>
            <a:r>
              <a:rPr lang="en-US" sz="3200" dirty="0" err="1"/>
              <a:t>dijalankan</a:t>
            </a:r>
            <a:r>
              <a:rPr lang="en-US" sz="3200" dirty="0"/>
              <a:t> Community Worker </a:t>
            </a:r>
            <a:r>
              <a:rPr lang="en-US" sz="3200" dirty="0" err="1"/>
              <a:t>ketika</a:t>
            </a:r>
            <a:r>
              <a:rPr lang="en-US" sz="3200" dirty="0"/>
              <a:t> </a:t>
            </a:r>
            <a:r>
              <a:rPr lang="en-US" sz="3200" dirty="0" err="1"/>
              <a:t>melalukan</a:t>
            </a:r>
            <a:r>
              <a:rPr lang="en-US" sz="3200" dirty="0"/>
              <a:t> </a:t>
            </a:r>
            <a:r>
              <a:rPr lang="en-US" sz="3200" dirty="0" err="1"/>
              <a:t>itervensi</a:t>
            </a:r>
            <a:r>
              <a:rPr lang="en-US" sz="3200" dirty="0"/>
              <a:t> </a:t>
            </a:r>
            <a:r>
              <a:rPr lang="en-US" sz="3200" dirty="0" err="1"/>
              <a:t>komunitas</a:t>
            </a:r>
            <a:r>
              <a:rPr lang="en-US" sz="32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Pemercepat</a:t>
            </a:r>
            <a:r>
              <a:rPr lang="en-US" sz="2800" dirty="0"/>
              <a:t> </a:t>
            </a:r>
            <a:r>
              <a:rPr lang="en-US" sz="2800" dirty="0" err="1"/>
              <a:t>perubahan</a:t>
            </a:r>
            <a:r>
              <a:rPr lang="en-US" sz="2800" dirty="0"/>
              <a:t> (enabler)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Perantara</a:t>
            </a:r>
            <a:r>
              <a:rPr lang="en-US" sz="2800" dirty="0"/>
              <a:t> (Broker), 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mediasi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Pendidik</a:t>
            </a:r>
            <a:r>
              <a:rPr lang="en-US" sz="2800" dirty="0"/>
              <a:t> (educator)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Tenaga</a:t>
            </a:r>
            <a:r>
              <a:rPr lang="en-US" sz="2800" dirty="0"/>
              <a:t> </a:t>
            </a:r>
            <a:r>
              <a:rPr lang="en-US" sz="2800" dirty="0" err="1"/>
              <a:t>Ahli</a:t>
            </a:r>
            <a:r>
              <a:rPr lang="en-US" sz="2800" dirty="0"/>
              <a:t> (Expert)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Perencana</a:t>
            </a:r>
            <a:r>
              <a:rPr lang="en-US" sz="2800" dirty="0"/>
              <a:t> </a:t>
            </a:r>
            <a:r>
              <a:rPr lang="en-US" sz="2800" dirty="0" err="1"/>
              <a:t>Sosial</a:t>
            </a:r>
            <a:r>
              <a:rPr lang="en-US" sz="2800" dirty="0"/>
              <a:t> (Social Planner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Advokat</a:t>
            </a:r>
            <a:r>
              <a:rPr lang="en-US" sz="2800" dirty="0"/>
              <a:t> (Advocate)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Aktivis</a:t>
            </a:r>
            <a:r>
              <a:rPr lang="en-US" sz="2800" dirty="0"/>
              <a:t> (Activist)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dirty="0"/>
              <a:t>1, 2, 3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terkait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model </a:t>
            </a:r>
            <a:r>
              <a:rPr lang="en-US" dirty="0" err="1">
                <a:sym typeface="Wingdings" pitchFamily="2" charset="2"/>
              </a:rPr>
              <a:t>intervensi</a:t>
            </a:r>
            <a:r>
              <a:rPr lang="en-US" dirty="0">
                <a:sym typeface="Wingdings" pitchFamily="2" charset="2"/>
              </a:rPr>
              <a:t> 		          		     </a:t>
            </a:r>
            <a:r>
              <a:rPr lang="en-US" dirty="0" err="1">
                <a:sym typeface="Wingdings" pitchFamily="2" charset="2"/>
              </a:rPr>
              <a:t>pengembangan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masyarakat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4, 5  </a:t>
            </a:r>
            <a:r>
              <a:rPr lang="en-US" dirty="0" err="1">
                <a:sym typeface="Wingdings" pitchFamily="2" charset="2"/>
              </a:rPr>
              <a:t>terkait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model </a:t>
            </a:r>
            <a:r>
              <a:rPr lang="en-US" dirty="0" err="1">
                <a:sym typeface="Wingdings" pitchFamily="2" charset="2"/>
              </a:rPr>
              <a:t>intervensi</a:t>
            </a:r>
            <a:r>
              <a:rPr lang="en-US" dirty="0">
                <a:sym typeface="Wingdings" pitchFamily="2" charset="2"/>
              </a:rPr>
              <a:t>   	  		  	</a:t>
            </a:r>
            <a:r>
              <a:rPr lang="en-US" dirty="0" err="1">
                <a:sym typeface="Wingdings" pitchFamily="2" charset="2"/>
              </a:rPr>
              <a:t>perencanaan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sosial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6, 7  </a:t>
            </a:r>
            <a:r>
              <a:rPr lang="en-US" dirty="0" err="1">
                <a:sym typeface="Wingdings" pitchFamily="2" charset="2"/>
              </a:rPr>
              <a:t>terkait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model </a:t>
            </a:r>
            <a:r>
              <a:rPr lang="en-US" dirty="0" err="1">
                <a:sym typeface="Wingdings" pitchFamily="2" charset="2"/>
              </a:rPr>
              <a:t>aksi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komunitas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42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/>
              <a:t>Pengertian</a:t>
            </a:r>
            <a:r>
              <a:rPr lang="en-US" sz="3200" dirty="0"/>
              <a:t> </a:t>
            </a:r>
            <a:r>
              <a:rPr lang="en-US" sz="3200" dirty="0" err="1"/>
              <a:t>Komunitas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, yang </a:t>
            </a:r>
            <a:r>
              <a:rPr lang="en-US" dirty="0" err="1"/>
              <a:t>sekurang-kurang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:</a:t>
            </a:r>
          </a:p>
          <a:p>
            <a:pPr marL="914400" indent="-574675">
              <a:buNone/>
            </a:pPr>
            <a:r>
              <a:rPr lang="en-US" dirty="0"/>
              <a:t>1.	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(territory/place)</a:t>
            </a:r>
          </a:p>
          <a:p>
            <a:pPr marL="855663" indent="-515938">
              <a:buNone/>
            </a:pPr>
            <a:r>
              <a:rPr lang="en-US" dirty="0"/>
              <a:t>2.	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“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”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warganya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reguler</a:t>
            </a:r>
            <a:endParaRPr lang="en-US" dirty="0"/>
          </a:p>
          <a:p>
            <a:pPr marL="855663" indent="-515938">
              <a:buAutoNum type="arabicPeriod" startAt="3"/>
            </a:pPr>
            <a:r>
              <a:rPr lang="en-US" dirty="0" err="1"/>
              <a:t>interaksi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(common interest)</a:t>
            </a:r>
          </a:p>
          <a:p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Fungsional</a:t>
            </a:r>
            <a:endParaRPr lang="en-US" dirty="0"/>
          </a:p>
          <a:p>
            <a:pPr marL="339725" indent="0">
              <a:buNone/>
            </a:pPr>
            <a:r>
              <a:rPr lang="en-US" dirty="0" err="1"/>
              <a:t>Komunitas</a:t>
            </a:r>
            <a:r>
              <a:rPr lang="en-US" dirty="0"/>
              <a:t> yang </a:t>
            </a:r>
            <a:r>
              <a:rPr lang="en-US" dirty="0" err="1"/>
              <a:t>disatukan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lokasinya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5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pembangunan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(Growth Approach)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pemerataan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pokok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kemandirian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4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/>
              <a:t>Perubahan</a:t>
            </a:r>
            <a:r>
              <a:rPr lang="en-US" sz="2400" b="1" dirty="0"/>
              <a:t> </a:t>
            </a:r>
            <a:r>
              <a:rPr lang="en-US" sz="2400" b="1" dirty="0" err="1"/>
              <a:t>paradigma</a:t>
            </a:r>
            <a:r>
              <a:rPr lang="en-US" sz="2400" b="1" dirty="0"/>
              <a:t> </a:t>
            </a:r>
            <a:r>
              <a:rPr lang="en-US" sz="2400" b="1" dirty="0" err="1"/>
              <a:t>pembangunan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 numCol="1"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Production center development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sentralisasi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mobilisasi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penaklukan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eksploitasi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nasional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konvensional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unsustainable</a:t>
            </a:r>
          </a:p>
          <a:p>
            <a:pPr marL="0" indent="0">
              <a:buNone/>
            </a:pPr>
            <a:r>
              <a:rPr lang="en-US" dirty="0"/>
              <a:t>People center development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desentraliasi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partisipasi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pemberdayaan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pelestarian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jejaring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teritorial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/>
              <a:t>keswadayaan</a:t>
            </a:r>
            <a:r>
              <a:rPr lang="en-US" dirty="0"/>
              <a:t> </a:t>
            </a:r>
            <a:r>
              <a:rPr lang="en-US" dirty="0" err="1"/>
              <a:t>lokal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- sustainable</a:t>
            </a:r>
          </a:p>
        </p:txBody>
      </p:sp>
    </p:spTree>
    <p:extLst>
      <p:ext uri="{BB962C8B-B14F-4D97-AF65-F5344CB8AC3E}">
        <p14:creationId xmlns:p14="http://schemas.microsoft.com/office/powerpoint/2010/main" val="1568418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historis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endParaRPr lang="en-US" dirty="0"/>
          </a:p>
          <a:p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pedesaan</a:t>
            </a:r>
            <a:r>
              <a:rPr lang="en-US" dirty="0"/>
              <a:t> (rural extension program) </a:t>
            </a:r>
            <a:r>
              <a:rPr lang="en-US" dirty="0" err="1"/>
              <a:t>dan</a:t>
            </a:r>
            <a:r>
              <a:rPr lang="en-US" dirty="0"/>
              <a:t> di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(community organization)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Kes</a:t>
            </a:r>
            <a:r>
              <a:rPr lang="en-US" dirty="0"/>
              <a:t> </a:t>
            </a:r>
            <a:r>
              <a:rPr lang="en-US" dirty="0" err="1"/>
              <a:t>Sos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th</a:t>
            </a:r>
            <a:r>
              <a:rPr lang="en-US" dirty="0"/>
              <a:t> 1873. </a:t>
            </a:r>
          </a:p>
          <a:p>
            <a:pPr marL="339725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perkembangannya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suasana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. </a:t>
            </a:r>
          </a:p>
          <a:p>
            <a:pPr marL="339725" indent="0">
              <a:buNone/>
            </a:pPr>
            <a:r>
              <a:rPr lang="en-US" dirty="0" err="1"/>
              <a:t>Setelah</a:t>
            </a:r>
            <a:r>
              <a:rPr lang="en-US" dirty="0"/>
              <a:t> PD II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beralih</a:t>
            </a:r>
            <a:r>
              <a:rPr lang="en-US" dirty="0"/>
              <a:t> </a:t>
            </a:r>
            <a:r>
              <a:rPr lang="en-US" dirty="0" err="1"/>
              <a:t>mejadi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marL="339725" indent="0">
              <a:buNone/>
            </a:pPr>
            <a:endParaRPr lang="en-US" dirty="0"/>
          </a:p>
          <a:p>
            <a:pPr marL="339725" indent="0">
              <a:buNone/>
            </a:pPr>
            <a:r>
              <a:rPr lang="en-US" dirty="0"/>
              <a:t>Gordon W. Blackwell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survey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:</a:t>
            </a:r>
          </a:p>
          <a:p>
            <a:pPr marL="339725" indent="0">
              <a:buNone/>
            </a:pPr>
            <a:r>
              <a:rPr lang="en-US" dirty="0"/>
              <a:t>“Gerakan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pada masa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manifes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: 1).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mesin-mesin</a:t>
            </a:r>
            <a:r>
              <a:rPr lang="en-US" dirty="0"/>
              <a:t> </a:t>
            </a:r>
            <a:r>
              <a:rPr lang="en-US" dirty="0" err="1"/>
              <a:t>mobilisasi</a:t>
            </a:r>
            <a:r>
              <a:rPr lang="en-US" dirty="0"/>
              <a:t>,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komprehensif</a:t>
            </a:r>
            <a:r>
              <a:rPr lang="en-US" dirty="0"/>
              <a:t>. 2) </a:t>
            </a:r>
            <a:r>
              <a:rPr lang="en-US" dirty="0" err="1"/>
              <a:t>upaya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falsafah</a:t>
            </a:r>
            <a:r>
              <a:rPr lang="en-US" dirty="0"/>
              <a:t>, </a:t>
            </a:r>
            <a:r>
              <a:rPr lang="en-US" dirty="0" err="1"/>
              <a:t>prinsip-prinsip</a:t>
            </a:r>
            <a:r>
              <a:rPr lang="en-US" dirty="0"/>
              <a:t>, dan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rekreasi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6874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Di </a:t>
            </a:r>
            <a:r>
              <a:rPr lang="en-US" dirty="0" err="1"/>
              <a:t>Inggris</a:t>
            </a:r>
            <a:endParaRPr lang="en-US" dirty="0"/>
          </a:p>
          <a:p>
            <a:pPr marL="280988" indent="-280988"/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koloninya</a:t>
            </a:r>
            <a:endParaRPr lang="en-US" dirty="0"/>
          </a:p>
          <a:p>
            <a:pPr marL="280988" indent="58738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akademis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model community development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(education)</a:t>
            </a:r>
          </a:p>
          <a:p>
            <a:pPr marL="280988" indent="58738">
              <a:buNone/>
            </a:pPr>
            <a:r>
              <a:rPr lang="en-US" dirty="0" err="1"/>
              <a:t>Dipergunakan</a:t>
            </a:r>
            <a:r>
              <a:rPr lang="en-US" dirty="0"/>
              <a:t> di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1948,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mengganti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lama mass education (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massal</a:t>
            </a:r>
            <a:r>
              <a:rPr lang="en-US" dirty="0"/>
              <a:t>)</a:t>
            </a:r>
          </a:p>
          <a:p>
            <a:pPr marL="280988" indent="58738">
              <a:buNone/>
            </a:pPr>
            <a:r>
              <a:rPr lang="en-US" dirty="0"/>
              <a:t>Ada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kolonial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: 1)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kesehatanmasyarakat</a:t>
            </a:r>
            <a:r>
              <a:rPr lang="en-US" dirty="0"/>
              <a:t>, 2)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taraf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3)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koloni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tiba</a:t>
            </a:r>
            <a:r>
              <a:rPr lang="en-US" dirty="0"/>
              <a:t> </a:t>
            </a:r>
            <a:r>
              <a:rPr lang="en-US" dirty="0" err="1"/>
              <a:t>waktunya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pemerintahannya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marL="280988" indent="58738">
              <a:buNone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gerakan</a:t>
            </a:r>
            <a:r>
              <a:rPr lang="en-US" dirty="0"/>
              <a:t>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prakarsa</a:t>
            </a:r>
            <a:r>
              <a:rPr lang="en-US" dirty="0"/>
              <a:t> </a:t>
            </a:r>
            <a:r>
              <a:rPr lang="en-US" dirty="0" err="1"/>
              <a:t>komunitas</a:t>
            </a:r>
            <a:endParaRPr lang="en-US" dirty="0"/>
          </a:p>
          <a:p>
            <a:pPr marL="280988" indent="58738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9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/>
              <a:t>Dalam</a:t>
            </a:r>
            <a:r>
              <a:rPr lang="en-US" sz="3200" dirty="0"/>
              <a:t> Pembangunan </a:t>
            </a:r>
            <a:r>
              <a:rPr lang="en-US" sz="3200" dirty="0" err="1"/>
              <a:t>Sosial</a:t>
            </a:r>
            <a:r>
              <a:rPr lang="en-US" sz="3200" dirty="0"/>
              <a:t>, </a:t>
            </a:r>
            <a:r>
              <a:rPr lang="en-US" sz="3200" dirty="0" err="1"/>
              <a:t>dikenal</a:t>
            </a:r>
            <a:r>
              <a:rPr lang="en-US" sz="3200" dirty="0"/>
              <a:t> </a:t>
            </a:r>
            <a:r>
              <a:rPr lang="en-US" sz="3200" dirty="0" err="1"/>
              <a:t>intervensi</a:t>
            </a:r>
            <a:r>
              <a:rPr lang="en-US" sz="3200" dirty="0"/>
              <a:t> </a:t>
            </a:r>
            <a:r>
              <a:rPr lang="en-US" sz="3200" dirty="0" err="1"/>
              <a:t>sosial</a:t>
            </a:r>
            <a:r>
              <a:rPr lang="en-US" sz="3200" dirty="0"/>
              <a:t> multilevel: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Mikro</a:t>
            </a:r>
            <a:r>
              <a:rPr lang="en-US" dirty="0"/>
              <a:t>  ---&gt;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kelompok</a:t>
            </a:r>
            <a:r>
              <a:rPr lang="en-US" dirty="0"/>
              <a:t> 		     </a:t>
            </a:r>
            <a:r>
              <a:rPr lang="en-US" dirty="0" err="1"/>
              <a:t>kecil</a:t>
            </a:r>
            <a:endParaRPr lang="en-US" dirty="0"/>
          </a:p>
          <a:p>
            <a:r>
              <a:rPr lang="en-US" dirty="0" err="1"/>
              <a:t>Mezo</a:t>
            </a:r>
            <a:r>
              <a:rPr lang="en-US" dirty="0"/>
              <a:t>   ---&gt;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komunitas</a:t>
            </a:r>
            <a:endParaRPr lang="en-US" dirty="0"/>
          </a:p>
          <a:p>
            <a:r>
              <a:rPr lang="en-US" dirty="0" err="1"/>
              <a:t>Makro</a:t>
            </a:r>
            <a:r>
              <a:rPr lang="en-US" dirty="0"/>
              <a:t> ---&gt; </a:t>
            </a:r>
            <a:r>
              <a:rPr lang="en-US" dirty="0" err="1"/>
              <a:t>Provinsi</a:t>
            </a:r>
            <a:r>
              <a:rPr lang="en-US" dirty="0"/>
              <a:t>, regional </a:t>
            </a:r>
            <a:r>
              <a:rPr lang="en-US" dirty="0" err="1"/>
              <a:t>antar</a:t>
            </a:r>
            <a:r>
              <a:rPr lang="en-US" dirty="0"/>
              <a:t> 			     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nasional</a:t>
            </a:r>
            <a:endParaRPr lang="en-US" dirty="0"/>
          </a:p>
          <a:p>
            <a:r>
              <a:rPr lang="en-US" dirty="0"/>
              <a:t>Global ---&gt; </a:t>
            </a:r>
            <a:r>
              <a:rPr lang="en-US" dirty="0" err="1"/>
              <a:t>internasional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982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di level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Komunitas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339725" indent="0">
              <a:buNone/>
            </a:pP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lebih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terkait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erat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perspektif</a:t>
            </a:r>
            <a:r>
              <a:rPr lang="en-US" dirty="0">
                <a:sym typeface="Wingdings" pitchFamily="2" charset="2"/>
              </a:rPr>
              <a:t> Pembangunan </a:t>
            </a:r>
            <a:r>
              <a:rPr lang="en-US" dirty="0" err="1">
                <a:sym typeface="Wingdings" pitchFamily="2" charset="2"/>
              </a:rPr>
              <a:t>Sosial</a:t>
            </a:r>
            <a:endParaRPr lang="en-US" dirty="0">
              <a:sym typeface="Wingdings" pitchFamily="2" charset="2"/>
            </a:endParaRPr>
          </a:p>
          <a:p>
            <a:pPr marL="339725" indent="0">
              <a:buNone/>
            </a:pPr>
            <a:endParaRPr lang="en-US" dirty="0">
              <a:sym typeface="Wingdings" pitchFamily="2" charset="2"/>
            </a:endParaRPr>
          </a:p>
          <a:p>
            <a:pPr marL="339725" indent="0">
              <a:buNone/>
            </a:pPr>
            <a:r>
              <a:rPr lang="en-US" dirty="0" err="1">
                <a:sym typeface="Wingdings" pitchFamily="2" charset="2"/>
              </a:rPr>
              <a:t>Intervensi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Individu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Keluarga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dirty="0" err="1">
                <a:sym typeface="Wingdings" pitchFamily="2" charset="2"/>
              </a:rPr>
              <a:t>Kelompok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 err="1">
                <a:sym typeface="Wingdings" pitchFamily="2" charset="2"/>
              </a:rPr>
              <a:t>lebih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terkait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perspektif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pekerjaan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16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/>
              <a:t>Term-term yang </a:t>
            </a:r>
            <a:r>
              <a:rPr lang="en-US" sz="3200" dirty="0" err="1"/>
              <a:t>digunakan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menggambarkan</a:t>
            </a:r>
            <a:r>
              <a:rPr lang="en-US" sz="3200" dirty="0"/>
              <a:t> </a:t>
            </a:r>
            <a:r>
              <a:rPr lang="en-US" sz="3200" dirty="0" err="1"/>
              <a:t>Intervensi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level </a:t>
            </a:r>
            <a:r>
              <a:rPr lang="en-US" sz="3200" dirty="0" err="1"/>
              <a:t>Komunitas</a:t>
            </a:r>
            <a:r>
              <a:rPr lang="en-US" sz="32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Community Work.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terminologi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pengorganisasian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di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Australia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Community Organization . </a:t>
            </a:r>
            <a:r>
              <a:rPr lang="en-US" dirty="0" err="1"/>
              <a:t>Terminologi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di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, yang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communit</a:t>
            </a:r>
            <a:r>
              <a:rPr lang="en-US" dirty="0"/>
              <a:t> </a:t>
            </a:r>
            <a:r>
              <a:rPr lang="en-US" dirty="0" err="1"/>
              <a:t>organiation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community intervention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 Indonesia: </a:t>
            </a:r>
            <a:r>
              <a:rPr lang="en-US" dirty="0" err="1"/>
              <a:t>Pengorganisasian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(community Organization and community Development).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Indonesia (2000)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Community Practice (</a:t>
            </a:r>
            <a:r>
              <a:rPr lang="en-US" dirty="0" err="1"/>
              <a:t>prakk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364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/>
              <a:t>Tiga</a:t>
            </a:r>
            <a:r>
              <a:rPr lang="en-US" sz="3200" dirty="0"/>
              <a:t> model (</a:t>
            </a:r>
            <a:r>
              <a:rPr lang="en-US" sz="3200" dirty="0" err="1"/>
              <a:t>pendekatan</a:t>
            </a:r>
            <a:r>
              <a:rPr lang="en-US" sz="3200" dirty="0"/>
              <a:t>) </a:t>
            </a:r>
            <a:r>
              <a:rPr lang="en-US" sz="3200" dirty="0" err="1"/>
              <a:t>Intervensi</a:t>
            </a:r>
            <a:r>
              <a:rPr lang="en-US" sz="3200" dirty="0"/>
              <a:t> </a:t>
            </a:r>
            <a:r>
              <a:rPr lang="en-US" sz="3200" dirty="0" err="1"/>
              <a:t>Komunitas</a:t>
            </a:r>
            <a:r>
              <a:rPr lang="en-US" sz="3200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Lokal</a:t>
            </a:r>
            <a:endParaRPr lang="en-US" dirty="0"/>
          </a:p>
          <a:p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  <a:p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konsensus</a:t>
            </a:r>
            <a:r>
              <a:rPr lang="en-US" dirty="0"/>
              <a:t>: 	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Lokal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kepatuhan</a:t>
            </a:r>
            <a:r>
              <a:rPr lang="en-US" dirty="0"/>
              <a:t>: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	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: </a:t>
            </a:r>
            <a:r>
              <a:rPr lang="en-US" dirty="0" err="1"/>
              <a:t>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(Social Action)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0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3240</TotalTime>
  <Words>694</Words>
  <Application>Microsoft Macintosh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Century Gothic</vt:lpstr>
      <vt:lpstr>Verdana</vt:lpstr>
      <vt:lpstr>Wingdings 2</vt:lpstr>
      <vt:lpstr>Verve</vt:lpstr>
      <vt:lpstr>   LATAR BELAKANG MUNCULNYA PENGORGANISASIAN MASYARAKAT</vt:lpstr>
      <vt:lpstr>PowerPoint Presentation</vt:lpstr>
      <vt:lpstr>Perubahan paradigma pembangunan</vt:lpstr>
      <vt:lpstr>Dalam konteks historis</vt:lpstr>
      <vt:lpstr>PowerPoint Presentation</vt:lpstr>
      <vt:lpstr>Dalam Pembangunan Sosial, dikenal intervensi sosial multilevel:</vt:lpstr>
      <vt:lpstr>PowerPoint Presentation</vt:lpstr>
      <vt:lpstr>Term-term yang digunakan untuk menggambarkan Intervensi pada level Komunitas:</vt:lpstr>
      <vt:lpstr>Tiga model (pendekatan) Intervensi Komunitas:</vt:lpstr>
      <vt:lpstr>Peran yang dijalankan Community Worker ketika melalukan itervensi komunitas:</vt:lpstr>
      <vt:lpstr>Pengertian Komunitas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 MUNCULNYA PENGORGANISASIAN MASYARAKAT</dc:title>
  <dc:creator>Widati</dc:creator>
  <cp:lastModifiedBy>Microsoft Office User</cp:lastModifiedBy>
  <cp:revision>22</cp:revision>
  <dcterms:created xsi:type="dcterms:W3CDTF">2018-02-27T04:28:39Z</dcterms:created>
  <dcterms:modified xsi:type="dcterms:W3CDTF">2022-03-09T05:59:25Z</dcterms:modified>
</cp:coreProperties>
</file>