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76" r:id="rId3"/>
    <p:sldId id="281" r:id="rId4"/>
    <p:sldId id="277" r:id="rId5"/>
    <p:sldId id="261" r:id="rId6"/>
    <p:sldId id="267" r:id="rId7"/>
    <p:sldId id="262" r:id="rId8"/>
    <p:sldId id="283" r:id="rId9"/>
    <p:sldId id="284" r:id="rId10"/>
    <p:sldId id="285" r:id="rId11"/>
    <p:sldId id="264" r:id="rId12"/>
    <p:sldId id="265" r:id="rId13"/>
    <p:sldId id="286" r:id="rId14"/>
    <p:sldId id="269" r:id="rId15"/>
    <p:sldId id="271" r:id="rId16"/>
    <p:sldId id="272" r:id="rId17"/>
    <p:sldId id="27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86" y="2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1A5016-8565-415B-944C-A5C11916B8E5}" type="datetimeFigureOut">
              <a:rPr lang="en-US" smtClean="0"/>
              <a:pPr/>
              <a:t>4/8/2020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1A5016-8565-415B-944C-A5C11916B8E5}" type="datetimeFigureOut">
              <a:rPr lang="en-US" smtClean="0"/>
              <a:pPr/>
              <a:t>4/8/2020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1A5016-8565-415B-944C-A5C11916B8E5}" type="datetimeFigureOut">
              <a:rPr lang="en-US" smtClean="0"/>
              <a:pPr/>
              <a:t>4/8/2020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1A5016-8565-415B-944C-A5C11916B8E5}" type="datetimeFigureOut">
              <a:rPr lang="en-US" smtClean="0"/>
              <a:pPr/>
              <a:t>4/8/2020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1A5016-8565-415B-944C-A5C11916B8E5}" type="datetimeFigureOut">
              <a:rPr lang="en-US" smtClean="0"/>
              <a:pPr/>
              <a:t>4/8/2020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1A5016-8565-415B-944C-A5C11916B8E5}" type="datetimeFigureOut">
              <a:rPr lang="en-US" smtClean="0"/>
              <a:pPr/>
              <a:t>4/8/2020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1A5016-8565-415B-944C-A5C11916B8E5}" type="datetimeFigureOut">
              <a:rPr lang="en-US" smtClean="0"/>
              <a:pPr/>
              <a:t>4/8/2020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1A5016-8565-415B-944C-A5C11916B8E5}" type="datetimeFigureOut">
              <a:rPr lang="en-US" smtClean="0"/>
              <a:pPr/>
              <a:t>4/8/2020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1A5016-8565-415B-944C-A5C11916B8E5}" type="datetimeFigureOut">
              <a:rPr lang="en-US" smtClean="0"/>
              <a:pPr/>
              <a:t>4/8/2020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1A5016-8565-415B-944C-A5C11916B8E5}" type="datetimeFigureOut">
              <a:rPr lang="en-US" smtClean="0"/>
              <a:pPr/>
              <a:t>4/8/2020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1A5016-8565-415B-944C-A5C11916B8E5}" type="datetimeFigureOut">
              <a:rPr lang="en-US" smtClean="0"/>
              <a:pPr/>
              <a:t>4/8/2020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1A5016-8565-415B-944C-A5C11916B8E5}" type="datetimeFigureOut">
              <a:rPr lang="en-US" smtClean="0"/>
              <a:pPr/>
              <a:t>4/8/2020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E7BBCC-CC27-4FCB-A776-1553E9F1C47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15962"/>
          </a:xfrm>
        </p:spPr>
        <p:txBody>
          <a:bodyPr>
            <a:normAutofit fontScale="90000"/>
          </a:bodyPr>
          <a:lstStyle/>
          <a:p>
            <a:r>
              <a:rPr lang="en-US" b="1" dirty="0" err="1" smtClean="0"/>
              <a:t>Konsep</a:t>
            </a:r>
            <a:r>
              <a:rPr lang="en-US" b="1" dirty="0" smtClean="0"/>
              <a:t> Pembangunan</a:t>
            </a:r>
            <a:endParaRPr lang="en-US" b="1" dirty="0"/>
          </a:p>
        </p:txBody>
      </p:sp>
      <p:sp>
        <p:nvSpPr>
          <p:cNvPr id="3" name="Content Placeholder 2"/>
          <p:cNvSpPr>
            <a:spLocks noGrp="1"/>
          </p:cNvSpPr>
          <p:nvPr>
            <p:ph idx="1"/>
          </p:nvPr>
        </p:nvSpPr>
        <p:spPr>
          <a:xfrm>
            <a:off x="533400" y="990600"/>
            <a:ext cx="8153400" cy="5135563"/>
          </a:xfrm>
        </p:spPr>
        <p:txBody>
          <a:bodyPr>
            <a:normAutofit fontScale="77500" lnSpcReduction="20000"/>
          </a:bodyPr>
          <a:lstStyle/>
          <a:p>
            <a:pPr>
              <a:buNone/>
            </a:pPr>
            <a:r>
              <a:rPr lang="en-US" dirty="0" err="1"/>
              <a:t>K</a:t>
            </a:r>
            <a:r>
              <a:rPr lang="en-US" dirty="0" err="1" smtClean="0"/>
              <a:t>onsep</a:t>
            </a:r>
            <a:r>
              <a:rPr lang="en-US" dirty="0" smtClean="0"/>
              <a:t> </a:t>
            </a:r>
            <a:r>
              <a:rPr lang="en-US" dirty="0" err="1" smtClean="0"/>
              <a:t>pembangunan</a:t>
            </a:r>
            <a:r>
              <a:rPr lang="en-US" dirty="0" smtClean="0"/>
              <a:t> :</a:t>
            </a:r>
          </a:p>
          <a:p>
            <a:pPr marL="514350" indent="-514350">
              <a:buFont typeface="+mj-lt"/>
              <a:buAutoNum type="arabicPeriod"/>
            </a:pPr>
            <a:r>
              <a:rPr lang="en-US" b="1" dirty="0" err="1" smtClean="0"/>
              <a:t>Sunyoto</a:t>
            </a:r>
            <a:r>
              <a:rPr lang="en-US" dirty="0" smtClean="0"/>
              <a:t> </a:t>
            </a:r>
            <a:endParaRPr lang="en-US" dirty="0"/>
          </a:p>
          <a:p>
            <a:r>
              <a:rPr lang="en-US" dirty="0" smtClean="0"/>
              <a:t>Pembangunan Proses </a:t>
            </a:r>
            <a:r>
              <a:rPr lang="en-US" dirty="0" err="1" smtClean="0"/>
              <a:t>perubahan</a:t>
            </a:r>
            <a:r>
              <a:rPr lang="en-US" dirty="0" smtClean="0"/>
              <a:t> yang </a:t>
            </a:r>
            <a:r>
              <a:rPr lang="en-US" dirty="0" err="1" smtClean="0"/>
              <a:t>direncanakan</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tujuan</a:t>
            </a:r>
            <a:r>
              <a:rPr lang="en-US" dirty="0" smtClean="0"/>
              <a:t> </a:t>
            </a:r>
            <a:r>
              <a:rPr lang="en-US" dirty="0" err="1" smtClean="0"/>
              <a:t>berdasar</a:t>
            </a:r>
            <a:r>
              <a:rPr lang="en-US" dirty="0" smtClean="0"/>
              <a:t> </a:t>
            </a:r>
            <a:r>
              <a:rPr lang="en-US" dirty="0" err="1" smtClean="0"/>
              <a:t>norma-norma</a:t>
            </a:r>
            <a:r>
              <a:rPr lang="en-US" dirty="0" smtClean="0"/>
              <a:t> </a:t>
            </a:r>
            <a:r>
              <a:rPr lang="en-US" dirty="0" err="1" smtClean="0"/>
              <a:t>tertentu</a:t>
            </a:r>
            <a:r>
              <a:rPr lang="en-US" dirty="0" smtClean="0"/>
              <a:t> ( </a:t>
            </a:r>
            <a:r>
              <a:rPr lang="en-US" dirty="0" err="1" smtClean="0"/>
              <a:t>Pancasila</a:t>
            </a:r>
            <a:r>
              <a:rPr lang="en-US" dirty="0" smtClean="0"/>
              <a:t>, UUD, MSTD,MKU,MCKB)</a:t>
            </a:r>
          </a:p>
          <a:p>
            <a:pPr marL="514350" indent="-514350">
              <a:buFont typeface="+mj-lt"/>
              <a:buAutoNum type="arabicPeriod" startAt="2"/>
            </a:pPr>
            <a:r>
              <a:rPr lang="en-US" b="1" dirty="0" smtClean="0"/>
              <a:t>Seers</a:t>
            </a:r>
            <a:r>
              <a:rPr lang="en-US" b="1" dirty="0"/>
              <a:t>, 1970 </a:t>
            </a:r>
            <a:endParaRPr lang="en-US" b="1" dirty="0" smtClean="0"/>
          </a:p>
          <a:p>
            <a:r>
              <a:rPr lang="en-US" dirty="0" smtClean="0"/>
              <a:t>Suatu proses </a:t>
            </a:r>
            <a:r>
              <a:rPr lang="en-US" dirty="0" err="1" smtClean="0"/>
              <a:t>perubahan</a:t>
            </a:r>
            <a:r>
              <a:rPr lang="en-US" dirty="0" smtClean="0"/>
              <a:t> yang </a:t>
            </a:r>
            <a:r>
              <a:rPr lang="en-US" dirty="0" err="1" smtClean="0"/>
              <a:t>terencana</a:t>
            </a:r>
            <a:r>
              <a:rPr lang="en-US" dirty="0" smtClean="0"/>
              <a:t> </a:t>
            </a:r>
            <a:r>
              <a:rPr lang="en-US" dirty="0" err="1" smtClean="0"/>
              <a:t>dari</a:t>
            </a:r>
            <a:r>
              <a:rPr lang="en-US" dirty="0" smtClean="0"/>
              <a:t> </a:t>
            </a:r>
            <a:r>
              <a:rPr lang="en-US" dirty="0" err="1" smtClean="0"/>
              <a:t>suatu</a:t>
            </a:r>
            <a:r>
              <a:rPr lang="en-US" dirty="0" smtClean="0"/>
              <a:t> </a:t>
            </a:r>
            <a:r>
              <a:rPr lang="en-US" dirty="0" err="1" smtClean="0"/>
              <a:t>situasi</a:t>
            </a:r>
            <a:r>
              <a:rPr lang="en-US" dirty="0" smtClean="0"/>
              <a:t> </a:t>
            </a:r>
            <a:r>
              <a:rPr lang="en-US" dirty="0" err="1" smtClean="0"/>
              <a:t>nasional</a:t>
            </a:r>
            <a:r>
              <a:rPr lang="en-US" dirty="0" smtClean="0"/>
              <a:t> yang </a:t>
            </a:r>
            <a:r>
              <a:rPr lang="en-US" dirty="0" err="1" smtClean="0"/>
              <a:t>satu</a:t>
            </a:r>
            <a:r>
              <a:rPr lang="en-US" dirty="0" smtClean="0"/>
              <a:t> </a:t>
            </a:r>
            <a:r>
              <a:rPr lang="en-US" dirty="0" err="1" smtClean="0"/>
              <a:t>ke</a:t>
            </a:r>
            <a:r>
              <a:rPr lang="en-US" dirty="0" smtClean="0"/>
              <a:t> </a:t>
            </a:r>
            <a:r>
              <a:rPr lang="en-US" dirty="0" err="1" smtClean="0"/>
              <a:t>situasi</a:t>
            </a:r>
            <a:r>
              <a:rPr lang="en-US" dirty="0" smtClean="0"/>
              <a:t> </a:t>
            </a:r>
            <a:r>
              <a:rPr lang="en-US" dirty="0" err="1" smtClean="0"/>
              <a:t>nasional</a:t>
            </a:r>
            <a:r>
              <a:rPr lang="en-US" dirty="0" smtClean="0"/>
              <a:t> yang lain yang </a:t>
            </a:r>
            <a:r>
              <a:rPr lang="en-US" dirty="0" err="1" smtClean="0"/>
              <a:t>dinilai</a:t>
            </a:r>
            <a:r>
              <a:rPr lang="en-US" dirty="0" smtClean="0"/>
              <a:t> </a:t>
            </a:r>
            <a:r>
              <a:rPr lang="en-US" dirty="0" err="1" smtClean="0"/>
              <a:t>lebih</a:t>
            </a:r>
            <a:r>
              <a:rPr lang="en-US" dirty="0" smtClean="0"/>
              <a:t> </a:t>
            </a:r>
            <a:r>
              <a:rPr lang="en-US" dirty="0" err="1" smtClean="0"/>
              <a:t>tinggi</a:t>
            </a:r>
            <a:r>
              <a:rPr lang="en-US" dirty="0" smtClean="0"/>
              <a:t> </a:t>
            </a:r>
            <a:r>
              <a:rPr lang="en-US" dirty="0" err="1" smtClean="0"/>
              <a:t>atau</a:t>
            </a:r>
            <a:r>
              <a:rPr lang="en-US" dirty="0" smtClean="0"/>
              <a:t> </a:t>
            </a:r>
            <a:r>
              <a:rPr lang="en-US" dirty="0" err="1" smtClean="0"/>
              <a:t>pembangunan</a:t>
            </a:r>
            <a:r>
              <a:rPr lang="en-US" dirty="0" smtClean="0"/>
              <a:t> </a:t>
            </a:r>
            <a:r>
              <a:rPr lang="en-US" dirty="0" err="1" smtClean="0"/>
              <a:t>menyangkut</a:t>
            </a:r>
            <a:r>
              <a:rPr lang="en-US" dirty="0" smtClean="0"/>
              <a:t> proses </a:t>
            </a:r>
            <a:r>
              <a:rPr lang="en-US" dirty="0" err="1" smtClean="0"/>
              <a:t>perbaikan</a:t>
            </a:r>
            <a:r>
              <a:rPr lang="en-US" dirty="0" smtClean="0"/>
              <a:t>. </a:t>
            </a:r>
          </a:p>
          <a:p>
            <a:r>
              <a:rPr lang="en-US" dirty="0" err="1">
                <a:sym typeface="Wingdings" pitchFamily="2" charset="2"/>
              </a:rPr>
              <a:t>T</a:t>
            </a:r>
            <a:r>
              <a:rPr lang="en-US" dirty="0" err="1" smtClean="0">
                <a:sym typeface="Wingdings" pitchFamily="2" charset="2"/>
              </a:rPr>
              <a:t>ahap-tahap</a:t>
            </a:r>
            <a:r>
              <a:rPr lang="en-US" dirty="0" smtClean="0">
                <a:sym typeface="Wingdings" pitchFamily="2" charset="2"/>
              </a:rPr>
              <a:t> </a:t>
            </a:r>
            <a:r>
              <a:rPr lang="en-US" dirty="0" err="1" smtClean="0">
                <a:sym typeface="Wingdings" pitchFamily="2" charset="2"/>
              </a:rPr>
              <a:t>perbaikan</a:t>
            </a:r>
            <a:r>
              <a:rPr lang="en-US" dirty="0" smtClean="0">
                <a:sym typeface="Wingdings" pitchFamily="2" charset="2"/>
              </a:rPr>
              <a:t> </a:t>
            </a:r>
            <a:r>
              <a:rPr lang="en-US" dirty="0" err="1" smtClean="0">
                <a:sym typeface="Wingdings" pitchFamily="2" charset="2"/>
              </a:rPr>
              <a:t>menuju</a:t>
            </a:r>
            <a:r>
              <a:rPr lang="en-US" dirty="0" smtClean="0">
                <a:sym typeface="Wingdings" pitchFamily="2" charset="2"/>
              </a:rPr>
              <a:t> “</a:t>
            </a:r>
            <a:r>
              <a:rPr lang="en-US" b="1" dirty="0" err="1" smtClean="0">
                <a:sym typeface="Wingdings" pitchFamily="2" charset="2"/>
              </a:rPr>
              <a:t>masyarakat</a:t>
            </a:r>
            <a:r>
              <a:rPr lang="en-US" b="1" dirty="0" smtClean="0">
                <a:sym typeface="Wingdings" pitchFamily="2" charset="2"/>
              </a:rPr>
              <a:t> modern”  </a:t>
            </a:r>
            <a:r>
              <a:rPr lang="en-US" b="1" dirty="0" err="1" smtClean="0">
                <a:sym typeface="Wingdings" pitchFamily="2" charset="2"/>
              </a:rPr>
              <a:t>semua</a:t>
            </a:r>
            <a:r>
              <a:rPr lang="en-US" b="1" dirty="0" smtClean="0">
                <a:sym typeface="Wingdings" pitchFamily="2" charset="2"/>
              </a:rPr>
              <a:t> </a:t>
            </a:r>
            <a:r>
              <a:rPr lang="en-US" b="1" dirty="0" err="1" smtClean="0">
                <a:sym typeface="Wingdings" pitchFamily="2" charset="2"/>
              </a:rPr>
              <a:t>aspek</a:t>
            </a:r>
            <a:r>
              <a:rPr lang="en-US" b="1" dirty="0" smtClean="0">
                <a:sym typeface="Wingdings" pitchFamily="2" charset="2"/>
              </a:rPr>
              <a:t> </a:t>
            </a:r>
            <a:r>
              <a:rPr lang="en-US" b="1" dirty="0" err="1" smtClean="0">
                <a:sym typeface="Wingdings" pitchFamily="2" charset="2"/>
              </a:rPr>
              <a:t>berdasar</a:t>
            </a:r>
            <a:r>
              <a:rPr lang="en-US" b="1" dirty="0" smtClean="0">
                <a:sym typeface="Wingdings" pitchFamily="2" charset="2"/>
              </a:rPr>
              <a:t> </a:t>
            </a:r>
            <a:r>
              <a:rPr lang="en-US" b="1" dirty="0" err="1" smtClean="0">
                <a:sym typeface="Wingdings" pitchFamily="2" charset="2"/>
              </a:rPr>
              <a:t>Ilmu</a:t>
            </a:r>
            <a:r>
              <a:rPr lang="en-US" b="1" dirty="0" smtClean="0">
                <a:sym typeface="Wingdings" pitchFamily="2" charset="2"/>
              </a:rPr>
              <a:t> </a:t>
            </a:r>
            <a:r>
              <a:rPr lang="en-US" b="1" dirty="0" err="1" smtClean="0">
                <a:sym typeface="Wingdings" pitchFamily="2" charset="2"/>
              </a:rPr>
              <a:t>pengetahuan</a:t>
            </a:r>
            <a:r>
              <a:rPr lang="en-US" b="1" dirty="0" smtClean="0">
                <a:sym typeface="Wingdings" pitchFamily="2" charset="2"/>
              </a:rPr>
              <a:t> </a:t>
            </a:r>
            <a:r>
              <a:rPr lang="en-US" b="1" dirty="0" err="1" smtClean="0">
                <a:sym typeface="Wingdings" pitchFamily="2" charset="2"/>
              </a:rPr>
              <a:t>dan</a:t>
            </a:r>
            <a:r>
              <a:rPr lang="en-US" b="1" dirty="0" smtClean="0">
                <a:sym typeface="Wingdings" pitchFamily="2" charset="2"/>
              </a:rPr>
              <a:t> </a:t>
            </a:r>
            <a:r>
              <a:rPr lang="en-US" b="1" dirty="0" err="1" smtClean="0">
                <a:sym typeface="Wingdings" pitchFamily="2" charset="2"/>
              </a:rPr>
              <a:t>teknologi</a:t>
            </a:r>
            <a:endParaRPr lang="en-US" dirty="0" smtClean="0">
              <a:sym typeface="Wingdings" pitchFamily="2" charset="2"/>
            </a:endParaRPr>
          </a:p>
          <a:p>
            <a:r>
              <a:rPr lang="en-US" dirty="0" smtClean="0">
                <a:sym typeface="Wingdings" pitchFamily="2" charset="2"/>
              </a:rPr>
              <a:t> </a:t>
            </a:r>
            <a:r>
              <a:rPr lang="en-US" dirty="0" err="1" smtClean="0">
                <a:sym typeface="Wingdings" pitchFamily="2" charset="2"/>
              </a:rPr>
              <a:t>perubahan</a:t>
            </a:r>
            <a:r>
              <a:rPr lang="en-US" dirty="0" smtClean="0">
                <a:sym typeface="Wingdings" pitchFamily="2" charset="2"/>
              </a:rPr>
              <a:t> </a:t>
            </a:r>
            <a:r>
              <a:rPr lang="en-US" dirty="0" err="1" smtClean="0">
                <a:sym typeface="Wingdings" pitchFamily="2" charset="2"/>
              </a:rPr>
              <a:t>fisik</a:t>
            </a:r>
            <a:r>
              <a:rPr lang="en-US" dirty="0" smtClean="0">
                <a:sym typeface="Wingdings" pitchFamily="2" charset="2"/>
              </a:rPr>
              <a:t> </a:t>
            </a:r>
            <a:r>
              <a:rPr lang="en-US" dirty="0" err="1" smtClean="0">
                <a:sym typeface="Wingdings" pitchFamily="2" charset="2"/>
              </a:rPr>
              <a:t>dan</a:t>
            </a:r>
            <a:r>
              <a:rPr lang="en-US" dirty="0" smtClean="0">
                <a:sym typeface="Wingdings" pitchFamily="2" charset="2"/>
              </a:rPr>
              <a:t> non </a:t>
            </a:r>
            <a:r>
              <a:rPr lang="en-US" dirty="0" err="1" smtClean="0">
                <a:sym typeface="Wingdings" pitchFamily="2" charset="2"/>
              </a:rPr>
              <a:t>fisik</a:t>
            </a:r>
            <a:r>
              <a:rPr lang="en-US" dirty="0" smtClean="0">
                <a:sym typeface="Wingdings" pitchFamily="2" charset="2"/>
              </a:rPr>
              <a:t> :</a:t>
            </a:r>
            <a:r>
              <a:rPr lang="en-US" b="1" dirty="0" err="1" smtClean="0">
                <a:sym typeface="Wingdings" pitchFamily="2" charset="2"/>
              </a:rPr>
              <a:t>nilai-nilai</a:t>
            </a:r>
            <a:r>
              <a:rPr lang="en-US" b="1" dirty="0">
                <a:sym typeface="Wingdings" pitchFamily="2" charset="2"/>
              </a:rPr>
              <a:t> </a:t>
            </a:r>
            <a:r>
              <a:rPr lang="en-US" b="1" dirty="0" smtClean="0">
                <a:sym typeface="Wingdings" pitchFamily="2" charset="2"/>
              </a:rPr>
              <a:t> </a:t>
            </a:r>
            <a:r>
              <a:rPr lang="en-US" b="1" dirty="0" err="1" smtClean="0">
                <a:solidFill>
                  <a:srgbClr val="FF0000"/>
                </a:solidFill>
                <a:sym typeface="Wingdings" pitchFamily="2" charset="2"/>
              </a:rPr>
              <a:t>Pengetahuan</a:t>
            </a:r>
            <a:r>
              <a:rPr lang="en-US" b="1" dirty="0" smtClean="0">
                <a:solidFill>
                  <a:srgbClr val="FF0000"/>
                </a:solidFill>
                <a:sym typeface="Wingdings" pitchFamily="2" charset="2"/>
              </a:rPr>
              <a:t>, </a:t>
            </a:r>
            <a:r>
              <a:rPr lang="en-US" b="1" dirty="0" err="1" smtClean="0">
                <a:solidFill>
                  <a:srgbClr val="FF0000"/>
                </a:solidFill>
                <a:sym typeface="Wingdings" pitchFamily="2" charset="2"/>
              </a:rPr>
              <a:t>Sikap</a:t>
            </a:r>
            <a:r>
              <a:rPr lang="en-US" b="1" dirty="0" smtClean="0">
                <a:solidFill>
                  <a:srgbClr val="FF0000"/>
                </a:solidFill>
                <a:sym typeface="Wingdings" pitchFamily="2" charset="2"/>
              </a:rPr>
              <a:t>, </a:t>
            </a:r>
            <a:r>
              <a:rPr lang="en-US" b="1" dirty="0" err="1" smtClean="0">
                <a:solidFill>
                  <a:srgbClr val="FF0000"/>
                </a:solidFill>
                <a:sym typeface="Wingdings" pitchFamily="2" charset="2"/>
              </a:rPr>
              <a:t>Perilaku</a:t>
            </a:r>
            <a:r>
              <a:rPr lang="en-US" b="1" dirty="0">
                <a:solidFill>
                  <a:srgbClr val="FF0000"/>
                </a:solidFill>
                <a:sym typeface="Wingdings" pitchFamily="2" charset="2"/>
              </a:rPr>
              <a:t> </a:t>
            </a:r>
            <a:r>
              <a:rPr lang="en-US" b="1" dirty="0" smtClean="0">
                <a:solidFill>
                  <a:srgbClr val="FF0000"/>
                </a:solidFill>
                <a:sym typeface="Wingdings" pitchFamily="2" charset="2"/>
              </a:rPr>
              <a:t> (PSP)</a:t>
            </a:r>
          </a:p>
          <a:p>
            <a:pPr marL="514350" indent="-514350">
              <a:buNone/>
            </a:pPr>
            <a:endParaRPr lang="en-US" dirty="0" smtClean="0"/>
          </a:p>
          <a:p>
            <a:pPr marL="514350" indent="-514350">
              <a:buNone/>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305800" cy="5516563"/>
          </a:xfrm>
        </p:spPr>
        <p:txBody>
          <a:bodyPr>
            <a:noAutofit/>
          </a:bodyPr>
          <a:lstStyle/>
          <a:p>
            <a:pPr>
              <a:buNone/>
            </a:pPr>
            <a:r>
              <a:rPr lang="en-US" sz="2400" b="1" dirty="0">
                <a:latin typeface="Arial" pitchFamily="34" charset="0"/>
                <a:cs typeface="Arial" pitchFamily="34" charset="0"/>
              </a:rPr>
              <a:t>9</a:t>
            </a:r>
            <a:r>
              <a:rPr lang="en-US" sz="2400" b="1" dirty="0" smtClean="0">
                <a:latin typeface="Arial" pitchFamily="34" charset="0"/>
                <a:cs typeface="Arial" pitchFamily="34" charset="0"/>
              </a:rPr>
              <a:t>. Pembangunan </a:t>
            </a:r>
            <a:r>
              <a:rPr lang="en-US" sz="2400" b="1" dirty="0" err="1" smtClean="0">
                <a:latin typeface="Arial" pitchFamily="34" charset="0"/>
                <a:cs typeface="Arial" pitchFamily="34" charset="0"/>
              </a:rPr>
              <a:t>Berkelanjutan</a:t>
            </a:r>
            <a:r>
              <a:rPr lang="en-US" sz="2400" dirty="0" smtClean="0">
                <a:latin typeface="Arial" pitchFamily="34" charset="0"/>
                <a:cs typeface="Arial" pitchFamily="34" charset="0"/>
              </a:rPr>
              <a:t> /Sustainable </a:t>
            </a:r>
            <a:r>
              <a:rPr lang="en-US" sz="2400" dirty="0" err="1" smtClean="0">
                <a:latin typeface="Arial" pitchFamily="34" charset="0"/>
                <a:cs typeface="Arial" pitchFamily="34" charset="0"/>
              </a:rPr>
              <a:t>Dvelopment</a:t>
            </a:r>
            <a:endParaRPr lang="en-US" sz="2400" b="1" dirty="0" smtClean="0">
              <a:latin typeface="Arial" pitchFamily="34" charset="0"/>
              <a:cs typeface="Arial" pitchFamily="34" charset="0"/>
            </a:endParaRPr>
          </a:p>
          <a:p>
            <a:pPr>
              <a:buNone/>
            </a:pPr>
            <a:r>
              <a:rPr lang="en-US" sz="2400" dirty="0" smtClean="0">
                <a:latin typeface="Arial" pitchFamily="34" charset="0"/>
                <a:cs typeface="Arial" pitchFamily="34" charset="0"/>
              </a:rPr>
              <a:t>   </a:t>
            </a:r>
            <a:r>
              <a:rPr lang="en-US" sz="2400" b="1" dirty="0" smtClean="0">
                <a:latin typeface="Arial" pitchFamily="34" charset="0"/>
                <a:cs typeface="Arial" pitchFamily="34" charset="0"/>
              </a:rPr>
              <a:t>a. Dalam </a:t>
            </a:r>
            <a:r>
              <a:rPr lang="en-US" sz="2400" b="1" dirty="0" err="1" smtClean="0">
                <a:latin typeface="Arial" pitchFamily="34" charset="0"/>
                <a:cs typeface="Arial" pitchFamily="34" charset="0"/>
              </a:rPr>
              <a:t>arti</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luas</a:t>
            </a:r>
            <a:r>
              <a:rPr lang="en-US" sz="2400" dirty="0" smtClean="0">
                <a:latin typeface="Arial" pitchFamily="34" charset="0"/>
                <a:cs typeface="Arial" pitchFamily="34" charset="0"/>
              </a:rPr>
              <a:t>:</a:t>
            </a:r>
          </a:p>
          <a:p>
            <a:pPr>
              <a:buNone/>
            </a:pPr>
            <a:r>
              <a:rPr lang="en-US" sz="2400" dirty="0">
                <a:latin typeface="Arial" pitchFamily="34" charset="0"/>
                <a:cs typeface="Arial" pitchFamily="34" charset="0"/>
              </a:rPr>
              <a:t> </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bentuk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pembangunan</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tidak</a:t>
            </a:r>
            <a:r>
              <a:rPr lang="en-US" sz="2400" dirty="0" smtClean="0">
                <a:latin typeface="Arial" pitchFamily="34" charset="0"/>
                <a:cs typeface="Arial" pitchFamily="34" charset="0"/>
              </a:rPr>
              <a:t> menurunkan </a:t>
            </a:r>
            <a:r>
              <a:rPr lang="en-US" sz="2400" dirty="0" err="1" smtClean="0">
                <a:latin typeface="Arial" pitchFamily="34" charset="0"/>
                <a:cs typeface="Arial" pitchFamily="34" charset="0"/>
              </a:rPr>
              <a:t>kapasitas</a:t>
            </a:r>
            <a:r>
              <a:rPr lang="en-US" sz="2400" dirty="0" smtClean="0">
                <a:latin typeface="Arial" pitchFamily="34" charset="0"/>
                <a:cs typeface="Arial" pitchFamily="34" charset="0"/>
              </a:rPr>
              <a:t> </a:t>
            </a:r>
            <a:r>
              <a:rPr lang="en-US" sz="2400" dirty="0">
                <a:latin typeface="Arial" pitchFamily="34" charset="0"/>
                <a:cs typeface="Arial" pitchFamily="34" charset="0"/>
              </a:rPr>
              <a:t> </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generasi</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datang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meskipun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terdapat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penyusutancadangan</a:t>
            </a:r>
            <a:r>
              <a:rPr lang="en-US" sz="2400" dirty="0" smtClean="0">
                <a:latin typeface="Arial" pitchFamily="34" charset="0"/>
                <a:cs typeface="Arial" pitchFamily="34" charset="0"/>
              </a:rPr>
              <a:t> SDA </a:t>
            </a:r>
            <a:r>
              <a:rPr lang="en-US" sz="2400" dirty="0">
                <a:latin typeface="Arial" pitchFamily="34" charset="0"/>
                <a:cs typeface="Arial" pitchFamily="34" charset="0"/>
              </a:rPr>
              <a:t>&amp;</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memburuknya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lingkungan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karena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keadaan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tersebut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dapat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digantikan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oleh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Sumber</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Daya</a:t>
            </a:r>
            <a:r>
              <a:rPr lang="en-US" sz="2400" dirty="0" smtClean="0">
                <a:latin typeface="Arial" pitchFamily="34" charset="0"/>
                <a:cs typeface="Arial" pitchFamily="34" charset="0"/>
              </a:rPr>
              <a:t> lain </a:t>
            </a:r>
            <a:r>
              <a:rPr lang="en-US" sz="2400" dirty="0" err="1" smtClean="0">
                <a:latin typeface="Arial" pitchFamily="34" charset="0"/>
                <a:cs typeface="Arial" pitchFamily="34" charset="0"/>
              </a:rPr>
              <a:t>baik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oleh</a:t>
            </a:r>
            <a:r>
              <a:rPr lang="en-US" sz="2400" dirty="0">
                <a:latin typeface="Arial" pitchFamily="34" charset="0"/>
                <a:cs typeface="Arial" pitchFamily="34" charset="0"/>
              </a:rPr>
              <a:t> </a:t>
            </a:r>
            <a:r>
              <a:rPr lang="en-US" sz="2400" dirty="0" smtClean="0">
                <a:latin typeface="Arial" pitchFamily="34" charset="0"/>
                <a:cs typeface="Arial" pitchFamily="34" charset="0"/>
              </a:rPr>
              <a:t>SDA </a:t>
            </a:r>
            <a:r>
              <a:rPr lang="en-US" sz="2400" dirty="0" err="1" smtClean="0">
                <a:latin typeface="Arial" pitchFamily="34" charset="0"/>
                <a:cs typeface="Arial" pitchFamily="34" charset="0"/>
              </a:rPr>
              <a:t>maupun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kapital</a:t>
            </a:r>
            <a:r>
              <a:rPr lang="en-US" sz="2400" dirty="0" smtClean="0">
                <a:latin typeface="Arial" pitchFamily="34" charset="0"/>
                <a:cs typeface="Arial" pitchFamily="34" charset="0"/>
              </a:rPr>
              <a:t>.</a:t>
            </a:r>
          </a:p>
          <a:p>
            <a:pPr>
              <a:buNone/>
            </a:pPr>
            <a:r>
              <a:rPr lang="en-US" sz="2400" dirty="0" smtClean="0">
                <a:latin typeface="Arial" pitchFamily="34" charset="0"/>
                <a:cs typeface="Arial" pitchFamily="34" charset="0"/>
              </a:rPr>
              <a:t>  b. </a:t>
            </a:r>
            <a:r>
              <a:rPr lang="en-US" sz="2400" b="1" dirty="0" smtClean="0">
                <a:latin typeface="Arial" pitchFamily="34" charset="0"/>
                <a:cs typeface="Arial" pitchFamily="34" charset="0"/>
              </a:rPr>
              <a:t>Dalam </a:t>
            </a:r>
            <a:r>
              <a:rPr lang="en-US" sz="2400" b="1" dirty="0" err="1" smtClean="0">
                <a:latin typeface="Arial" pitchFamily="34" charset="0"/>
                <a:cs typeface="Arial" pitchFamily="34" charset="0"/>
              </a:rPr>
              <a:t>arti</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sempit</a:t>
            </a:r>
            <a:r>
              <a:rPr lang="en-US" sz="2400" b="1" dirty="0" smtClean="0">
                <a:latin typeface="Arial" pitchFamily="34" charset="0"/>
                <a:cs typeface="Arial" pitchFamily="34" charset="0"/>
              </a:rPr>
              <a:t> </a:t>
            </a:r>
            <a:r>
              <a:rPr lang="en-US" sz="2400" dirty="0" smtClean="0">
                <a:latin typeface="Arial" pitchFamily="34" charset="0"/>
                <a:cs typeface="Arial" pitchFamily="34" charset="0"/>
              </a:rPr>
              <a:t>:</a:t>
            </a:r>
          </a:p>
          <a:p>
            <a:pPr>
              <a:buNone/>
            </a:pPr>
            <a:r>
              <a:rPr lang="en-US" sz="2400" dirty="0">
                <a:latin typeface="Arial" pitchFamily="34" charset="0"/>
                <a:cs typeface="Arial" pitchFamily="34" charset="0"/>
              </a:rPr>
              <a:t> </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bentuk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pembangunan</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tidak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mengurangi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kemampuan</a:t>
            </a:r>
            <a:r>
              <a:rPr lang="en-US" sz="2400" dirty="0">
                <a:latin typeface="Arial" pitchFamily="34" charset="0"/>
                <a:cs typeface="Arial" pitchFamily="34" charset="0"/>
              </a:rPr>
              <a:t> </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generasi</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datang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untuk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melakukan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pembangunan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tetapi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dengan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menjaga</a:t>
            </a:r>
            <a:r>
              <a:rPr lang="en-US" sz="2400" dirty="0" smtClean="0">
                <a:latin typeface="Arial" pitchFamily="34" charset="0"/>
                <a:cs typeface="Arial" pitchFamily="34" charset="0"/>
              </a:rPr>
              <a:t> agar </a:t>
            </a:r>
            <a:r>
              <a:rPr lang="en-US" sz="2400" dirty="0" err="1" smtClean="0">
                <a:latin typeface="Arial" pitchFamily="34" charset="0"/>
                <a:cs typeface="Arial" pitchFamily="34" charset="0"/>
              </a:rPr>
              <a:t>fungsi</a:t>
            </a:r>
            <a:r>
              <a:rPr lang="en-US" sz="2400" dirty="0" smtClean="0">
                <a:latin typeface="Arial" pitchFamily="34" charset="0"/>
                <a:cs typeface="Arial" pitchFamily="34" charset="0"/>
              </a:rPr>
              <a:t> SDA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lingkungan</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ada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tidak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menurun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tanpa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digantikan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oleh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sumber</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lainnya</a:t>
            </a:r>
            <a:r>
              <a:rPr lang="en-US" sz="2400" dirty="0" smtClean="0">
                <a:latin typeface="Arial" pitchFamily="34" charset="0"/>
                <a:cs typeface="Arial" pitchFamily="34" charset="0"/>
              </a:rPr>
              <a:t>.</a:t>
            </a:r>
          </a:p>
          <a:p>
            <a:endParaRPr lang="en-US" sz="2400"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411162"/>
          </a:xfrm>
        </p:spPr>
        <p:txBody>
          <a:bodyPr>
            <a:noAutofit/>
          </a:bodyPr>
          <a:lstStyle/>
          <a:p>
            <a:r>
              <a:rPr lang="en-US" sz="3200" b="1" dirty="0">
                <a:latin typeface="Arial" pitchFamily="34" charset="0"/>
                <a:cs typeface="Arial" pitchFamily="34" charset="0"/>
              </a:rPr>
              <a:t> P</a:t>
            </a:r>
            <a:r>
              <a:rPr lang="id-ID" sz="3200" b="1" dirty="0">
                <a:latin typeface="Arial" pitchFamily="34" charset="0"/>
                <a:cs typeface="Arial" pitchFamily="34" charset="0"/>
              </a:rPr>
              <a:t>endekatan </a:t>
            </a:r>
            <a:r>
              <a:rPr lang="id-ID" sz="3200" b="1" dirty="0" smtClean="0">
                <a:latin typeface="Arial" pitchFamily="34" charset="0"/>
                <a:cs typeface="Arial" pitchFamily="34" charset="0"/>
              </a:rPr>
              <a:t>P</a:t>
            </a:r>
            <a:r>
              <a:rPr lang="en-US" sz="3200" b="1" dirty="0" err="1" smtClean="0">
                <a:latin typeface="Arial" pitchFamily="34" charset="0"/>
                <a:cs typeface="Arial" pitchFamily="34" charset="0"/>
              </a:rPr>
              <a:t>embangunan</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457200" y="762000"/>
            <a:ext cx="8153400" cy="5410200"/>
          </a:xfrm>
        </p:spPr>
        <p:txBody>
          <a:bodyPr>
            <a:noAutofit/>
          </a:bodyPr>
          <a:lstStyle/>
          <a:p>
            <a:pPr marL="514350" indent="-514350">
              <a:buFont typeface="+mj-lt"/>
              <a:buAutoNum type="arabicPeriod"/>
            </a:pPr>
            <a:r>
              <a:rPr lang="en-US" sz="2400" b="1" dirty="0" smtClean="0">
                <a:latin typeface="Arial" pitchFamily="34" charset="0"/>
                <a:cs typeface="Arial" pitchFamily="34" charset="0"/>
              </a:rPr>
              <a:t>P</a:t>
            </a:r>
            <a:r>
              <a:rPr lang="id-ID" sz="2400" b="1" dirty="0" smtClean="0">
                <a:latin typeface="Arial" pitchFamily="34" charset="0"/>
                <a:cs typeface="Arial" pitchFamily="34" charset="0"/>
              </a:rPr>
              <a:t>endekatan </a:t>
            </a:r>
            <a:r>
              <a:rPr lang="id-ID" sz="2400" b="1" i="1" dirty="0" smtClean="0">
                <a:latin typeface="Arial" pitchFamily="34" charset="0"/>
                <a:cs typeface="Arial" pitchFamily="34" charset="0"/>
              </a:rPr>
              <a:t>top</a:t>
            </a:r>
            <a:r>
              <a:rPr lang="en-US" sz="2400" b="1" i="1" dirty="0" smtClean="0">
                <a:latin typeface="Arial" pitchFamily="34" charset="0"/>
                <a:cs typeface="Arial" pitchFamily="34" charset="0"/>
              </a:rPr>
              <a:t>-</a:t>
            </a:r>
            <a:r>
              <a:rPr lang="id-ID" sz="2400" b="1" i="1" dirty="0" smtClean="0">
                <a:latin typeface="Arial" pitchFamily="34" charset="0"/>
                <a:cs typeface="Arial" pitchFamily="34" charset="0"/>
              </a:rPr>
              <a:t>down</a:t>
            </a:r>
            <a:endParaRPr lang="en-US" sz="2400" b="1" i="1" dirty="0" smtClean="0">
              <a:latin typeface="Arial" pitchFamily="34" charset="0"/>
              <a:cs typeface="Arial" pitchFamily="34" charset="0"/>
            </a:endParaRPr>
          </a:p>
          <a:p>
            <a:r>
              <a:rPr lang="id-ID" sz="2400" dirty="0" smtClean="0">
                <a:latin typeface="Arial" pitchFamily="34" charset="0"/>
                <a:cs typeface="Arial" pitchFamily="34" charset="0"/>
              </a:rPr>
              <a:t> pendekatan</a:t>
            </a:r>
            <a:r>
              <a:rPr lang="id-ID" sz="2400" b="1" i="1" dirty="0">
                <a:latin typeface="Arial" pitchFamily="34" charset="0"/>
                <a:cs typeface="Arial" pitchFamily="34" charset="0"/>
              </a:rPr>
              <a:t> top</a:t>
            </a:r>
            <a:r>
              <a:rPr lang="en-US" sz="2400" b="1" i="1" dirty="0">
                <a:latin typeface="Arial" pitchFamily="34" charset="0"/>
                <a:cs typeface="Arial" pitchFamily="34" charset="0"/>
              </a:rPr>
              <a:t>-</a:t>
            </a:r>
            <a:r>
              <a:rPr lang="id-ID" sz="2400" b="1" i="1" dirty="0">
                <a:latin typeface="Arial" pitchFamily="34" charset="0"/>
                <a:cs typeface="Arial" pitchFamily="34" charset="0"/>
              </a:rPr>
              <a:t>down</a:t>
            </a:r>
            <a:r>
              <a:rPr lang="id-ID" sz="2400" dirty="0" smtClean="0">
                <a:latin typeface="Arial" pitchFamily="34" charset="0"/>
                <a:cs typeface="Arial" pitchFamily="34" charset="0"/>
              </a:rPr>
              <a:t>  </a:t>
            </a:r>
            <a:r>
              <a:rPr lang="id-ID" sz="2400" dirty="0">
                <a:latin typeface="Arial" pitchFamily="34" charset="0"/>
                <a:cs typeface="Arial" pitchFamily="34" charset="0"/>
              </a:rPr>
              <a:t>bersumber d</a:t>
            </a:r>
            <a:r>
              <a:rPr lang="en-US" sz="2400" dirty="0">
                <a:latin typeface="Arial" pitchFamily="34" charset="0"/>
                <a:cs typeface="Arial" pitchFamily="34" charset="0"/>
              </a:rPr>
              <a:t>a</a:t>
            </a:r>
            <a:r>
              <a:rPr lang="id-ID" sz="2400" dirty="0">
                <a:latin typeface="Arial" pitchFamily="34" charset="0"/>
                <a:cs typeface="Arial" pitchFamily="34" charset="0"/>
              </a:rPr>
              <a:t>r</a:t>
            </a:r>
            <a:r>
              <a:rPr lang="en-US" sz="2400" dirty="0">
                <a:latin typeface="Arial" pitchFamily="34" charset="0"/>
                <a:cs typeface="Arial" pitchFamily="34" charset="0"/>
              </a:rPr>
              <a:t>i</a:t>
            </a:r>
            <a:r>
              <a:rPr lang="id-ID" sz="2400" dirty="0">
                <a:latin typeface="Arial" pitchFamily="34" charset="0"/>
                <a:cs typeface="Arial" pitchFamily="34" charset="0"/>
              </a:rPr>
              <a:t> pemerintah, masyarakat hanyalah sebagai sasaran atau obyek pembangunan. </a:t>
            </a:r>
            <a:r>
              <a:rPr lang="en-US" sz="2400" dirty="0" smtClean="0">
                <a:latin typeface="Arial" pitchFamily="34" charset="0"/>
                <a:cs typeface="Arial" pitchFamily="34" charset="0"/>
              </a:rPr>
              <a:t> </a:t>
            </a:r>
          </a:p>
          <a:p>
            <a:r>
              <a:rPr lang="id-ID" sz="2400" dirty="0" smtClean="0">
                <a:latin typeface="Arial" pitchFamily="34" charset="0"/>
                <a:cs typeface="Arial" pitchFamily="34" charset="0"/>
              </a:rPr>
              <a:t>Pendekatan </a:t>
            </a:r>
            <a:r>
              <a:rPr lang="id-ID" sz="2400" b="1" i="1" dirty="0">
                <a:latin typeface="Arial" pitchFamily="34" charset="0"/>
                <a:cs typeface="Arial" pitchFamily="34" charset="0"/>
              </a:rPr>
              <a:t>top</a:t>
            </a:r>
            <a:r>
              <a:rPr lang="en-US" sz="2400" b="1" i="1" dirty="0">
                <a:latin typeface="Arial" pitchFamily="34" charset="0"/>
                <a:cs typeface="Arial" pitchFamily="34" charset="0"/>
              </a:rPr>
              <a:t>-</a:t>
            </a:r>
            <a:r>
              <a:rPr lang="id-ID" sz="2400" b="1" i="1" dirty="0">
                <a:latin typeface="Arial" pitchFamily="34" charset="0"/>
                <a:cs typeface="Arial" pitchFamily="34" charset="0"/>
              </a:rPr>
              <a:t>down</a:t>
            </a:r>
            <a:r>
              <a:rPr lang="id-ID" sz="2400" b="1" dirty="0">
                <a:latin typeface="Arial" pitchFamily="34" charset="0"/>
                <a:cs typeface="Arial" pitchFamily="34" charset="0"/>
              </a:rPr>
              <a:t> </a:t>
            </a:r>
            <a:r>
              <a:rPr lang="en-US" sz="2400" dirty="0" err="1" smtClean="0">
                <a:latin typeface="Arial" pitchFamily="34" charset="0"/>
                <a:cs typeface="Arial" pitchFamily="34" charset="0"/>
              </a:rPr>
              <a:t>ti</a:t>
            </a:r>
            <a:r>
              <a:rPr lang="id-ID" sz="2400" dirty="0" smtClean="0">
                <a:latin typeface="Arial" pitchFamily="34" charset="0"/>
                <a:cs typeface="Arial" pitchFamily="34" charset="0"/>
              </a:rPr>
              <a:t>d</a:t>
            </a:r>
            <a:r>
              <a:rPr lang="en-US" sz="2400" dirty="0" smtClean="0">
                <a:latin typeface="Arial" pitchFamily="34" charset="0"/>
                <a:cs typeface="Arial" pitchFamily="34" charset="0"/>
              </a:rPr>
              <a:t>a</a:t>
            </a:r>
            <a:r>
              <a:rPr lang="id-ID" sz="2400" dirty="0" smtClean="0">
                <a:latin typeface="Arial" pitchFamily="34" charset="0"/>
                <a:cs typeface="Arial" pitchFamily="34" charset="0"/>
              </a:rPr>
              <a:t>k memperhatikan</a:t>
            </a:r>
            <a:r>
              <a:rPr lang="en-US" sz="2400" dirty="0" smtClean="0">
                <a:latin typeface="Arial" pitchFamily="34" charset="0"/>
                <a:cs typeface="Arial" pitchFamily="34" charset="0"/>
              </a:rPr>
              <a:t>, </a:t>
            </a:r>
            <a:r>
              <a:rPr lang="id-ID" sz="2400" dirty="0" smtClean="0">
                <a:latin typeface="Arial" pitchFamily="34" charset="0"/>
                <a:cs typeface="Arial" pitchFamily="34" charset="0"/>
              </a:rPr>
              <a:t>aspek </a:t>
            </a:r>
            <a:r>
              <a:rPr lang="id-ID" sz="2400" dirty="0">
                <a:latin typeface="Arial" pitchFamily="34" charset="0"/>
                <a:cs typeface="Arial" pitchFamily="34" charset="0"/>
              </a:rPr>
              <a:t>sosial </a:t>
            </a:r>
            <a:r>
              <a:rPr lang="id-ID" sz="2400" dirty="0" smtClean="0">
                <a:latin typeface="Arial" pitchFamily="34" charset="0"/>
                <a:cs typeface="Arial" pitchFamily="34" charset="0"/>
              </a:rPr>
              <a:t>budaya,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manusia</a:t>
            </a:r>
            <a:r>
              <a:rPr lang="en-US" sz="2400" dirty="0" smtClean="0">
                <a:latin typeface="Arial" pitchFamily="34" charset="0"/>
                <a:cs typeface="Arial" pitchFamily="34" charset="0"/>
              </a:rPr>
              <a:t>,</a:t>
            </a:r>
            <a:r>
              <a:rPr lang="id-ID" sz="2400" dirty="0" smtClean="0">
                <a:latin typeface="Arial" pitchFamily="34" charset="0"/>
                <a:cs typeface="Arial" pitchFamily="34" charset="0"/>
              </a:rPr>
              <a:t> </a:t>
            </a:r>
            <a:r>
              <a:rPr lang="id-ID" sz="2400" dirty="0">
                <a:latin typeface="Arial" pitchFamily="34" charset="0"/>
                <a:cs typeface="Arial" pitchFamily="34" charset="0"/>
              </a:rPr>
              <a:t>perbedaan potensi wilayah</a:t>
            </a:r>
            <a:r>
              <a:rPr lang="id-ID" sz="2400" dirty="0" smtClean="0">
                <a:latin typeface="Arial" pitchFamily="34" charset="0"/>
                <a:cs typeface="Arial" pitchFamily="34" charset="0"/>
              </a:rPr>
              <a:t>, </a:t>
            </a:r>
            <a:r>
              <a:rPr lang="en-US" sz="2400" dirty="0" err="1" smtClean="0">
                <a:latin typeface="Arial" pitchFamily="34" charset="0"/>
                <a:cs typeface="Arial" pitchFamily="34" charset="0"/>
              </a:rPr>
              <a:t>shg</a:t>
            </a:r>
            <a:r>
              <a:rPr lang="en-US" sz="2400" dirty="0" smtClean="0">
                <a:latin typeface="Arial" pitchFamily="34" charset="0"/>
                <a:cs typeface="Arial" pitchFamily="34" charset="0"/>
              </a:rPr>
              <a:t> </a:t>
            </a:r>
            <a:r>
              <a:rPr lang="id-ID" sz="2400" dirty="0" smtClean="0">
                <a:latin typeface="Arial" pitchFamily="34" charset="0"/>
                <a:cs typeface="Arial" pitchFamily="34" charset="0"/>
              </a:rPr>
              <a:t>program </a:t>
            </a:r>
            <a:r>
              <a:rPr lang="id-ID" sz="2400" dirty="0">
                <a:latin typeface="Arial" pitchFamily="34" charset="0"/>
                <a:cs typeface="Arial" pitchFamily="34" charset="0"/>
              </a:rPr>
              <a:t>pembangunan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id-ID" sz="2400" dirty="0" smtClean="0">
                <a:latin typeface="Arial" pitchFamily="34" charset="0"/>
                <a:cs typeface="Arial" pitchFamily="34" charset="0"/>
              </a:rPr>
              <a:t> </a:t>
            </a:r>
            <a:r>
              <a:rPr lang="id-ID" sz="2400" dirty="0">
                <a:latin typeface="Arial" pitchFamily="34" charset="0"/>
                <a:cs typeface="Arial" pitchFamily="34" charset="0"/>
              </a:rPr>
              <a:t>bentuk kegiatan dibuat seragam untuk semua wilayah. Akibatnya pembangun </a:t>
            </a:r>
            <a:r>
              <a:rPr lang="en-US" sz="2400" dirty="0" err="1" smtClean="0">
                <a:latin typeface="Arial" pitchFamily="34" charset="0"/>
                <a:cs typeface="Arial" pitchFamily="34" charset="0"/>
              </a:rPr>
              <a:t>tdk</a:t>
            </a:r>
            <a:r>
              <a:rPr lang="en-US" sz="2400" dirty="0" smtClean="0">
                <a:latin typeface="Arial" pitchFamily="34" charset="0"/>
                <a:cs typeface="Arial" pitchFamily="34" charset="0"/>
              </a:rPr>
              <a:t> </a:t>
            </a:r>
            <a:r>
              <a:rPr lang="id-ID" sz="2400" dirty="0">
                <a:latin typeface="Arial" pitchFamily="34" charset="0"/>
                <a:cs typeface="Arial" pitchFamily="34" charset="0"/>
              </a:rPr>
              <a:t>efektif </a:t>
            </a:r>
            <a:r>
              <a:rPr lang="en-US" sz="2400" dirty="0" smtClean="0">
                <a:latin typeface="Arial" pitchFamily="34" charset="0"/>
                <a:cs typeface="Arial" pitchFamily="34" charset="0"/>
              </a:rPr>
              <a:t>, </a:t>
            </a:r>
            <a:r>
              <a:rPr lang="id-ID" sz="2400" dirty="0" smtClean="0">
                <a:latin typeface="Arial" pitchFamily="34" charset="0"/>
                <a:cs typeface="Arial" pitchFamily="34" charset="0"/>
              </a:rPr>
              <a:t>kurang </a:t>
            </a:r>
            <a:r>
              <a:rPr lang="id-ID" sz="2400" dirty="0">
                <a:latin typeface="Arial" pitchFamily="34" charset="0"/>
                <a:cs typeface="Arial" pitchFamily="34" charset="0"/>
              </a:rPr>
              <a:t>mencapai sasaran, </a:t>
            </a:r>
            <a:r>
              <a:rPr lang="id-ID" sz="2400" dirty="0" smtClean="0">
                <a:latin typeface="Arial" pitchFamily="34" charset="0"/>
                <a:cs typeface="Arial" pitchFamily="34" charset="0"/>
              </a:rPr>
              <a:t>dan </a:t>
            </a:r>
            <a:r>
              <a:rPr lang="id-ID" sz="2400" dirty="0">
                <a:latin typeface="Arial" pitchFamily="34" charset="0"/>
                <a:cs typeface="Arial" pitchFamily="34" charset="0"/>
              </a:rPr>
              <a:t>kadang hasil - hasil pembangunan tidak bermanfaat bagi </a:t>
            </a:r>
            <a:r>
              <a:rPr lang="id-ID" sz="2400" dirty="0" smtClean="0">
                <a:latin typeface="Arial" pitchFamily="34" charset="0"/>
                <a:cs typeface="Arial" pitchFamily="34" charset="0"/>
              </a:rPr>
              <a:t>masyarakat.</a:t>
            </a:r>
            <a:endParaRPr lang="en-US" sz="2400" dirty="0" smtClean="0">
              <a:latin typeface="Arial" pitchFamily="34" charset="0"/>
              <a:cs typeface="Arial" pitchFamily="34" charset="0"/>
            </a:endParaRPr>
          </a:p>
          <a:p>
            <a:r>
              <a:rPr lang="id-ID" sz="2400" dirty="0" smtClean="0">
                <a:latin typeface="Arial" pitchFamily="34" charset="0"/>
                <a:cs typeface="Arial" pitchFamily="34" charset="0"/>
              </a:rPr>
              <a:t>Pendekatan  </a:t>
            </a:r>
            <a:r>
              <a:rPr lang="id-ID" sz="2400" i="1" dirty="0" smtClean="0">
                <a:latin typeface="Arial" pitchFamily="34" charset="0"/>
                <a:cs typeface="Arial" pitchFamily="34" charset="0"/>
              </a:rPr>
              <a:t>top-down</a:t>
            </a:r>
            <a:r>
              <a:rPr lang="id-ID" sz="2400" dirty="0" smtClean="0">
                <a:latin typeface="Arial" pitchFamily="34" charset="0"/>
                <a:cs typeface="Arial" pitchFamily="34" charset="0"/>
              </a:rPr>
              <a:t>  banyak  mendapat  kritik  karena mematikan inisiatif dan kreatif masyarakat. Bentuk</a:t>
            </a:r>
            <a:r>
              <a:rPr lang="en-US" sz="2400" dirty="0" smtClean="0">
                <a:latin typeface="Arial" pitchFamily="34" charset="0"/>
                <a:cs typeface="Arial" pitchFamily="34" charset="0"/>
              </a:rPr>
              <a:t> </a:t>
            </a:r>
            <a:r>
              <a:rPr lang="id-ID" sz="2400" dirty="0" smtClean="0">
                <a:latin typeface="Arial" pitchFamily="34" charset="0"/>
                <a:cs typeface="Arial" pitchFamily="34" charset="0"/>
              </a:rPr>
              <a:t>penyelengga</a:t>
            </a:r>
            <a:r>
              <a:rPr lang="en-US" sz="2400" dirty="0" err="1" smtClean="0">
                <a:latin typeface="Arial" pitchFamily="34" charset="0"/>
                <a:cs typeface="Arial" pitchFamily="34" charset="0"/>
              </a:rPr>
              <a:t>ra</a:t>
            </a:r>
            <a:r>
              <a:rPr lang="id-ID" sz="2400" dirty="0" smtClean="0">
                <a:latin typeface="Arial" pitchFamily="34" charset="0"/>
                <a:cs typeface="Arial" pitchFamily="34" charset="0"/>
              </a:rPr>
              <a:t>an kegiatan  melalui  pendekatan pembangunan ini juga menimbulkan banyak masalah</a:t>
            </a:r>
            <a:endParaRPr lang="en-US" sz="2400" dirty="0" smtClean="0">
              <a:latin typeface="Arial" pitchFamily="34" charset="0"/>
              <a:cs typeface="Arial" pitchFamily="34" charset="0"/>
            </a:endParaRPr>
          </a:p>
          <a:p>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153400" cy="5668963"/>
          </a:xfrm>
        </p:spPr>
        <p:txBody>
          <a:bodyPr>
            <a:normAutofit fontScale="92500"/>
          </a:bodyPr>
          <a:lstStyle/>
          <a:p>
            <a:pPr marL="457200" indent="-457200">
              <a:buFont typeface="+mj-lt"/>
              <a:buAutoNum type="arabicPeriod" startAt="2"/>
            </a:pPr>
            <a:r>
              <a:rPr lang="en-US" sz="2400" b="1" dirty="0" smtClean="0">
                <a:latin typeface="Arial" pitchFamily="34" charset="0"/>
                <a:cs typeface="Arial" pitchFamily="34" charset="0"/>
              </a:rPr>
              <a:t>P</a:t>
            </a:r>
            <a:r>
              <a:rPr lang="id-ID" sz="2400" b="1" dirty="0">
                <a:latin typeface="Arial" pitchFamily="34" charset="0"/>
                <a:cs typeface="Arial" pitchFamily="34" charset="0"/>
              </a:rPr>
              <a:t>endekatan </a:t>
            </a:r>
            <a:r>
              <a:rPr lang="id-ID" sz="2400" b="1" i="1" dirty="0">
                <a:latin typeface="Arial" pitchFamily="34" charset="0"/>
                <a:cs typeface="Arial" pitchFamily="34" charset="0"/>
              </a:rPr>
              <a:t>bottom-up</a:t>
            </a:r>
            <a:r>
              <a:rPr lang="id-ID" sz="2400" dirty="0">
                <a:latin typeface="Arial" pitchFamily="34" charset="0"/>
                <a:cs typeface="Arial" pitchFamily="34" charset="0"/>
              </a:rPr>
              <a:t>.</a:t>
            </a:r>
            <a:r>
              <a:rPr lang="en-US" sz="2400" dirty="0">
                <a:latin typeface="Arial" pitchFamily="34" charset="0"/>
                <a:cs typeface="Arial" pitchFamily="34" charset="0"/>
              </a:rPr>
              <a:t> </a:t>
            </a:r>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 P</a:t>
            </a:r>
            <a:r>
              <a:rPr lang="id-ID" sz="2400" dirty="0" smtClean="0">
                <a:latin typeface="Arial" pitchFamily="34" charset="0"/>
                <a:cs typeface="Arial" pitchFamily="34" charset="0"/>
              </a:rPr>
              <a:t>endekatan </a:t>
            </a:r>
            <a:r>
              <a:rPr lang="id-ID" sz="2400" b="1" i="1" dirty="0" smtClean="0">
                <a:latin typeface="Arial" pitchFamily="34" charset="0"/>
                <a:cs typeface="Arial" pitchFamily="34" charset="0"/>
              </a:rPr>
              <a:t>bottom-up</a:t>
            </a:r>
            <a:r>
              <a:rPr lang="id-ID" sz="2400" i="1" dirty="0" smtClean="0">
                <a:latin typeface="Arial" pitchFamily="34" charset="0"/>
                <a:cs typeface="Arial" pitchFamily="34" charset="0"/>
              </a:rPr>
              <a:t> </a:t>
            </a:r>
            <a:r>
              <a:rPr lang="id-ID" sz="2400" dirty="0" smtClean="0">
                <a:latin typeface="Arial" pitchFamily="34" charset="0"/>
                <a:cs typeface="Arial" pitchFamily="34" charset="0"/>
              </a:rPr>
              <a:t>memposisikan masyarakat  sebagai subyek pembangunan sehingga terlibat dalam proses perencanaan sampai pada pelaksanaan dan evaluasi</a:t>
            </a:r>
            <a:r>
              <a:rPr lang="en-US" sz="2400" dirty="0" smtClean="0">
                <a:latin typeface="Arial" pitchFamily="34" charset="0"/>
                <a:cs typeface="Arial" pitchFamily="34" charset="0"/>
              </a:rPr>
              <a:t>.</a:t>
            </a:r>
          </a:p>
          <a:p>
            <a:r>
              <a:rPr lang="id-ID" sz="2400" dirty="0" smtClean="0">
                <a:latin typeface="Arial" pitchFamily="34" charset="0"/>
                <a:cs typeface="Arial" pitchFamily="34" charset="0"/>
              </a:rPr>
              <a:t>Pendekatan  </a:t>
            </a:r>
            <a:r>
              <a:rPr lang="id-ID" sz="2400" i="1" dirty="0" smtClean="0">
                <a:latin typeface="Arial" pitchFamily="34" charset="0"/>
                <a:cs typeface="Arial" pitchFamily="34" charset="0"/>
              </a:rPr>
              <a:t>bottom-up  </a:t>
            </a:r>
            <a:r>
              <a:rPr lang="id-ID" sz="2400" dirty="0" smtClean="0">
                <a:latin typeface="Arial" pitchFamily="34" charset="0"/>
                <a:cs typeface="Arial" pitchFamily="34" charset="0"/>
              </a:rPr>
              <a:t>merupakan  pendekatan yang ideal dalam pembangunan karena memperhatikan inisiatif, kreatifitas </a:t>
            </a:r>
            <a:r>
              <a:rPr lang="en-US" sz="2400" dirty="0" smtClean="0">
                <a:latin typeface="Arial" pitchFamily="34" charset="0"/>
                <a:cs typeface="Arial" pitchFamily="34" charset="0"/>
              </a:rPr>
              <a:t>&amp;</a:t>
            </a:r>
            <a:r>
              <a:rPr lang="id-ID" sz="2400" dirty="0" smtClean="0">
                <a:latin typeface="Arial" pitchFamily="34" charset="0"/>
                <a:cs typeface="Arial" pitchFamily="34" charset="0"/>
              </a:rPr>
              <a:t> mengakomodasi kondisi sosial budaya setempat, potensi dan permasalahan  yang  dihadapi. </a:t>
            </a:r>
            <a:endParaRPr lang="en-US" sz="2400" dirty="0" smtClean="0">
              <a:latin typeface="Arial" pitchFamily="34" charset="0"/>
              <a:cs typeface="Arial" pitchFamily="34" charset="0"/>
            </a:endParaRPr>
          </a:p>
          <a:p>
            <a:r>
              <a:rPr lang="en-US" sz="2400" b="1" dirty="0">
                <a:latin typeface="Arial" pitchFamily="34" charset="0"/>
                <a:cs typeface="Arial" pitchFamily="34" charset="0"/>
              </a:rPr>
              <a:t>Menurut </a:t>
            </a:r>
            <a:r>
              <a:rPr lang="id-ID" sz="2400" b="1" dirty="0">
                <a:latin typeface="Arial" pitchFamily="34" charset="0"/>
                <a:cs typeface="Arial" pitchFamily="34" charset="0"/>
              </a:rPr>
              <a:t>Poerbo </a:t>
            </a:r>
            <a:endParaRPr lang="en-US" sz="2400" b="1" dirty="0" smtClean="0">
              <a:latin typeface="Arial" pitchFamily="34" charset="0"/>
              <a:cs typeface="Arial" pitchFamily="34" charset="0"/>
            </a:endParaRPr>
          </a:p>
          <a:p>
            <a:r>
              <a:rPr lang="id-ID" sz="2400" dirty="0" smtClean="0">
                <a:latin typeface="Arial" pitchFamily="34" charset="0"/>
                <a:cs typeface="Arial" pitchFamily="34" charset="0"/>
              </a:rPr>
              <a:t> </a:t>
            </a:r>
            <a:r>
              <a:rPr lang="id-ID" sz="2400" dirty="0">
                <a:latin typeface="Arial" pitchFamily="34" charset="0"/>
                <a:cs typeface="Arial" pitchFamily="34" charset="0"/>
              </a:rPr>
              <a:t>pembangunan yang bersifat  </a:t>
            </a:r>
            <a:r>
              <a:rPr lang="id-ID" sz="2400" i="1" dirty="0">
                <a:latin typeface="Arial" pitchFamily="34" charset="0"/>
                <a:cs typeface="Arial" pitchFamily="34" charset="0"/>
              </a:rPr>
              <a:t>bottom-up” </a:t>
            </a:r>
            <a:r>
              <a:rPr lang="id-ID" sz="2400" dirty="0">
                <a:latin typeface="Arial" pitchFamily="34" charset="0"/>
                <a:cs typeface="Arial" pitchFamily="34" charset="0"/>
              </a:rPr>
              <a:t>dpt terwujud</a:t>
            </a:r>
            <a:r>
              <a:rPr lang="id-ID" sz="2400" i="1" dirty="0">
                <a:latin typeface="Arial" pitchFamily="34" charset="0"/>
                <a:cs typeface="Arial" pitchFamily="34" charset="0"/>
              </a:rPr>
              <a:t> </a:t>
            </a:r>
            <a:r>
              <a:rPr lang="en-US" sz="2400" i="1" dirty="0">
                <a:latin typeface="Arial" pitchFamily="34" charset="0"/>
                <a:cs typeface="Arial" pitchFamily="34" charset="0"/>
              </a:rPr>
              <a:t>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id-ID" sz="2400" dirty="0" smtClean="0">
                <a:latin typeface="Arial" pitchFamily="34" charset="0"/>
                <a:cs typeface="Arial" pitchFamily="34" charset="0"/>
              </a:rPr>
              <a:t> </a:t>
            </a:r>
            <a:r>
              <a:rPr lang="id-ID" sz="2400" dirty="0">
                <a:latin typeface="Arial" pitchFamily="34" charset="0"/>
                <a:cs typeface="Arial" pitchFamily="34" charset="0"/>
              </a:rPr>
              <a:t>berkelanjutan  </a:t>
            </a:r>
            <a:r>
              <a:rPr lang="id-ID" sz="2400" dirty="0" smtClean="0">
                <a:latin typeface="Arial" pitchFamily="34" charset="0"/>
                <a:cs typeface="Arial" pitchFamily="34" charset="0"/>
              </a:rPr>
              <a:t>j</a:t>
            </a:r>
            <a:r>
              <a:rPr lang="en-US" sz="2400" dirty="0" smtClean="0">
                <a:latin typeface="Arial" pitchFamily="34" charset="0"/>
                <a:cs typeface="Arial" pitchFamily="34" charset="0"/>
              </a:rPr>
              <a:t>i</a:t>
            </a:r>
            <a:r>
              <a:rPr lang="id-ID" sz="2400" dirty="0" smtClean="0">
                <a:latin typeface="Arial" pitchFamily="34" charset="0"/>
                <a:cs typeface="Arial" pitchFamily="34" charset="0"/>
              </a:rPr>
              <a:t>k</a:t>
            </a:r>
            <a:r>
              <a:rPr lang="en-US" sz="2400" dirty="0" smtClean="0">
                <a:latin typeface="Arial" pitchFamily="34" charset="0"/>
                <a:cs typeface="Arial" pitchFamily="34" charset="0"/>
              </a:rPr>
              <a:t>a</a:t>
            </a:r>
            <a:r>
              <a:rPr lang="id-ID" sz="2400" dirty="0" smtClean="0">
                <a:latin typeface="Arial" pitchFamily="34" charset="0"/>
                <a:cs typeface="Arial" pitchFamily="34" charset="0"/>
              </a:rPr>
              <a:t>  </a:t>
            </a:r>
            <a:r>
              <a:rPr lang="id-ID" sz="2400" dirty="0">
                <a:latin typeface="Arial" pitchFamily="34" charset="0"/>
                <a:cs typeface="Arial" pitchFamily="34" charset="0"/>
              </a:rPr>
              <a:t>partisipasi masyarakat bersifat</a:t>
            </a:r>
            <a:r>
              <a:rPr lang="id-ID" sz="2400" b="1" dirty="0">
                <a:latin typeface="Arial" pitchFamily="34" charset="0"/>
                <a:cs typeface="Arial" pitchFamily="34" charset="0"/>
              </a:rPr>
              <a:t> “organik</a:t>
            </a:r>
            <a:r>
              <a:rPr lang="id-ID" sz="2400" dirty="0">
                <a:latin typeface="Arial" pitchFamily="34" charset="0"/>
                <a:cs typeface="Arial" pitchFamily="34" charset="0"/>
              </a:rPr>
              <a:t>” (partisipasi tanpa komando), </a:t>
            </a:r>
            <a:r>
              <a:rPr lang="id-ID" sz="2400" dirty="0" smtClean="0">
                <a:latin typeface="Arial" pitchFamily="34" charset="0"/>
                <a:cs typeface="Arial" pitchFamily="34" charset="0"/>
              </a:rPr>
              <a:t>b</a:t>
            </a:r>
            <a:r>
              <a:rPr lang="en-US" sz="2400" dirty="0" smtClean="0">
                <a:latin typeface="Arial" pitchFamily="34" charset="0"/>
                <a:cs typeface="Arial" pitchFamily="34" charset="0"/>
              </a:rPr>
              <a:t>u</a:t>
            </a:r>
            <a:r>
              <a:rPr lang="id-ID" sz="2400" dirty="0" smtClean="0">
                <a:latin typeface="Arial" pitchFamily="34" charset="0"/>
                <a:cs typeface="Arial" pitchFamily="34" charset="0"/>
              </a:rPr>
              <a:t>k</a:t>
            </a:r>
            <a:r>
              <a:rPr lang="en-US" sz="2400" dirty="0" smtClean="0">
                <a:latin typeface="Arial" pitchFamily="34" charset="0"/>
                <a:cs typeface="Arial" pitchFamily="34" charset="0"/>
              </a:rPr>
              <a:t>a</a:t>
            </a:r>
            <a:r>
              <a:rPr lang="id-ID" sz="2400" dirty="0" smtClean="0">
                <a:latin typeface="Arial" pitchFamily="34" charset="0"/>
                <a:cs typeface="Arial" pitchFamily="34" charset="0"/>
              </a:rPr>
              <a:t>n </a:t>
            </a:r>
            <a:r>
              <a:rPr lang="id-ID" sz="2400" b="1" dirty="0">
                <a:latin typeface="Arial" pitchFamily="34" charset="0"/>
                <a:cs typeface="Arial" pitchFamily="34" charset="0"/>
              </a:rPr>
              <a:t>“mekanik</a:t>
            </a:r>
            <a:r>
              <a:rPr lang="id-ID" sz="2400" dirty="0">
                <a:latin typeface="Arial" pitchFamily="34" charset="0"/>
                <a:cs typeface="Arial" pitchFamily="34" charset="0"/>
              </a:rPr>
              <a:t>” (partisipasi d</a:t>
            </a:r>
            <a:r>
              <a:rPr lang="en-US" sz="2400" dirty="0">
                <a:latin typeface="Arial" pitchFamily="34" charset="0"/>
                <a:cs typeface="Arial" pitchFamily="34" charset="0"/>
              </a:rPr>
              <a:t>g</a:t>
            </a:r>
            <a:r>
              <a:rPr lang="id-ID" sz="2400" dirty="0">
                <a:latin typeface="Arial" pitchFamily="34" charset="0"/>
                <a:cs typeface="Arial" pitchFamily="34" charset="0"/>
              </a:rPr>
              <a:t> komando).Semuanya dapat dicapai jika wahana tersebut dapat diwujudkan baik  bagi komunitas itu sendiri maupun pihak</a:t>
            </a:r>
            <a:r>
              <a:rPr lang="en-US" sz="2400" dirty="0">
                <a:latin typeface="Arial" pitchFamily="34" charset="0"/>
                <a:cs typeface="Arial" pitchFamily="34" charset="0"/>
              </a:rPr>
              <a:t>2</a:t>
            </a:r>
            <a:r>
              <a:rPr lang="id-ID" sz="2400" dirty="0">
                <a:latin typeface="Arial" pitchFamily="34" charset="0"/>
                <a:cs typeface="Arial" pitchFamily="34" charset="0"/>
              </a:rPr>
              <a:t>  eksternal </a:t>
            </a:r>
            <a:r>
              <a:rPr lang="en-US" sz="2400" dirty="0" err="1">
                <a:latin typeface="Arial" pitchFamily="34" charset="0"/>
                <a:cs typeface="Arial" pitchFamily="34" charset="0"/>
              </a:rPr>
              <a:t>yg</a:t>
            </a:r>
            <a:r>
              <a:rPr lang="id-ID" sz="2400" dirty="0">
                <a:latin typeface="Arial" pitchFamily="34" charset="0"/>
                <a:cs typeface="Arial" pitchFamily="34" charset="0"/>
              </a:rPr>
              <a:t>  terkait</a:t>
            </a:r>
            <a:endParaRPr lang="en-US" sz="2400"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639762"/>
          </a:xfrm>
        </p:spPr>
        <p:txBody>
          <a:bodyPr>
            <a:normAutofit fontScale="90000"/>
          </a:bodyPr>
          <a:lstStyle/>
          <a:p>
            <a:r>
              <a:rPr lang="en-US" dirty="0" err="1" smtClean="0"/>
              <a:t>Partisipasi</a:t>
            </a:r>
            <a:r>
              <a:rPr lang="en-US" dirty="0" smtClean="0"/>
              <a:t> </a:t>
            </a:r>
            <a:r>
              <a:rPr lang="en-US" dirty="0" err="1" smtClean="0"/>
              <a:t>Masyarakat</a:t>
            </a:r>
            <a:endParaRPr lang="en-US" dirty="0"/>
          </a:p>
        </p:txBody>
      </p:sp>
      <p:sp>
        <p:nvSpPr>
          <p:cNvPr id="3" name="Content Placeholder 2"/>
          <p:cNvSpPr>
            <a:spLocks noGrp="1"/>
          </p:cNvSpPr>
          <p:nvPr>
            <p:ph idx="1"/>
          </p:nvPr>
        </p:nvSpPr>
        <p:spPr>
          <a:xfrm>
            <a:off x="457200" y="914400"/>
            <a:ext cx="8229600" cy="5791200"/>
          </a:xfrm>
        </p:spPr>
        <p:txBody>
          <a:bodyPr>
            <a:noAutofit/>
          </a:bodyPr>
          <a:lstStyle/>
          <a:p>
            <a:pPr marL="514350" indent="-514350">
              <a:buFont typeface="+mj-lt"/>
              <a:buAutoNum type="arabicPeriod"/>
            </a:pPr>
            <a:r>
              <a:rPr lang="id-ID" sz="2000" b="1" dirty="0" smtClean="0">
                <a:latin typeface="Arial" pitchFamily="34" charset="0"/>
                <a:cs typeface="Arial" pitchFamily="34" charset="0"/>
              </a:rPr>
              <a:t>Chambers:1995 </a:t>
            </a:r>
            <a:endParaRPr lang="en-US" sz="2000" b="1" dirty="0" smtClean="0">
              <a:latin typeface="Arial" pitchFamily="34" charset="0"/>
              <a:cs typeface="Arial" pitchFamily="34" charset="0"/>
            </a:endParaRPr>
          </a:p>
          <a:p>
            <a:r>
              <a:rPr lang="id-ID" sz="2000" dirty="0" smtClean="0">
                <a:latin typeface="Arial" pitchFamily="34" charset="0"/>
                <a:cs typeface="Arial" pitchFamily="34" charset="0"/>
              </a:rPr>
              <a:t>partisipasi </a:t>
            </a:r>
            <a:r>
              <a:rPr lang="id-ID" sz="2000" dirty="0">
                <a:latin typeface="Arial" pitchFamily="34" charset="0"/>
                <a:cs typeface="Arial" pitchFamily="34" charset="0"/>
              </a:rPr>
              <a:t>masyarakat dlm </a:t>
            </a:r>
            <a:r>
              <a:rPr lang="en-US" sz="2000" dirty="0" err="1" smtClean="0">
                <a:latin typeface="Arial" pitchFamily="34" charset="0"/>
                <a:cs typeface="Arial" pitchFamily="34" charset="0"/>
              </a:rPr>
              <a:t>pembangunan</a:t>
            </a:r>
            <a:r>
              <a:rPr lang="en-US" sz="2000" dirty="0" smtClean="0">
                <a:latin typeface="Arial" pitchFamily="34" charset="0"/>
                <a:cs typeface="Arial" pitchFamily="34" charset="0"/>
              </a:rPr>
              <a:t> </a:t>
            </a:r>
            <a:r>
              <a:rPr lang="en-US" sz="2000" dirty="0" err="1">
                <a:latin typeface="Arial" pitchFamily="34" charset="0"/>
                <a:cs typeface="Arial" pitchFamily="34" charset="0"/>
              </a:rPr>
              <a:t>masyarakat</a:t>
            </a:r>
            <a:r>
              <a:rPr lang="en-US" sz="2000" dirty="0">
                <a:latin typeface="Arial" pitchFamily="34" charset="0"/>
                <a:cs typeface="Arial" pitchFamily="34" charset="0"/>
              </a:rPr>
              <a:t> (</a:t>
            </a:r>
            <a:r>
              <a:rPr lang="id-ID" sz="2000" i="1" dirty="0">
                <a:latin typeface="Arial" pitchFamily="34" charset="0"/>
                <a:cs typeface="Arial" pitchFamily="34" charset="0"/>
              </a:rPr>
              <a:t>community development</a:t>
            </a:r>
            <a:r>
              <a:rPr lang="en-US" sz="2000" i="1" dirty="0">
                <a:latin typeface="Arial" pitchFamily="34" charset="0"/>
                <a:cs typeface="Arial" pitchFamily="34" charset="0"/>
              </a:rPr>
              <a:t>)</a:t>
            </a:r>
            <a:r>
              <a:rPr lang="id-ID" sz="2000" i="1" dirty="0">
                <a:latin typeface="Arial" pitchFamily="34" charset="0"/>
                <a:cs typeface="Arial" pitchFamily="34" charset="0"/>
              </a:rPr>
              <a:t> </a:t>
            </a:r>
            <a:r>
              <a:rPr lang="id-ID" sz="2000" dirty="0">
                <a:latin typeface="Arial" pitchFamily="34" charset="0"/>
                <a:cs typeface="Arial" pitchFamily="34" charset="0"/>
              </a:rPr>
              <a:t>berarti </a:t>
            </a:r>
            <a:r>
              <a:rPr lang="id-ID" sz="2000" b="1" dirty="0">
                <a:latin typeface="Arial" pitchFamily="34" charset="0"/>
                <a:cs typeface="Arial" pitchFamily="34" charset="0"/>
              </a:rPr>
              <a:t>pertumbuhan kekuasaan dan wewenang </a:t>
            </a:r>
            <a:r>
              <a:rPr lang="id-ID" sz="2000" dirty="0">
                <a:latin typeface="Arial" pitchFamily="34" charset="0"/>
                <a:cs typeface="Arial" pitchFamily="34" charset="0"/>
              </a:rPr>
              <a:t>bertindak </a:t>
            </a:r>
            <a:r>
              <a:rPr lang="id-ID" sz="2000" dirty="0" smtClean="0">
                <a:latin typeface="Arial" pitchFamily="34" charset="0"/>
                <a:cs typeface="Arial" pitchFamily="34" charset="0"/>
              </a:rPr>
              <a:t>p</a:t>
            </a:r>
            <a:r>
              <a:rPr lang="en-US" sz="2000" dirty="0" smtClean="0">
                <a:latin typeface="Arial" pitchFamily="34" charset="0"/>
                <a:cs typeface="Arial" pitchFamily="34" charset="0"/>
              </a:rPr>
              <a:t>a</a:t>
            </a:r>
            <a:r>
              <a:rPr lang="id-ID" sz="2000" dirty="0" smtClean="0">
                <a:latin typeface="Arial" pitchFamily="34" charset="0"/>
                <a:cs typeface="Arial" pitchFamily="34" charset="0"/>
              </a:rPr>
              <a:t>d</a:t>
            </a:r>
            <a:r>
              <a:rPr lang="en-US" sz="2000" dirty="0" smtClean="0">
                <a:latin typeface="Arial" pitchFamily="34" charset="0"/>
                <a:cs typeface="Arial" pitchFamily="34" charset="0"/>
              </a:rPr>
              <a:t>a</a:t>
            </a:r>
            <a:r>
              <a:rPr lang="id-ID" sz="2000" dirty="0" smtClean="0">
                <a:latin typeface="Arial" pitchFamily="34" charset="0"/>
                <a:cs typeface="Arial" pitchFamily="34" charset="0"/>
              </a:rPr>
              <a:t> </a:t>
            </a:r>
            <a:r>
              <a:rPr lang="id-ID" sz="2000" dirty="0">
                <a:latin typeface="Arial" pitchFamily="34" charset="0"/>
                <a:cs typeface="Arial" pitchFamily="34" charset="0"/>
              </a:rPr>
              <a:t>msyarakat </a:t>
            </a:r>
            <a:r>
              <a:rPr lang="id-ID" sz="2000" dirty="0" smtClean="0">
                <a:latin typeface="Arial" pitchFamily="34" charset="0"/>
                <a:cs typeface="Arial" pitchFamily="34" charset="0"/>
              </a:rPr>
              <a:t>u</a:t>
            </a:r>
            <a:r>
              <a:rPr lang="en-US" sz="2000" dirty="0" err="1" smtClean="0">
                <a:latin typeface="Arial" pitchFamily="34" charset="0"/>
                <a:cs typeface="Arial" pitchFamily="34" charset="0"/>
              </a:rPr>
              <a:t>ntuk</a:t>
            </a:r>
            <a:r>
              <a:rPr lang="id-ID" sz="2000" dirty="0" smtClean="0">
                <a:latin typeface="Arial" pitchFamily="34" charset="0"/>
                <a:cs typeface="Arial" pitchFamily="34" charset="0"/>
              </a:rPr>
              <a:t> </a:t>
            </a:r>
            <a:r>
              <a:rPr lang="id-ID" sz="2000" dirty="0">
                <a:latin typeface="Arial" pitchFamily="34" charset="0"/>
                <a:cs typeface="Arial" pitchFamily="34" charset="0"/>
              </a:rPr>
              <a:t>mengatasi </a:t>
            </a:r>
            <a:r>
              <a:rPr lang="id-ID" sz="2000" dirty="0" smtClean="0">
                <a:latin typeface="Arial" pitchFamily="34" charset="0"/>
                <a:cs typeface="Arial" pitchFamily="34" charset="0"/>
              </a:rPr>
              <a:t>m</a:t>
            </a:r>
            <a:r>
              <a:rPr lang="en-US" sz="2000" dirty="0" smtClean="0">
                <a:latin typeface="Arial" pitchFamily="34" charset="0"/>
                <a:cs typeface="Arial" pitchFamily="34" charset="0"/>
              </a:rPr>
              <a:t>a</a:t>
            </a:r>
            <a:r>
              <a:rPr lang="id-ID" sz="2000" dirty="0" smtClean="0">
                <a:latin typeface="Arial" pitchFamily="34" charset="0"/>
                <a:cs typeface="Arial" pitchFamily="34" charset="0"/>
              </a:rPr>
              <a:t>s</a:t>
            </a:r>
            <a:r>
              <a:rPr lang="en-US" sz="2000" dirty="0" smtClean="0">
                <a:latin typeface="Arial" pitchFamily="34" charset="0"/>
                <a:cs typeface="Arial" pitchFamily="34" charset="0"/>
              </a:rPr>
              <a:t>s</a:t>
            </a:r>
            <a:r>
              <a:rPr lang="id-ID" sz="2000" dirty="0" smtClean="0">
                <a:latin typeface="Arial" pitchFamily="34" charset="0"/>
                <a:cs typeface="Arial" pitchFamily="34" charset="0"/>
              </a:rPr>
              <a:t>l</a:t>
            </a:r>
            <a:r>
              <a:rPr lang="en-US" sz="2000" dirty="0">
                <a:latin typeface="Arial" pitchFamily="34" charset="0"/>
                <a:cs typeface="Arial" pitchFamily="34" charset="0"/>
              </a:rPr>
              <a:t>a</a:t>
            </a:r>
            <a:r>
              <a:rPr lang="id-ID" sz="2000" dirty="0" smtClean="0">
                <a:latin typeface="Arial" pitchFamily="34" charset="0"/>
                <a:cs typeface="Arial" pitchFamily="34" charset="0"/>
              </a:rPr>
              <a:t>h </a:t>
            </a:r>
            <a:r>
              <a:rPr lang="id-ID" sz="2000" dirty="0">
                <a:latin typeface="Arial" pitchFamily="34" charset="0"/>
                <a:cs typeface="Arial" pitchFamily="34" charset="0"/>
              </a:rPr>
              <a:t>mreka sendiri </a:t>
            </a:r>
            <a:endParaRPr lang="en-US" sz="2000" dirty="0">
              <a:latin typeface="Arial" pitchFamily="34" charset="0"/>
              <a:cs typeface="Arial" pitchFamily="34" charset="0"/>
            </a:endParaRPr>
          </a:p>
          <a:p>
            <a:r>
              <a:rPr lang="id-ID" sz="2000" dirty="0">
                <a:latin typeface="Arial" pitchFamily="34" charset="0"/>
                <a:cs typeface="Arial" pitchFamily="34" charset="0"/>
              </a:rPr>
              <a:t>Wujud  penumbuhan kekuasaan </a:t>
            </a:r>
            <a:r>
              <a:rPr lang="en-US" sz="2000" dirty="0">
                <a:latin typeface="Arial" pitchFamily="34" charset="0"/>
                <a:cs typeface="Arial" pitchFamily="34" charset="0"/>
              </a:rPr>
              <a:t>&amp;</a:t>
            </a:r>
            <a:r>
              <a:rPr lang="id-ID" sz="2000" dirty="0">
                <a:latin typeface="Arial" pitchFamily="34" charset="0"/>
                <a:cs typeface="Arial" pitchFamily="34" charset="0"/>
              </a:rPr>
              <a:t> wewenang tersebut dg memberi kesempatan bagi masyarakat utk merencanakan hingga menikmati program pembangunan yg ditentukan oleh mereka sendiri, bahkan mereka diberi kesempatan untuk mengelola secara mandiri dana pelaksanaan program </a:t>
            </a:r>
            <a:r>
              <a:rPr lang="id-ID" sz="2000" dirty="0" smtClean="0">
                <a:latin typeface="Arial" pitchFamily="34" charset="0"/>
                <a:cs typeface="Arial" pitchFamily="34" charset="0"/>
              </a:rPr>
              <a:t>pmbanguna</a:t>
            </a:r>
            <a:r>
              <a:rPr lang="en-US" sz="2000" dirty="0" smtClean="0">
                <a:latin typeface="Arial" pitchFamily="34" charset="0"/>
                <a:cs typeface="Arial" pitchFamily="34" charset="0"/>
              </a:rPr>
              <a:t>n</a:t>
            </a:r>
          </a:p>
          <a:p>
            <a:pPr marL="514350" indent="-514350">
              <a:buFont typeface="+mj-lt"/>
              <a:buAutoNum type="arabicPeriod" startAt="2"/>
            </a:pPr>
            <a:r>
              <a:rPr lang="id-ID" sz="2000" b="1" dirty="0" smtClean="0">
                <a:latin typeface="Arial" pitchFamily="34" charset="0"/>
                <a:cs typeface="Arial" pitchFamily="34" charset="0"/>
              </a:rPr>
              <a:t>Tjokroamijojo </a:t>
            </a:r>
            <a:r>
              <a:rPr lang="id-ID" sz="2000" b="1" dirty="0">
                <a:latin typeface="Arial" pitchFamily="34" charset="0"/>
                <a:cs typeface="Arial" pitchFamily="34" charset="0"/>
              </a:rPr>
              <a:t>dlm Suparjan,(2003:58) </a:t>
            </a:r>
            <a:endParaRPr lang="en-US" sz="2000" b="1" dirty="0" smtClean="0">
              <a:latin typeface="Arial" pitchFamily="34" charset="0"/>
              <a:cs typeface="Arial" pitchFamily="34" charset="0"/>
            </a:endParaRPr>
          </a:p>
          <a:p>
            <a:r>
              <a:rPr lang="id-ID" sz="2000" dirty="0" smtClean="0">
                <a:latin typeface="Arial" pitchFamily="34" charset="0"/>
                <a:cs typeface="Arial" pitchFamily="34" charset="0"/>
              </a:rPr>
              <a:t>partisipasi </a:t>
            </a:r>
            <a:r>
              <a:rPr lang="id-ID" sz="2000" dirty="0">
                <a:latin typeface="Arial" pitchFamily="34" charset="0"/>
                <a:cs typeface="Arial" pitchFamily="34" charset="0"/>
              </a:rPr>
              <a:t>msyarakat dlm pembangunan adalah keterlibatan dlm proses perencanaan, keterlibatan dlm memikul beban tanggung jawab dalam pelaksanaan serta keterlibatan dalam memetik hasil dan manfaat pembangunan secara berkeadilan. Dengan demikian secara umum dapat kita mengerti bahwa  partisipasi  dapat dilakukan mulai dari tahap penyusunan rencana,  tahap implementasi sampai pada  tahap  monitoring  dan  evaluasi.</a:t>
            </a:r>
            <a:r>
              <a:rPr lang="en-US" sz="2000" dirty="0">
                <a:latin typeface="Arial" pitchFamily="34" charset="0"/>
                <a:cs typeface="Arial" pitchFamily="34" charset="0"/>
              </a:rPr>
              <a:t> </a:t>
            </a:r>
          </a:p>
          <a:p>
            <a:endParaRPr lang="en-US" sz="2000" dirty="0">
              <a:latin typeface="Arial" pitchFamily="34" charset="0"/>
              <a:cs typeface="Arial" pitchFamily="34" charset="0"/>
            </a:endParaRPr>
          </a:p>
        </p:txBody>
      </p:sp>
    </p:spTree>
    <p:extLst>
      <p:ext uri="{BB962C8B-B14F-4D97-AF65-F5344CB8AC3E}">
        <p14:creationId xmlns:p14="http://schemas.microsoft.com/office/powerpoint/2010/main" val="275618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382000" cy="5897563"/>
          </a:xfrm>
        </p:spPr>
        <p:txBody>
          <a:bodyPr>
            <a:noAutofit/>
          </a:bodyPr>
          <a:lstStyle/>
          <a:p>
            <a:pPr>
              <a:buNone/>
            </a:pPr>
            <a:r>
              <a:rPr lang="en-US" sz="2400" b="1" dirty="0" smtClean="0">
                <a:latin typeface="Arial" pitchFamily="34" charset="0"/>
                <a:cs typeface="Arial" pitchFamily="34" charset="0"/>
              </a:rPr>
              <a:t>3. Menurut </a:t>
            </a:r>
            <a:r>
              <a:rPr lang="id-ID" sz="2400" b="1" dirty="0" smtClean="0">
                <a:latin typeface="Arial" pitchFamily="34" charset="0"/>
                <a:cs typeface="Arial" pitchFamily="34" charset="0"/>
              </a:rPr>
              <a:t>Keith Davis </a:t>
            </a:r>
            <a:endParaRPr lang="en-US" sz="2400" b="1" dirty="0" smtClean="0">
              <a:latin typeface="Arial" pitchFamily="34" charset="0"/>
              <a:cs typeface="Arial" pitchFamily="34" charset="0"/>
            </a:endParaRPr>
          </a:p>
          <a:p>
            <a:pPr>
              <a:buNone/>
            </a:pPr>
            <a:r>
              <a:rPr lang="en-US" sz="2400" b="1" dirty="0" err="1" smtClean="0">
                <a:latin typeface="Arial" pitchFamily="34" charset="0"/>
                <a:cs typeface="Arial" pitchFamily="34" charset="0"/>
              </a:rPr>
              <a:t>Partisipasi</a:t>
            </a:r>
            <a:r>
              <a:rPr lang="en-US" sz="2400" b="1" dirty="0" smtClean="0">
                <a:latin typeface="Arial" pitchFamily="34" charset="0"/>
                <a:cs typeface="Arial" pitchFamily="34" charset="0"/>
              </a:rPr>
              <a:t> </a:t>
            </a:r>
            <a:r>
              <a:rPr lang="id-ID" sz="2400" dirty="0" smtClean="0">
                <a:latin typeface="Arial" pitchFamily="34" charset="0"/>
                <a:cs typeface="Arial" pitchFamily="34" charset="0"/>
              </a:rPr>
              <a:t>mengandung </a:t>
            </a:r>
            <a:r>
              <a:rPr lang="en-US" sz="2400" dirty="0" smtClean="0">
                <a:latin typeface="Arial" pitchFamily="34" charset="0"/>
                <a:cs typeface="Arial" pitchFamily="34" charset="0"/>
              </a:rPr>
              <a:t>3</a:t>
            </a:r>
            <a:r>
              <a:rPr lang="id-ID" sz="2400" dirty="0" smtClean="0">
                <a:latin typeface="Arial" pitchFamily="34" charset="0"/>
                <a:cs typeface="Arial" pitchFamily="34" charset="0"/>
              </a:rPr>
              <a:t> hal </a:t>
            </a:r>
            <a:r>
              <a:rPr lang="en-US" sz="2400" dirty="0" err="1" smtClean="0">
                <a:latin typeface="Arial" pitchFamily="34" charset="0"/>
                <a:cs typeface="Arial" pitchFamily="34" charset="0"/>
              </a:rPr>
              <a:t>pokok</a:t>
            </a:r>
            <a:r>
              <a:rPr lang="en-US" sz="2400" dirty="0" smtClean="0">
                <a:latin typeface="Arial" pitchFamily="34" charset="0"/>
                <a:cs typeface="Arial" pitchFamily="34" charset="0"/>
              </a:rPr>
              <a:t>:</a:t>
            </a:r>
          </a:p>
          <a:p>
            <a:pPr marL="457200" indent="-457200">
              <a:buFont typeface="+mj-lt"/>
              <a:buAutoNum type="alphaLcPeriod"/>
            </a:pPr>
            <a:r>
              <a:rPr lang="id-ID" sz="2400" dirty="0" smtClean="0">
                <a:latin typeface="Arial" pitchFamily="34" charset="0"/>
                <a:cs typeface="Arial" pitchFamily="34" charset="0"/>
              </a:rPr>
              <a:t>Partisipasi merupakan keterlibatan mental/pikiran dan </a:t>
            </a:r>
            <a:r>
              <a:rPr lang="id-ID" sz="2400" b="1" dirty="0" smtClean="0">
                <a:latin typeface="Arial" pitchFamily="34" charset="0"/>
                <a:cs typeface="Arial" pitchFamily="34" charset="0"/>
              </a:rPr>
              <a:t>emosi/perasaan</a:t>
            </a:r>
            <a:r>
              <a:rPr lang="id-ID" sz="2400" dirty="0" smtClean="0">
                <a:latin typeface="Arial" pitchFamily="34" charset="0"/>
                <a:cs typeface="Arial" pitchFamily="34" charset="0"/>
              </a:rPr>
              <a:t> seseorang</a:t>
            </a:r>
            <a:endParaRPr lang="en-US" sz="2400" dirty="0">
              <a:latin typeface="Arial" pitchFamily="34" charset="0"/>
              <a:cs typeface="Arial" pitchFamily="34" charset="0"/>
            </a:endParaRPr>
          </a:p>
          <a:p>
            <a:pPr marL="457200" indent="-457200">
              <a:buFont typeface="+mj-lt"/>
              <a:buAutoNum type="alphaLcPeriod"/>
            </a:pPr>
            <a:r>
              <a:rPr lang="en-US" sz="2400" dirty="0" smtClean="0">
                <a:latin typeface="Arial" pitchFamily="34" charset="0"/>
                <a:cs typeface="Arial" pitchFamily="34" charset="0"/>
              </a:rPr>
              <a:t>P</a:t>
            </a:r>
            <a:r>
              <a:rPr lang="id-ID" sz="2400" dirty="0" smtClean="0">
                <a:latin typeface="Arial" pitchFamily="34" charset="0"/>
                <a:cs typeface="Arial" pitchFamily="34" charset="0"/>
              </a:rPr>
              <a:t>artisipasi menghadirkan kontribusi terhadap </a:t>
            </a:r>
            <a:r>
              <a:rPr lang="id-ID" sz="2400" b="1" dirty="0" smtClean="0">
                <a:latin typeface="Arial" pitchFamily="34" charset="0"/>
                <a:cs typeface="Arial" pitchFamily="34" charset="0"/>
              </a:rPr>
              <a:t>kepentingan</a:t>
            </a:r>
            <a:r>
              <a:rPr lang="id-ID" sz="2400" dirty="0" smtClean="0">
                <a:latin typeface="Arial" pitchFamily="34" charset="0"/>
                <a:cs typeface="Arial" pitchFamily="34" charset="0"/>
              </a:rPr>
              <a:t> dan tujuan kelompok </a:t>
            </a:r>
            <a:endParaRPr lang="en-US" sz="2400" dirty="0">
              <a:latin typeface="Arial" pitchFamily="34" charset="0"/>
              <a:cs typeface="Arial" pitchFamily="34" charset="0"/>
            </a:endParaRPr>
          </a:p>
          <a:p>
            <a:pPr marL="457200" indent="-457200">
              <a:buFont typeface="+mj-lt"/>
              <a:buAutoNum type="alphaLcPeriod"/>
            </a:pPr>
            <a:r>
              <a:rPr lang="en-US" sz="2400" dirty="0" smtClean="0">
                <a:latin typeface="Arial" pitchFamily="34" charset="0"/>
                <a:cs typeface="Arial" pitchFamily="34" charset="0"/>
              </a:rPr>
              <a:t>P</a:t>
            </a:r>
            <a:r>
              <a:rPr lang="id-ID" sz="2400" dirty="0" smtClean="0">
                <a:latin typeface="Arial" pitchFamily="34" charset="0"/>
                <a:cs typeface="Arial" pitchFamily="34" charset="0"/>
              </a:rPr>
              <a:t>artisipasi mrpakan </a:t>
            </a:r>
            <a:r>
              <a:rPr lang="id-ID" sz="2400" b="1" dirty="0" smtClean="0">
                <a:latin typeface="Arial" pitchFamily="34" charset="0"/>
                <a:cs typeface="Arial" pitchFamily="34" charset="0"/>
              </a:rPr>
              <a:t>tanggung jawab terhadap kelompok. </a:t>
            </a:r>
            <a:endParaRPr lang="en-US" sz="2400" b="1" dirty="0" smtClean="0">
              <a:latin typeface="Arial" pitchFamily="34" charset="0"/>
              <a:cs typeface="Arial" pitchFamily="34" charset="0"/>
            </a:endParaRPr>
          </a:p>
          <a:p>
            <a:pPr marL="457200" indent="-457200">
              <a:buFont typeface="+mj-lt"/>
              <a:buAutoNum type="alphaLcPeriod"/>
            </a:pPr>
            <a:endParaRPr lang="en-US" sz="2400" b="1" dirty="0" smtClean="0">
              <a:latin typeface="Arial" pitchFamily="34" charset="0"/>
              <a:cs typeface="Arial" pitchFamily="34" charset="0"/>
            </a:endParaRPr>
          </a:p>
          <a:p>
            <a:pPr>
              <a:buNone/>
            </a:pPr>
            <a:r>
              <a:rPr lang="en-US" sz="2400" b="1" dirty="0" smtClean="0">
                <a:latin typeface="Arial" pitchFamily="34" charset="0"/>
                <a:cs typeface="Arial" pitchFamily="34" charset="0"/>
              </a:rPr>
              <a:t> 4. </a:t>
            </a:r>
            <a:r>
              <a:rPr lang="id-ID" sz="2400" b="1" dirty="0" smtClean="0">
                <a:latin typeface="Arial" pitchFamily="34" charset="0"/>
                <a:cs typeface="Arial" pitchFamily="34" charset="0"/>
              </a:rPr>
              <a:t>Mubyarto </a:t>
            </a:r>
            <a:endParaRPr lang="en-US" sz="2400" b="1" dirty="0">
              <a:latin typeface="Arial" pitchFamily="34" charset="0"/>
              <a:cs typeface="Arial" pitchFamily="34" charset="0"/>
            </a:endParaRPr>
          </a:p>
          <a:p>
            <a:r>
              <a:rPr lang="en-US" sz="2400" b="1" dirty="0">
                <a:latin typeface="Arial" pitchFamily="34" charset="0"/>
                <a:cs typeface="Arial" pitchFamily="34" charset="0"/>
              </a:rPr>
              <a:t> </a:t>
            </a:r>
            <a:r>
              <a:rPr lang="en-US" sz="2400" b="1" dirty="0" smtClean="0">
                <a:latin typeface="Arial" pitchFamily="34" charset="0"/>
                <a:cs typeface="Arial" pitchFamily="34" charset="0"/>
              </a:rPr>
              <a:t>P</a:t>
            </a:r>
            <a:r>
              <a:rPr lang="id-ID" sz="2400" dirty="0" smtClean="0">
                <a:latin typeface="Arial" pitchFamily="34" charset="0"/>
                <a:cs typeface="Arial" pitchFamily="34" charset="0"/>
              </a:rPr>
              <a:t>artisipasi </a:t>
            </a:r>
            <a:r>
              <a:rPr lang="id-ID" sz="2400" dirty="0">
                <a:latin typeface="Arial" pitchFamily="34" charset="0"/>
                <a:cs typeface="Arial" pitchFamily="34" charset="0"/>
              </a:rPr>
              <a:t>s</a:t>
            </a:r>
            <a:r>
              <a:rPr lang="en-US" sz="2400" dirty="0">
                <a:latin typeface="Arial" pitchFamily="34" charset="0"/>
                <a:cs typeface="Arial" pitchFamily="34" charset="0"/>
              </a:rPr>
              <a:t>e</a:t>
            </a:r>
            <a:r>
              <a:rPr lang="id-ID" sz="2400" dirty="0">
                <a:latin typeface="Arial" pitchFamily="34" charset="0"/>
                <a:cs typeface="Arial" pitchFamily="34" charset="0"/>
              </a:rPr>
              <a:t>b</a:t>
            </a:r>
            <a:r>
              <a:rPr lang="en-US" sz="2400" dirty="0">
                <a:latin typeface="Arial" pitchFamily="34" charset="0"/>
                <a:cs typeface="Arial" pitchFamily="34" charset="0"/>
              </a:rPr>
              <a:t>a</a:t>
            </a:r>
            <a:r>
              <a:rPr lang="id-ID" sz="2400" dirty="0">
                <a:latin typeface="Arial" pitchFamily="34" charset="0"/>
                <a:cs typeface="Arial" pitchFamily="34" charset="0"/>
              </a:rPr>
              <a:t>g</a:t>
            </a:r>
            <a:r>
              <a:rPr lang="en-US" sz="2400" dirty="0" err="1">
                <a:latin typeface="Arial" pitchFamily="34" charset="0"/>
                <a:cs typeface="Arial" pitchFamily="34" charset="0"/>
              </a:rPr>
              <a:t>ai</a:t>
            </a:r>
            <a:r>
              <a:rPr lang="id-ID" sz="2400" dirty="0">
                <a:latin typeface="Arial" pitchFamily="34" charset="0"/>
                <a:cs typeface="Arial" pitchFamily="34" charset="0"/>
              </a:rPr>
              <a:t>  ksediaan u</a:t>
            </a:r>
            <a:r>
              <a:rPr lang="en-US" sz="2400" dirty="0">
                <a:latin typeface="Arial" pitchFamily="34" charset="0"/>
                <a:cs typeface="Arial" pitchFamily="34" charset="0"/>
              </a:rPr>
              <a:t>n</a:t>
            </a:r>
            <a:r>
              <a:rPr lang="id-ID" sz="2400" dirty="0">
                <a:latin typeface="Arial" pitchFamily="34" charset="0"/>
                <a:cs typeface="Arial" pitchFamily="34" charset="0"/>
              </a:rPr>
              <a:t>t</a:t>
            </a:r>
            <a:r>
              <a:rPr lang="en-US" sz="2400" dirty="0">
                <a:latin typeface="Arial" pitchFamily="34" charset="0"/>
                <a:cs typeface="Arial" pitchFamily="34" charset="0"/>
              </a:rPr>
              <a:t>u</a:t>
            </a:r>
            <a:r>
              <a:rPr lang="id-ID" sz="2400" dirty="0">
                <a:latin typeface="Arial" pitchFamily="34" charset="0"/>
                <a:cs typeface="Arial" pitchFamily="34" charset="0"/>
              </a:rPr>
              <a:t>k membantu berhasilnya program sesuai d</a:t>
            </a:r>
            <a:r>
              <a:rPr lang="en-US" sz="2400" dirty="0" err="1">
                <a:latin typeface="Arial" pitchFamily="34" charset="0"/>
                <a:cs typeface="Arial" pitchFamily="34" charset="0"/>
              </a:rPr>
              <a:t>engan</a:t>
            </a:r>
            <a:r>
              <a:rPr lang="id-ID" sz="2400" dirty="0">
                <a:latin typeface="Arial" pitchFamily="34" charset="0"/>
                <a:cs typeface="Arial" pitchFamily="34" charset="0"/>
              </a:rPr>
              <a:t> </a:t>
            </a:r>
            <a:r>
              <a:rPr lang="en-US" sz="2400" dirty="0" err="1">
                <a:latin typeface="Arial" pitchFamily="34" charset="0"/>
                <a:cs typeface="Arial" pitchFamily="34" charset="0"/>
              </a:rPr>
              <a:t>ke</a:t>
            </a:r>
            <a:r>
              <a:rPr lang="id-ID" sz="2400" dirty="0">
                <a:latin typeface="Arial" pitchFamily="34" charset="0"/>
                <a:cs typeface="Arial" pitchFamily="34" charset="0"/>
              </a:rPr>
              <a:t>mampuan </a:t>
            </a:r>
            <a:r>
              <a:rPr lang="en-US" sz="2400" dirty="0" err="1">
                <a:latin typeface="Arial" pitchFamily="34" charset="0"/>
                <a:cs typeface="Arial" pitchFamily="34" charset="0"/>
              </a:rPr>
              <a:t>setiap</a:t>
            </a:r>
            <a:r>
              <a:rPr lang="en-US" sz="2400" dirty="0">
                <a:latin typeface="Arial" pitchFamily="34" charset="0"/>
                <a:cs typeface="Arial" pitchFamily="34" charset="0"/>
              </a:rPr>
              <a:t> orang</a:t>
            </a:r>
            <a:r>
              <a:rPr lang="id-ID" sz="2400" dirty="0">
                <a:latin typeface="Arial" pitchFamily="34" charset="0"/>
                <a:cs typeface="Arial" pitchFamily="34" charset="0"/>
              </a:rPr>
              <a:t>berarti</a:t>
            </a:r>
            <a:r>
              <a:rPr lang="en-US" sz="2400" dirty="0">
                <a:latin typeface="Arial" pitchFamily="34" charset="0"/>
                <a:cs typeface="Arial" pitchFamily="34" charset="0"/>
              </a:rPr>
              <a:t> </a:t>
            </a:r>
            <a:r>
              <a:rPr lang="en-US" sz="2400" dirty="0" err="1">
                <a:latin typeface="Arial" pitchFamily="34" charset="0"/>
                <a:cs typeface="Arial" pitchFamily="34" charset="0"/>
              </a:rPr>
              <a:t>tanpa</a:t>
            </a:r>
            <a:r>
              <a:rPr lang="en-US" sz="2400" dirty="0">
                <a:latin typeface="Arial" pitchFamily="34" charset="0"/>
                <a:cs typeface="Arial" pitchFamily="34" charset="0"/>
              </a:rPr>
              <a:t> </a:t>
            </a:r>
            <a:r>
              <a:rPr lang="id-ID" sz="2400" dirty="0">
                <a:latin typeface="Arial" pitchFamily="34" charset="0"/>
                <a:cs typeface="Arial" pitchFamily="34" charset="0"/>
              </a:rPr>
              <a:t>hrs</a:t>
            </a:r>
            <a:r>
              <a:rPr lang="en-US" sz="2400" dirty="0">
                <a:latin typeface="Arial" pitchFamily="34" charset="0"/>
                <a:cs typeface="Arial" pitchFamily="34" charset="0"/>
              </a:rPr>
              <a:t> </a:t>
            </a:r>
            <a:r>
              <a:rPr lang="id-ID" sz="2400" dirty="0">
                <a:latin typeface="Arial" pitchFamily="34" charset="0"/>
                <a:cs typeface="Arial" pitchFamily="34" charset="0"/>
              </a:rPr>
              <a:t>mengorbankan kepentingan diri sendiri</a:t>
            </a:r>
            <a:endParaRPr lang="en-US" sz="2400" dirty="0">
              <a:latin typeface="Arial" pitchFamily="34" charset="0"/>
              <a:cs typeface="Arial" pitchFamily="34" charset="0"/>
            </a:endParaRPr>
          </a:p>
          <a:p>
            <a:pPr>
              <a:buNone/>
            </a:pPr>
            <a:endParaRPr lang="en-US" sz="2800" b="1"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8305800" cy="5943600"/>
          </a:xfrm>
        </p:spPr>
        <p:txBody>
          <a:bodyPr>
            <a:noAutofit/>
          </a:bodyPr>
          <a:lstStyle/>
          <a:p>
            <a:pPr algn="just">
              <a:buNone/>
            </a:pPr>
            <a:r>
              <a:rPr lang="id-ID" sz="2400" b="1" dirty="0" smtClean="0">
                <a:latin typeface="Arial" pitchFamily="34" charset="0"/>
                <a:cs typeface="Arial" pitchFamily="34" charset="0"/>
              </a:rPr>
              <a:t>Bintoro</a:t>
            </a:r>
            <a:r>
              <a:rPr lang="en-US" sz="2400" b="1" dirty="0" smtClean="0">
                <a:latin typeface="Arial" pitchFamily="34" charset="0"/>
                <a:cs typeface="Arial" pitchFamily="34" charset="0"/>
              </a:rPr>
              <a:t> </a:t>
            </a:r>
            <a:r>
              <a:rPr lang="id-ID" sz="2400" b="1" dirty="0" smtClean="0">
                <a:latin typeface="Arial" pitchFamily="34" charset="0"/>
                <a:cs typeface="Arial" pitchFamily="34" charset="0"/>
              </a:rPr>
              <a:t>Amijoyo</a:t>
            </a:r>
            <a:r>
              <a:rPr lang="en-US" sz="2400" b="1" dirty="0" smtClean="0">
                <a:latin typeface="Arial" pitchFamily="34" charset="0"/>
                <a:cs typeface="Arial" pitchFamily="34" charset="0"/>
              </a:rPr>
              <a:t> </a:t>
            </a:r>
            <a:r>
              <a:rPr lang="id-ID" sz="2400" dirty="0" smtClean="0">
                <a:latin typeface="Arial" pitchFamily="34" charset="0"/>
                <a:cs typeface="Arial" pitchFamily="34" charset="0"/>
              </a:rPr>
              <a:t>d</a:t>
            </a:r>
            <a:r>
              <a:rPr lang="en-US" sz="2400" dirty="0" smtClean="0">
                <a:latin typeface="Arial" pitchFamily="34" charset="0"/>
                <a:cs typeface="Arial" pitchFamily="34" charset="0"/>
              </a:rPr>
              <a:t>l</a:t>
            </a:r>
            <a:r>
              <a:rPr lang="id-ID" sz="2400" dirty="0" smtClean="0">
                <a:latin typeface="Arial" pitchFamily="34" charset="0"/>
                <a:cs typeface="Arial" pitchFamily="34" charset="0"/>
              </a:rPr>
              <a:t>m Suparjan (2003: 59) mengungkapkan kaitan partisipasi dengan pembangunan sebagai berikut:</a:t>
            </a:r>
            <a:endParaRPr lang="en-US" sz="2400" dirty="0" smtClean="0">
              <a:latin typeface="Arial" pitchFamily="34" charset="0"/>
              <a:cs typeface="Arial" pitchFamily="34" charset="0"/>
            </a:endParaRPr>
          </a:p>
          <a:p>
            <a:pPr marL="514350" indent="-514350" algn="just">
              <a:buNone/>
            </a:pPr>
            <a:r>
              <a:rPr lang="en-US" sz="2400" dirty="0" smtClean="0">
                <a:latin typeface="Arial" pitchFamily="34" charset="0"/>
                <a:cs typeface="Arial" pitchFamily="34" charset="0"/>
              </a:rPr>
              <a:t>1. </a:t>
            </a:r>
            <a:r>
              <a:rPr lang="id-ID" sz="2400" dirty="0" smtClean="0">
                <a:latin typeface="Arial" pitchFamily="34" charset="0"/>
                <a:cs typeface="Arial" pitchFamily="34" charset="0"/>
              </a:rPr>
              <a:t>Keterlibatan aktif </a:t>
            </a:r>
            <a:r>
              <a:rPr lang="en-US" sz="2400" dirty="0" smtClean="0">
                <a:latin typeface="Arial" pitchFamily="34" charset="0"/>
                <a:cs typeface="Arial" pitchFamily="34" charset="0"/>
              </a:rPr>
              <a:t>/</a:t>
            </a:r>
            <a:r>
              <a:rPr lang="id-ID" sz="2400" dirty="0" smtClean="0">
                <a:latin typeface="Arial" pitchFamily="34" charset="0"/>
                <a:cs typeface="Arial" pitchFamily="34" charset="0"/>
              </a:rPr>
              <a:t> partisipasi masyarakat dapat berarti proses dalam penentuan arah, strategi dan kebijakansanaan  pembangnan yang dilakukan oleh pemerintah. Hal itu berlangsung dalam proses politik dan juga dalam proses sosial hubungan antara kelompok-kelompok kepentingan dalam masyarakat. </a:t>
            </a:r>
            <a:endParaRPr lang="en-US" sz="2400" dirty="0" smtClean="0">
              <a:latin typeface="Arial" pitchFamily="34" charset="0"/>
              <a:cs typeface="Arial" pitchFamily="34" charset="0"/>
            </a:endParaRPr>
          </a:p>
          <a:p>
            <a:pPr marL="457200" indent="-457200">
              <a:buAutoNum type="arabicPeriod" startAt="2"/>
            </a:pPr>
            <a:r>
              <a:rPr lang="id-ID" sz="2400" dirty="0" smtClean="0">
                <a:latin typeface="Arial" pitchFamily="34" charset="0"/>
                <a:cs typeface="Arial" pitchFamily="34" charset="0"/>
              </a:rPr>
              <a:t>Keterlibatan dlm memikul beban dan bertanggungjawab </a:t>
            </a:r>
            <a:r>
              <a:rPr lang="en-US" sz="2400" dirty="0" smtClean="0">
                <a:latin typeface="Arial" pitchFamily="34" charset="0"/>
                <a:cs typeface="Arial" pitchFamily="34" charset="0"/>
              </a:rPr>
              <a:t> </a:t>
            </a:r>
            <a:r>
              <a:rPr lang="id-ID" sz="2400" dirty="0" smtClean="0">
                <a:latin typeface="Arial" pitchFamily="34" charset="0"/>
                <a:cs typeface="Arial" pitchFamily="34" charset="0"/>
              </a:rPr>
              <a:t>dlm pelaksanaan pembangunan</a:t>
            </a:r>
            <a:r>
              <a:rPr lang="en-US" sz="2400" dirty="0" smtClean="0">
                <a:latin typeface="Arial" pitchFamily="34" charset="0"/>
                <a:cs typeface="Arial" pitchFamily="34" charset="0"/>
              </a:rPr>
              <a:t>,</a:t>
            </a:r>
            <a:r>
              <a:rPr lang="id-ID" sz="2400" dirty="0" smtClean="0">
                <a:latin typeface="Arial" pitchFamily="34" charset="0"/>
                <a:cs typeface="Arial" pitchFamily="34" charset="0"/>
              </a:rPr>
              <a:t> </a:t>
            </a:r>
            <a:r>
              <a:rPr lang="en-US" sz="2400" dirty="0" smtClean="0">
                <a:latin typeface="Arial" pitchFamily="34" charset="0"/>
                <a:cs typeface="Arial" pitchFamily="34" charset="0"/>
              </a:rPr>
              <a:t>d</a:t>
            </a:r>
            <a:r>
              <a:rPr lang="id-ID" sz="2400" dirty="0" smtClean="0">
                <a:latin typeface="Arial" pitchFamily="34" charset="0"/>
                <a:cs typeface="Arial" pitchFamily="34" charset="0"/>
              </a:rPr>
              <a:t>pt berupa sumbangan dalam pembangunan, kegiatan produktif, pengawasan sosial atas jalannya pembangunan </a:t>
            </a:r>
            <a:r>
              <a:rPr lang="en-US" sz="2400" dirty="0" smtClean="0">
                <a:latin typeface="Arial" pitchFamily="34" charset="0"/>
                <a:cs typeface="Arial" pitchFamily="34" charset="0"/>
              </a:rPr>
              <a:t>d</a:t>
            </a:r>
            <a:r>
              <a:rPr lang="id-ID" sz="2400" dirty="0" smtClean="0">
                <a:latin typeface="Arial" pitchFamily="34" charset="0"/>
                <a:cs typeface="Arial" pitchFamily="34" charset="0"/>
              </a:rPr>
              <a:t>l</a:t>
            </a:r>
            <a:r>
              <a:rPr lang="en-US" sz="2400" dirty="0" smtClean="0">
                <a:latin typeface="Arial" pitchFamily="34" charset="0"/>
                <a:cs typeface="Arial" pitchFamily="34" charset="0"/>
              </a:rPr>
              <a:t>l.</a:t>
            </a:r>
          </a:p>
          <a:p>
            <a:pPr marL="514350" indent="-514350" algn="just">
              <a:buFont typeface="+mj-lt"/>
              <a:buAutoNum type="arabicPeriod"/>
            </a:pPr>
            <a:endParaRPr lang="en-US" sz="2400" dirty="0" smtClean="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62600"/>
          </a:xfrm>
        </p:spPr>
        <p:txBody>
          <a:bodyPr>
            <a:noAutofit/>
          </a:bodyPr>
          <a:lstStyle/>
          <a:p>
            <a:pPr>
              <a:buNone/>
            </a:pPr>
            <a:r>
              <a:rPr lang="en-US" sz="2400" dirty="0" smtClean="0">
                <a:latin typeface="Arial" pitchFamily="34" charset="0"/>
                <a:cs typeface="Arial" pitchFamily="34" charset="0"/>
              </a:rPr>
              <a:t>3. </a:t>
            </a:r>
            <a:r>
              <a:rPr lang="id-ID" sz="2400" dirty="0" smtClean="0">
                <a:latin typeface="Arial" pitchFamily="34" charset="0"/>
                <a:cs typeface="Arial" pitchFamily="34" charset="0"/>
              </a:rPr>
              <a:t>Keterlibatan dalam memetik hasil dan manfaat pembangunan secara berkeadilan. Golongan-golongan masyarakat tertentu dapat ditingkatkan keterlibatannya dalam bentuk kegiatan produktif mereka melalui perluasan kesempatan-kesempatan </a:t>
            </a:r>
            <a:r>
              <a:rPr lang="en-US" sz="2400" dirty="0" smtClean="0">
                <a:latin typeface="Arial" pitchFamily="34" charset="0"/>
                <a:cs typeface="Arial" pitchFamily="34" charset="0"/>
              </a:rPr>
              <a:t>&amp;</a:t>
            </a:r>
            <a:r>
              <a:rPr lang="id-ID" sz="2400" dirty="0" smtClean="0">
                <a:latin typeface="Arial" pitchFamily="34" charset="0"/>
                <a:cs typeface="Arial" pitchFamily="34" charset="0"/>
              </a:rPr>
              <a:t> pembinaan </a:t>
            </a:r>
            <a:r>
              <a:rPr lang="en-US" sz="2400" dirty="0" err="1" smtClean="0">
                <a:latin typeface="Arial" pitchFamily="34" charset="0"/>
                <a:cs typeface="Arial" pitchFamily="34" charset="0"/>
              </a:rPr>
              <a:t>ttt</a:t>
            </a:r>
            <a:endParaRPr lang="en-US" sz="2400" dirty="0" smtClean="0">
              <a:latin typeface="Arial" pitchFamily="34" charset="0"/>
              <a:cs typeface="Arial" pitchFamily="34" charset="0"/>
            </a:endParaRPr>
          </a:p>
          <a:p>
            <a:r>
              <a:rPr lang="id-ID" sz="2400" dirty="0" smtClean="0">
                <a:latin typeface="Arial" pitchFamily="34" charset="0"/>
                <a:cs typeface="Arial" pitchFamily="34" charset="0"/>
              </a:rPr>
              <a:t>Dalam pembangunan partisipatif pemerintah hanya berperan sbg fasilitator pembangunan.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utk</a:t>
            </a:r>
            <a:r>
              <a:rPr lang="id-ID" sz="2400" dirty="0" smtClean="0">
                <a:latin typeface="Arial" pitchFamily="34" charset="0"/>
                <a:cs typeface="Arial" pitchFamily="34" charset="0"/>
              </a:rPr>
              <a:t> itu diperlukan pergeseran peran</a:t>
            </a:r>
            <a:r>
              <a:rPr lang="en-US" sz="2400" dirty="0" smtClean="0">
                <a:latin typeface="Arial" pitchFamily="34" charset="0"/>
                <a:cs typeface="Arial" pitchFamily="34" charset="0"/>
              </a:rPr>
              <a:t> </a:t>
            </a:r>
            <a:r>
              <a:rPr lang="id-ID" sz="2400" dirty="0" smtClean="0">
                <a:latin typeface="Arial" pitchFamily="34" charset="0"/>
                <a:cs typeface="Arial" pitchFamily="34" charset="0"/>
              </a:rPr>
              <a:t>pemerintah dr penyelenggara pelayanan sosial menjadi </a:t>
            </a:r>
            <a:r>
              <a:rPr lang="id-ID" sz="2400" b="1" dirty="0" smtClean="0">
                <a:latin typeface="Arial" pitchFamily="34" charset="0"/>
                <a:cs typeface="Arial" pitchFamily="34" charset="0"/>
              </a:rPr>
              <a:t>fasilitator, mediator, pendidik </a:t>
            </a:r>
            <a:r>
              <a:rPr lang="en-US" sz="2400" dirty="0" smtClean="0">
                <a:latin typeface="Arial" pitchFamily="34" charset="0"/>
                <a:cs typeface="Arial" pitchFamily="34" charset="0"/>
              </a:rPr>
              <a:t>&amp;</a:t>
            </a:r>
            <a:r>
              <a:rPr lang="id-ID" sz="2400" dirty="0" smtClean="0">
                <a:latin typeface="Arial" pitchFamily="34" charset="0"/>
                <a:cs typeface="Arial" pitchFamily="34" charset="0"/>
              </a:rPr>
              <a:t> peran yang lain yang lebih mengarah pd pelayanan yang tdk langsung. Adapun peran organisasi lokal </a:t>
            </a:r>
            <a:r>
              <a:rPr lang="en-US" sz="2400" dirty="0" smtClean="0">
                <a:latin typeface="Arial" pitchFamily="34" charset="0"/>
                <a:cs typeface="Arial" pitchFamily="34" charset="0"/>
              </a:rPr>
              <a:t>&amp;</a:t>
            </a:r>
            <a:r>
              <a:rPr lang="id-ID" sz="2400" dirty="0" smtClean="0">
                <a:latin typeface="Arial" pitchFamily="34" charset="0"/>
                <a:cs typeface="Arial" pitchFamily="34" charset="0"/>
              </a:rPr>
              <a:t> kelompok masyarakat lebih dipacu sebagai agen pelaksana perubahan dan pelaksana pelayanan sosial kepada kelompok  rentan </a:t>
            </a:r>
            <a:r>
              <a:rPr lang="en-US" sz="2400" dirty="0" smtClean="0">
                <a:latin typeface="Arial" pitchFamily="34" charset="0"/>
                <a:cs typeface="Arial" pitchFamily="34" charset="0"/>
              </a:rPr>
              <a:t>/ </a:t>
            </a:r>
            <a:r>
              <a:rPr lang="id-ID" sz="2400" dirty="0" smtClean="0">
                <a:latin typeface="Arial" pitchFamily="34" charset="0"/>
                <a:cs typeface="Arial" pitchFamily="34" charset="0"/>
              </a:rPr>
              <a:t>masyarakat  pada  umumnya. </a:t>
            </a:r>
            <a:endParaRPr lang="en-US" sz="2400" dirty="0" smtClean="0">
              <a:latin typeface="Arial" pitchFamily="34" charset="0"/>
              <a:cs typeface="Arial" pitchFamily="34" charset="0"/>
            </a:endParaRPr>
          </a:p>
          <a:p>
            <a:endParaRPr lang="en-US" sz="2400" dirty="0">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err="1" smtClean="0"/>
              <a:t>Tugas</a:t>
            </a:r>
            <a:r>
              <a:rPr lang="en-US" dirty="0" smtClean="0"/>
              <a:t> </a:t>
            </a:r>
            <a:r>
              <a:rPr lang="en-US" dirty="0" err="1" smtClean="0"/>
              <a:t>Mahasiswa</a:t>
            </a:r>
            <a:endParaRPr lang="en-US" dirty="0"/>
          </a:p>
        </p:txBody>
      </p:sp>
      <p:sp>
        <p:nvSpPr>
          <p:cNvPr id="3" name="Content Placeholder 2"/>
          <p:cNvSpPr>
            <a:spLocks noGrp="1"/>
          </p:cNvSpPr>
          <p:nvPr>
            <p:ph idx="1"/>
          </p:nvPr>
        </p:nvSpPr>
        <p:spPr>
          <a:xfrm>
            <a:off x="381000" y="1143000"/>
            <a:ext cx="8305800" cy="4983163"/>
          </a:xfrm>
        </p:spPr>
        <p:txBody>
          <a:bodyPr>
            <a:normAutofit fontScale="85000" lnSpcReduction="20000"/>
          </a:bodyPr>
          <a:lstStyle/>
          <a:p>
            <a:r>
              <a:rPr lang="en-US" dirty="0" err="1"/>
              <a:t>Buatlah</a:t>
            </a:r>
            <a:r>
              <a:rPr lang="en-US" dirty="0"/>
              <a:t> </a:t>
            </a:r>
            <a:r>
              <a:rPr lang="en-US" dirty="0" err="1"/>
              <a:t>laporan</a:t>
            </a:r>
            <a:r>
              <a:rPr lang="en-US" dirty="0"/>
              <a:t> </a:t>
            </a:r>
            <a:r>
              <a:rPr lang="en-US" dirty="0" err="1" smtClean="0"/>
              <a:t>pelaksanaan</a:t>
            </a:r>
            <a:r>
              <a:rPr lang="en-US" dirty="0" smtClean="0"/>
              <a:t> Pembangunan Daerah </a:t>
            </a:r>
            <a:r>
              <a:rPr lang="en-US" dirty="0" err="1" smtClean="0"/>
              <a:t>berbasis</a:t>
            </a:r>
            <a:r>
              <a:rPr lang="en-US" dirty="0" smtClean="0"/>
              <a:t> </a:t>
            </a:r>
            <a:r>
              <a:rPr lang="en-US" dirty="0" err="1" smtClean="0"/>
              <a:t>masyarakat</a:t>
            </a:r>
            <a:r>
              <a:rPr lang="en-US" dirty="0" smtClean="0"/>
              <a:t> di </a:t>
            </a:r>
            <a:r>
              <a:rPr lang="en-US" dirty="0" err="1" smtClean="0"/>
              <a:t>suatu</a:t>
            </a:r>
            <a:r>
              <a:rPr lang="en-US" dirty="0" smtClean="0"/>
              <a:t> </a:t>
            </a:r>
            <a:r>
              <a:rPr lang="en-US" dirty="0" err="1" smtClean="0"/>
              <a:t>kabupaten</a:t>
            </a:r>
            <a:r>
              <a:rPr lang="en-US" dirty="0" smtClean="0"/>
              <a:t>/</a:t>
            </a:r>
            <a:r>
              <a:rPr lang="en-US" dirty="0" err="1" smtClean="0"/>
              <a:t>kota</a:t>
            </a:r>
            <a:r>
              <a:rPr lang="en-US" dirty="0" smtClean="0"/>
              <a:t>  (</a:t>
            </a:r>
            <a:r>
              <a:rPr lang="en-US" dirty="0" err="1" smtClean="0"/>
              <a:t>mahasiswa</a:t>
            </a:r>
            <a:r>
              <a:rPr lang="en-US" dirty="0" smtClean="0"/>
              <a:t> </a:t>
            </a:r>
            <a:r>
              <a:rPr lang="en-US" dirty="0" err="1" smtClean="0"/>
              <a:t>menentukan</a:t>
            </a:r>
            <a:r>
              <a:rPr lang="en-US" dirty="0" smtClean="0"/>
              <a:t> </a:t>
            </a:r>
            <a:r>
              <a:rPr lang="en-US" dirty="0" err="1"/>
              <a:t>kabupaten</a:t>
            </a:r>
            <a:r>
              <a:rPr lang="en-US" dirty="0"/>
              <a:t>/</a:t>
            </a:r>
            <a:r>
              <a:rPr lang="en-US" dirty="0" err="1"/>
              <a:t>kota</a:t>
            </a:r>
            <a:r>
              <a:rPr lang="en-US" dirty="0"/>
              <a:t> </a:t>
            </a:r>
            <a:r>
              <a:rPr lang="en-US" dirty="0" smtClean="0"/>
              <a:t>sendiri )</a:t>
            </a:r>
          </a:p>
          <a:p>
            <a:r>
              <a:rPr lang="en-US" dirty="0" err="1" smtClean="0"/>
              <a:t>Struktur</a:t>
            </a:r>
            <a:r>
              <a:rPr lang="en-US" dirty="0" smtClean="0"/>
              <a:t> </a:t>
            </a:r>
            <a:r>
              <a:rPr lang="en-US" dirty="0" err="1"/>
              <a:t>laporan</a:t>
            </a:r>
            <a:r>
              <a:rPr lang="en-US" dirty="0"/>
              <a:t>:</a:t>
            </a:r>
          </a:p>
          <a:p>
            <a:pPr>
              <a:buNone/>
            </a:pPr>
            <a:r>
              <a:rPr lang="en-US" dirty="0" smtClean="0"/>
              <a:t>1.  </a:t>
            </a:r>
            <a:r>
              <a:rPr lang="en-US" dirty="0" err="1"/>
              <a:t>Latar</a:t>
            </a:r>
            <a:r>
              <a:rPr lang="en-US" dirty="0"/>
              <a:t>  </a:t>
            </a:r>
            <a:r>
              <a:rPr lang="en-US" dirty="0" err="1"/>
              <a:t>Belakang</a:t>
            </a:r>
            <a:r>
              <a:rPr lang="en-US" dirty="0"/>
              <a:t> Masalah</a:t>
            </a:r>
          </a:p>
          <a:p>
            <a:pPr>
              <a:buNone/>
            </a:pPr>
            <a:r>
              <a:rPr lang="en-US" dirty="0"/>
              <a:t>     </a:t>
            </a:r>
            <a:r>
              <a:rPr lang="en-US" dirty="0" smtClean="0"/>
              <a:t>-   </a:t>
            </a:r>
            <a:r>
              <a:rPr lang="en-US" dirty="0" err="1"/>
              <a:t>perumusan</a:t>
            </a:r>
            <a:r>
              <a:rPr lang="en-US" dirty="0"/>
              <a:t> </a:t>
            </a:r>
            <a:r>
              <a:rPr lang="en-US" dirty="0" err="1" smtClean="0"/>
              <a:t>masalah</a:t>
            </a:r>
            <a:endParaRPr lang="en-US" dirty="0"/>
          </a:p>
          <a:p>
            <a:pPr>
              <a:buNone/>
            </a:pPr>
            <a:r>
              <a:rPr lang="en-US" dirty="0"/>
              <a:t>     </a:t>
            </a:r>
            <a:r>
              <a:rPr lang="en-US" dirty="0" smtClean="0"/>
              <a:t>-  </a:t>
            </a:r>
            <a:r>
              <a:rPr lang="en-US" dirty="0" err="1" smtClean="0"/>
              <a:t>tujuan</a:t>
            </a:r>
            <a:r>
              <a:rPr lang="en-US" dirty="0" smtClean="0"/>
              <a:t> </a:t>
            </a:r>
            <a:r>
              <a:rPr lang="en-US" dirty="0" err="1"/>
              <a:t>analisis</a:t>
            </a:r>
            <a:endParaRPr lang="en-US" dirty="0"/>
          </a:p>
          <a:p>
            <a:pPr>
              <a:buNone/>
            </a:pPr>
            <a:r>
              <a:rPr lang="en-US" dirty="0" smtClean="0"/>
              <a:t>2.  </a:t>
            </a:r>
            <a:r>
              <a:rPr lang="en-US" dirty="0" err="1" smtClean="0"/>
              <a:t>Tinjauan</a:t>
            </a:r>
            <a:r>
              <a:rPr lang="en-US" dirty="0" smtClean="0"/>
              <a:t> </a:t>
            </a:r>
            <a:r>
              <a:rPr lang="en-US" dirty="0" err="1"/>
              <a:t>teoritis</a:t>
            </a:r>
            <a:r>
              <a:rPr lang="en-US" dirty="0"/>
              <a:t>   </a:t>
            </a:r>
          </a:p>
          <a:p>
            <a:pPr>
              <a:buNone/>
            </a:pPr>
            <a:r>
              <a:rPr lang="en-US" dirty="0"/>
              <a:t>     </a:t>
            </a:r>
            <a:r>
              <a:rPr lang="en-US" dirty="0" smtClean="0"/>
              <a:t> - </a:t>
            </a:r>
            <a:r>
              <a:rPr lang="en-US" dirty="0" err="1"/>
              <a:t>desain</a:t>
            </a:r>
            <a:r>
              <a:rPr lang="en-US" dirty="0"/>
              <a:t> </a:t>
            </a:r>
            <a:r>
              <a:rPr lang="en-US" dirty="0" err="1" smtClean="0"/>
              <a:t>pembangunan</a:t>
            </a:r>
            <a:r>
              <a:rPr lang="en-US" dirty="0"/>
              <a:t> </a:t>
            </a:r>
            <a:r>
              <a:rPr lang="en-US" dirty="0" err="1" smtClean="0"/>
              <a:t>daerah</a:t>
            </a:r>
            <a:r>
              <a:rPr lang="en-US" dirty="0" smtClean="0"/>
              <a:t>/</a:t>
            </a:r>
            <a:r>
              <a:rPr lang="en-US" dirty="0" err="1" smtClean="0"/>
              <a:t>kebijakan</a:t>
            </a:r>
            <a:r>
              <a:rPr lang="en-US" dirty="0" smtClean="0"/>
              <a:t> </a:t>
            </a:r>
            <a:endParaRPr lang="en-US" dirty="0"/>
          </a:p>
          <a:p>
            <a:pPr>
              <a:buNone/>
            </a:pPr>
            <a:r>
              <a:rPr lang="en-US" dirty="0"/>
              <a:t>    e .  </a:t>
            </a:r>
            <a:r>
              <a:rPr lang="en-US" dirty="0" err="1"/>
              <a:t>hasil</a:t>
            </a:r>
            <a:r>
              <a:rPr lang="en-US" dirty="0"/>
              <a:t> </a:t>
            </a:r>
            <a:r>
              <a:rPr lang="en-US" dirty="0" err="1"/>
              <a:t>dan</a:t>
            </a:r>
            <a:r>
              <a:rPr lang="en-US" dirty="0"/>
              <a:t> </a:t>
            </a:r>
            <a:r>
              <a:rPr lang="en-US" dirty="0" err="1"/>
              <a:t>pembahasan</a:t>
            </a:r>
            <a:endParaRPr lang="en-US" dirty="0"/>
          </a:p>
          <a:p>
            <a:pPr>
              <a:buNone/>
            </a:pPr>
            <a:r>
              <a:rPr lang="en-US" dirty="0"/>
              <a:t>     f . </a:t>
            </a:r>
            <a:r>
              <a:rPr lang="en-US" dirty="0" err="1"/>
              <a:t>Kesimpulan</a:t>
            </a:r>
            <a:r>
              <a:rPr lang="en-US" dirty="0"/>
              <a:t> </a:t>
            </a:r>
            <a:r>
              <a:rPr lang="en-US" dirty="0" err="1"/>
              <a:t>dan</a:t>
            </a:r>
            <a:r>
              <a:rPr lang="en-US" dirty="0"/>
              <a:t> </a:t>
            </a:r>
            <a:r>
              <a:rPr lang="en-US" dirty="0" err="1"/>
              <a:t>rekomendasi</a:t>
            </a:r>
            <a:endParaRPr lang="en-US" dirty="0"/>
          </a:p>
          <a:p>
            <a:pPr>
              <a:buNone/>
            </a:pPr>
            <a:r>
              <a:rPr lang="en-US" dirty="0"/>
              <a:t>     g. </a:t>
            </a:r>
            <a:r>
              <a:rPr lang="en-US" dirty="0" err="1"/>
              <a:t>referensi</a:t>
            </a:r>
            <a:endParaRPr lang="en-US" dirty="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a:buNone/>
            </a:pPr>
            <a:r>
              <a:rPr lang="en-US" dirty="0" smtClean="0"/>
              <a:t>3. </a:t>
            </a:r>
            <a:r>
              <a:rPr lang="en-US" sz="2400" dirty="0" smtClean="0">
                <a:latin typeface="Arial" pitchFamily="34" charset="0"/>
                <a:cs typeface="Arial" pitchFamily="34" charset="0"/>
              </a:rPr>
              <a:t>Pembangunan </a:t>
            </a:r>
            <a:r>
              <a:rPr lang="en-US" sz="2400" dirty="0" err="1" smtClean="0">
                <a:latin typeface="Arial" pitchFamily="34" charset="0"/>
                <a:cs typeface="Arial" pitchFamily="34" charset="0"/>
              </a:rPr>
              <a:t>dipandang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sebagai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bagaimana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mengelola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konflik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menyangkut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perbedaan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persepsi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hakekat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nilai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strategi</a:t>
            </a:r>
            <a:r>
              <a:rPr lang="en-US" sz="2400" dirty="0" smtClean="0">
                <a:latin typeface="Arial" pitchFamily="34" charset="0"/>
                <a:cs typeface="Arial" pitchFamily="34" charset="0"/>
              </a:rPr>
              <a:t>, model </a:t>
            </a:r>
            <a:r>
              <a:rPr lang="en-US" sz="2400" dirty="0" err="1" smtClean="0">
                <a:latin typeface="Arial" pitchFamily="34" charset="0"/>
                <a:cs typeface="Arial" pitchFamily="34" charset="0"/>
              </a:rPr>
              <a:t>sampai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fokus</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sasaran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pembangunan</a:t>
            </a:r>
            <a:r>
              <a:rPr lang="en-US" sz="2400" dirty="0" smtClean="0">
                <a:latin typeface="Arial" pitchFamily="34" charset="0"/>
                <a:cs typeface="Arial" pitchFamily="34" charset="0"/>
              </a:rPr>
              <a:t>. </a:t>
            </a:r>
          </a:p>
          <a:p>
            <a:pPr>
              <a:buNone/>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Perbedaan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tentang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paradigma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pertumbuhan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ekonomi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pembangunan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sosial</a:t>
            </a:r>
            <a:r>
              <a:rPr lang="en-US" sz="2400" dirty="0" smtClean="0">
                <a:latin typeface="Arial" pitchFamily="34" charset="0"/>
                <a:cs typeface="Arial" pitchFamily="34" charset="0"/>
              </a:rPr>
              <a:t>, </a:t>
            </a:r>
            <a:r>
              <a:rPr lang="en-US" sz="2400" i="1" dirty="0" smtClean="0">
                <a:latin typeface="Arial" pitchFamily="34" charset="0"/>
                <a:cs typeface="Arial" pitchFamily="34" charset="0"/>
              </a:rPr>
              <a:t>basic need</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sampai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berpusat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pada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manusia</a:t>
            </a:r>
            <a:r>
              <a:rPr lang="en-US" sz="2400" dirty="0" smtClean="0">
                <a:latin typeface="Arial" pitchFamily="34" charset="0"/>
                <a:cs typeface="Arial" pitchFamily="34" charset="0"/>
              </a:rPr>
              <a:t> (</a:t>
            </a:r>
            <a:r>
              <a:rPr lang="en-US" sz="2400" b="1" i="1" dirty="0" smtClean="0">
                <a:latin typeface="Arial" pitchFamily="34" charset="0"/>
                <a:cs typeface="Arial" pitchFamily="34" charset="0"/>
              </a:rPr>
              <a:t>people </a:t>
            </a:r>
            <a:r>
              <a:rPr lang="en-US" sz="2400" b="1" i="1" dirty="0" err="1" smtClean="0">
                <a:latin typeface="Arial" pitchFamily="34" charset="0"/>
                <a:cs typeface="Arial" pitchFamily="34" charset="0"/>
              </a:rPr>
              <a:t>centerd</a:t>
            </a:r>
            <a:r>
              <a:rPr lang="en-US" sz="2400" b="1" i="1" dirty="0" smtClean="0">
                <a:latin typeface="Arial" pitchFamily="34" charset="0"/>
                <a:cs typeface="Arial" pitchFamily="34" charset="0"/>
              </a:rPr>
              <a:t> development</a:t>
            </a:r>
            <a:r>
              <a:rPr lang="en-US" sz="2400" dirty="0" smtClean="0">
                <a:latin typeface="Arial" pitchFamily="34" charset="0"/>
                <a:cs typeface="Arial" pitchFamily="34" charset="0"/>
              </a:rPr>
              <a:t>)</a:t>
            </a:r>
          </a:p>
          <a:p>
            <a:pPr>
              <a:buNone/>
            </a:pP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err="1" smtClean="0"/>
              <a:t>Prinsip</a:t>
            </a:r>
            <a:r>
              <a:rPr lang="en-US" b="1" dirty="0" smtClean="0"/>
              <a:t> – </a:t>
            </a:r>
            <a:r>
              <a:rPr lang="en-US" b="1" dirty="0" err="1" smtClean="0"/>
              <a:t>Prinsip</a:t>
            </a:r>
            <a:r>
              <a:rPr lang="en-US" b="1" dirty="0" smtClean="0"/>
              <a:t> Pembangunan</a:t>
            </a:r>
            <a:endParaRPr lang="en-US" b="1" dirty="0"/>
          </a:p>
        </p:txBody>
      </p:sp>
      <p:sp>
        <p:nvSpPr>
          <p:cNvPr id="3" name="Content Placeholder 2"/>
          <p:cNvSpPr>
            <a:spLocks noGrp="1"/>
          </p:cNvSpPr>
          <p:nvPr>
            <p:ph idx="1"/>
          </p:nvPr>
        </p:nvSpPr>
        <p:spPr>
          <a:xfrm>
            <a:off x="457200" y="914400"/>
            <a:ext cx="8229600" cy="5562600"/>
          </a:xfrm>
        </p:spPr>
        <p:txBody>
          <a:bodyPr>
            <a:normAutofit fontScale="92500" lnSpcReduction="20000"/>
          </a:bodyPr>
          <a:lstStyle/>
          <a:p>
            <a:pPr marL="1371600" indent="-1371600">
              <a:buNone/>
            </a:pPr>
            <a:r>
              <a:rPr lang="en-US" sz="2400" dirty="0" smtClean="0">
                <a:latin typeface="Arial" pitchFamily="34" charset="0"/>
                <a:cs typeface="Arial" pitchFamily="34" charset="0"/>
              </a:rPr>
              <a:t>1. </a:t>
            </a:r>
            <a:r>
              <a:rPr lang="en-US" sz="2600" dirty="0">
                <a:latin typeface="Arial" pitchFamily="34" charset="0"/>
                <a:cs typeface="Arial" pitchFamily="34" charset="0"/>
              </a:rPr>
              <a:t>Pembangunan adalah </a:t>
            </a:r>
            <a:r>
              <a:rPr lang="en-US" sz="2600" dirty="0" err="1">
                <a:latin typeface="Arial" pitchFamily="34" charset="0"/>
                <a:cs typeface="Arial" pitchFamily="34" charset="0"/>
              </a:rPr>
              <a:t>sebuah</a:t>
            </a:r>
            <a:r>
              <a:rPr lang="en-US" sz="2600" dirty="0">
                <a:latin typeface="Arial" pitchFamily="34" charset="0"/>
                <a:cs typeface="Arial" pitchFamily="34" charset="0"/>
              </a:rPr>
              <a:t> </a:t>
            </a:r>
            <a:r>
              <a:rPr lang="en-US" sz="2600" b="1" dirty="0">
                <a:latin typeface="Arial" pitchFamily="34" charset="0"/>
                <a:cs typeface="Arial" pitchFamily="34" charset="0"/>
              </a:rPr>
              <a:t>proses </a:t>
            </a:r>
            <a:r>
              <a:rPr lang="en-US" sz="2600" dirty="0" err="1">
                <a:latin typeface="Arial" pitchFamily="34" charset="0"/>
                <a:cs typeface="Arial" pitchFamily="34" charset="0"/>
              </a:rPr>
              <a:t>secara</a:t>
            </a:r>
            <a:r>
              <a:rPr lang="en-US" sz="2600" dirty="0">
                <a:latin typeface="Arial" pitchFamily="34" charset="0"/>
                <a:cs typeface="Arial" pitchFamily="34" charset="0"/>
              </a:rPr>
              <a:t> </a:t>
            </a:r>
            <a:r>
              <a:rPr lang="en-US" sz="2600" dirty="0" err="1">
                <a:latin typeface="Arial" pitchFamily="34" charset="0"/>
                <a:cs typeface="Arial" pitchFamily="34" charset="0"/>
              </a:rPr>
              <a:t>sadar</a:t>
            </a:r>
            <a:endParaRPr lang="en-US" sz="2600" dirty="0">
              <a:latin typeface="Arial" pitchFamily="34" charset="0"/>
              <a:cs typeface="Arial" pitchFamily="34" charset="0"/>
            </a:endParaRPr>
          </a:p>
          <a:p>
            <a:pPr marL="514350" indent="-514350">
              <a:buNone/>
            </a:pPr>
            <a:r>
              <a:rPr lang="en-US" sz="2600" dirty="0">
                <a:latin typeface="Arial" pitchFamily="34" charset="0"/>
                <a:cs typeface="Arial" pitchFamily="34" charset="0"/>
              </a:rPr>
              <a:t>2. </a:t>
            </a:r>
            <a:r>
              <a:rPr lang="en-US" sz="2600" dirty="0" err="1">
                <a:latin typeface="Arial" pitchFamily="34" charset="0"/>
                <a:cs typeface="Arial" pitchFamily="34" charset="0"/>
              </a:rPr>
              <a:t>Mempunyai</a:t>
            </a:r>
            <a:r>
              <a:rPr lang="en-US" sz="2600" dirty="0">
                <a:latin typeface="Arial" pitchFamily="34" charset="0"/>
                <a:cs typeface="Arial" pitchFamily="34" charset="0"/>
              </a:rPr>
              <a:t> </a:t>
            </a:r>
            <a:r>
              <a:rPr lang="en-US" sz="2600" b="1" dirty="0" err="1">
                <a:latin typeface="Arial" pitchFamily="34" charset="0"/>
                <a:cs typeface="Arial" pitchFamily="34" charset="0"/>
              </a:rPr>
              <a:t>tujuan</a:t>
            </a:r>
            <a:r>
              <a:rPr lang="en-US" sz="2600" dirty="0">
                <a:latin typeface="Arial" pitchFamily="34" charset="0"/>
                <a:cs typeface="Arial" pitchFamily="34" charset="0"/>
              </a:rPr>
              <a:t> </a:t>
            </a:r>
            <a:r>
              <a:rPr lang="en-US" sz="2600" dirty="0" err="1">
                <a:latin typeface="Arial" pitchFamily="34" charset="0"/>
                <a:cs typeface="Arial" pitchFamily="34" charset="0"/>
              </a:rPr>
              <a:t>untuk</a:t>
            </a:r>
            <a:r>
              <a:rPr lang="en-US" sz="2600" dirty="0">
                <a:latin typeface="Arial" pitchFamily="34" charset="0"/>
                <a:cs typeface="Arial" pitchFamily="34" charset="0"/>
              </a:rPr>
              <a:t>  </a:t>
            </a:r>
            <a:r>
              <a:rPr lang="en-US" sz="2600" dirty="0" err="1">
                <a:latin typeface="Arial" pitchFamily="34" charset="0"/>
                <a:cs typeface="Arial" pitchFamily="34" charset="0"/>
              </a:rPr>
              <a:t>meningkatkan</a:t>
            </a:r>
            <a:r>
              <a:rPr lang="en-US" sz="2600" dirty="0">
                <a:latin typeface="Arial" pitchFamily="34" charset="0"/>
                <a:cs typeface="Arial" pitchFamily="34" charset="0"/>
              </a:rPr>
              <a:t> </a:t>
            </a:r>
            <a:r>
              <a:rPr lang="en-US" sz="2600" dirty="0" err="1">
                <a:latin typeface="Arial" pitchFamily="34" charset="0"/>
                <a:cs typeface="Arial" pitchFamily="34" charset="0"/>
              </a:rPr>
              <a:t>kesejahteraan</a:t>
            </a:r>
            <a:r>
              <a:rPr lang="en-US" sz="2600" dirty="0">
                <a:latin typeface="Arial" pitchFamily="34" charset="0"/>
                <a:cs typeface="Arial" pitchFamily="34" charset="0"/>
              </a:rPr>
              <a:t> </a:t>
            </a:r>
          </a:p>
          <a:p>
            <a:pPr marL="514350" indent="-514350">
              <a:buNone/>
            </a:pPr>
            <a:r>
              <a:rPr lang="en-US" sz="2600" dirty="0">
                <a:latin typeface="Arial" pitchFamily="34" charset="0"/>
                <a:cs typeface="Arial" pitchFamily="34" charset="0"/>
              </a:rPr>
              <a:t>    </a:t>
            </a:r>
            <a:r>
              <a:rPr lang="en-US" sz="2600" dirty="0" err="1">
                <a:latin typeface="Arial" pitchFamily="34" charset="0"/>
                <a:cs typeface="Arial" pitchFamily="34" charset="0"/>
              </a:rPr>
              <a:t>disesuakan</a:t>
            </a:r>
            <a:r>
              <a:rPr lang="en-US" sz="2600" dirty="0">
                <a:latin typeface="Arial" pitchFamily="34" charset="0"/>
                <a:cs typeface="Arial" pitchFamily="34" charset="0"/>
              </a:rPr>
              <a:t> </a:t>
            </a:r>
            <a:r>
              <a:rPr lang="en-US" sz="2600" dirty="0" err="1">
                <a:latin typeface="Arial" pitchFamily="34" charset="0"/>
                <a:cs typeface="Arial" pitchFamily="34" charset="0"/>
              </a:rPr>
              <a:t>dengan</a:t>
            </a:r>
            <a:r>
              <a:rPr lang="en-US" sz="2600" dirty="0">
                <a:latin typeface="Arial" pitchFamily="34" charset="0"/>
                <a:cs typeface="Arial" pitchFamily="34" charset="0"/>
              </a:rPr>
              <a:t> </a:t>
            </a:r>
            <a:r>
              <a:rPr lang="en-US" sz="2600" b="1" dirty="0">
                <a:latin typeface="Arial" pitchFamily="34" charset="0"/>
                <a:cs typeface="Arial" pitchFamily="34" charset="0"/>
              </a:rPr>
              <a:t>Visi, </a:t>
            </a:r>
            <a:r>
              <a:rPr lang="en-US" sz="2600" b="1" dirty="0" err="1">
                <a:latin typeface="Arial" pitchFamily="34" charset="0"/>
                <a:cs typeface="Arial" pitchFamily="34" charset="0"/>
              </a:rPr>
              <a:t>Misi</a:t>
            </a:r>
            <a:r>
              <a:rPr lang="en-US" sz="2600" b="1" dirty="0">
                <a:latin typeface="Arial" pitchFamily="34" charset="0"/>
                <a:cs typeface="Arial" pitchFamily="34" charset="0"/>
              </a:rPr>
              <a:t> </a:t>
            </a:r>
            <a:r>
              <a:rPr lang="en-US" sz="2600" b="1" dirty="0" err="1">
                <a:latin typeface="Arial" pitchFamily="34" charset="0"/>
                <a:cs typeface="Arial" pitchFamily="34" charset="0"/>
              </a:rPr>
              <a:t>dan</a:t>
            </a:r>
            <a:r>
              <a:rPr lang="en-US" sz="2600" b="1" dirty="0">
                <a:latin typeface="Arial" pitchFamily="34" charset="0"/>
                <a:cs typeface="Arial" pitchFamily="34" charset="0"/>
              </a:rPr>
              <a:t> Program</a:t>
            </a:r>
            <a:r>
              <a:rPr lang="en-US" sz="2600" dirty="0">
                <a:latin typeface="Arial" pitchFamily="34" charset="0"/>
                <a:cs typeface="Arial" pitchFamily="34" charset="0"/>
              </a:rPr>
              <a:t> </a:t>
            </a:r>
          </a:p>
          <a:p>
            <a:pPr marL="514350" indent="-514350">
              <a:buNone/>
            </a:pPr>
            <a:r>
              <a:rPr lang="en-US" sz="2600" dirty="0">
                <a:latin typeface="Arial" pitchFamily="34" charset="0"/>
                <a:cs typeface="Arial" pitchFamily="34" charset="0"/>
              </a:rPr>
              <a:t>   a. Aspek </a:t>
            </a:r>
            <a:r>
              <a:rPr lang="en-US" sz="2600" dirty="0" err="1">
                <a:latin typeface="Arial" pitchFamily="34" charset="0"/>
                <a:cs typeface="Arial" pitchFamily="34" charset="0"/>
              </a:rPr>
              <a:t>makro</a:t>
            </a:r>
            <a:r>
              <a:rPr lang="en-US" sz="2600" dirty="0">
                <a:latin typeface="Arial" pitchFamily="34" charset="0"/>
                <a:cs typeface="Arial" pitchFamily="34" charset="0"/>
              </a:rPr>
              <a:t> : </a:t>
            </a:r>
            <a:r>
              <a:rPr lang="en-US" sz="2600" dirty="0" err="1">
                <a:latin typeface="Arial" pitchFamily="34" charset="0"/>
                <a:cs typeface="Arial" pitchFamily="34" charset="0"/>
              </a:rPr>
              <a:t>peningkatan</a:t>
            </a:r>
            <a:r>
              <a:rPr lang="en-US" sz="2600" dirty="0">
                <a:latin typeface="Arial" pitchFamily="34" charset="0"/>
                <a:cs typeface="Arial" pitchFamily="34" charset="0"/>
              </a:rPr>
              <a:t>  GNP </a:t>
            </a:r>
            <a:r>
              <a:rPr lang="en-US" sz="2600" dirty="0">
                <a:latin typeface="Arial" pitchFamily="34" charset="0"/>
                <a:cs typeface="Arial" pitchFamily="34" charset="0"/>
                <a:sym typeface="Wingdings" pitchFamily="2" charset="2"/>
              </a:rPr>
              <a:t></a:t>
            </a:r>
            <a:r>
              <a:rPr lang="en-US" sz="2600" dirty="0">
                <a:latin typeface="Arial" pitchFamily="34" charset="0"/>
                <a:cs typeface="Arial" pitchFamily="34" charset="0"/>
              </a:rPr>
              <a:t> </a:t>
            </a:r>
            <a:r>
              <a:rPr lang="en-US" sz="2600" dirty="0" err="1">
                <a:latin typeface="Arial" pitchFamily="34" charset="0"/>
                <a:cs typeface="Arial" pitchFamily="34" charset="0"/>
              </a:rPr>
              <a:t>Pendapatan</a:t>
            </a:r>
            <a:r>
              <a:rPr lang="en-US" sz="2600" dirty="0">
                <a:latin typeface="Arial" pitchFamily="34" charset="0"/>
                <a:cs typeface="Arial" pitchFamily="34" charset="0"/>
              </a:rPr>
              <a:t>      </a:t>
            </a:r>
            <a:r>
              <a:rPr lang="en-US" sz="2600" dirty="0" err="1">
                <a:latin typeface="Arial" pitchFamily="34" charset="0"/>
                <a:cs typeface="Arial" pitchFamily="34" charset="0"/>
              </a:rPr>
              <a:t>Perkapita</a:t>
            </a:r>
            <a:r>
              <a:rPr lang="en-US" sz="2600" dirty="0">
                <a:latin typeface="Arial" pitchFamily="34" charset="0"/>
                <a:cs typeface="Arial" pitchFamily="34" charset="0"/>
              </a:rPr>
              <a:t> </a:t>
            </a:r>
            <a:r>
              <a:rPr lang="en-US" sz="2600" dirty="0" err="1">
                <a:latin typeface="Arial" pitchFamily="34" charset="0"/>
                <a:cs typeface="Arial" pitchFamily="34" charset="0"/>
              </a:rPr>
              <a:t>naik</a:t>
            </a:r>
            <a:r>
              <a:rPr lang="en-US" sz="2600" dirty="0">
                <a:latin typeface="Arial" pitchFamily="34" charset="0"/>
                <a:cs typeface="Arial" pitchFamily="34" charset="0"/>
              </a:rPr>
              <a:t> </a:t>
            </a:r>
            <a:r>
              <a:rPr lang="en-US" sz="2600" dirty="0">
                <a:latin typeface="Arial" pitchFamily="34" charset="0"/>
                <a:cs typeface="Arial" pitchFamily="34" charset="0"/>
                <a:sym typeface="Wingdings" pitchFamily="2" charset="2"/>
              </a:rPr>
              <a:t> </a:t>
            </a:r>
            <a:r>
              <a:rPr lang="en-US" sz="2600" dirty="0" err="1">
                <a:latin typeface="Arial" pitchFamily="34" charset="0"/>
                <a:cs typeface="Arial" pitchFamily="34" charset="0"/>
                <a:sym typeface="Wingdings" pitchFamily="2" charset="2"/>
              </a:rPr>
              <a:t>sebagai</a:t>
            </a:r>
            <a:r>
              <a:rPr lang="en-US" sz="2600" dirty="0">
                <a:latin typeface="Arial" pitchFamily="34" charset="0"/>
                <a:cs typeface="Arial" pitchFamily="34" charset="0"/>
                <a:sym typeface="Wingdings" pitchFamily="2" charset="2"/>
              </a:rPr>
              <a:t>  </a:t>
            </a:r>
            <a:r>
              <a:rPr lang="en-US" sz="2600" dirty="0" err="1">
                <a:latin typeface="Arial" pitchFamily="34" charset="0"/>
                <a:cs typeface="Arial" pitchFamily="34" charset="0"/>
                <a:sym typeface="Wingdings" pitchFamily="2" charset="2"/>
              </a:rPr>
              <a:t>tolok</a:t>
            </a:r>
            <a:r>
              <a:rPr lang="en-US" sz="2600" dirty="0">
                <a:latin typeface="Arial" pitchFamily="34" charset="0"/>
                <a:cs typeface="Arial" pitchFamily="34" charset="0"/>
                <a:sym typeface="Wingdings" pitchFamily="2" charset="2"/>
              </a:rPr>
              <a:t> </a:t>
            </a:r>
            <a:r>
              <a:rPr lang="en-US" sz="2600" dirty="0" err="1">
                <a:latin typeface="Arial" pitchFamily="34" charset="0"/>
                <a:cs typeface="Arial" pitchFamily="34" charset="0"/>
              </a:rPr>
              <a:t>ukur</a:t>
            </a:r>
            <a:r>
              <a:rPr lang="en-US" sz="2600" dirty="0">
                <a:latin typeface="Arial" pitchFamily="34" charset="0"/>
                <a:cs typeface="Arial" pitchFamily="34" charset="0"/>
              </a:rPr>
              <a:t> </a:t>
            </a:r>
            <a:r>
              <a:rPr lang="en-US" sz="2600" dirty="0" err="1">
                <a:latin typeface="Arial" pitchFamily="34" charset="0"/>
                <a:cs typeface="Arial" pitchFamily="34" charset="0"/>
              </a:rPr>
              <a:t>kemakmuran</a:t>
            </a:r>
            <a:endParaRPr lang="en-US" sz="2600" dirty="0">
              <a:latin typeface="Arial" pitchFamily="34" charset="0"/>
              <a:cs typeface="Arial" pitchFamily="34" charset="0"/>
            </a:endParaRPr>
          </a:p>
          <a:p>
            <a:pPr marL="514350" indent="-514350">
              <a:buNone/>
            </a:pPr>
            <a:r>
              <a:rPr lang="en-US" sz="2600" dirty="0">
                <a:latin typeface="Arial" pitchFamily="34" charset="0"/>
                <a:cs typeface="Arial" pitchFamily="34" charset="0"/>
              </a:rPr>
              <a:t>    b. Aspek </a:t>
            </a:r>
            <a:r>
              <a:rPr lang="en-US" sz="2600" dirty="0" err="1">
                <a:latin typeface="Arial" pitchFamily="34" charset="0"/>
                <a:cs typeface="Arial" pitchFamily="34" charset="0"/>
              </a:rPr>
              <a:t>mikro</a:t>
            </a:r>
            <a:r>
              <a:rPr lang="en-US" sz="2600" dirty="0">
                <a:latin typeface="Arial" pitchFamily="34" charset="0"/>
                <a:cs typeface="Arial" pitchFamily="34" charset="0"/>
              </a:rPr>
              <a:t> </a:t>
            </a:r>
            <a:r>
              <a:rPr lang="en-US" sz="2600" dirty="0">
                <a:latin typeface="Arial" pitchFamily="34" charset="0"/>
                <a:cs typeface="Arial" pitchFamily="34" charset="0"/>
                <a:sym typeface="Wingdings" pitchFamily="2" charset="2"/>
              </a:rPr>
              <a:t></a:t>
            </a:r>
            <a:r>
              <a:rPr lang="en-US" sz="2600" dirty="0">
                <a:latin typeface="Arial" pitchFamily="34" charset="0"/>
                <a:cs typeface="Arial" pitchFamily="34" charset="0"/>
              </a:rPr>
              <a:t> </a:t>
            </a:r>
            <a:r>
              <a:rPr lang="en-US" sz="2600" dirty="0" err="1">
                <a:latin typeface="Arial" pitchFamily="34" charset="0"/>
                <a:cs typeface="Arial" pitchFamily="34" charset="0"/>
              </a:rPr>
              <a:t>bagaimana</a:t>
            </a:r>
            <a:r>
              <a:rPr lang="en-US" sz="2600" dirty="0">
                <a:latin typeface="Arial" pitchFamily="34" charset="0"/>
                <a:cs typeface="Arial" pitchFamily="34" charset="0"/>
              </a:rPr>
              <a:t> </a:t>
            </a:r>
            <a:r>
              <a:rPr lang="en-US" sz="2600" b="1" dirty="0" err="1">
                <a:latin typeface="Arial" pitchFamily="34" charset="0"/>
                <a:cs typeface="Arial" pitchFamily="34" charset="0"/>
              </a:rPr>
              <a:t>peningkatan</a:t>
            </a:r>
            <a:r>
              <a:rPr lang="en-US" sz="2600" b="1" dirty="0">
                <a:latin typeface="Arial" pitchFamily="34" charset="0"/>
                <a:cs typeface="Arial" pitchFamily="34" charset="0"/>
              </a:rPr>
              <a:t> </a:t>
            </a:r>
            <a:r>
              <a:rPr lang="en-US" sz="2600" b="1" dirty="0" err="1">
                <a:latin typeface="Arial" pitchFamily="34" charset="0"/>
                <a:cs typeface="Arial" pitchFamily="34" charset="0"/>
              </a:rPr>
              <a:t>taraf</a:t>
            </a:r>
            <a:r>
              <a:rPr lang="en-US" sz="2600" b="1" dirty="0">
                <a:latin typeface="Arial" pitchFamily="34" charset="0"/>
                <a:cs typeface="Arial" pitchFamily="34" charset="0"/>
              </a:rPr>
              <a:t> </a:t>
            </a:r>
            <a:r>
              <a:rPr lang="en-US" sz="2600" b="1" dirty="0" err="1">
                <a:latin typeface="Arial" pitchFamily="34" charset="0"/>
                <a:cs typeface="Arial" pitchFamily="34" charset="0"/>
              </a:rPr>
              <a:t>hidup</a:t>
            </a:r>
            <a:endParaRPr lang="en-US" sz="2600" b="1" dirty="0">
              <a:latin typeface="Arial" pitchFamily="34" charset="0"/>
              <a:cs typeface="Arial" pitchFamily="34" charset="0"/>
            </a:endParaRPr>
          </a:p>
          <a:p>
            <a:pPr marL="514350" indent="-514350">
              <a:buNone/>
            </a:pPr>
            <a:r>
              <a:rPr lang="en-US" sz="2600" dirty="0">
                <a:latin typeface="Arial" pitchFamily="34" charset="0"/>
                <a:cs typeface="Arial" pitchFamily="34" charset="0"/>
              </a:rPr>
              <a:t>3. </a:t>
            </a:r>
            <a:r>
              <a:rPr lang="en-US" sz="2600" dirty="0" err="1">
                <a:latin typeface="Arial" pitchFamily="34" charset="0"/>
                <a:cs typeface="Arial" pitchFamily="34" charset="0"/>
              </a:rPr>
              <a:t>Memanfaatkan</a:t>
            </a:r>
            <a:r>
              <a:rPr lang="en-US" sz="2600" dirty="0">
                <a:latin typeface="Arial" pitchFamily="34" charset="0"/>
                <a:cs typeface="Arial" pitchFamily="34" charset="0"/>
              </a:rPr>
              <a:t>  </a:t>
            </a:r>
            <a:r>
              <a:rPr lang="en-US" sz="2600" b="1" dirty="0">
                <a:latin typeface="Arial" pitchFamily="34" charset="0"/>
                <a:cs typeface="Arial" pitchFamily="34" charset="0"/>
              </a:rPr>
              <a:t>SDM &amp; SDA </a:t>
            </a:r>
            <a:r>
              <a:rPr lang="en-US" sz="2600" dirty="0">
                <a:latin typeface="Arial" pitchFamily="34" charset="0"/>
                <a:cs typeface="Arial" pitchFamily="34" charset="0"/>
              </a:rPr>
              <a:t>/</a:t>
            </a:r>
            <a:r>
              <a:rPr lang="en-US" sz="2600" dirty="0" err="1">
                <a:latin typeface="Arial" pitchFamily="34" charset="0"/>
                <a:cs typeface="Arial" pitchFamily="34" charset="0"/>
              </a:rPr>
              <a:t>sumber</a:t>
            </a:r>
            <a:r>
              <a:rPr lang="en-US" sz="2600" dirty="0">
                <a:latin typeface="Arial" pitchFamily="34" charset="0"/>
                <a:cs typeface="Arial" pitchFamily="34" charset="0"/>
              </a:rPr>
              <a:t> </a:t>
            </a:r>
            <a:r>
              <a:rPr lang="en-US" sz="2600" dirty="0" err="1">
                <a:latin typeface="Arial" pitchFamily="34" charset="0"/>
                <a:cs typeface="Arial" pitchFamily="34" charset="0"/>
              </a:rPr>
              <a:t>alam</a:t>
            </a:r>
            <a:r>
              <a:rPr lang="en-US" sz="2600" dirty="0">
                <a:latin typeface="Arial" pitchFamily="34" charset="0"/>
                <a:cs typeface="Arial" pitchFamily="34" charset="0"/>
              </a:rPr>
              <a:t> </a:t>
            </a:r>
            <a:r>
              <a:rPr lang="en-US" sz="2600" dirty="0" err="1">
                <a:latin typeface="Arial" pitchFamily="34" charset="0"/>
                <a:cs typeface="Arial" pitchFamily="34" charset="0"/>
              </a:rPr>
              <a:t>setempat</a:t>
            </a:r>
            <a:endParaRPr lang="en-US" sz="2600" dirty="0">
              <a:latin typeface="Arial" pitchFamily="34" charset="0"/>
              <a:cs typeface="Arial" pitchFamily="34" charset="0"/>
            </a:endParaRPr>
          </a:p>
          <a:p>
            <a:pPr marL="514350" indent="-514350">
              <a:buNone/>
            </a:pPr>
            <a:r>
              <a:rPr lang="en-US" sz="2600" dirty="0">
                <a:latin typeface="Arial" pitchFamily="34" charset="0"/>
                <a:cs typeface="Arial" pitchFamily="34" charset="0"/>
              </a:rPr>
              <a:t>4. </a:t>
            </a:r>
            <a:r>
              <a:rPr lang="en-US" sz="2600" dirty="0" err="1">
                <a:latin typeface="Arial" pitchFamily="34" charset="0"/>
                <a:cs typeface="Arial" pitchFamily="34" charset="0"/>
              </a:rPr>
              <a:t>Mengutamakan</a:t>
            </a:r>
            <a:r>
              <a:rPr lang="en-US" sz="2600" dirty="0">
                <a:latin typeface="Arial" pitchFamily="34" charset="0"/>
                <a:cs typeface="Arial" pitchFamily="34" charset="0"/>
              </a:rPr>
              <a:t> </a:t>
            </a:r>
            <a:r>
              <a:rPr lang="en-US" sz="2600" b="1" dirty="0" err="1">
                <a:latin typeface="Arial" pitchFamily="34" charset="0"/>
                <a:cs typeface="Arial" pitchFamily="34" charset="0"/>
              </a:rPr>
              <a:t>inisiatif</a:t>
            </a:r>
            <a:r>
              <a:rPr lang="en-US" sz="2600" b="1" dirty="0">
                <a:latin typeface="Arial" pitchFamily="34" charset="0"/>
                <a:cs typeface="Arial" pitchFamily="34" charset="0"/>
              </a:rPr>
              <a:t> </a:t>
            </a:r>
            <a:r>
              <a:rPr lang="en-US" sz="2600" b="1" dirty="0" err="1">
                <a:latin typeface="Arial" pitchFamily="34" charset="0"/>
                <a:cs typeface="Arial" pitchFamily="34" charset="0"/>
              </a:rPr>
              <a:t>dan</a:t>
            </a:r>
            <a:r>
              <a:rPr lang="en-US" sz="2600" b="1" dirty="0">
                <a:latin typeface="Arial" pitchFamily="34" charset="0"/>
                <a:cs typeface="Arial" pitchFamily="34" charset="0"/>
              </a:rPr>
              <a:t> </a:t>
            </a:r>
            <a:r>
              <a:rPr lang="en-US" sz="2600" b="1" dirty="0" err="1">
                <a:latin typeface="Arial" pitchFamily="34" charset="0"/>
                <a:cs typeface="Arial" pitchFamily="34" charset="0"/>
              </a:rPr>
              <a:t>kreatifitas</a:t>
            </a:r>
            <a:r>
              <a:rPr lang="en-US" sz="2600" b="1" dirty="0">
                <a:latin typeface="Arial" pitchFamily="34" charset="0"/>
                <a:cs typeface="Arial" pitchFamily="34" charset="0"/>
              </a:rPr>
              <a:t> </a:t>
            </a:r>
            <a:r>
              <a:rPr lang="en-US" sz="2600" dirty="0" err="1">
                <a:latin typeface="Arial" pitchFamily="34" charset="0"/>
                <a:cs typeface="Arial" pitchFamily="34" charset="0"/>
              </a:rPr>
              <a:t>masyarakat</a:t>
            </a:r>
            <a:r>
              <a:rPr lang="en-US" sz="2600" dirty="0">
                <a:latin typeface="Arial" pitchFamily="34" charset="0"/>
                <a:cs typeface="Arial" pitchFamily="34" charset="0"/>
              </a:rPr>
              <a:t> .</a:t>
            </a:r>
          </a:p>
          <a:p>
            <a:pPr marL="514350" indent="-514350">
              <a:buNone/>
            </a:pPr>
            <a:r>
              <a:rPr lang="en-US" sz="2600" dirty="0">
                <a:latin typeface="Arial" pitchFamily="34" charset="0"/>
                <a:cs typeface="Arial" pitchFamily="34" charset="0"/>
              </a:rPr>
              <a:t>5.  </a:t>
            </a:r>
            <a:r>
              <a:rPr lang="en-US" sz="2600" dirty="0" err="1">
                <a:latin typeface="Arial" pitchFamily="34" charset="0"/>
                <a:cs typeface="Arial" pitchFamily="34" charset="0"/>
              </a:rPr>
              <a:t>Mengutamakan</a:t>
            </a:r>
            <a:r>
              <a:rPr lang="en-US" sz="2600" dirty="0">
                <a:latin typeface="Arial" pitchFamily="34" charset="0"/>
                <a:cs typeface="Arial" pitchFamily="34" charset="0"/>
              </a:rPr>
              <a:t> </a:t>
            </a:r>
            <a:r>
              <a:rPr lang="en-US" sz="2600" b="1" dirty="0" err="1">
                <a:latin typeface="Arial" pitchFamily="34" charset="0"/>
                <a:cs typeface="Arial" pitchFamily="34" charset="0"/>
              </a:rPr>
              <a:t>partisipasi</a:t>
            </a:r>
            <a:r>
              <a:rPr lang="en-US" sz="2600" dirty="0">
                <a:latin typeface="Arial" pitchFamily="34" charset="0"/>
                <a:cs typeface="Arial" pitchFamily="34" charset="0"/>
              </a:rPr>
              <a:t> </a:t>
            </a:r>
            <a:r>
              <a:rPr lang="en-US" sz="2600" dirty="0" err="1">
                <a:latin typeface="Arial" pitchFamily="34" charset="0"/>
                <a:cs typeface="Arial" pitchFamily="34" charset="0"/>
              </a:rPr>
              <a:t>masyarakat</a:t>
            </a:r>
            <a:r>
              <a:rPr lang="en-US" sz="2600" dirty="0">
                <a:latin typeface="Arial" pitchFamily="34" charset="0"/>
                <a:cs typeface="Arial" pitchFamily="34" charset="0"/>
              </a:rPr>
              <a:t>. </a:t>
            </a:r>
          </a:p>
          <a:p>
            <a:pPr marL="514350" indent="-514350">
              <a:buNone/>
            </a:pPr>
            <a:r>
              <a:rPr lang="en-US" sz="2600" dirty="0">
                <a:latin typeface="Arial" pitchFamily="34" charset="0"/>
                <a:cs typeface="Arial" pitchFamily="34" charset="0"/>
              </a:rPr>
              <a:t>      a. </a:t>
            </a:r>
            <a:r>
              <a:rPr lang="en-US" sz="2600" dirty="0" err="1">
                <a:latin typeface="Arial" pitchFamily="34" charset="0"/>
                <a:cs typeface="Arial" pitchFamily="34" charset="0"/>
              </a:rPr>
              <a:t>Harus</a:t>
            </a:r>
            <a:r>
              <a:rPr lang="en-US" sz="2600" dirty="0">
                <a:latin typeface="Arial" pitchFamily="34" charset="0"/>
                <a:cs typeface="Arial" pitchFamily="34" charset="0"/>
              </a:rPr>
              <a:t> </a:t>
            </a:r>
            <a:r>
              <a:rPr lang="en-US" sz="2600" dirty="0" err="1">
                <a:latin typeface="Arial" pitchFamily="34" charset="0"/>
                <a:cs typeface="Arial" pitchFamily="34" charset="0"/>
              </a:rPr>
              <a:t>ada</a:t>
            </a:r>
            <a:r>
              <a:rPr lang="en-US" sz="2600" dirty="0">
                <a:latin typeface="Arial" pitchFamily="34" charset="0"/>
                <a:cs typeface="Arial" pitchFamily="34" charset="0"/>
              </a:rPr>
              <a:t> </a:t>
            </a:r>
            <a:r>
              <a:rPr lang="en-US" sz="2600" dirty="0" err="1">
                <a:latin typeface="Arial" pitchFamily="34" charset="0"/>
                <a:cs typeface="Arial" pitchFamily="34" charset="0"/>
              </a:rPr>
              <a:t>kesadaran</a:t>
            </a:r>
            <a:r>
              <a:rPr lang="en-US" sz="2600" dirty="0">
                <a:latin typeface="Arial" pitchFamily="34" charset="0"/>
                <a:cs typeface="Arial" pitchFamily="34" charset="0"/>
              </a:rPr>
              <a:t> </a:t>
            </a:r>
            <a:r>
              <a:rPr lang="en-US" sz="2600" dirty="0" err="1">
                <a:latin typeface="Arial" pitchFamily="34" charset="0"/>
                <a:cs typeface="Arial" pitchFamily="34" charset="0"/>
              </a:rPr>
              <a:t>dari</a:t>
            </a:r>
            <a:r>
              <a:rPr lang="en-US" sz="2600" dirty="0">
                <a:latin typeface="Arial" pitchFamily="34" charset="0"/>
                <a:cs typeface="Arial" pitchFamily="34" charset="0"/>
              </a:rPr>
              <a:t> </a:t>
            </a:r>
            <a:r>
              <a:rPr lang="en-US" sz="2600" dirty="0" err="1">
                <a:latin typeface="Arial" pitchFamily="34" charset="0"/>
                <a:cs typeface="Arial" pitchFamily="34" charset="0"/>
              </a:rPr>
              <a:t>masyarakat</a:t>
            </a:r>
            <a:r>
              <a:rPr lang="en-US" sz="2600" dirty="0">
                <a:latin typeface="Arial" pitchFamily="34" charset="0"/>
                <a:cs typeface="Arial" pitchFamily="34" charset="0"/>
              </a:rPr>
              <a:t>, </a:t>
            </a:r>
            <a:r>
              <a:rPr lang="en-US" sz="2600" dirty="0" err="1">
                <a:latin typeface="Arial" pitchFamily="34" charset="0"/>
                <a:cs typeface="Arial" pitchFamily="34" charset="0"/>
              </a:rPr>
              <a:t>bahwa</a:t>
            </a:r>
            <a:r>
              <a:rPr lang="en-US" sz="2600" dirty="0">
                <a:latin typeface="Arial" pitchFamily="34" charset="0"/>
                <a:cs typeface="Arial" pitchFamily="34" charset="0"/>
              </a:rPr>
              <a:t> </a:t>
            </a:r>
          </a:p>
          <a:p>
            <a:pPr marL="514350" indent="-514350">
              <a:buNone/>
            </a:pPr>
            <a:r>
              <a:rPr lang="en-US" sz="2600" dirty="0">
                <a:latin typeface="Arial" pitchFamily="34" charset="0"/>
                <a:cs typeface="Arial" pitchFamily="34" charset="0"/>
              </a:rPr>
              <a:t>          </a:t>
            </a:r>
            <a:r>
              <a:rPr lang="en-US" sz="2600" dirty="0" err="1">
                <a:latin typeface="Arial" pitchFamily="34" charset="0"/>
                <a:cs typeface="Arial" pitchFamily="34" charset="0"/>
              </a:rPr>
              <a:t>berhasil</a:t>
            </a:r>
            <a:r>
              <a:rPr lang="en-US" sz="2600" dirty="0">
                <a:latin typeface="Arial" pitchFamily="34" charset="0"/>
                <a:cs typeface="Arial" pitchFamily="34" charset="0"/>
              </a:rPr>
              <a:t> </a:t>
            </a:r>
            <a:r>
              <a:rPr lang="en-US" sz="2600" dirty="0" err="1">
                <a:latin typeface="Arial" pitchFamily="34" charset="0"/>
                <a:cs typeface="Arial" pitchFamily="34" charset="0"/>
              </a:rPr>
              <a:t>tidaknya</a:t>
            </a:r>
            <a:r>
              <a:rPr lang="en-US" sz="2600" dirty="0">
                <a:latin typeface="Arial" pitchFamily="34" charset="0"/>
                <a:cs typeface="Arial" pitchFamily="34" charset="0"/>
              </a:rPr>
              <a:t>  </a:t>
            </a:r>
            <a:r>
              <a:rPr lang="en-US" sz="2600" dirty="0" err="1">
                <a:latin typeface="Arial" pitchFamily="34" charset="0"/>
                <a:cs typeface="Arial" pitchFamily="34" charset="0"/>
              </a:rPr>
              <a:t>pembangunan</a:t>
            </a:r>
            <a:r>
              <a:rPr lang="en-US" sz="2600" dirty="0">
                <a:latin typeface="Arial" pitchFamily="34" charset="0"/>
                <a:cs typeface="Arial" pitchFamily="34" charset="0"/>
              </a:rPr>
              <a:t> </a:t>
            </a:r>
            <a:r>
              <a:rPr lang="en-US" sz="2600" dirty="0" err="1">
                <a:latin typeface="Arial" pitchFamily="34" charset="0"/>
                <a:cs typeface="Arial" pitchFamily="34" charset="0"/>
              </a:rPr>
              <a:t>merupakan</a:t>
            </a:r>
            <a:r>
              <a:rPr lang="en-US" sz="2600" dirty="0">
                <a:latin typeface="Arial" pitchFamily="34" charset="0"/>
                <a:cs typeface="Arial" pitchFamily="34" charset="0"/>
              </a:rPr>
              <a:t> </a:t>
            </a:r>
          </a:p>
          <a:p>
            <a:pPr marL="514350" indent="-514350">
              <a:buNone/>
            </a:pPr>
            <a:r>
              <a:rPr lang="en-US" sz="2600" dirty="0">
                <a:latin typeface="Arial" pitchFamily="34" charset="0"/>
                <a:cs typeface="Arial" pitchFamily="34" charset="0"/>
              </a:rPr>
              <a:t>          </a:t>
            </a:r>
            <a:r>
              <a:rPr lang="en-US" sz="2600" dirty="0" err="1">
                <a:latin typeface="Arial" pitchFamily="34" charset="0"/>
                <a:cs typeface="Arial" pitchFamily="34" charset="0"/>
              </a:rPr>
              <a:t>tanggung</a:t>
            </a:r>
            <a:r>
              <a:rPr lang="en-US" sz="2600" dirty="0">
                <a:latin typeface="Arial" pitchFamily="34" charset="0"/>
                <a:cs typeface="Arial" pitchFamily="34" charset="0"/>
              </a:rPr>
              <a:t> </a:t>
            </a:r>
            <a:r>
              <a:rPr lang="en-US" sz="2600" dirty="0" err="1">
                <a:latin typeface="Arial" pitchFamily="34" charset="0"/>
                <a:cs typeface="Arial" pitchFamily="34" charset="0"/>
              </a:rPr>
              <a:t>jawab</a:t>
            </a:r>
            <a:r>
              <a:rPr lang="en-US" sz="2600" dirty="0">
                <a:latin typeface="Arial" pitchFamily="34" charset="0"/>
                <a:cs typeface="Arial" pitchFamily="34" charset="0"/>
              </a:rPr>
              <a:t> </a:t>
            </a:r>
            <a:r>
              <a:rPr lang="en-US" sz="2600" dirty="0" err="1">
                <a:latin typeface="Arial" pitchFamily="34" charset="0"/>
                <a:cs typeface="Arial" pitchFamily="34" charset="0"/>
              </a:rPr>
              <a:t>bersama</a:t>
            </a:r>
            <a:r>
              <a:rPr lang="en-US" sz="2600" dirty="0">
                <a:latin typeface="Arial" pitchFamily="34" charset="0"/>
                <a:cs typeface="Arial" pitchFamily="34" charset="0"/>
              </a:rPr>
              <a:t>.</a:t>
            </a:r>
          </a:p>
          <a:p>
            <a:pPr marL="514350" indent="-514350">
              <a:buNone/>
            </a:pPr>
            <a:r>
              <a:rPr lang="en-US" sz="2600" dirty="0">
                <a:latin typeface="Arial" pitchFamily="34" charset="0"/>
                <a:cs typeface="Arial" pitchFamily="34" charset="0"/>
              </a:rPr>
              <a:t>      b. </a:t>
            </a:r>
            <a:r>
              <a:rPr lang="en-US" sz="2600" dirty="0" err="1">
                <a:latin typeface="Arial" pitchFamily="34" charset="0"/>
                <a:cs typeface="Arial" pitchFamily="34" charset="0"/>
              </a:rPr>
              <a:t>Perlu</a:t>
            </a:r>
            <a:r>
              <a:rPr lang="en-US" sz="2600" dirty="0">
                <a:latin typeface="Arial" pitchFamily="34" charset="0"/>
                <a:cs typeface="Arial" pitchFamily="34" charset="0"/>
              </a:rPr>
              <a:t> </a:t>
            </a:r>
            <a:r>
              <a:rPr lang="en-US" sz="2600" dirty="0" err="1">
                <a:latin typeface="Arial" pitchFamily="34" charset="0"/>
                <a:cs typeface="Arial" pitchFamily="34" charset="0"/>
              </a:rPr>
              <a:t>adanya</a:t>
            </a:r>
            <a:r>
              <a:rPr lang="en-US" sz="2600" dirty="0">
                <a:latin typeface="Arial" pitchFamily="34" charset="0"/>
                <a:cs typeface="Arial" pitchFamily="34" charset="0"/>
              </a:rPr>
              <a:t> </a:t>
            </a:r>
            <a:r>
              <a:rPr lang="en-US" sz="2600" dirty="0" err="1">
                <a:latin typeface="Arial" pitchFamily="34" charset="0"/>
                <a:cs typeface="Arial" pitchFamily="34" charset="0"/>
              </a:rPr>
              <a:t>daya</a:t>
            </a:r>
            <a:r>
              <a:rPr lang="en-US" sz="2600" dirty="0">
                <a:latin typeface="Arial" pitchFamily="34" charset="0"/>
                <a:cs typeface="Arial" pitchFamily="34" charset="0"/>
              </a:rPr>
              <a:t> </a:t>
            </a:r>
            <a:r>
              <a:rPr lang="en-US" sz="2600" dirty="0" err="1">
                <a:latin typeface="Arial" pitchFamily="34" charset="0"/>
                <a:cs typeface="Arial" pitchFamily="34" charset="0"/>
              </a:rPr>
              <a:t>penggerak</a:t>
            </a:r>
            <a:r>
              <a:rPr lang="en-US" sz="2600" dirty="0">
                <a:latin typeface="Arial" pitchFamily="34" charset="0"/>
                <a:cs typeface="Arial" pitchFamily="34" charset="0"/>
              </a:rPr>
              <a:t> </a:t>
            </a:r>
            <a:r>
              <a:rPr lang="en-US" sz="2600" dirty="0" err="1">
                <a:latin typeface="Arial" pitchFamily="34" charset="0"/>
                <a:cs typeface="Arial" pitchFamily="34" charset="0"/>
              </a:rPr>
              <a:t>utama</a:t>
            </a:r>
            <a:r>
              <a:rPr lang="en-US" sz="2600" dirty="0">
                <a:latin typeface="Arial" pitchFamily="34" charset="0"/>
                <a:cs typeface="Arial" pitchFamily="34" charset="0"/>
              </a:rPr>
              <a:t> yang </a:t>
            </a:r>
          </a:p>
          <a:p>
            <a:pPr marL="514350" indent="-514350">
              <a:buNone/>
            </a:pPr>
            <a:r>
              <a:rPr lang="en-US" sz="2600" dirty="0">
                <a:latin typeface="Arial" pitchFamily="34" charset="0"/>
                <a:cs typeface="Arial" pitchFamily="34" charset="0"/>
              </a:rPr>
              <a:t>          </a:t>
            </a:r>
            <a:r>
              <a:rPr lang="en-US" sz="2600" dirty="0" err="1">
                <a:latin typeface="Arial" pitchFamily="34" charset="0"/>
                <a:cs typeface="Arial" pitchFamily="34" charset="0"/>
              </a:rPr>
              <a:t>terkandung</a:t>
            </a:r>
            <a:r>
              <a:rPr lang="en-US" sz="2600" dirty="0">
                <a:latin typeface="Arial" pitchFamily="34" charset="0"/>
                <a:cs typeface="Arial" pitchFamily="34" charset="0"/>
              </a:rPr>
              <a:t>  </a:t>
            </a:r>
            <a:r>
              <a:rPr lang="en-US" sz="2600" dirty="0" err="1">
                <a:latin typeface="Arial" pitchFamily="34" charset="0"/>
                <a:cs typeface="Arial" pitchFamily="34" charset="0"/>
              </a:rPr>
              <a:t>dalam</a:t>
            </a:r>
            <a:r>
              <a:rPr lang="en-US" sz="2600" dirty="0">
                <a:latin typeface="Arial" pitchFamily="34" charset="0"/>
                <a:cs typeface="Arial" pitchFamily="34" charset="0"/>
              </a:rPr>
              <a:t> </a:t>
            </a:r>
            <a:r>
              <a:rPr lang="en-US" sz="2600" dirty="0" err="1">
                <a:latin typeface="Arial" pitchFamily="34" charset="0"/>
                <a:cs typeface="Arial" pitchFamily="34" charset="0"/>
              </a:rPr>
              <a:t>masyarakat</a:t>
            </a:r>
            <a:r>
              <a:rPr lang="en-US" sz="2600" dirty="0">
                <a:latin typeface="Arial" pitchFamily="34" charset="0"/>
                <a:cs typeface="Arial" pitchFamily="34" charset="0"/>
              </a:rPr>
              <a:t> </a:t>
            </a:r>
            <a:r>
              <a:rPr lang="en-US" sz="2600" dirty="0" err="1">
                <a:latin typeface="Arial" pitchFamily="34" charset="0"/>
                <a:cs typeface="Arial" pitchFamily="34" charset="0"/>
              </a:rPr>
              <a:t>untuk</a:t>
            </a:r>
            <a:r>
              <a:rPr lang="en-US" sz="2600" dirty="0">
                <a:latin typeface="Arial" pitchFamily="34" charset="0"/>
                <a:cs typeface="Arial" pitchFamily="34" charset="0"/>
              </a:rPr>
              <a:t> </a:t>
            </a:r>
            <a:r>
              <a:rPr lang="en-US" sz="2600" dirty="0" err="1">
                <a:latin typeface="Arial" pitchFamily="34" charset="0"/>
                <a:cs typeface="Arial" pitchFamily="34" charset="0"/>
              </a:rPr>
              <a:t>membangun</a:t>
            </a:r>
            <a:endParaRPr lang="en-US" sz="2600" dirty="0" smtClean="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t>Model Pembangunan</a:t>
            </a:r>
            <a:endParaRPr lang="en-US" b="1" dirty="0"/>
          </a:p>
        </p:txBody>
      </p:sp>
      <p:sp>
        <p:nvSpPr>
          <p:cNvPr id="3" name="Content Placeholder 2"/>
          <p:cNvSpPr>
            <a:spLocks noGrp="1"/>
          </p:cNvSpPr>
          <p:nvPr>
            <p:ph idx="1"/>
          </p:nvPr>
        </p:nvSpPr>
        <p:spPr>
          <a:xfrm>
            <a:off x="457200" y="1066800"/>
            <a:ext cx="8229600" cy="5059363"/>
          </a:xfrm>
        </p:spPr>
        <p:txBody>
          <a:bodyPr>
            <a:normAutofit fontScale="85000" lnSpcReduction="20000"/>
          </a:bodyPr>
          <a:lstStyle/>
          <a:p>
            <a:pPr marL="514350" indent="-514350">
              <a:buFont typeface="+mj-lt"/>
              <a:buAutoNum type="arabicPeriod"/>
            </a:pPr>
            <a:r>
              <a:rPr lang="en-US" sz="3100" b="1" dirty="0" smtClean="0">
                <a:latin typeface="Arial" pitchFamily="34" charset="0"/>
                <a:cs typeface="Arial" pitchFamily="34" charset="0"/>
              </a:rPr>
              <a:t>Pembangunan Pertumbuhan </a:t>
            </a:r>
            <a:r>
              <a:rPr lang="en-US" sz="3100" b="1" dirty="0" err="1" smtClean="0">
                <a:latin typeface="Arial" pitchFamily="34" charset="0"/>
                <a:cs typeface="Arial" pitchFamily="34" charset="0"/>
              </a:rPr>
              <a:t>Ekonomi</a:t>
            </a:r>
            <a:endParaRPr lang="en-US" sz="3100" b="1" dirty="0" smtClean="0">
              <a:latin typeface="Arial" pitchFamily="34" charset="0"/>
              <a:cs typeface="Arial" pitchFamily="34" charset="0"/>
            </a:endParaRPr>
          </a:p>
          <a:p>
            <a:r>
              <a:rPr lang="en-US" sz="3100" dirty="0" smtClean="0">
                <a:latin typeface="Arial" pitchFamily="34" charset="0"/>
                <a:cs typeface="Arial" pitchFamily="34" charset="0"/>
              </a:rPr>
              <a:t> </a:t>
            </a:r>
            <a:r>
              <a:rPr lang="en-US" sz="3100" dirty="0" err="1" smtClean="0">
                <a:latin typeface="Arial" pitchFamily="34" charset="0"/>
                <a:cs typeface="Arial" pitchFamily="34" charset="0"/>
              </a:rPr>
              <a:t>Hakekat</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tujuan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pembangunan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nasional</a:t>
            </a:r>
            <a:r>
              <a:rPr lang="en-US" sz="3100" dirty="0" smtClean="0">
                <a:latin typeface="Arial" pitchFamily="34" charset="0"/>
                <a:cs typeface="Arial" pitchFamily="34" charset="0"/>
              </a:rPr>
              <a:t> adalah </a:t>
            </a:r>
            <a:r>
              <a:rPr lang="en-US" sz="3100" dirty="0" err="1" smtClean="0">
                <a:latin typeface="Arial" pitchFamily="34" charset="0"/>
                <a:cs typeface="Arial" pitchFamily="34" charset="0"/>
              </a:rPr>
              <a:t>mencapai</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pertumbuhan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ekonomi</a:t>
            </a:r>
            <a:r>
              <a:rPr lang="en-US" sz="3100" dirty="0" smtClean="0">
                <a:latin typeface="Arial" pitchFamily="34" charset="0"/>
                <a:cs typeface="Arial" pitchFamily="34" charset="0"/>
              </a:rPr>
              <a:t> yang </a:t>
            </a:r>
            <a:r>
              <a:rPr lang="en-US" sz="3100" dirty="0" err="1" smtClean="0">
                <a:latin typeface="Arial" pitchFamily="34" charset="0"/>
                <a:cs typeface="Arial" pitchFamily="34" charset="0"/>
              </a:rPr>
              <a:t>tinggi</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dan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dalam</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waktu</a:t>
            </a:r>
            <a:r>
              <a:rPr lang="en-US" sz="3100" dirty="0" smtClean="0">
                <a:latin typeface="Arial" pitchFamily="34" charset="0"/>
                <a:cs typeface="Arial" pitchFamily="34" charset="0"/>
              </a:rPr>
              <a:t> yang </a:t>
            </a:r>
            <a:r>
              <a:rPr lang="en-US" sz="3100" dirty="0" err="1" smtClean="0">
                <a:latin typeface="Arial" pitchFamily="34" charset="0"/>
                <a:cs typeface="Arial" pitchFamily="34" charset="0"/>
              </a:rPr>
              <a:t>cepat</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dengan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segala</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upaya</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untuk</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mencapai</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tujuan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tersebut</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Faktor</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penentunya</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adalh</a:t>
            </a:r>
            <a:r>
              <a:rPr lang="en-US" sz="3100" dirty="0" smtClean="0">
                <a:latin typeface="Arial" pitchFamily="34" charset="0"/>
                <a:cs typeface="Arial" pitchFamily="34" charset="0"/>
              </a:rPr>
              <a:t> modal (</a:t>
            </a:r>
            <a:r>
              <a:rPr lang="en-US" sz="3100" i="1" dirty="0" smtClean="0">
                <a:latin typeface="Arial" pitchFamily="34" charset="0"/>
                <a:cs typeface="Arial" pitchFamily="34" charset="0"/>
              </a:rPr>
              <a:t>capital)</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dan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teknologi</a:t>
            </a:r>
            <a:r>
              <a:rPr lang="en-US" sz="3100" dirty="0" smtClean="0">
                <a:latin typeface="Arial" pitchFamily="34" charset="0"/>
                <a:cs typeface="Arial" pitchFamily="34" charset="0"/>
              </a:rPr>
              <a:t>. </a:t>
            </a:r>
          </a:p>
          <a:p>
            <a:r>
              <a:rPr lang="en-US" sz="3100" dirty="0" err="1" smtClean="0">
                <a:latin typeface="Arial" pitchFamily="34" charset="0"/>
                <a:cs typeface="Arial" pitchFamily="34" charset="0"/>
              </a:rPr>
              <a:t>Untuk</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mengurangi</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kemiskinan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dengan</a:t>
            </a:r>
            <a:r>
              <a:rPr lang="en-US" sz="3100" dirty="0" smtClean="0">
                <a:latin typeface="Arial" pitchFamily="34" charset="0"/>
                <a:cs typeface="Arial" pitchFamily="34" charset="0"/>
              </a:rPr>
              <a:t> “ </a:t>
            </a:r>
            <a:r>
              <a:rPr lang="en-US" sz="3100" b="1" i="1" dirty="0" err="1" smtClean="0">
                <a:latin typeface="Arial" pitchFamily="34" charset="0"/>
                <a:cs typeface="Arial" pitchFamily="34" charset="0"/>
              </a:rPr>
              <a:t>tricle</a:t>
            </a:r>
            <a:r>
              <a:rPr lang="en-US" sz="3100" b="1" i="1" dirty="0" smtClean="0">
                <a:latin typeface="Arial" pitchFamily="34" charset="0"/>
                <a:cs typeface="Arial" pitchFamily="34" charset="0"/>
              </a:rPr>
              <a:t> down </a:t>
            </a:r>
            <a:r>
              <a:rPr lang="en-US" sz="3100" b="1" i="1" dirty="0" err="1" smtClean="0">
                <a:latin typeface="Arial" pitchFamily="34" charset="0"/>
                <a:cs typeface="Arial" pitchFamily="34" charset="0"/>
              </a:rPr>
              <a:t>effec</a:t>
            </a:r>
            <a:r>
              <a:rPr lang="en-US" sz="3100" b="1" dirty="0" smtClean="0">
                <a:latin typeface="Arial" pitchFamily="34" charset="0"/>
                <a:cs typeface="Arial" pitchFamily="34" charset="0"/>
              </a:rPr>
              <a:t>” </a:t>
            </a:r>
            <a:r>
              <a:rPr lang="en-US" sz="3100" dirty="0" smtClean="0">
                <a:latin typeface="Arial" pitchFamily="34" charset="0"/>
                <a:cs typeface="Arial" pitchFamily="34" charset="0"/>
              </a:rPr>
              <a:t>(</a:t>
            </a:r>
            <a:r>
              <a:rPr lang="en-US" sz="3100" dirty="0" err="1" smtClean="0">
                <a:latin typeface="Arial" pitchFamily="34" charset="0"/>
                <a:cs typeface="Arial" pitchFamily="34" charset="0"/>
              </a:rPr>
              <a:t>penetesan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kebawah</a:t>
            </a:r>
            <a:r>
              <a:rPr lang="en-US" sz="3100" dirty="0">
                <a:latin typeface="Arial" pitchFamily="34" charset="0"/>
                <a:cs typeface="Arial" pitchFamily="34" charset="0"/>
              </a:rPr>
              <a:t>). </a:t>
            </a:r>
            <a:r>
              <a:rPr lang="en-US" sz="3100" dirty="0" err="1">
                <a:latin typeface="Arial" pitchFamily="34" charset="0"/>
                <a:cs typeface="Arial" pitchFamily="34" charset="0"/>
              </a:rPr>
              <a:t>Alat</a:t>
            </a:r>
            <a:r>
              <a:rPr lang="en-US" sz="3100" dirty="0">
                <a:latin typeface="Arial" pitchFamily="34" charset="0"/>
                <a:cs typeface="Arial" pitchFamily="34" charset="0"/>
              </a:rPr>
              <a:t> </a:t>
            </a:r>
            <a:r>
              <a:rPr lang="en-US" sz="3100" dirty="0" err="1">
                <a:latin typeface="Arial" pitchFamily="34" charset="0"/>
                <a:cs typeface="Arial" pitchFamily="34" charset="0"/>
              </a:rPr>
              <a:t>untuk</a:t>
            </a:r>
            <a:r>
              <a:rPr lang="en-US" sz="3100" dirty="0">
                <a:latin typeface="Arial" pitchFamily="34" charset="0"/>
                <a:cs typeface="Arial" pitchFamily="34" charset="0"/>
              </a:rPr>
              <a:t> </a:t>
            </a:r>
            <a:r>
              <a:rPr lang="en-US" sz="3100" dirty="0" err="1">
                <a:latin typeface="Arial" pitchFamily="34" charset="0"/>
                <a:cs typeface="Arial" pitchFamily="34" charset="0"/>
              </a:rPr>
              <a:t>mengukur</a:t>
            </a:r>
            <a:r>
              <a:rPr lang="en-US" sz="3100" dirty="0">
                <a:latin typeface="Arial" pitchFamily="34" charset="0"/>
                <a:cs typeface="Arial" pitchFamily="34" charset="0"/>
              </a:rPr>
              <a:t> </a:t>
            </a:r>
            <a:r>
              <a:rPr lang="en-US" sz="3100" dirty="0" err="1">
                <a:latin typeface="Arial" pitchFamily="34" charset="0"/>
                <a:cs typeface="Arial" pitchFamily="34" charset="0"/>
              </a:rPr>
              <a:t>keberhasilan</a:t>
            </a:r>
            <a:r>
              <a:rPr lang="en-US" sz="3100" dirty="0">
                <a:latin typeface="Arial" pitchFamily="34" charset="0"/>
                <a:cs typeface="Arial" pitchFamily="34" charset="0"/>
              </a:rPr>
              <a:t> </a:t>
            </a:r>
            <a:r>
              <a:rPr lang="en-US" sz="3100" dirty="0" err="1">
                <a:latin typeface="Arial" pitchFamily="34" charset="0"/>
                <a:cs typeface="Arial" pitchFamily="34" charset="0"/>
              </a:rPr>
              <a:t>pembangunan</a:t>
            </a:r>
            <a:r>
              <a:rPr lang="en-US" sz="3100" dirty="0">
                <a:latin typeface="Arial" pitchFamily="34" charset="0"/>
                <a:cs typeface="Arial" pitchFamily="34" charset="0"/>
              </a:rPr>
              <a:t> </a:t>
            </a:r>
            <a:r>
              <a:rPr lang="en-US" sz="3100" dirty="0" err="1">
                <a:latin typeface="Arial" pitchFamily="34" charset="0"/>
                <a:cs typeface="Arial" pitchFamily="34" charset="0"/>
              </a:rPr>
              <a:t>dengan</a:t>
            </a:r>
            <a:r>
              <a:rPr lang="en-US" sz="3100" dirty="0">
                <a:latin typeface="Arial" pitchFamily="34" charset="0"/>
                <a:cs typeface="Arial" pitchFamily="34" charset="0"/>
              </a:rPr>
              <a:t> GNP.</a:t>
            </a:r>
          </a:p>
          <a:p>
            <a:r>
              <a:rPr lang="en-US" sz="3100" dirty="0">
                <a:latin typeface="Arial" pitchFamily="34" charset="0"/>
                <a:cs typeface="Arial" pitchFamily="34" charset="0"/>
              </a:rPr>
              <a:t>Proses </a:t>
            </a:r>
            <a:r>
              <a:rPr lang="en-US" sz="3100" dirty="0" err="1">
                <a:latin typeface="Arial" pitchFamily="34" charset="0"/>
                <a:cs typeface="Arial" pitchFamily="34" charset="0"/>
              </a:rPr>
              <a:t>pembangunan</a:t>
            </a:r>
            <a:r>
              <a:rPr lang="en-US" sz="3100" dirty="0">
                <a:latin typeface="Arial" pitchFamily="34" charset="0"/>
                <a:cs typeface="Arial" pitchFamily="34" charset="0"/>
              </a:rPr>
              <a:t> </a:t>
            </a:r>
            <a:r>
              <a:rPr lang="en-US" sz="3100" dirty="0" err="1">
                <a:latin typeface="Arial" pitchFamily="34" charset="0"/>
                <a:cs typeface="Arial" pitchFamily="34" charset="0"/>
              </a:rPr>
              <a:t>dilakukan</a:t>
            </a:r>
            <a:r>
              <a:rPr lang="en-US" sz="3100" dirty="0">
                <a:latin typeface="Arial" pitchFamily="34" charset="0"/>
                <a:cs typeface="Arial" pitchFamily="34" charset="0"/>
              </a:rPr>
              <a:t> </a:t>
            </a:r>
            <a:r>
              <a:rPr lang="en-US" sz="3100" dirty="0" err="1">
                <a:latin typeface="Arial" pitchFamily="34" charset="0"/>
                <a:cs typeface="Arial" pitchFamily="34" charset="0"/>
              </a:rPr>
              <a:t>oleh</a:t>
            </a:r>
            <a:r>
              <a:rPr lang="en-US" sz="3100" dirty="0">
                <a:latin typeface="Arial" pitchFamily="34" charset="0"/>
                <a:cs typeface="Arial" pitchFamily="34" charset="0"/>
              </a:rPr>
              <a:t> </a:t>
            </a:r>
            <a:r>
              <a:rPr lang="en-US" sz="3100" dirty="0" err="1">
                <a:latin typeface="Arial" pitchFamily="34" charset="0"/>
                <a:cs typeface="Arial" pitchFamily="34" charset="0"/>
              </a:rPr>
              <a:t>mekanisme</a:t>
            </a:r>
            <a:r>
              <a:rPr lang="en-US" sz="3100" dirty="0">
                <a:latin typeface="Arial" pitchFamily="34" charset="0"/>
                <a:cs typeface="Arial" pitchFamily="34" charset="0"/>
              </a:rPr>
              <a:t> </a:t>
            </a:r>
            <a:r>
              <a:rPr lang="en-US" sz="3100" dirty="0" err="1">
                <a:latin typeface="Arial" pitchFamily="34" charset="0"/>
                <a:cs typeface="Arial" pitchFamily="34" charset="0"/>
              </a:rPr>
              <a:t>pasar</a:t>
            </a:r>
            <a:r>
              <a:rPr lang="en-US" sz="3100" dirty="0">
                <a:latin typeface="Arial" pitchFamily="34" charset="0"/>
                <a:cs typeface="Arial" pitchFamily="34" charset="0"/>
              </a:rPr>
              <a:t> yang </a:t>
            </a:r>
            <a:r>
              <a:rPr lang="en-US" sz="3100" dirty="0" err="1">
                <a:latin typeface="Arial" pitchFamily="34" charset="0"/>
                <a:cs typeface="Arial" pitchFamily="34" charset="0"/>
              </a:rPr>
              <a:t>didominasi</a:t>
            </a:r>
            <a:r>
              <a:rPr lang="en-US" sz="3100" dirty="0">
                <a:latin typeface="Arial" pitchFamily="34" charset="0"/>
                <a:cs typeface="Arial" pitchFamily="34" charset="0"/>
              </a:rPr>
              <a:t> </a:t>
            </a:r>
            <a:r>
              <a:rPr lang="en-US" sz="3100" dirty="0" err="1">
                <a:latin typeface="Arial" pitchFamily="34" charset="0"/>
                <a:cs typeface="Arial" pitchFamily="34" charset="0"/>
              </a:rPr>
              <a:t>oleh</a:t>
            </a:r>
            <a:r>
              <a:rPr lang="en-US" sz="3100" dirty="0">
                <a:latin typeface="Arial" pitchFamily="34" charset="0"/>
                <a:cs typeface="Arial" pitchFamily="34" charset="0"/>
              </a:rPr>
              <a:t> </a:t>
            </a:r>
            <a:r>
              <a:rPr lang="en-US" sz="3100" dirty="0" err="1">
                <a:latin typeface="Arial" pitchFamily="34" charset="0"/>
                <a:cs typeface="Arial" pitchFamily="34" charset="0"/>
              </a:rPr>
              <a:t>pemilik</a:t>
            </a:r>
            <a:r>
              <a:rPr lang="en-US" sz="3100" dirty="0">
                <a:latin typeface="Arial" pitchFamily="34" charset="0"/>
                <a:cs typeface="Arial" pitchFamily="34" charset="0"/>
              </a:rPr>
              <a:t> modal, </a:t>
            </a:r>
            <a:r>
              <a:rPr lang="en-US" sz="3100" dirty="0" err="1">
                <a:latin typeface="Arial" pitchFamily="34" charset="0"/>
                <a:cs typeface="Arial" pitchFamily="34" charset="0"/>
              </a:rPr>
              <a:t>tugas</a:t>
            </a:r>
            <a:r>
              <a:rPr lang="en-US" sz="3100" dirty="0">
                <a:latin typeface="Arial" pitchFamily="34" charset="0"/>
                <a:cs typeface="Arial" pitchFamily="34" charset="0"/>
              </a:rPr>
              <a:t> </a:t>
            </a:r>
            <a:r>
              <a:rPr lang="en-US" sz="3100" dirty="0" err="1">
                <a:latin typeface="Arial" pitchFamily="34" charset="0"/>
                <a:cs typeface="Arial" pitchFamily="34" charset="0"/>
              </a:rPr>
              <a:t>pemerintah</a:t>
            </a:r>
            <a:r>
              <a:rPr lang="en-US" sz="3100" dirty="0">
                <a:latin typeface="Arial" pitchFamily="34" charset="0"/>
                <a:cs typeface="Arial" pitchFamily="34" charset="0"/>
              </a:rPr>
              <a:t> adalah </a:t>
            </a:r>
            <a:r>
              <a:rPr lang="en-US" sz="3100" dirty="0" err="1">
                <a:latin typeface="Arial" pitchFamily="34" charset="0"/>
                <a:cs typeface="Arial" pitchFamily="34" charset="0"/>
              </a:rPr>
              <a:t>memperlancar</a:t>
            </a:r>
            <a:r>
              <a:rPr lang="en-US" sz="3100" dirty="0">
                <a:latin typeface="Arial" pitchFamily="34" charset="0"/>
                <a:cs typeface="Arial" pitchFamily="34" charset="0"/>
              </a:rPr>
              <a:t>  </a:t>
            </a:r>
            <a:r>
              <a:rPr lang="en-US" sz="3100" dirty="0" err="1">
                <a:latin typeface="Arial" pitchFamily="34" charset="0"/>
                <a:cs typeface="Arial" pitchFamily="34" charset="0"/>
              </a:rPr>
              <a:t>usaha</a:t>
            </a:r>
            <a:r>
              <a:rPr lang="en-US" sz="3100" dirty="0">
                <a:latin typeface="Arial" pitchFamily="34" charset="0"/>
                <a:cs typeface="Arial" pitchFamily="34" charset="0"/>
              </a:rPr>
              <a:t> </a:t>
            </a:r>
            <a:r>
              <a:rPr lang="en-US" sz="3100" dirty="0" err="1">
                <a:latin typeface="Arial" pitchFamily="34" charset="0"/>
                <a:cs typeface="Arial" pitchFamily="34" charset="0"/>
              </a:rPr>
              <a:t>dan</a:t>
            </a:r>
            <a:r>
              <a:rPr lang="en-US" sz="3100" dirty="0">
                <a:latin typeface="Arial" pitchFamily="34" charset="0"/>
                <a:cs typeface="Arial" pitchFamily="34" charset="0"/>
              </a:rPr>
              <a:t> </a:t>
            </a:r>
            <a:r>
              <a:rPr lang="en-US" sz="3100" dirty="0" err="1">
                <a:latin typeface="Arial" pitchFamily="34" charset="0"/>
                <a:cs typeface="Arial" pitchFamily="34" charset="0"/>
              </a:rPr>
              <a:t>mempermudah</a:t>
            </a:r>
            <a:r>
              <a:rPr lang="en-US" sz="3100" dirty="0">
                <a:latin typeface="Arial" pitchFamily="34" charset="0"/>
                <a:cs typeface="Arial" pitchFamily="34" charset="0"/>
              </a:rPr>
              <a:t> </a:t>
            </a:r>
            <a:r>
              <a:rPr lang="en-US" sz="3100" dirty="0" err="1">
                <a:latin typeface="Arial" pitchFamily="34" charset="0"/>
                <a:cs typeface="Arial" pitchFamily="34" charset="0"/>
              </a:rPr>
              <a:t>akses</a:t>
            </a:r>
            <a:r>
              <a:rPr lang="en-US" sz="3100" dirty="0">
                <a:latin typeface="Arial" pitchFamily="34" charset="0"/>
                <a:cs typeface="Arial" pitchFamily="34" charset="0"/>
              </a:rPr>
              <a:t> modal </a:t>
            </a:r>
            <a:r>
              <a:rPr lang="en-US" sz="3100" dirty="0" err="1">
                <a:latin typeface="Arial" pitchFamily="34" charset="0"/>
                <a:cs typeface="Arial" pitchFamily="34" charset="0"/>
              </a:rPr>
              <a:t>untuk</a:t>
            </a:r>
            <a:r>
              <a:rPr lang="en-US" sz="3100" dirty="0">
                <a:latin typeface="Arial" pitchFamily="34" charset="0"/>
                <a:cs typeface="Arial" pitchFamily="34" charset="0"/>
              </a:rPr>
              <a:t> </a:t>
            </a:r>
            <a:r>
              <a:rPr lang="en-US" sz="3100" dirty="0" err="1">
                <a:latin typeface="Arial" pitchFamily="34" charset="0"/>
                <a:cs typeface="Arial" pitchFamily="34" charset="0"/>
              </a:rPr>
              <a:t>investasi</a:t>
            </a:r>
            <a:r>
              <a:rPr lang="en-US" sz="3100" dirty="0">
                <a:latin typeface="Arial" pitchFamily="34" charset="0"/>
                <a:cs typeface="Arial" pitchFamily="34" charset="0"/>
              </a:rPr>
              <a:t>. </a:t>
            </a:r>
            <a:r>
              <a:rPr lang="en-US" sz="3100" dirty="0">
                <a:latin typeface="Arial" pitchFamily="34" charset="0"/>
                <a:cs typeface="Arial" pitchFamily="34" charset="0"/>
                <a:sym typeface="Wingdings" pitchFamily="2" charset="2"/>
              </a:rPr>
              <a:t> </a:t>
            </a:r>
            <a:r>
              <a:rPr lang="en-US" sz="3100" dirty="0" err="1">
                <a:latin typeface="Arial" pitchFamily="34" charset="0"/>
                <a:cs typeface="Arial" pitchFamily="34" charset="0"/>
                <a:sym typeface="Wingdings" pitchFamily="2" charset="2"/>
              </a:rPr>
              <a:t>melahirkan</a:t>
            </a:r>
            <a:r>
              <a:rPr lang="en-US" sz="3100" dirty="0">
                <a:latin typeface="Arial" pitchFamily="34" charset="0"/>
                <a:cs typeface="Arial" pitchFamily="34" charset="0"/>
                <a:sym typeface="Wingdings" pitchFamily="2" charset="2"/>
              </a:rPr>
              <a:t> </a:t>
            </a:r>
            <a:r>
              <a:rPr lang="en-US" sz="3100" dirty="0" err="1">
                <a:latin typeface="Arial" pitchFamily="34" charset="0"/>
                <a:cs typeface="Arial" pitchFamily="34" charset="0"/>
                <a:sym typeface="Wingdings" pitchFamily="2" charset="2"/>
              </a:rPr>
              <a:t>ketimpangan</a:t>
            </a:r>
            <a:r>
              <a:rPr lang="en-US" sz="3100" dirty="0">
                <a:latin typeface="Arial" pitchFamily="34" charset="0"/>
                <a:cs typeface="Arial" pitchFamily="34" charset="0"/>
                <a:sym typeface="Wingdings" pitchFamily="2" charset="2"/>
              </a:rPr>
              <a:t> </a:t>
            </a:r>
            <a:r>
              <a:rPr lang="en-US" sz="3100" dirty="0" err="1">
                <a:latin typeface="Arial" pitchFamily="34" charset="0"/>
                <a:cs typeface="Arial" pitchFamily="34" charset="0"/>
                <a:sym typeface="Wingdings" pitchFamily="2" charset="2"/>
              </a:rPr>
              <a:t>sosial</a:t>
            </a:r>
            <a:endParaRPr lang="en-US" sz="3100" dirty="0">
              <a:latin typeface="Arial" pitchFamily="34" charset="0"/>
              <a:cs typeface="Arial" pitchFamily="34" charset="0"/>
            </a:endParaRPr>
          </a:p>
          <a:p>
            <a:pPr marL="514350" indent="-514350">
              <a:buNone/>
            </a:pPr>
            <a:endParaRPr lang="en-US"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05800" cy="5943600"/>
          </a:xfrm>
        </p:spPr>
        <p:txBody>
          <a:bodyPr>
            <a:noAutofit/>
          </a:bodyPr>
          <a:lstStyle/>
          <a:p>
            <a:pPr marL="514350" indent="-514350">
              <a:buNone/>
            </a:pPr>
            <a:r>
              <a:rPr lang="en-US" sz="2800" dirty="0" smtClean="0">
                <a:latin typeface="Arial" pitchFamily="34" charset="0"/>
                <a:cs typeface="Arial" pitchFamily="34" charset="0"/>
              </a:rPr>
              <a:t>2. </a:t>
            </a:r>
            <a:r>
              <a:rPr lang="en-US" sz="2400" b="1" dirty="0" smtClean="0">
                <a:latin typeface="Arial" pitchFamily="34" charset="0"/>
                <a:cs typeface="Arial" pitchFamily="34" charset="0"/>
              </a:rPr>
              <a:t>Pembangunan </a:t>
            </a:r>
            <a:r>
              <a:rPr lang="en-US" sz="2400" b="1" dirty="0" err="1" smtClean="0">
                <a:latin typeface="Arial" pitchFamily="34" charset="0"/>
                <a:cs typeface="Arial" pitchFamily="34" charset="0"/>
              </a:rPr>
              <a:t>Kebutuhan</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Dasar</a:t>
            </a:r>
            <a:r>
              <a:rPr lang="en-US" sz="2400" b="1" dirty="0" smtClean="0">
                <a:latin typeface="Arial" pitchFamily="34" charset="0"/>
                <a:cs typeface="Arial" pitchFamily="34" charset="0"/>
              </a:rPr>
              <a:t> :</a:t>
            </a:r>
          </a:p>
          <a:p>
            <a:pPr marL="514350" indent="-514350">
              <a:buNone/>
            </a:pPr>
            <a:r>
              <a:rPr lang="en-US" sz="2400" b="1" dirty="0">
                <a:latin typeface="Arial" pitchFamily="34" charset="0"/>
                <a:cs typeface="Arial" pitchFamily="34" charset="0"/>
              </a:rPr>
              <a:t> </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merupakan</a:t>
            </a:r>
            <a:r>
              <a:rPr lang="en-US" sz="2400" b="1" dirty="0" smtClean="0">
                <a:latin typeface="Arial" pitchFamily="34" charset="0"/>
                <a:cs typeface="Arial" pitchFamily="34" charset="0"/>
              </a:rPr>
              <a:t> </a:t>
            </a:r>
            <a:r>
              <a:rPr lang="en-US" sz="2400" dirty="0" err="1">
                <a:latin typeface="Arial" pitchFamily="34" charset="0"/>
                <a:cs typeface="Arial" pitchFamily="34" charset="0"/>
              </a:rPr>
              <a:t>k</a:t>
            </a:r>
            <a:r>
              <a:rPr lang="en-US" sz="2400" dirty="0" err="1" smtClean="0">
                <a:latin typeface="Arial" pitchFamily="34" charset="0"/>
                <a:cs typeface="Arial" pitchFamily="34" charset="0"/>
              </a:rPr>
              <a:t>oreksi</a:t>
            </a:r>
            <a:r>
              <a:rPr lang="en-US" sz="2400" dirty="0" smtClean="0">
                <a:latin typeface="Arial" pitchFamily="34" charset="0"/>
                <a:cs typeface="Arial" pitchFamily="34" charset="0"/>
              </a:rPr>
              <a:t> model Pembangunan </a:t>
            </a:r>
            <a:r>
              <a:rPr lang="en-US" sz="2400" dirty="0">
                <a:latin typeface="Arial" pitchFamily="34" charset="0"/>
                <a:cs typeface="Arial" pitchFamily="34" charset="0"/>
              </a:rPr>
              <a:t>Pertumbuhan </a:t>
            </a:r>
            <a:r>
              <a:rPr lang="en-US" sz="2400" dirty="0" err="1">
                <a:latin typeface="Arial" pitchFamily="34" charset="0"/>
                <a:cs typeface="Arial" pitchFamily="34" charset="0"/>
              </a:rPr>
              <a:t>Ekonomi</a:t>
            </a:r>
            <a:r>
              <a:rPr lang="en-US" sz="2400" dirty="0">
                <a:latin typeface="Arial" pitchFamily="34" charset="0"/>
                <a:cs typeface="Arial" pitchFamily="34" charset="0"/>
              </a:rPr>
              <a:t> </a:t>
            </a:r>
            <a:endParaRPr lang="en-US" sz="2400" b="1" dirty="0" smtClean="0">
              <a:latin typeface="Arial" pitchFamily="34" charset="0"/>
              <a:cs typeface="Arial" pitchFamily="34" charset="0"/>
            </a:endParaRPr>
          </a:p>
          <a:p>
            <a:r>
              <a:rPr lang="en-US" sz="2400" dirty="0" smtClean="0">
                <a:latin typeface="Arial" pitchFamily="34" charset="0"/>
                <a:cs typeface="Arial" pitchFamily="34" charset="0"/>
              </a:rPr>
              <a:t> Program </a:t>
            </a:r>
            <a:r>
              <a:rPr lang="en-US" sz="2400" dirty="0" err="1">
                <a:latin typeface="Arial" pitchFamily="34" charset="0"/>
                <a:cs typeface="Arial" pitchFamily="34" charset="0"/>
              </a:rPr>
              <a:t>ini</a:t>
            </a:r>
            <a:r>
              <a:rPr lang="en-US" sz="2400" dirty="0">
                <a:latin typeface="Arial" pitchFamily="34" charset="0"/>
                <a:cs typeface="Arial" pitchFamily="34" charset="0"/>
              </a:rPr>
              <a:t> </a:t>
            </a:r>
            <a:r>
              <a:rPr lang="en-US" sz="2400" dirty="0" err="1">
                <a:latin typeface="Arial" pitchFamily="34" charset="0"/>
                <a:cs typeface="Arial" pitchFamily="34" charset="0"/>
              </a:rPr>
              <a:t>merupakan</a:t>
            </a:r>
            <a:r>
              <a:rPr lang="en-US" sz="2400" dirty="0">
                <a:latin typeface="Arial" pitchFamily="34" charset="0"/>
                <a:cs typeface="Arial" pitchFamily="34" charset="0"/>
              </a:rPr>
              <a:t> program </a:t>
            </a:r>
            <a:r>
              <a:rPr lang="en-US" sz="2400" dirty="0" err="1">
                <a:latin typeface="Arial" pitchFamily="34" charset="0"/>
                <a:cs typeface="Arial" pitchFamily="34" charset="0"/>
              </a:rPr>
              <a:t>bantuan</a:t>
            </a:r>
            <a:r>
              <a:rPr lang="en-US" sz="2400" dirty="0">
                <a:latin typeface="Arial" pitchFamily="34" charset="0"/>
                <a:cs typeface="Arial" pitchFamily="34" charset="0"/>
              </a:rPr>
              <a:t> </a:t>
            </a:r>
            <a:r>
              <a:rPr lang="en-US" sz="2400" dirty="0" err="1">
                <a:latin typeface="Arial" pitchFamily="34" charset="0"/>
                <a:cs typeface="Arial" pitchFamily="34" charset="0"/>
              </a:rPr>
              <a:t>bagi</a:t>
            </a:r>
            <a:r>
              <a:rPr lang="en-US" sz="2400" dirty="0">
                <a:latin typeface="Arial" pitchFamily="34" charset="0"/>
                <a:cs typeface="Arial" pitchFamily="34" charset="0"/>
              </a:rPr>
              <a:t> </a:t>
            </a:r>
            <a:r>
              <a:rPr lang="en-US" sz="2400" dirty="0" err="1">
                <a:latin typeface="Arial" pitchFamily="34" charset="0"/>
                <a:cs typeface="Arial" pitchFamily="34" charset="0"/>
              </a:rPr>
              <a:t>penduduk</a:t>
            </a:r>
            <a:r>
              <a:rPr lang="en-US" sz="2400" dirty="0">
                <a:latin typeface="Arial" pitchFamily="34" charset="0"/>
                <a:cs typeface="Arial" pitchFamily="34" charset="0"/>
              </a:rPr>
              <a:t> </a:t>
            </a:r>
            <a:r>
              <a:rPr lang="en-US" sz="2400" dirty="0" err="1">
                <a:latin typeface="Arial" pitchFamily="34" charset="0"/>
                <a:cs typeface="Arial" pitchFamily="34" charset="0"/>
              </a:rPr>
              <a:t>miskin</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cara</a:t>
            </a:r>
            <a:r>
              <a:rPr lang="en-US" sz="2400" dirty="0">
                <a:latin typeface="Arial" pitchFamily="34" charset="0"/>
                <a:cs typeface="Arial" pitchFamily="34" charset="0"/>
              </a:rPr>
              <a:t> </a:t>
            </a:r>
            <a:r>
              <a:rPr lang="en-US" sz="2400" dirty="0" err="1">
                <a:latin typeface="Arial" pitchFamily="34" charset="0"/>
                <a:cs typeface="Arial" pitchFamily="34" charset="0"/>
              </a:rPr>
              <a:t>langsung</a:t>
            </a:r>
            <a:r>
              <a:rPr lang="en-US" sz="2400" dirty="0">
                <a:latin typeface="Arial" pitchFamily="34" charset="0"/>
                <a:cs typeface="Arial" pitchFamily="34" charset="0"/>
              </a:rPr>
              <a:t>. </a:t>
            </a:r>
            <a:r>
              <a:rPr lang="en-US" sz="2400" dirty="0" err="1" smtClean="0">
                <a:latin typeface="Arial" pitchFamily="34" charset="0"/>
                <a:cs typeface="Arial" pitchFamily="34" charset="0"/>
              </a:rPr>
              <a:t>melalui</a:t>
            </a:r>
            <a:r>
              <a:rPr lang="en-US" sz="2400" dirty="0" smtClean="0">
                <a:latin typeface="Arial" pitchFamily="34" charset="0"/>
                <a:cs typeface="Arial" pitchFamily="34" charset="0"/>
              </a:rPr>
              <a:t> </a:t>
            </a:r>
            <a:r>
              <a:rPr lang="en-US" sz="2400" dirty="0" err="1">
                <a:latin typeface="Arial" pitchFamily="34" charset="0"/>
                <a:cs typeface="Arial" pitchFamily="34" charset="0"/>
              </a:rPr>
              <a:t>pemenuhan</a:t>
            </a:r>
            <a:r>
              <a:rPr lang="en-US" sz="2400" dirty="0">
                <a:latin typeface="Arial" pitchFamily="34" charset="0"/>
                <a:cs typeface="Arial" pitchFamily="34" charset="0"/>
              </a:rPr>
              <a:t> </a:t>
            </a:r>
            <a:r>
              <a:rPr lang="en-US" sz="2400" dirty="0" err="1">
                <a:latin typeface="Arial" pitchFamily="34" charset="0"/>
                <a:cs typeface="Arial" pitchFamily="34" charset="0"/>
              </a:rPr>
              <a:t>kebutuhan</a:t>
            </a:r>
            <a:r>
              <a:rPr lang="en-US" sz="2400" dirty="0">
                <a:latin typeface="Arial" pitchFamily="34" charset="0"/>
                <a:cs typeface="Arial" pitchFamily="34" charset="0"/>
              </a:rPr>
              <a:t> </a:t>
            </a:r>
            <a:r>
              <a:rPr lang="en-US" sz="2400" dirty="0" err="1">
                <a:latin typeface="Arial" pitchFamily="34" charset="0"/>
                <a:cs typeface="Arial" pitchFamily="34" charset="0"/>
              </a:rPr>
              <a:t>dasarnya</a:t>
            </a:r>
            <a:r>
              <a:rPr lang="en-US" sz="2400" dirty="0">
                <a:latin typeface="Arial" pitchFamily="34" charset="0"/>
                <a:cs typeface="Arial" pitchFamily="34" charset="0"/>
              </a:rPr>
              <a:t> &amp; </a:t>
            </a:r>
            <a:r>
              <a:rPr lang="en-US" sz="2400" dirty="0" err="1">
                <a:latin typeface="Arial" pitchFamily="34" charset="0"/>
                <a:cs typeface="Arial" pitchFamily="34" charset="0"/>
              </a:rPr>
              <a:t>kesempatan</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memperoleh</a:t>
            </a:r>
            <a:r>
              <a:rPr lang="en-US" sz="2400" dirty="0">
                <a:latin typeface="Arial" pitchFamily="34" charset="0"/>
                <a:cs typeface="Arial" pitchFamily="34" charset="0"/>
              </a:rPr>
              <a:t> </a:t>
            </a:r>
            <a:r>
              <a:rPr lang="en-US" sz="2400" dirty="0" err="1">
                <a:latin typeface="Arial" pitchFamily="34" charset="0"/>
                <a:cs typeface="Arial" pitchFamily="34" charset="0"/>
              </a:rPr>
              <a:t>penghasilan</a:t>
            </a:r>
            <a:r>
              <a:rPr lang="en-US" sz="2400" dirty="0">
                <a:latin typeface="Arial" pitchFamily="34" charset="0"/>
                <a:cs typeface="Arial" pitchFamily="34" charset="0"/>
              </a:rPr>
              <a:t>, </a:t>
            </a:r>
            <a:r>
              <a:rPr lang="en-US" sz="2400" dirty="0" err="1">
                <a:latin typeface="Arial" pitchFamily="34" charset="0"/>
                <a:cs typeface="Arial" pitchFamily="34" charset="0"/>
              </a:rPr>
              <a:t>memperoleh</a:t>
            </a:r>
            <a:r>
              <a:rPr lang="en-US" sz="2400" dirty="0">
                <a:latin typeface="Arial" pitchFamily="34" charset="0"/>
                <a:cs typeface="Arial" pitchFamily="34" charset="0"/>
              </a:rPr>
              <a:t>  </a:t>
            </a:r>
            <a:r>
              <a:rPr lang="en-US" sz="2400" dirty="0" err="1">
                <a:latin typeface="Arial" pitchFamily="34" charset="0"/>
                <a:cs typeface="Arial" pitchFamily="34" charset="0"/>
              </a:rPr>
              <a:t>akses</a:t>
            </a:r>
            <a:r>
              <a:rPr lang="en-US" sz="2400" dirty="0">
                <a:latin typeface="Arial" pitchFamily="34" charset="0"/>
                <a:cs typeface="Arial" pitchFamily="34" charset="0"/>
              </a:rPr>
              <a:t> </a:t>
            </a:r>
            <a:r>
              <a:rPr lang="en-US" sz="2400" dirty="0" err="1">
                <a:latin typeface="Arial" pitchFamily="34" charset="0"/>
                <a:cs typeface="Arial" pitchFamily="34" charset="0"/>
              </a:rPr>
              <a:t>terhadap</a:t>
            </a:r>
            <a:r>
              <a:rPr lang="en-US" sz="2400" dirty="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a:t>
            </a:r>
            <a:r>
              <a:rPr lang="en-US" sz="2400" dirty="0" err="1">
                <a:latin typeface="Arial" pitchFamily="34" charset="0"/>
                <a:cs typeface="Arial" pitchFamily="34" charset="0"/>
              </a:rPr>
              <a:t>seperti</a:t>
            </a:r>
            <a:r>
              <a:rPr lang="en-US" sz="2400" dirty="0">
                <a:latin typeface="Arial" pitchFamily="34" charset="0"/>
                <a:cs typeface="Arial" pitchFamily="34" charset="0"/>
              </a:rPr>
              <a:t>: </a:t>
            </a:r>
            <a:r>
              <a:rPr lang="en-US" sz="2400" dirty="0" err="1">
                <a:latin typeface="Arial" pitchFamily="34" charset="0"/>
                <a:cs typeface="Arial" pitchFamily="34" charset="0"/>
              </a:rPr>
              <a:t>pendidikan</a:t>
            </a:r>
            <a:r>
              <a:rPr lang="en-US" sz="2400" dirty="0">
                <a:latin typeface="Arial" pitchFamily="34" charset="0"/>
                <a:cs typeface="Arial" pitchFamily="34" charset="0"/>
              </a:rPr>
              <a:t> </a:t>
            </a:r>
            <a:r>
              <a:rPr lang="en-US" sz="2400" dirty="0" err="1">
                <a:latin typeface="Arial" pitchFamily="34" charset="0"/>
                <a:cs typeface="Arial" pitchFamily="34" charset="0"/>
              </a:rPr>
              <a:t>kesehatan</a:t>
            </a:r>
            <a:r>
              <a:rPr lang="en-US" sz="2400" dirty="0">
                <a:latin typeface="Arial" pitchFamily="34" charset="0"/>
                <a:cs typeface="Arial" pitchFamily="34" charset="0"/>
              </a:rPr>
              <a:t>, air </a:t>
            </a:r>
            <a:r>
              <a:rPr lang="en-US" sz="2400" dirty="0" err="1">
                <a:latin typeface="Arial" pitchFamily="34" charset="0"/>
                <a:cs typeface="Arial" pitchFamily="34" charset="0"/>
              </a:rPr>
              <a:t>bersih</a:t>
            </a:r>
            <a:r>
              <a:rPr lang="en-US" sz="2400" dirty="0">
                <a:latin typeface="Arial" pitchFamily="34" charset="0"/>
                <a:cs typeface="Arial" pitchFamily="34" charset="0"/>
              </a:rPr>
              <a:t> </a:t>
            </a:r>
            <a:r>
              <a:rPr lang="en-US" sz="2400" dirty="0" err="1">
                <a:latin typeface="Arial" pitchFamily="34" charset="0"/>
                <a:cs typeface="Arial" pitchFamily="34" charset="0"/>
              </a:rPr>
              <a:t>transportasi</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lain-lain </a:t>
            </a:r>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Dalam model </a:t>
            </a:r>
            <a:r>
              <a:rPr lang="en-US" sz="2400" dirty="0" err="1" smtClean="0">
                <a:latin typeface="Arial" pitchFamily="34" charset="0"/>
                <a:cs typeface="Arial" pitchFamily="34" charset="0"/>
              </a:rPr>
              <a:t>ini</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menjadi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orientasi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pembangunan</a:t>
            </a:r>
            <a:r>
              <a:rPr lang="en-US" sz="2400" dirty="0" smtClean="0">
                <a:latin typeface="Arial" pitchFamily="34" charset="0"/>
                <a:cs typeface="Arial" pitchFamily="34" charset="0"/>
              </a:rPr>
              <a:t>  adalah </a:t>
            </a:r>
            <a:r>
              <a:rPr lang="en-US" sz="2400" dirty="0" err="1" smtClean="0">
                <a:latin typeface="Arial" pitchFamily="34" charset="0"/>
                <a:cs typeface="Arial" pitchFamily="34" charset="0"/>
              </a:rPr>
              <a:t>rakyat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sedangkan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tugas</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pemerintah</a:t>
            </a:r>
            <a:r>
              <a:rPr lang="en-US" sz="2400" dirty="0" smtClean="0">
                <a:latin typeface="Arial" pitchFamily="34" charset="0"/>
                <a:cs typeface="Arial" pitchFamily="34" charset="0"/>
              </a:rPr>
              <a:t> adalah </a:t>
            </a:r>
            <a:r>
              <a:rPr lang="en-US" sz="2400" dirty="0" err="1" smtClean="0">
                <a:latin typeface="Arial" pitchFamily="34" charset="0"/>
                <a:cs typeface="Arial" pitchFamily="34" charset="0"/>
              </a:rPr>
              <a:t>pemberi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pelayanan</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153400" cy="6019800"/>
          </a:xfrm>
        </p:spPr>
        <p:txBody>
          <a:bodyPr>
            <a:normAutofit fontScale="92500"/>
          </a:bodyPr>
          <a:lstStyle/>
          <a:p>
            <a:pPr marL="514350" indent="-514350">
              <a:buNone/>
            </a:pPr>
            <a:r>
              <a:rPr lang="en-US" dirty="0" smtClean="0"/>
              <a:t>3. </a:t>
            </a:r>
            <a:r>
              <a:rPr lang="en-US" sz="2600" b="1" dirty="0" smtClean="0">
                <a:latin typeface="Arial" pitchFamily="34" charset="0"/>
                <a:cs typeface="Arial" pitchFamily="34" charset="0"/>
              </a:rPr>
              <a:t>Pembangunan </a:t>
            </a:r>
            <a:r>
              <a:rPr lang="en-US" sz="2600" b="1" dirty="0" err="1" smtClean="0">
                <a:latin typeface="Arial" pitchFamily="34" charset="0"/>
                <a:cs typeface="Arial" pitchFamily="34" charset="0"/>
              </a:rPr>
              <a:t>Berpusat</a:t>
            </a:r>
            <a:r>
              <a:rPr lang="en-US" sz="2600" b="1" dirty="0" smtClean="0">
                <a:latin typeface="Arial" pitchFamily="34" charset="0"/>
                <a:cs typeface="Arial" pitchFamily="34" charset="0"/>
              </a:rPr>
              <a:t> </a:t>
            </a:r>
            <a:r>
              <a:rPr lang="en-US" sz="2600" b="1" dirty="0" err="1" smtClean="0">
                <a:latin typeface="Arial" pitchFamily="34" charset="0"/>
                <a:cs typeface="Arial" pitchFamily="34" charset="0"/>
              </a:rPr>
              <a:t>pada</a:t>
            </a:r>
            <a:r>
              <a:rPr lang="en-US" sz="2600" b="1" dirty="0" smtClean="0">
                <a:latin typeface="Arial" pitchFamily="34" charset="0"/>
                <a:cs typeface="Arial" pitchFamily="34" charset="0"/>
              </a:rPr>
              <a:t> </a:t>
            </a:r>
            <a:r>
              <a:rPr lang="en-US" sz="2600" b="1" dirty="0" err="1" smtClean="0">
                <a:latin typeface="Arial" pitchFamily="34" charset="0"/>
                <a:cs typeface="Arial" pitchFamily="34" charset="0"/>
              </a:rPr>
              <a:t>Manusia</a:t>
            </a:r>
            <a:r>
              <a:rPr lang="en-US" sz="2600" b="1" dirty="0" smtClean="0">
                <a:latin typeface="Arial" pitchFamily="34" charset="0"/>
                <a:cs typeface="Arial" pitchFamily="34" charset="0"/>
              </a:rPr>
              <a:t>: </a:t>
            </a:r>
          </a:p>
          <a:p>
            <a:r>
              <a:rPr lang="en-US" sz="2600" dirty="0" smtClean="0">
                <a:latin typeface="Arial" pitchFamily="34" charset="0"/>
                <a:cs typeface="Arial" pitchFamily="34" charset="0"/>
              </a:rPr>
              <a:t>Pembangunan yang </a:t>
            </a:r>
            <a:r>
              <a:rPr lang="en-US" sz="2600" dirty="0" err="1" smtClean="0">
                <a:latin typeface="Arial" pitchFamily="34" charset="0"/>
                <a:cs typeface="Arial" pitchFamily="34" charset="0"/>
              </a:rPr>
              <a:t>mengarahkan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pada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kesejahteraan</a:t>
            </a:r>
            <a:r>
              <a:rPr lang="en-US" sz="2600" dirty="0" smtClean="0">
                <a:latin typeface="Arial" pitchFamily="34" charset="0"/>
                <a:cs typeface="Arial" pitchFamily="34" charset="0"/>
              </a:rPr>
              <a:t> &amp; </a:t>
            </a:r>
            <a:r>
              <a:rPr lang="en-US" sz="2600" dirty="0" err="1" smtClean="0">
                <a:latin typeface="Arial" pitchFamily="34" charset="0"/>
                <a:cs typeface="Arial" pitchFamily="34" charset="0"/>
              </a:rPr>
              <a:t>keberlanjutan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tidak</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hanya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mengejar</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pertumbuhan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ekonomi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dan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kebutuhan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dasar</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saja</a:t>
            </a:r>
            <a:r>
              <a:rPr lang="en-US" sz="2600" dirty="0" smtClean="0">
                <a:latin typeface="Arial" pitchFamily="34" charset="0"/>
                <a:cs typeface="Arial" pitchFamily="34" charset="0"/>
              </a:rPr>
              <a:t> .</a:t>
            </a:r>
          </a:p>
          <a:p>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Perspektif</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pembangunan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ini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memeberi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peranan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baru</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bagi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pemerintah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menciptakan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lingkungan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sosial</a:t>
            </a:r>
            <a:r>
              <a:rPr lang="en-US" sz="2600" dirty="0" smtClean="0">
                <a:latin typeface="Arial" pitchFamily="34" charset="0"/>
                <a:cs typeface="Arial" pitchFamily="34" charset="0"/>
              </a:rPr>
              <a:t> yang </a:t>
            </a:r>
            <a:r>
              <a:rPr lang="en-US" sz="2600" dirty="0" err="1" smtClean="0">
                <a:latin typeface="Arial" pitchFamily="34" charset="0"/>
                <a:cs typeface="Arial" pitchFamily="34" charset="0"/>
              </a:rPr>
              <a:t>mendorong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perkembangan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manusia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dan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aktualisasi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potensi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manusia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secara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lebih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besar</a:t>
            </a:r>
            <a:r>
              <a:rPr lang="en-US" sz="2600" dirty="0" smtClean="0">
                <a:latin typeface="Arial" pitchFamily="34" charset="0"/>
                <a:cs typeface="Arial" pitchFamily="34" charset="0"/>
              </a:rPr>
              <a:t>.</a:t>
            </a:r>
          </a:p>
          <a:p>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Menciptakan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lingkungan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sosial</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memerlukan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belajar</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sosial</a:t>
            </a:r>
            <a:r>
              <a:rPr lang="en-US" sz="2600" dirty="0" smtClean="0">
                <a:latin typeface="Arial" pitchFamily="34" charset="0"/>
                <a:cs typeface="Arial" pitchFamily="34" charset="0"/>
              </a:rPr>
              <a:t> </a:t>
            </a:r>
            <a:r>
              <a:rPr lang="en-US" sz="2600" i="1" dirty="0" smtClean="0">
                <a:latin typeface="Arial" pitchFamily="34" charset="0"/>
                <a:cs typeface="Arial" pitchFamily="34" charset="0"/>
              </a:rPr>
              <a:t>(</a:t>
            </a:r>
            <a:r>
              <a:rPr lang="en-US" sz="2600" b="1" i="1" dirty="0" err="1" smtClean="0">
                <a:solidFill>
                  <a:srgbClr val="FF0000"/>
                </a:solidFill>
                <a:latin typeface="Arial" pitchFamily="34" charset="0"/>
                <a:cs typeface="Arial" pitchFamily="34" charset="0"/>
              </a:rPr>
              <a:t>sosial</a:t>
            </a:r>
            <a:r>
              <a:rPr lang="en-US" sz="2600" b="1" i="1" dirty="0" smtClean="0">
                <a:solidFill>
                  <a:srgbClr val="FF0000"/>
                </a:solidFill>
                <a:latin typeface="Arial" pitchFamily="34" charset="0"/>
                <a:cs typeface="Arial" pitchFamily="34" charset="0"/>
              </a:rPr>
              <a:t> learning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mengorganisir</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jaringan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memberi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akses</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komunikasi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masyarakat</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lokal</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disamping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sistem</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komando</a:t>
            </a:r>
            <a:r>
              <a:rPr lang="en-US" sz="2600" dirty="0" smtClean="0">
                <a:latin typeface="Arial" pitchFamily="34" charset="0"/>
                <a:cs typeface="Arial" pitchFamily="34" charset="0"/>
              </a:rPr>
              <a:t>/</a:t>
            </a:r>
            <a:r>
              <a:rPr lang="en-US" sz="2600" dirty="0" err="1" smtClean="0">
                <a:latin typeface="Arial" pitchFamily="34" charset="0"/>
                <a:cs typeface="Arial" pitchFamily="34" charset="0"/>
              </a:rPr>
              <a:t>instruksi</a:t>
            </a:r>
            <a:r>
              <a:rPr lang="en-US" sz="2600" dirty="0" smtClean="0">
                <a:latin typeface="Arial" pitchFamily="34" charset="0"/>
                <a:cs typeface="Arial" pitchFamily="34" charset="0"/>
              </a:rPr>
              <a:t> yang formal.</a:t>
            </a:r>
          </a:p>
          <a:p>
            <a:r>
              <a:rPr lang="en-US" sz="2600" dirty="0" smtClean="0">
                <a:latin typeface="Arial" pitchFamily="34" charset="0"/>
                <a:cs typeface="Arial" pitchFamily="34" charset="0"/>
              </a:rPr>
              <a:t> Dengan </a:t>
            </a:r>
            <a:r>
              <a:rPr lang="en-US" sz="2600" dirty="0" err="1" smtClean="0">
                <a:latin typeface="Arial" pitchFamily="34" charset="0"/>
                <a:cs typeface="Arial" pitchFamily="34" charset="0"/>
              </a:rPr>
              <a:t>demikian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sukses</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tidaknya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mekanisme</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ini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sangat</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ditentukan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oleh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kreasi</a:t>
            </a:r>
            <a:r>
              <a:rPr lang="en-US" sz="2600" dirty="0" smtClean="0">
                <a:latin typeface="Arial" pitchFamily="34" charset="0"/>
                <a:cs typeface="Arial" pitchFamily="34" charset="0"/>
              </a:rPr>
              <a:t> &amp; </a:t>
            </a:r>
            <a:r>
              <a:rPr lang="en-US" sz="2600" dirty="0" err="1" smtClean="0">
                <a:latin typeface="Arial" pitchFamily="34" charset="0"/>
                <a:cs typeface="Arial" pitchFamily="34" charset="0"/>
              </a:rPr>
              <a:t>inisiatif</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masyarakat</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krn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peran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pemerintah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lebih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banyak</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memfasilitasi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saja</a:t>
            </a:r>
            <a:r>
              <a:rPr lang="en-US" sz="2600" dirty="0" smtClean="0">
                <a:latin typeface="Arial" pitchFamily="34" charset="0"/>
                <a:cs typeface="Arial" pitchFamily="34" charset="0"/>
              </a:rPr>
              <a:t>.</a:t>
            </a:r>
          </a:p>
          <a:p>
            <a:endParaRPr lang="en-US" sz="26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602865561"/>
              </p:ext>
            </p:extLst>
          </p:nvPr>
        </p:nvGraphicFramePr>
        <p:xfrm>
          <a:off x="457200" y="152400"/>
          <a:ext cx="8229600" cy="6553477"/>
        </p:xfrm>
        <a:graphic>
          <a:graphicData uri="http://schemas.openxmlformats.org/drawingml/2006/table">
            <a:tbl>
              <a:tblPr firstRow="1" bandRow="1">
                <a:tableStyleId>{5C22544A-7EE6-4342-B048-85BDC9FD1C3A}</a:tableStyleId>
              </a:tblPr>
              <a:tblGrid>
                <a:gridCol w="2057400"/>
                <a:gridCol w="2057400"/>
                <a:gridCol w="2057400"/>
                <a:gridCol w="2057400"/>
              </a:tblGrid>
              <a:tr h="726630">
                <a:tc>
                  <a:txBody>
                    <a:bodyPr/>
                    <a:lstStyle/>
                    <a:p>
                      <a:r>
                        <a:rPr lang="en-US" sz="2000" dirty="0" err="1" smtClean="0"/>
                        <a:t>Karakteristik</a:t>
                      </a:r>
                      <a:r>
                        <a:rPr lang="en-US" sz="2000" dirty="0" smtClean="0"/>
                        <a:t> </a:t>
                      </a:r>
                      <a:endParaRPr lang="en-US" sz="2000" dirty="0"/>
                    </a:p>
                  </a:txBody>
                  <a:tcPr/>
                </a:tc>
                <a:tc>
                  <a:txBody>
                    <a:bodyPr/>
                    <a:lstStyle/>
                    <a:p>
                      <a:r>
                        <a:rPr lang="en-US" sz="2000" dirty="0" err="1" smtClean="0"/>
                        <a:t>Strategi</a:t>
                      </a:r>
                      <a:r>
                        <a:rPr lang="en-US" sz="2000" dirty="0" smtClean="0"/>
                        <a:t> </a:t>
                      </a:r>
                      <a:r>
                        <a:rPr lang="en-US" sz="2000" dirty="0" err="1" smtClean="0"/>
                        <a:t>pertumbuhan</a:t>
                      </a:r>
                      <a:endParaRPr lang="en-US" sz="2000" dirty="0"/>
                    </a:p>
                  </a:txBody>
                  <a:tcPr/>
                </a:tc>
                <a:tc>
                  <a:txBody>
                    <a:bodyPr/>
                    <a:lstStyle/>
                    <a:p>
                      <a:r>
                        <a:rPr lang="en-US" sz="2000" dirty="0" err="1" smtClean="0"/>
                        <a:t>Strategi</a:t>
                      </a:r>
                      <a:r>
                        <a:rPr lang="en-US" sz="2000" dirty="0" smtClean="0"/>
                        <a:t> Basic Need</a:t>
                      </a:r>
                      <a:endParaRPr lang="en-US" sz="2000" dirty="0"/>
                    </a:p>
                  </a:txBody>
                  <a:tcPr/>
                </a:tc>
                <a:tc>
                  <a:txBody>
                    <a:bodyPr/>
                    <a:lstStyle/>
                    <a:p>
                      <a:r>
                        <a:rPr lang="en-US" sz="2000" dirty="0" smtClean="0"/>
                        <a:t>People centered </a:t>
                      </a:r>
                      <a:r>
                        <a:rPr lang="en-US" sz="2000" dirty="0" err="1" smtClean="0"/>
                        <a:t>developmen</a:t>
                      </a:r>
                      <a:endParaRPr lang="en-US" sz="2000" dirty="0"/>
                    </a:p>
                  </a:txBody>
                  <a:tcPr/>
                </a:tc>
              </a:tr>
              <a:tr h="420984">
                <a:tc>
                  <a:txBody>
                    <a:bodyPr/>
                    <a:lstStyle/>
                    <a:p>
                      <a:r>
                        <a:rPr lang="en-US" sz="2000" dirty="0" err="1" smtClean="0">
                          <a:latin typeface="Arial" pitchFamily="34" charset="0"/>
                          <a:cs typeface="Arial" pitchFamily="34" charset="0"/>
                        </a:rPr>
                        <a:t>Fokus</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Industri</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Pelayanan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sosial</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Jati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diri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manusia</a:t>
                      </a:r>
                      <a:endParaRPr lang="en-US" sz="2000" dirty="0">
                        <a:latin typeface="Arial" pitchFamily="34" charset="0"/>
                        <a:cs typeface="Arial" pitchFamily="34" charset="0"/>
                      </a:endParaRPr>
                    </a:p>
                  </a:txBody>
                  <a:tcPr/>
                </a:tc>
              </a:tr>
              <a:tr h="726630">
                <a:tc>
                  <a:txBody>
                    <a:bodyPr/>
                    <a:lstStyle/>
                    <a:p>
                      <a:r>
                        <a:rPr lang="en-US" sz="2000" dirty="0" err="1" smtClean="0">
                          <a:latin typeface="Arial" pitchFamily="34" charset="0"/>
                          <a:cs typeface="Arial" pitchFamily="34" charset="0"/>
                        </a:rPr>
                        <a:t>Nilai-nilai</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Berpusat</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pada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industri</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Kebutuhan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dasar</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Berpusat</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manusia</a:t>
                      </a:r>
                      <a:endParaRPr lang="en-US" sz="2000" dirty="0">
                        <a:latin typeface="Arial" pitchFamily="34" charset="0"/>
                        <a:cs typeface="Arial" pitchFamily="34" charset="0"/>
                      </a:endParaRPr>
                    </a:p>
                  </a:txBody>
                  <a:tcPr/>
                </a:tc>
              </a:tr>
              <a:tr h="7266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err="1" smtClean="0">
                          <a:latin typeface="Arial" pitchFamily="34" charset="0"/>
                          <a:cs typeface="Arial" pitchFamily="34" charset="0"/>
                        </a:rPr>
                        <a:t>Indikaor</a:t>
                      </a:r>
                      <a:endParaRPr lang="en-US" sz="2000" dirty="0" smtClean="0">
                        <a:latin typeface="Arial" pitchFamily="34" charset="0"/>
                        <a:cs typeface="Arial" pitchFamily="34" charset="0"/>
                      </a:endParaRPr>
                    </a:p>
                    <a:p>
                      <a:endParaRPr lang="en-US" sz="2000" dirty="0" smtClean="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Ekonomi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makro</a:t>
                      </a:r>
                      <a:r>
                        <a:rPr lang="en-US" sz="2000" dirty="0" smtClean="0">
                          <a:latin typeface="Arial" pitchFamily="34" charset="0"/>
                          <a:cs typeface="Arial" pitchFamily="34" charset="0"/>
                        </a:rPr>
                        <a:t> (GNP)</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Indikator</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sosial</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Hubungan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manusia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dengan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sumber</a:t>
                      </a:r>
                      <a:endParaRPr lang="en-US" sz="2000" dirty="0">
                        <a:latin typeface="Arial" pitchFamily="34" charset="0"/>
                        <a:cs typeface="Arial" pitchFamily="34" charset="0"/>
                      </a:endParaRPr>
                    </a:p>
                  </a:txBody>
                  <a:tcPr/>
                </a:tc>
              </a:tr>
              <a:tr h="7266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err="1" smtClean="0">
                          <a:latin typeface="Arial" pitchFamily="34" charset="0"/>
                          <a:cs typeface="Arial" pitchFamily="34" charset="0"/>
                        </a:rPr>
                        <a:t>Peran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pemerintah</a:t>
                      </a:r>
                      <a:endParaRPr lang="en-US" sz="2000" dirty="0" smtClean="0">
                        <a:latin typeface="Arial" pitchFamily="34" charset="0"/>
                        <a:cs typeface="Arial" pitchFamily="34" charset="0"/>
                      </a:endParaRPr>
                    </a:p>
                    <a:p>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Enterpreneur</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Servis</a:t>
                      </a:r>
                      <a:r>
                        <a:rPr lang="en-US" sz="2000" dirty="0" smtClean="0">
                          <a:latin typeface="Arial" pitchFamily="34" charset="0"/>
                          <a:cs typeface="Arial" pitchFamily="34" charset="0"/>
                        </a:rPr>
                        <a:t> provider</a:t>
                      </a:r>
                      <a:endParaRPr lang="en-US" sz="2000" dirty="0">
                        <a:latin typeface="Arial" pitchFamily="34" charset="0"/>
                        <a:cs typeface="Arial" pitchFamily="34" charset="0"/>
                      </a:endParaRPr>
                    </a:p>
                  </a:txBody>
                  <a:tcPr/>
                </a:tc>
                <a:tc>
                  <a:txBody>
                    <a:bodyPr/>
                    <a:lstStyle/>
                    <a:p>
                      <a:r>
                        <a:rPr lang="en-US" sz="2000" dirty="0" smtClean="0">
                          <a:latin typeface="Arial" pitchFamily="34" charset="0"/>
                          <a:cs typeface="Arial" pitchFamily="34" charset="0"/>
                        </a:rPr>
                        <a:t>Enabler/</a:t>
                      </a:r>
                      <a:r>
                        <a:rPr lang="en-US" sz="2000" dirty="0" err="1" smtClean="0">
                          <a:latin typeface="Arial" pitchFamily="34" charset="0"/>
                          <a:cs typeface="Arial" pitchFamily="34" charset="0"/>
                        </a:rPr>
                        <a:t>fasilitator</a:t>
                      </a:r>
                      <a:endParaRPr lang="en-US" sz="2000" dirty="0">
                        <a:latin typeface="Arial" pitchFamily="34" charset="0"/>
                        <a:cs typeface="Arial" pitchFamily="34" charset="0"/>
                      </a:endParaRPr>
                    </a:p>
                  </a:txBody>
                  <a:tcPr/>
                </a:tc>
              </a:tr>
              <a:tr h="10380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Sumber</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utama</a:t>
                      </a:r>
                      <a:endParaRPr lang="en-US" sz="2000" dirty="0" smtClean="0">
                        <a:latin typeface="Arial" pitchFamily="34" charset="0"/>
                        <a:cs typeface="Arial" pitchFamily="34" charset="0"/>
                      </a:endParaRPr>
                    </a:p>
                    <a:p>
                      <a:endParaRPr lang="en-US" sz="2000" dirty="0">
                        <a:latin typeface="Arial" pitchFamily="34" charset="0"/>
                        <a:cs typeface="Arial" pitchFamily="34" charset="0"/>
                      </a:endParaRPr>
                    </a:p>
                  </a:txBody>
                  <a:tcPr/>
                </a:tc>
                <a:tc>
                  <a:txBody>
                    <a:bodyPr/>
                    <a:lstStyle/>
                    <a:p>
                      <a:r>
                        <a:rPr lang="en-US" sz="2000" dirty="0" smtClean="0">
                          <a:latin typeface="Arial" pitchFamily="34" charset="0"/>
                          <a:cs typeface="Arial" pitchFamily="34" charset="0"/>
                        </a:rPr>
                        <a:t>Modal &amp; </a:t>
                      </a:r>
                      <a:r>
                        <a:rPr lang="en-US" sz="2000" dirty="0" err="1" smtClean="0">
                          <a:latin typeface="Arial" pitchFamily="34" charset="0"/>
                          <a:cs typeface="Arial" pitchFamily="34" charset="0"/>
                        </a:rPr>
                        <a:t>teknologi</a:t>
                      </a:r>
                      <a:endParaRPr lang="en-US" sz="2000" dirty="0">
                        <a:latin typeface="Arial" pitchFamily="34" charset="0"/>
                        <a:cs typeface="Arial" pitchFamily="34" charset="0"/>
                      </a:endParaRPr>
                    </a:p>
                  </a:txBody>
                  <a:tcPr/>
                </a:tc>
                <a:tc>
                  <a:txBody>
                    <a:bodyPr/>
                    <a:lstStyle/>
                    <a:p>
                      <a:r>
                        <a:rPr lang="en-US" sz="2000" dirty="0" smtClean="0">
                          <a:latin typeface="Arial" pitchFamily="34" charset="0"/>
                          <a:cs typeface="Arial" pitchFamily="34" charset="0"/>
                        </a:rPr>
                        <a:t>Kemampuan </a:t>
                      </a:r>
                      <a:r>
                        <a:rPr lang="en-US" sz="2000" dirty="0" err="1" smtClean="0">
                          <a:latin typeface="Arial" pitchFamily="34" charset="0"/>
                          <a:cs typeface="Arial" pitchFamily="34" charset="0"/>
                        </a:rPr>
                        <a:t>administrasi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anggaran</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Kreatifitas</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komitmen</a:t>
                      </a:r>
                      <a:endParaRPr lang="en-US" sz="2000" dirty="0">
                        <a:latin typeface="Arial" pitchFamily="34" charset="0"/>
                        <a:cs typeface="Arial" pitchFamily="34" charset="0"/>
                      </a:endParaRPr>
                    </a:p>
                  </a:txBody>
                  <a:tcPr/>
                </a:tc>
              </a:tr>
              <a:tr h="13494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err="1" smtClean="0">
                          <a:latin typeface="Arial" pitchFamily="34" charset="0"/>
                          <a:cs typeface="Arial" pitchFamily="34" charset="0"/>
                        </a:rPr>
                        <a:t>Kendala</a:t>
                      </a:r>
                      <a:r>
                        <a:rPr lang="en-US" sz="2000" dirty="0" smtClean="0">
                          <a:latin typeface="Arial" pitchFamily="34" charset="0"/>
                          <a:cs typeface="Arial" pitchFamily="34" charset="0"/>
                        </a:rPr>
                        <a:t> </a:t>
                      </a:r>
                    </a:p>
                    <a:p>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Konsentrasi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marginalisasi</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Keterbatasan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anggaran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inkompetensi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aparat</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Struktur</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prosedur</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tak</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mendukung</a:t>
                      </a:r>
                      <a:endParaRPr lang="en-US" sz="2000" dirty="0">
                        <a:latin typeface="Arial" pitchFamily="34" charset="0"/>
                        <a:cs typeface="Arial" pitchFamily="34" charset="0"/>
                      </a:endParaRPr>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638800"/>
          </a:xfrm>
        </p:spPr>
        <p:txBody>
          <a:bodyPr>
            <a:normAutofit/>
          </a:bodyPr>
          <a:lstStyle/>
          <a:p>
            <a:pPr marL="514350" indent="-514350">
              <a:buNone/>
            </a:pPr>
            <a:r>
              <a:rPr lang="en-US" sz="2400" b="1" dirty="0" smtClean="0">
                <a:latin typeface="Arial" pitchFamily="34" charset="0"/>
                <a:cs typeface="Arial" pitchFamily="34" charset="0"/>
              </a:rPr>
              <a:t>4. </a:t>
            </a:r>
            <a:r>
              <a:rPr lang="en-US" sz="2400" b="1" dirty="0" err="1" smtClean="0">
                <a:latin typeface="Arial" pitchFamily="34" charset="0"/>
                <a:cs typeface="Arial" pitchFamily="34" charset="0"/>
              </a:rPr>
              <a:t>Pembangun</a:t>
            </a:r>
            <a:r>
              <a:rPr lang="en-US" sz="2400" b="1" dirty="0" smtClean="0">
                <a:latin typeface="Arial" pitchFamily="34" charset="0"/>
                <a:cs typeface="Arial" pitchFamily="34" charset="0"/>
              </a:rPr>
              <a:t> an </a:t>
            </a:r>
            <a:r>
              <a:rPr lang="en-US" sz="2400" b="1" dirty="0" err="1" smtClean="0">
                <a:latin typeface="Arial" pitchFamily="34" charset="0"/>
                <a:cs typeface="Arial" pitchFamily="34" charset="0"/>
              </a:rPr>
              <a:t>Sosial</a:t>
            </a:r>
            <a:r>
              <a:rPr lang="en-US" sz="2400" b="1" dirty="0" smtClean="0">
                <a:latin typeface="Arial" pitchFamily="34" charset="0"/>
                <a:cs typeface="Arial" pitchFamily="34" charset="0"/>
              </a:rPr>
              <a:t> </a:t>
            </a:r>
            <a:endParaRPr lang="en-US" sz="2400" b="1" u="sng" dirty="0" smtClean="0">
              <a:latin typeface="Arial" pitchFamily="34" charset="0"/>
              <a:cs typeface="Arial" pitchFamily="34" charset="0"/>
            </a:endParaRPr>
          </a:p>
          <a:p>
            <a:pPr marL="514350" indent="-514350">
              <a:buFont typeface="+mj-lt"/>
              <a:buAutoNum type="alphaLcPeriod"/>
            </a:pPr>
            <a:r>
              <a:rPr lang="en-US" sz="2400" dirty="0" smtClean="0">
                <a:latin typeface="Arial" pitchFamily="34" charset="0"/>
                <a:cs typeface="Arial" pitchFamily="34" charset="0"/>
              </a:rPr>
              <a:t>Pelayanan </a:t>
            </a:r>
            <a:r>
              <a:rPr lang="en-US" sz="2400" dirty="0" err="1" smtClean="0">
                <a:latin typeface="Arial" pitchFamily="34" charset="0"/>
                <a:cs typeface="Arial" pitchFamily="34" charset="0"/>
              </a:rPr>
              <a:t>Sosial</a:t>
            </a:r>
            <a:endParaRPr lang="en-US" sz="2400" dirty="0">
              <a:latin typeface="Arial" pitchFamily="34" charset="0"/>
              <a:cs typeface="Arial" pitchFamily="34" charset="0"/>
            </a:endParaRPr>
          </a:p>
          <a:p>
            <a:pPr marL="514350" indent="-514350">
              <a:buFont typeface="+mj-lt"/>
              <a:buAutoNum type="alphaLcPeriod"/>
            </a:pPr>
            <a:r>
              <a:rPr lang="en-US" sz="2400" dirty="0" smtClean="0">
                <a:latin typeface="Arial" pitchFamily="34" charset="0"/>
                <a:cs typeface="Arial" pitchFamily="34" charset="0"/>
              </a:rPr>
              <a:t>Perencanaan </a:t>
            </a:r>
            <a:r>
              <a:rPr lang="en-US" sz="2400" dirty="0" err="1" smtClean="0">
                <a:latin typeface="Arial" pitchFamily="34" charset="0"/>
                <a:cs typeface="Arial" pitchFamily="34" charset="0"/>
              </a:rPr>
              <a:t>Sosial</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berhakekat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bagaimana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mensinergikan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sumber</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pelayanan</a:t>
            </a:r>
            <a:r>
              <a:rPr lang="en-US" sz="2400" dirty="0" smtClean="0">
                <a:latin typeface="Arial" pitchFamily="34" charset="0"/>
                <a:cs typeface="Arial" pitchFamily="34" charset="0"/>
              </a:rPr>
              <a:t> &amp; </a:t>
            </a:r>
            <a:r>
              <a:rPr lang="en-US" sz="2400" dirty="0" err="1" smtClean="0">
                <a:latin typeface="Arial" pitchFamily="34" charset="0"/>
                <a:cs typeface="Arial" pitchFamily="34" charset="0"/>
              </a:rPr>
              <a:t>partisipasi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peranana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ahli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dll</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shingga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menciptakan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efek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maksimal</a:t>
            </a:r>
            <a:r>
              <a:rPr lang="en-US" sz="2400" dirty="0" smtClean="0">
                <a:latin typeface="Arial" pitchFamily="34" charset="0"/>
                <a:cs typeface="Arial" pitchFamily="34" charset="0"/>
              </a:rPr>
              <a:t>.</a:t>
            </a:r>
          </a:p>
          <a:p>
            <a:pPr marL="514350" indent="-514350">
              <a:buFont typeface="+mj-lt"/>
              <a:buAutoNum type="alphaLcPeriod"/>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menciptakan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pusat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komunitas</a:t>
            </a:r>
            <a:endParaRPr lang="en-US" sz="2400" dirty="0">
              <a:latin typeface="Arial" pitchFamily="34" charset="0"/>
              <a:cs typeface="Arial" pitchFamily="34" charset="0"/>
            </a:endParaRPr>
          </a:p>
          <a:p>
            <a:pPr marL="514350" indent="-514350">
              <a:buFont typeface="+mj-lt"/>
              <a:buAutoNum type="alphaLcPeriod"/>
            </a:pPr>
            <a:r>
              <a:rPr lang="en-US" sz="2400" dirty="0" err="1" smtClean="0">
                <a:latin typeface="Arial" pitchFamily="34" charset="0"/>
                <a:cs typeface="Arial" pitchFamily="34" charset="0"/>
              </a:rPr>
              <a:t>animasi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sosial-utk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mengangkat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potensi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masyarakat</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terbelenggu</a:t>
            </a:r>
            <a:endParaRPr lang="en-US" sz="2400" dirty="0" smtClean="0">
              <a:latin typeface="Arial" pitchFamily="34" charset="0"/>
              <a:cs typeface="Arial" pitchFamily="34" charset="0"/>
            </a:endParaRPr>
          </a:p>
          <a:p>
            <a:pPr marL="514350" indent="-514350">
              <a:buNone/>
            </a:pPr>
            <a:endParaRPr lang="en-US" sz="2400" dirty="0" smtClean="0">
              <a:latin typeface="Arial" pitchFamily="34" charset="0"/>
              <a:cs typeface="Arial" pitchFamily="34" charset="0"/>
            </a:endParaRPr>
          </a:p>
          <a:p>
            <a:pPr marL="514350" indent="-514350">
              <a:buNone/>
            </a:pPr>
            <a:r>
              <a:rPr lang="en-US" sz="2400" b="1" dirty="0">
                <a:latin typeface="Arial" pitchFamily="34" charset="0"/>
                <a:cs typeface="Arial" pitchFamily="34" charset="0"/>
              </a:rPr>
              <a:t>5</a:t>
            </a:r>
            <a:r>
              <a:rPr lang="en-US" sz="2400" b="1" dirty="0" smtClean="0">
                <a:latin typeface="Arial" pitchFamily="34" charset="0"/>
                <a:cs typeface="Arial" pitchFamily="34" charset="0"/>
              </a:rPr>
              <a:t>. Pembangunan Politik : </a:t>
            </a:r>
            <a:endParaRPr lang="en-US" sz="2400" b="1" dirty="0">
              <a:latin typeface="Arial" pitchFamily="34" charset="0"/>
              <a:cs typeface="Arial" pitchFamily="34" charset="0"/>
            </a:endParaRPr>
          </a:p>
          <a:p>
            <a:r>
              <a:rPr lang="en-US" sz="2400" dirty="0" err="1">
                <a:latin typeface="Arial" pitchFamily="34" charset="0"/>
                <a:cs typeface="Arial" pitchFamily="34" charset="0"/>
              </a:rPr>
              <a:t>P</a:t>
            </a:r>
            <a:r>
              <a:rPr lang="en-US" sz="2400" dirty="0" err="1" smtClean="0">
                <a:latin typeface="Arial" pitchFamily="34" charset="0"/>
                <a:cs typeface="Arial" pitchFamily="34" charset="0"/>
              </a:rPr>
              <a:t>eningkatan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kesadaran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berpolitik</a:t>
            </a:r>
            <a:r>
              <a:rPr lang="en-US" sz="2400" dirty="0" smtClean="0">
                <a:latin typeface="Arial" pitchFamily="34" charset="0"/>
                <a:cs typeface="Arial" pitchFamily="34" charset="0"/>
              </a:rPr>
              <a:t>, </a:t>
            </a:r>
            <a:r>
              <a:rPr lang="en-US" sz="2400" b="1" dirty="0" err="1" smtClean="0">
                <a:latin typeface="Arial" pitchFamily="34" charset="0"/>
                <a:cs typeface="Arial" pitchFamily="34" charset="0"/>
              </a:rPr>
              <a:t>pengorganisasian</a:t>
            </a:r>
            <a:r>
              <a:rPr lang="en-US" sz="2400" b="1" dirty="0" smtClean="0">
                <a:latin typeface="Arial" pitchFamily="34" charset="0"/>
                <a:cs typeface="Arial" pitchFamily="34" charset="0"/>
              </a:rPr>
              <a:t> &amp; </a:t>
            </a:r>
            <a:r>
              <a:rPr lang="en-US" sz="2400" b="1" dirty="0" err="1" smtClean="0">
                <a:latin typeface="Arial" pitchFamily="34" charset="0"/>
                <a:cs typeface="Arial" pitchFamily="34" charset="0"/>
              </a:rPr>
              <a:t>aksi</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sosial</a:t>
            </a:r>
            <a:endParaRPr lang="en-US" sz="2400" b="1" dirty="0" smtClean="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334962"/>
          </a:xfrm>
        </p:spPr>
        <p:txBody>
          <a:bodyPr>
            <a:normAutofit fontScale="90000"/>
          </a:bodyPr>
          <a:lstStyle/>
          <a:p>
            <a:endParaRPr lang="en-US"/>
          </a:p>
        </p:txBody>
      </p:sp>
      <p:sp>
        <p:nvSpPr>
          <p:cNvPr id="3" name="Content Placeholder 2"/>
          <p:cNvSpPr>
            <a:spLocks noGrp="1"/>
          </p:cNvSpPr>
          <p:nvPr>
            <p:ph idx="1"/>
          </p:nvPr>
        </p:nvSpPr>
        <p:spPr>
          <a:xfrm>
            <a:off x="457200" y="609600"/>
            <a:ext cx="8229600" cy="5516563"/>
          </a:xfrm>
        </p:spPr>
        <p:txBody>
          <a:bodyPr>
            <a:normAutofit/>
          </a:bodyPr>
          <a:lstStyle/>
          <a:p>
            <a:pPr>
              <a:buNone/>
            </a:pPr>
            <a:r>
              <a:rPr lang="en-US" sz="2400" b="1" dirty="0">
                <a:latin typeface="Arial" pitchFamily="34" charset="0"/>
                <a:cs typeface="Arial" pitchFamily="34" charset="0"/>
              </a:rPr>
              <a:t>6</a:t>
            </a:r>
            <a:r>
              <a:rPr lang="en-US" sz="2400" b="1" dirty="0" smtClean="0">
                <a:latin typeface="Arial" pitchFamily="34" charset="0"/>
                <a:cs typeface="Arial" pitchFamily="34" charset="0"/>
              </a:rPr>
              <a:t>. Pembangunan </a:t>
            </a:r>
            <a:r>
              <a:rPr lang="en-US" sz="2400" b="1" dirty="0" err="1" smtClean="0">
                <a:latin typeface="Arial" pitchFamily="34" charset="0"/>
                <a:cs typeface="Arial" pitchFamily="34" charset="0"/>
              </a:rPr>
              <a:t>Budaya</a:t>
            </a:r>
            <a:r>
              <a:rPr lang="en-US" sz="2400" b="1" dirty="0" smtClean="0">
                <a:latin typeface="Arial" pitchFamily="34" charset="0"/>
                <a:cs typeface="Arial" pitchFamily="34" charset="0"/>
              </a:rPr>
              <a:t> </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melindungi</a:t>
            </a:r>
            <a:r>
              <a:rPr lang="en-US" sz="2400" dirty="0" smtClean="0">
                <a:latin typeface="Arial" pitchFamily="34" charset="0"/>
                <a:cs typeface="Arial" pitchFamily="34" charset="0"/>
              </a:rPr>
              <a:t>/</a:t>
            </a:r>
            <a:r>
              <a:rPr lang="en-US" sz="2400" dirty="0" err="1" smtClean="0">
                <a:latin typeface="Arial" pitchFamily="34" charset="0"/>
                <a:cs typeface="Arial" pitchFamily="34" charset="0"/>
              </a:rPr>
              <a:t>menilai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ulang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budaya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lokal</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partisipasi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dalam</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aktivitas</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budaya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pemeliharaan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tradisi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lokal</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melindungi</a:t>
            </a:r>
            <a:r>
              <a:rPr lang="en-US" sz="2400" dirty="0" smtClean="0">
                <a:latin typeface="Arial" pitchFamily="34" charset="0"/>
                <a:cs typeface="Arial" pitchFamily="34" charset="0"/>
              </a:rPr>
              <a:t>/</a:t>
            </a:r>
            <a:r>
              <a:rPr lang="en-US" sz="2400" dirty="0" err="1" smtClean="0">
                <a:latin typeface="Arial" pitchFamily="34" charset="0"/>
                <a:cs typeface="Arial" pitchFamily="34" charset="0"/>
              </a:rPr>
              <a:t>penilaian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kbudayaan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terasing</a:t>
            </a:r>
            <a:r>
              <a:rPr lang="en-US" sz="2400" dirty="0" smtClean="0">
                <a:latin typeface="Arial" pitchFamily="34" charset="0"/>
                <a:cs typeface="Arial" pitchFamily="34" charset="0"/>
              </a:rPr>
              <a:t> &amp; </a:t>
            </a:r>
            <a:r>
              <a:rPr lang="en-US" sz="2400" dirty="0" err="1" smtClean="0">
                <a:latin typeface="Arial" pitchFamily="34" charset="0"/>
                <a:cs typeface="Arial" pitchFamily="34" charset="0"/>
              </a:rPr>
              <a:t>perlindungan</a:t>
            </a:r>
            <a:r>
              <a:rPr lang="en-US" sz="2400" dirty="0" smtClean="0">
                <a:latin typeface="Arial" pitchFamily="34" charset="0"/>
                <a:cs typeface="Arial" pitchFamily="34" charset="0"/>
              </a:rPr>
              <a:t> pd multi </a:t>
            </a:r>
            <a:r>
              <a:rPr lang="en-US" sz="2400" dirty="0" err="1" smtClean="0">
                <a:latin typeface="Arial" pitchFamily="34" charset="0"/>
                <a:cs typeface="Arial" pitchFamily="34" charset="0"/>
              </a:rPr>
              <a:t>budaya</a:t>
            </a:r>
            <a:r>
              <a:rPr lang="en-US" sz="2400" dirty="0" smtClean="0">
                <a:latin typeface="Arial" pitchFamily="34" charset="0"/>
                <a:cs typeface="Arial" pitchFamily="34" charset="0"/>
              </a:rPr>
              <a:t>.</a:t>
            </a:r>
          </a:p>
          <a:p>
            <a:pPr>
              <a:buNone/>
            </a:pPr>
            <a:r>
              <a:rPr lang="en-US" sz="2400" b="1" dirty="0">
                <a:latin typeface="Arial" pitchFamily="34" charset="0"/>
                <a:cs typeface="Arial" pitchFamily="34" charset="0"/>
              </a:rPr>
              <a:t>7</a:t>
            </a:r>
            <a:r>
              <a:rPr lang="en-US" sz="2400" b="1" dirty="0" smtClean="0">
                <a:latin typeface="Arial" pitchFamily="34" charset="0"/>
                <a:cs typeface="Arial" pitchFamily="34" charset="0"/>
              </a:rPr>
              <a:t>. Pembangunan </a:t>
            </a:r>
            <a:r>
              <a:rPr lang="en-US" sz="2400" b="1" dirty="0" err="1" smtClean="0">
                <a:latin typeface="Arial" pitchFamily="34" charset="0"/>
                <a:cs typeface="Arial" pitchFamily="34" charset="0"/>
              </a:rPr>
              <a:t>Lingkungan</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Fisik</a:t>
            </a:r>
            <a:endParaRPr lang="en-US" sz="2400" b="1" dirty="0" smtClean="0">
              <a:latin typeface="Arial" pitchFamily="34" charset="0"/>
              <a:cs typeface="Arial" pitchFamily="34" charset="0"/>
            </a:endParaRPr>
          </a:p>
          <a:p>
            <a:pPr>
              <a:buNone/>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Prinsip</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ekologis</a:t>
            </a:r>
            <a:r>
              <a:rPr lang="en-US" sz="2400" dirty="0" smtClean="0">
                <a:latin typeface="Arial" pitchFamily="34" charset="0"/>
                <a:cs typeface="Arial" pitchFamily="34" charset="0"/>
              </a:rPr>
              <a:t>: holism, sustainability (</a:t>
            </a:r>
            <a:r>
              <a:rPr lang="en-US" sz="2400" dirty="0" err="1" smtClean="0">
                <a:latin typeface="Arial" pitchFamily="34" charset="0"/>
                <a:cs typeface="Arial" pitchFamily="34" charset="0"/>
              </a:rPr>
              <a:t>keberlanjutan</a:t>
            </a:r>
            <a:r>
              <a:rPr lang="en-US" sz="2400" dirty="0" smtClean="0">
                <a:latin typeface="Arial" pitchFamily="34" charset="0"/>
                <a:cs typeface="Arial" pitchFamily="34" charset="0"/>
              </a:rPr>
              <a:t>), diversity/ </a:t>
            </a:r>
            <a:r>
              <a:rPr lang="en-US" sz="2400" dirty="0" err="1" smtClean="0">
                <a:latin typeface="Arial" pitchFamily="34" charset="0"/>
                <a:cs typeface="Arial" pitchFamily="34" charset="0"/>
              </a:rPr>
              <a:t>keanekaragaman</a:t>
            </a:r>
            <a:r>
              <a:rPr lang="en-US" sz="2400" dirty="0" smtClean="0">
                <a:latin typeface="Arial" pitchFamily="34" charset="0"/>
                <a:cs typeface="Arial" pitchFamily="34" charset="0"/>
              </a:rPr>
              <a:t>, equilibrium (</a:t>
            </a:r>
            <a:r>
              <a:rPr lang="en-US" sz="2400" dirty="0" err="1" smtClean="0">
                <a:latin typeface="Arial" pitchFamily="34" charset="0"/>
                <a:cs typeface="Arial" pitchFamily="34" charset="0"/>
              </a:rPr>
              <a:t>keseimbangan</a:t>
            </a:r>
            <a:r>
              <a:rPr lang="en-US" sz="2400" dirty="0" smtClean="0">
                <a:latin typeface="Arial" pitchFamily="34" charset="0"/>
                <a:cs typeface="Arial" pitchFamily="34" charset="0"/>
              </a:rPr>
              <a:t>). </a:t>
            </a:r>
          </a:p>
          <a:p>
            <a:pPr>
              <a:buNone/>
            </a:pPr>
            <a:r>
              <a:rPr lang="en-US" sz="2400" dirty="0">
                <a:latin typeface="Arial" pitchFamily="34" charset="0"/>
                <a:cs typeface="Arial" pitchFamily="34" charset="0"/>
              </a:rPr>
              <a:t>8</a:t>
            </a:r>
            <a:r>
              <a:rPr lang="en-US" sz="2400" dirty="0" smtClean="0">
                <a:latin typeface="Arial" pitchFamily="34" charset="0"/>
                <a:cs typeface="Arial" pitchFamily="34" charset="0"/>
              </a:rPr>
              <a:t>. </a:t>
            </a:r>
            <a:r>
              <a:rPr lang="en-US" sz="2400" b="1" dirty="0" smtClean="0">
                <a:latin typeface="Arial" pitchFamily="34" charset="0"/>
                <a:cs typeface="Arial" pitchFamily="34" charset="0"/>
              </a:rPr>
              <a:t>Pembangunan Spiritual/Personal</a:t>
            </a:r>
          </a:p>
          <a:p>
            <a:pPr>
              <a:buNone/>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Meliputi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perkembangan</a:t>
            </a:r>
            <a:r>
              <a:rPr lang="en-US" sz="2400" dirty="0" smtClean="0">
                <a:latin typeface="Arial" pitchFamily="34" charset="0"/>
                <a:cs typeface="Arial" pitchFamily="34" charset="0"/>
              </a:rPr>
              <a:t> personal yang </a:t>
            </a:r>
            <a:r>
              <a:rPr lang="en-US" sz="2400" dirty="0" err="1" smtClean="0">
                <a:latin typeface="Arial" pitchFamily="34" charset="0"/>
                <a:cs typeface="Arial" pitchFamily="34" charset="0"/>
              </a:rPr>
              <a:t>cenderung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menggunakan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pendekatan</a:t>
            </a:r>
            <a:r>
              <a:rPr lang="en-US" sz="2400" dirty="0" smtClean="0">
                <a:latin typeface="Arial" pitchFamily="34" charset="0"/>
                <a:cs typeface="Arial" pitchFamily="34" charset="0"/>
              </a:rPr>
              <a:t> individual (</a:t>
            </a:r>
            <a:r>
              <a:rPr lang="en-US" sz="2400" dirty="0" err="1" smtClean="0">
                <a:latin typeface="Arial" pitchFamily="34" charset="0"/>
                <a:cs typeface="Arial" pitchFamily="34" charset="0"/>
              </a:rPr>
              <a:t>mikro</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dalam</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setiap</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penanganan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masalah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menengahkan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pandangan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pembangunan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seimbang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antar</a:t>
            </a:r>
            <a:r>
              <a:rPr lang="en-US" sz="2400" dirty="0" smtClean="0">
                <a:latin typeface="Arial" pitchFamily="34" charset="0"/>
                <a:cs typeface="Arial" pitchFamily="34" charset="0"/>
              </a:rPr>
              <a:t> 6 </a:t>
            </a:r>
            <a:r>
              <a:rPr lang="en-US" sz="2400" dirty="0" err="1" smtClean="0">
                <a:latin typeface="Arial" pitchFamily="34" charset="0"/>
                <a:cs typeface="Arial" pitchFamily="34" charset="0"/>
              </a:rPr>
              <a:t>aspek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pembangunan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masyarakat</a:t>
            </a:r>
            <a:r>
              <a:rPr lang="en-US" sz="2400" dirty="0" smtClean="0">
                <a:latin typeface="Arial" pitchFamily="34" charset="0"/>
                <a:cs typeface="Arial" pitchFamily="34" charset="0"/>
              </a:rPr>
              <a:t>.</a:t>
            </a:r>
          </a:p>
          <a:p>
            <a:endParaRPr lang="en-US" sz="2400"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1335</TotalTime>
  <Words>1386</Words>
  <Application>Microsoft Office PowerPoint</Application>
  <PresentationFormat>On-screen Show (4:3)</PresentationFormat>
  <Paragraphs>124</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Konsep Pembangunan</vt:lpstr>
      <vt:lpstr>PowerPoint Presentation</vt:lpstr>
      <vt:lpstr>Prinsip – Prinsip Pembangunan</vt:lpstr>
      <vt:lpstr>Model Pembangunan</vt:lpstr>
      <vt:lpstr>PowerPoint Presentation</vt:lpstr>
      <vt:lpstr>PowerPoint Presentation</vt:lpstr>
      <vt:lpstr>PowerPoint Presentation</vt:lpstr>
      <vt:lpstr>PowerPoint Presentation</vt:lpstr>
      <vt:lpstr>PowerPoint Presentation</vt:lpstr>
      <vt:lpstr>PowerPoint Presentation</vt:lpstr>
      <vt:lpstr> Pendekatan Pembangunan</vt:lpstr>
      <vt:lpstr>PowerPoint Presentation</vt:lpstr>
      <vt:lpstr>Partisipasi Masyarakat</vt:lpstr>
      <vt:lpstr>PowerPoint Presentation</vt:lpstr>
      <vt:lpstr>PowerPoint Presentation</vt:lpstr>
      <vt:lpstr>PowerPoint Presentation</vt:lpstr>
      <vt:lpstr>Tugas Mahasiswa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Konsep dan Kebijakan Pembangunan Daerah</dc:title>
  <dc:creator>HERAWATI</dc:creator>
  <cp:lastModifiedBy>asus</cp:lastModifiedBy>
  <cp:revision>108</cp:revision>
  <dcterms:created xsi:type="dcterms:W3CDTF">2016-02-22T21:32:17Z</dcterms:created>
  <dcterms:modified xsi:type="dcterms:W3CDTF">2020-04-08T03:05:38Z</dcterms:modified>
</cp:coreProperties>
</file>