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57" r:id="rId4"/>
    <p:sldId id="258" r:id="rId5"/>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2"/>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r>
              <a:rPr lang="en-US" b="1">
                <a:solidFill>
                  <a:srgbClr val="FF0000"/>
                </a:solidFill>
              </a:rPr>
              <a:t>PEMIKIRAN JEAN J.ROUSSEAU</a:t>
            </a:r>
            <a:endParaRPr lang="en-US" b="1">
              <a:solidFill>
                <a:srgbClr val="FF0000"/>
              </a:solidFill>
            </a:endParaRPr>
          </a:p>
        </p:txBody>
      </p:sp>
      <p:sp>
        <p:nvSpPr>
          <p:cNvPr id="3" name="Subtitle 2"/>
          <p:cNvSpPr>
            <a:spLocks noGrp="1"/>
          </p:cNvSpPr>
          <p:nvPr>
            <p:ph type="subTitle" idx="1"/>
          </p:nvPr>
        </p:nvSpPr>
        <p:spPr/>
        <p:txBody>
          <a:bodyPr/>
          <a:p>
            <a:r>
              <a:rPr lang="en-US"/>
              <a:t>disusun :</a:t>
            </a:r>
            <a:endParaRPr lang="en-US"/>
          </a:p>
          <a:p>
            <a:r>
              <a:rPr lang="en-US"/>
              <a:t>Dr.Guno Tri Tjahjoko,MA</a:t>
            </a:r>
            <a:endParaRPr lang="en-US"/>
          </a:p>
          <a:p>
            <a:r>
              <a:rPr lang="en-US"/>
              <a:t>(kompilasi berbagai sumber)</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10.Dalam keadaan alamiah manusia menurut Rousseou.</a:t>
            </a:r>
            <a:endParaRPr lang="en-US" sz="2400"/>
          </a:p>
          <a:p>
            <a:r>
              <a:rPr lang="en-US" sz="2400"/>
              <a:t>Memiliki kebebasan mutlak, mereka bebas melakukan apapun yang dikehendakinya, terlepas apakah hal itu akan menyebabkan pertikaian dengan manusia lainnya. Kebebasan merupakan determinan yang membuat manusia menjadi manusia alamiah.</a:t>
            </a:r>
            <a:endParaRPr lang="en-US" sz="2400"/>
          </a:p>
          <a:p>
            <a:r>
              <a:rPr lang="en-US" sz="2400"/>
              <a:t>11.Bagaimana gambaran manusia alamiah?</a:t>
            </a:r>
            <a:endParaRPr lang="en-US" sz="2400"/>
          </a:p>
          <a:p>
            <a:r>
              <a:rPr lang="en-US" sz="2400"/>
              <a:t>Dalam konsep kembali ke alam Rousseau mengidealisasikan manusia yang liar tapi baik. Manusia alamiah : tidak baik dan tidak buruk, tidak egois dan tidak altruis, ia hidup dengan polos dan mencintai diri secara spontan ia bebas dari segala wewenang orang lain dan karena itu secara hakiki sama kedudukannya (Magnis Suseno, 238) Dalam hidupnya selalu mementingkan keutamaan (247, Suhelmi)</a:t>
            </a:r>
            <a:endParaRPr 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12.Manusia tidak lagi menjadi manusia alamiah (248) menjadi buruk perilakunya karena masyarakat sekitarnya serta peradaban modernnya telah membuatnya demikian. Peradaban dan masyarakat modern secara bertahap mengikis sifat luhur manusia.</a:t>
            </a:r>
            <a:endParaRPr lang="en-US" sz="2400"/>
          </a:p>
          <a:p>
            <a:r>
              <a:rPr lang="en-US" sz="2400"/>
              <a:t>13.Untuk menjadi manusia alamiah dalam konteks masyarakat modern menurut Rousseou (248)</a:t>
            </a:r>
            <a:endParaRPr lang="en-US" sz="2400"/>
          </a:p>
          <a:p>
            <a:r>
              <a:rPr lang="en-US" sz="2400"/>
              <a:t>a.Manusia harus dididik sejak kanak-kanak, anak-anak harus dibiarkan bebas menentukan watak dan kepribadiannya sesuai dengan kehendak alam (berkembang sesuai naluri kemanusiaan dan insting kemanusiaannya).</a:t>
            </a:r>
            <a:endParaRPr lang="en-US" sz="2400"/>
          </a:p>
          <a:p>
            <a:r>
              <a:rPr lang="en-US" sz="2400"/>
              <a:t>b.Manusia yang alamiah adalah manusia dalam keadaan bebas sejak dilahirkan. Rousseou menegaskan bahwa pada dasarnya semua manusia menurut kodrat alaminya bebas, tapi kemudian terbelenggu setelah terlepas dari kodrat alaminya.</a:t>
            </a:r>
            <a:endParaRPr lang="en-US" sz="2400"/>
          </a:p>
          <a:p>
            <a:endParaRPr lang="en-US" sz="2400"/>
          </a:p>
          <a:p>
            <a:endParaRPr 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83833"/>
            <a:ext cx="10972800" cy="1143000"/>
          </a:xfrm>
        </p:spPr>
        <p:txBody>
          <a:bodyPr/>
          <a:p>
            <a:r>
              <a:rPr lang="en-US" sz="2800" b="1"/>
              <a:t>Perjanjian Sosial (Du Contract Social)</a:t>
            </a:r>
            <a:endParaRPr lang="en-US" sz="2800" b="1"/>
          </a:p>
        </p:txBody>
      </p:sp>
      <p:sp>
        <p:nvSpPr>
          <p:cNvPr id="3" name="Content Placeholder 2"/>
          <p:cNvSpPr>
            <a:spLocks noGrp="1"/>
          </p:cNvSpPr>
          <p:nvPr>
            <p:ph idx="1"/>
          </p:nvPr>
        </p:nvSpPr>
        <p:spPr>
          <a:xfrm>
            <a:off x="728980" y="1485265"/>
            <a:ext cx="10972800" cy="4525963"/>
          </a:xfrm>
        </p:spPr>
        <p:txBody>
          <a:bodyPr/>
          <a:p>
            <a:r>
              <a:rPr lang="en-US" sz="2000"/>
              <a:t>Pikiran Rousseou tentang masyarakat dan Negara (1762)</a:t>
            </a:r>
            <a:endParaRPr lang="en-US" sz="2000"/>
          </a:p>
          <a:p>
            <a:r>
              <a:rPr lang="en-US" sz="2000"/>
              <a:t>1.Tulisannya menggambarkan semangat kembali ke alam</a:t>
            </a:r>
            <a:endParaRPr lang="en-US" sz="2000"/>
          </a:p>
          <a:p>
            <a:r>
              <a:rPr lang="en-US" sz="2000"/>
              <a:t>2.Rousseau mengemukakan perjanjian bersama sebagai jalan membentuk Negara seperti polis pada masa Yunani kuno atau republik atau badan politik (rakyat berdaulat, kekuasaan, atau rakyat saja). Kumpulan manusia itu:</a:t>
            </a:r>
            <a:endParaRPr lang="en-US" sz="2000"/>
          </a:p>
          <a:p>
            <a:r>
              <a:rPr lang="en-US" sz="2000"/>
              <a:t>a.Disebut negara jika memainkan peranan pasif</a:t>
            </a:r>
            <a:endParaRPr lang="en-US" sz="2000"/>
          </a:p>
          <a:p>
            <a:r>
              <a:rPr lang="en-US" sz="2000"/>
              <a:t>b.Disebut rakyat berdaulat jika memainkan peranan aktif</a:t>
            </a:r>
            <a:endParaRPr lang="en-US" sz="2000"/>
          </a:p>
          <a:p>
            <a:r>
              <a:rPr lang="en-US" sz="2000"/>
              <a:t>c.Disebut kekuasaan jika ia dipertentangkan dengan badan yang sejenis.</a:t>
            </a:r>
            <a:endParaRPr lang="en-US" sz="2000"/>
          </a:p>
          <a:p>
            <a:r>
              <a:rPr lang="en-US" sz="2000"/>
              <a:t>3.Negara merupakan sebuah produk perjanjian sosial, individu-individu dalam masyarakat menyerahkan sebagian hak-hak, kebebasan, dan kekuasaan yang dimilikinya kepada suatu kekuasaan bersama (disebut Negara) dengan menyerahkan hak-hak itu individu tidak kehilangan kebebasan atau kekuasaannya, mereka tetap dalam keadaan sediakala (25, Suhelmi)</a:t>
            </a:r>
            <a:endParaRPr lang="en-US"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4.Apakah dengan penyerahan ini kebebasan hilang lenyap?</a:t>
            </a:r>
            <a:endParaRPr lang="en-US" sz="2400"/>
          </a:p>
          <a:p>
            <a:r>
              <a:rPr lang="en-US" sz="2400"/>
              <a:t>Menurut Rousseau ”kebebasan ini tetap terjamin” sebab setiap sekutu tdk menyerahkan apa-apa kpd teman sekutunya melainkan kpd persekutuan itu dalam keseluruhan.Oleh karena itu, setiap sekutu hanya patuh kpd dirinya sendiri dan tetap tinggal bebas sbg sediakala. Kebebasan demikian tdk sama dengan kebebasan alami, melainkan merupakan ”kebebasan sipil,” yaitu kebebasan yg disokong oleh kemauan bersama (volonte generale).</a:t>
            </a:r>
            <a:endParaRPr lang="en-US" sz="2400"/>
          </a:p>
          <a:p>
            <a:r>
              <a:rPr lang="en-US" sz="2400"/>
              <a:t>5.Berkembangnya keadaan alami menjadi ”keadaan sipil” membawa perubahan yang mencolok  pada individu (Franz Magnis Suseno, 163) :</a:t>
            </a:r>
            <a:endParaRPr lang="en-US" sz="2400"/>
          </a:p>
          <a:p>
            <a:r>
              <a:rPr lang="en-US" sz="2400"/>
              <a:t>a.menumbuhkan keadilan dalam sikapnya sebagai pengganti insting</a:t>
            </a:r>
            <a:endParaRPr lang="en-US" sz="2400"/>
          </a:p>
          <a:p>
            <a:r>
              <a:rPr lang="en-US" sz="2400"/>
              <a:t>b.dasar moral sebagai landasan perbuatan</a:t>
            </a:r>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c.hak menggantikan keinginan nafsu</a:t>
            </a:r>
            <a:endParaRPr lang="en-US" sz="2400"/>
          </a:p>
          <a:p>
            <a:r>
              <a:rPr lang="en-US" sz="2400"/>
              <a:t>d.kewajiban menggantikan dorongan kekuatan fisik</a:t>
            </a:r>
            <a:endParaRPr lang="en-US" sz="2400"/>
          </a:p>
          <a:p>
            <a:r>
              <a:rPr lang="en-US" sz="2400"/>
              <a:t>e.perasaan menjadi mulia</a:t>
            </a:r>
            <a:endParaRPr lang="en-US" sz="2400"/>
          </a:p>
          <a:p>
            <a:r>
              <a:rPr lang="en-US" sz="2400"/>
              <a:t>6.Kebebasan alami, termasuk kebebasan bermilik, bergantung pada kekuatan masing-masing.Sedangkan kebebasan sipil dan soal milik dalam persekutuan ini dijamin oleh kemauan bersama. Apa itu kemauan bersama? (Deliar Noer 154)</a:t>
            </a:r>
            <a:endParaRPr lang="en-US" sz="2400"/>
          </a:p>
          <a:p>
            <a:r>
              <a:rPr lang="en-US" sz="2400"/>
              <a:t>7.Negara berdaulat karena mandate dari rakyat, Negara diberi mandate oleh rakyat untuk mengatur, mengayomi dan menjaga keamanan maupun harta benda (252) Negara harus selalu mewujudkan kehendak umum.</a:t>
            </a: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83833"/>
            <a:ext cx="10972800" cy="1143000"/>
          </a:xfrm>
        </p:spPr>
        <p:txBody>
          <a:bodyPr/>
          <a:p>
            <a:r>
              <a:rPr lang="en-US"/>
              <a:t>lanjutan...</a:t>
            </a:r>
            <a:endParaRPr lang="en-US"/>
          </a:p>
        </p:txBody>
      </p:sp>
      <p:sp>
        <p:nvSpPr>
          <p:cNvPr id="3" name="Content Placeholder 2"/>
          <p:cNvSpPr>
            <a:spLocks noGrp="1"/>
          </p:cNvSpPr>
          <p:nvPr>
            <p:ph idx="1"/>
          </p:nvPr>
        </p:nvSpPr>
        <p:spPr>
          <a:xfrm>
            <a:off x="638810" y="1029970"/>
            <a:ext cx="10972800" cy="4525963"/>
          </a:xfrm>
        </p:spPr>
        <p:txBody>
          <a:bodyPr/>
          <a:p>
            <a:r>
              <a:rPr lang="en-US" sz="2400"/>
              <a:t>9.Tiap individu merupakan subyek harus dilihat sebagai suatu entitas individu (bukan sebagai entitas kolektif) (h, 252, Suhelmi). Ia mengumpamakan Negara punya 10 ribu warga, berarti setiap orang punya akses sepersepuluh ribu dari kekuasaan Negara, walaupun ia menyerahkan semua haknya pada lembaga politik itu (252) </a:t>
            </a:r>
            <a:endParaRPr lang="en-US" sz="2400"/>
          </a:p>
          <a:p>
            <a:endParaRPr lang="en-US" sz="2400"/>
          </a:p>
          <a:p>
            <a:r>
              <a:rPr lang="en-US" sz="2400"/>
              <a:t>10.Negara berpangkal pada perjanjian hanya terbentuk dengan persetujuan yang diberikan, bukan dengan paksaan, persekutuan itu disokong oleh kemauan bersama (Noer)</a:t>
            </a:r>
            <a:endParaRPr lang="en-US" sz="2400"/>
          </a:p>
          <a:p>
            <a:r>
              <a:rPr lang="en-US" sz="2400"/>
              <a:t>  Dalam persekutuan negara tersebut manusia bebas :</a:t>
            </a:r>
            <a:endParaRPr lang="en-US" sz="2400"/>
          </a:p>
          <a:p>
            <a:r>
              <a:rPr lang="en-US" sz="2400"/>
              <a:t>a.Dalam negara seperti ini manusia bebas, ia dibebaskan dari ikatan-ikatan keinginan, nafsu, dan naluri seperti yang mencekamnya dalam keadaan alami, ia menjadi tuan terhadap dirinya sendiri, bukan budak</a:t>
            </a:r>
            <a:endParaRPr lang="en-US" sz="2400"/>
          </a:p>
          <a:p>
            <a:r>
              <a:rPr lang="en-US" sz="2400"/>
              <a:t>b.Ia tunduk pada hakim yg bersendikan kemauan bersama , dimana kemauannya telah turut didalamnya, disinilah letaknya kebebasan,</a:t>
            </a:r>
            <a:endParaRPr lang="en-US" sz="2400"/>
          </a:p>
          <a:p>
            <a:endParaRPr 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11.Negara yang sah adalah “Republik” terungkap dalam ajaran Rousseou tentang kedaulatan rakyat. Rakyat itu berdaulat dan karena itu Negara harus menjadi urusan seluruh rakyat.</a:t>
            </a:r>
            <a:endParaRPr lang="en-US" sz="2400"/>
          </a:p>
          <a:p>
            <a:endParaRPr lang="en-US" sz="2400"/>
          </a:p>
          <a:p>
            <a:r>
              <a:rPr lang="en-US" sz="2400"/>
              <a:t>12.Paham kedaulatan rakyat mengimplikasikan.</a:t>
            </a:r>
            <a:endParaRPr lang="en-US" sz="2400"/>
          </a:p>
          <a:p>
            <a:r>
              <a:rPr lang="en-US" sz="2400"/>
              <a:t>a.Penolakan terhadap segala wewenang diatas rakyat yang tidak dari rakyat</a:t>
            </a:r>
            <a:endParaRPr lang="en-US" sz="2400"/>
          </a:p>
          <a:p>
            <a:r>
              <a:rPr lang="en-US" sz="2400"/>
              <a:t>b.Tuntutan agar segala kekuatan yang ada mesti identik dengan kehendak rakyat.</a:t>
            </a:r>
            <a:endParaRPr lang="en-US" sz="2400"/>
          </a:p>
          <a:p>
            <a:r>
              <a:rPr lang="en-US" sz="2400"/>
              <a:t>Jadi Negara tidak berhak untuk meletakkan kewajiban atau pembatasan apapun pada rakyat.</a:t>
            </a:r>
            <a:endParaRPr lang="en-US" sz="2400"/>
          </a:p>
          <a:p>
            <a:r>
              <a:rPr lang="en-US" sz="2400"/>
              <a:t>Rakyat berwenang penuh untuk menentukan dirinya sendiri, maka tidak ada pihak apapun yang punya wewenang terhadap rakyat.</a:t>
            </a:r>
            <a:endParaRPr 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solidFill>
                  <a:srgbClr val="FF0000"/>
                </a:solidFill>
              </a:rPr>
              <a:t>TERIMAKASIH....</a:t>
            </a:r>
            <a:endParaRPr lang="en-US" sz="3600" b="1">
              <a:solidFill>
                <a:srgbClr val="FF0000"/>
              </a:solidFill>
            </a:endParaRPr>
          </a:p>
        </p:txBody>
      </p:sp>
      <p:sp>
        <p:nvSpPr>
          <p:cNvPr id="3" name="Content Placeholder 2"/>
          <p:cNvSpPr>
            <a:spLocks noGrp="1"/>
          </p:cNvSpPr>
          <p:nvPr>
            <p:ph idx="1"/>
          </p:nvPr>
        </p:nvSpPr>
        <p:spPr/>
        <p:txBody>
          <a:bodyPr/>
          <a:p>
            <a:pPr algn="ctr"/>
            <a:r>
              <a:rPr lang="en-US"/>
              <a:t>Sampai jumpa minggu depan........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Materi Kuliah</a:t>
            </a:r>
            <a:endParaRPr lang="en-US"/>
          </a:p>
        </p:txBody>
      </p:sp>
      <p:sp>
        <p:nvSpPr>
          <p:cNvPr id="4" name="Content Placeholder 3"/>
          <p:cNvSpPr/>
          <p:nvPr>
            <p:ph sz="half" idx="1"/>
          </p:nvPr>
        </p:nvSpPr>
        <p:spPr/>
        <p:txBody>
          <a:bodyPr/>
          <a:p>
            <a:r>
              <a:rPr lang="en-US"/>
              <a:t>The State of Nature</a:t>
            </a:r>
            <a:endParaRPr lang="en-US"/>
          </a:p>
          <a:p>
            <a:r>
              <a:rPr lang="en-US"/>
              <a:t>Pemikiran tentang Negara</a:t>
            </a:r>
            <a:endParaRPr lang="en-US"/>
          </a:p>
        </p:txBody>
      </p:sp>
      <p:pic>
        <p:nvPicPr>
          <p:cNvPr id="5" name="Content Placeholder 4"/>
          <p:cNvPicPr>
            <a:picLocks noChangeAspect="1"/>
          </p:cNvPicPr>
          <p:nvPr>
            <p:ph sz="half" idx="2"/>
          </p:nvPr>
        </p:nvPicPr>
        <p:blipFill>
          <a:blip r:embed="rId1"/>
          <a:stretch>
            <a:fillRect/>
          </a:stretch>
        </p:blipFill>
        <p:spPr>
          <a:xfrm>
            <a:off x="5994400" y="1417955"/>
            <a:ext cx="6210935" cy="38036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t>LATAR BELAKANG</a:t>
            </a:r>
            <a:endParaRPr lang="en-US" sz="3600" b="1"/>
          </a:p>
        </p:txBody>
      </p:sp>
      <p:sp>
        <p:nvSpPr>
          <p:cNvPr id="3" name="Content Placeholder 2"/>
          <p:cNvSpPr>
            <a:spLocks noGrp="1"/>
          </p:cNvSpPr>
          <p:nvPr>
            <p:ph idx="1"/>
          </p:nvPr>
        </p:nvSpPr>
        <p:spPr/>
        <p:txBody>
          <a:bodyPr/>
          <a:p>
            <a:r>
              <a:rPr lang="en-US" sz="2400"/>
              <a:t>1.Dilahirkan di Jenewa, Swiss 28 Juni  1712, di alam pegunungan Alpen yang indah, ketika masih bayi ibunya meninggal, dan ia diasuh saudara ibunya. Ayahnya  miskin bekerja sebagai tukang jam dan guru dansa.</a:t>
            </a:r>
            <a:endParaRPr lang="en-US" sz="2400"/>
          </a:p>
          <a:p>
            <a:endParaRPr lang="en-US" sz="2400"/>
          </a:p>
          <a:p>
            <a:r>
              <a:rPr lang="en-US" sz="2400"/>
              <a:t>2.Jean Jacques Rousseau (meninggal di Ermenonville, Oise, Perancis, 2 Juli 1778 pada umur 66 tahun) adalah seorang tokoh filsuf besar, penulis dan komposer pada abad pencerahan. </a:t>
            </a:r>
            <a:endParaRPr lang="en-US" sz="2400"/>
          </a:p>
          <a:p>
            <a:endParaRPr lang="en-US" sz="2400"/>
          </a:p>
          <a:p>
            <a:r>
              <a:rPr lang="en-US" sz="2400"/>
              <a:t>3.Pemikiran filosofinya memengaruhi revolusi Prancis, perkembangan politik modern dan dasar pemikiran edukasi. Karya novelnya, Emile, atau On Education yang dinilai merupakan karyanya yang terpenting adalah tulisan kunci pada pokok pendidikan kewarganegaraan yang seutuhnya.</a:t>
            </a:r>
            <a:endParaRPr 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297940"/>
            <a:ext cx="10972800" cy="4525963"/>
          </a:xfrm>
        </p:spPr>
        <p:txBody>
          <a:bodyPr/>
          <a:p>
            <a:r>
              <a:rPr lang="en-US" sz="2400"/>
              <a:t>4.Terkenal sebagai bapak gerakan romantika yg mulai menjelma di Eropa dalam abad ke-18. Golongan romantik lebih cenderung melihat manusia secara perorangan, bukan secara golongan. Disebut juga la sensibilite (sentibility) yaitu kecenderungan kepada emosi yang digerakkan secara langsung dan kuat bukan disertai pemikiran sebelumnya</a:t>
            </a:r>
            <a:endParaRPr lang="en-US" sz="2400"/>
          </a:p>
          <a:p>
            <a:r>
              <a:rPr lang="en-US" sz="2400"/>
              <a:t>5.Nilai yang diajukan adalah estetika bukan keperluan, misal: mereka tidak suka industri dan kota karena tidak mengandung keindahan sama sekali, usaha untuk memperoleh laba juga mereka benci. Semboyan mereka: kembali kealam. Keindahan alam,  hijaunya padang rumput, pegunungan yg indah hutan rimba yang tak dapat dilalui.</a:t>
            </a:r>
            <a:endParaRPr lang="en-US" sz="2400"/>
          </a:p>
          <a:p>
            <a:r>
              <a:rPr lang="en-US" sz="2400"/>
              <a:t>6.Karya Rousseau berjudul Du Contract Social telah mempersiapkan jalan bagi revolusi yang terjadi di Perancis (J.J. Rousseau, Kontrak Sosial, xxvi)</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t>The State of Nature (Keadaan Alami)</a:t>
            </a:r>
            <a:endParaRPr lang="en-US" sz="3600" b="1"/>
          </a:p>
        </p:txBody>
      </p:sp>
      <p:sp>
        <p:nvSpPr>
          <p:cNvPr id="3" name="Content Placeholder 2"/>
          <p:cNvSpPr>
            <a:spLocks noGrp="1"/>
          </p:cNvSpPr>
          <p:nvPr>
            <p:ph idx="1"/>
          </p:nvPr>
        </p:nvSpPr>
        <p:spPr>
          <a:xfrm>
            <a:off x="609600" y="1165860"/>
            <a:ext cx="10972800" cy="4525963"/>
          </a:xfrm>
        </p:spPr>
        <p:txBody>
          <a:bodyPr/>
          <a:p>
            <a:pPr marL="0" indent="0">
              <a:buNone/>
            </a:pPr>
            <a:endParaRPr lang="en-US" sz="2400"/>
          </a:p>
          <a:p>
            <a:r>
              <a:rPr lang="en-US" sz="2400"/>
              <a:t>1.Dalam keadaan alamiah, manusia memiliki kebebasan mutlak, mereka bebas melakukan apapun yang dikehendakinya : kebebasan adalah determinan yang membuat manusia menjadi  alami.</a:t>
            </a:r>
            <a:endParaRPr lang="en-US" sz="2400"/>
          </a:p>
          <a:p>
            <a:r>
              <a:rPr lang="en-US" sz="2400"/>
              <a:t>  </a:t>
            </a:r>
            <a:endParaRPr lang="en-US" sz="2400"/>
          </a:p>
          <a:p>
            <a:r>
              <a:rPr lang="en-US" sz="2400"/>
              <a:t>2.Rousseau menggunakan konsep keadaan alamiah untuk tiga maksud (245, Suhelmi)</a:t>
            </a:r>
            <a:endParaRPr lang="en-US" sz="2400"/>
          </a:p>
          <a:p>
            <a:r>
              <a:rPr lang="en-US" sz="2400"/>
              <a:t>a.Menjelaskan keadaan asli / primitif ras manusia.</a:t>
            </a:r>
            <a:endParaRPr lang="en-US" sz="2400"/>
          </a:p>
          <a:p>
            <a:r>
              <a:rPr lang="en-US" sz="2400"/>
              <a:t>b.Mengidentifikasi prinsip-prinsip dasar hakekat manusia yang ada dalam keadaan asli /primitive itu.</a:t>
            </a:r>
            <a:endParaRPr lang="en-US" sz="2400"/>
          </a:p>
          <a:p>
            <a:r>
              <a:rPr lang="en-US" sz="2400"/>
              <a:t>c.Menjelaskan keadaan manusia yang hidup dalam masyarakat modern</a:t>
            </a:r>
            <a:endParaRPr lang="en-US" sz="2400"/>
          </a:p>
          <a:p>
            <a:r>
              <a:rPr lang="en-US" sz="2400"/>
              <a:t>Keadaan alamiah tidak punya pijakan dalam kenyataan sejarah manusia, sebab ia semata-mata konsep hipotesis (kreasi pemikiran Rousseou).</a:t>
            </a:r>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282700"/>
            <a:ext cx="10972800" cy="4525963"/>
          </a:xfrm>
        </p:spPr>
        <p:txBody>
          <a:bodyPr/>
          <a:p>
            <a:r>
              <a:rPr lang="en-US" sz="2400"/>
              <a:t>3.Keadaan alami menurut Rousseau: </a:t>
            </a:r>
            <a:endParaRPr lang="en-US" sz="2400"/>
          </a:p>
          <a:p>
            <a:r>
              <a:rPr lang="en-US" sz="2400"/>
              <a:t>a.Kehidupan dalam keadaan alami diakui Rousseau sebagai kehidupan yang terdapat sebelum Negara terbentuk</a:t>
            </a:r>
            <a:endParaRPr lang="en-US" sz="2400"/>
          </a:p>
          <a:p>
            <a:r>
              <a:rPr lang="en-US" sz="2400"/>
              <a:t>b.penuh dengan keinginan nafsu dan naluri, sehingga menurutnya manusia bersangkutan tak ubahnya seperti budak  dari keinginan, nafsu, dan naluri . </a:t>
            </a:r>
            <a:endParaRPr lang="en-US" sz="2400"/>
          </a:p>
          <a:p>
            <a:r>
              <a:rPr lang="en-US" sz="2400"/>
              <a:t>c.Kebebasan manusia adalah kebebasan alami, berupa hak-hak yang tiada tentu dan tidak terbatas untuk mengambil apa saja yang menarik minatnya. Hak-hak ini dapat ditegakkan selama manusia cukup kuat mempertahankannya ( Deliar Noer, 153). Keadaan yang serba tidak tentu ini yang diatasi dengan mengadakan Perjanjian Bersama</a:t>
            </a:r>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4.Keadaan alamiah (seperti John Locke, Thomas Hobbes) adalah keadaan sebelum terbentuknya negara (Suhelmi, 246)</a:t>
            </a:r>
            <a:endParaRPr lang="en-US" sz="2400"/>
          </a:p>
          <a:p>
            <a:r>
              <a:rPr lang="en-US" sz="2400"/>
              <a:t>a.Lembaga-lembaga politik ataupun kekuasaan bersama belum terwujud.</a:t>
            </a:r>
            <a:endParaRPr lang="en-US" sz="2400"/>
          </a:p>
          <a:p>
            <a:r>
              <a:rPr lang="en-US" sz="2400"/>
              <a:t>b.Manusia bertindak didorong oleh kecintaan pada diri sendiri yang membuatnya selalu berusaha menjaga keselamatan dirinya dan naluri untuk memuaskan keinginan-keinginan manusianya.</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sz="2400"/>
              <a:t>5.Dalam keadaan alamiah manusia mempunyai kebebasan penuh dan bergerak menurut nafsu dan nalurinya. Sebaik apapun keadaan alamiah dapat mengancam eksistensi manusia, perang dan pertikaian akan terjadi. Kekhawatiran itu yang menggerakkan manusia mengadakan kontrak sosial (250).</a:t>
            </a:r>
            <a:endParaRPr lang="en-US" sz="2400"/>
          </a:p>
          <a:p>
            <a:r>
              <a:rPr lang="en-US" sz="2400"/>
              <a:t>6.Perang menurut Rousseau bukanlah fenomena alamiah, melainkan fenomena sosial artinya : perang akan meletus jika terjadi pergeseran dari kehidupan alamiah ke kehidupan sosial. Perang adalah sesuatu yang secara sosial dikonstruksikan hanya dalam kehidupan sosial perang akan terjadi.</a:t>
            </a:r>
            <a:endParaRPr lang="en-US" sz="2400"/>
          </a:p>
          <a:p>
            <a:r>
              <a:rPr lang="en-US" sz="2400"/>
              <a:t>7.Perang akan terjadi (Rousseou): jika manusia memasuki masyarakat bersama manusia-manusia lainnya yang bertujuan menyerang manusia lain dan ia akan menjadi tentara setelah ia menjadi warga Negara.</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609600" y="1417955"/>
            <a:ext cx="10972800" cy="4525963"/>
          </a:xfrm>
        </p:spPr>
        <p:txBody>
          <a:bodyPr/>
          <a:p>
            <a:r>
              <a:rPr lang="en-US" sz="2400"/>
              <a:t>8.Keadaan alamiah dapat berubah menjadi keadaan perang jika terjadi:</a:t>
            </a:r>
            <a:endParaRPr lang="en-US" sz="2400"/>
          </a:p>
          <a:p>
            <a:r>
              <a:rPr lang="en-US" sz="2400"/>
              <a:t>a.Kesenjangan derajat manusia baik karena perbedaan atas pemilikan atau posisi sosial.</a:t>
            </a:r>
            <a:endParaRPr lang="en-US" sz="2400"/>
          </a:p>
          <a:p>
            <a:r>
              <a:rPr lang="en-US" sz="2400"/>
              <a:t>(Hobbes: perang terjadi karena sifat agresif manusia, manusia punya naluri untuk menyerang, menguasai harta orang lain /memiliki ambisi berkuasa).</a:t>
            </a:r>
            <a:endParaRPr lang="en-US" sz="2400"/>
          </a:p>
          <a:p>
            <a:r>
              <a:rPr lang="en-US" sz="2400"/>
              <a:t>b.Kebiasaan dan pengalaman perang yang terus menerus.</a:t>
            </a:r>
            <a:endParaRPr lang="en-US" sz="2400"/>
          </a:p>
          <a:p>
            <a:r>
              <a:rPr lang="en-US" sz="2400"/>
              <a:t>9.Keadaan yang serba tidak tentu inilah yang diatasi dengan mengadakan perjanjian bersama. Tiap sekutu yang membentuk badan masyarakat menyerahkan segenap haknya kepada semua sekutu, sehingga tiap orang ada pada keadaan yang sama dengan yang lain. Dengan ini persamaan pun diciptakan serta mendapat jaminan. Apakah dengan penyerahan ini kebebasan menjadi hilang?(Delier Noer, 153)</a:t>
            </a:r>
            <a:endParaRPr lang="en-US" sz="2400"/>
          </a:p>
          <a:p>
            <a:endParaRPr lang="en-US" sz="2400"/>
          </a:p>
          <a:p>
            <a:endParaRPr lang="en-US" sz="2400"/>
          </a:p>
          <a:p>
            <a:endParaRPr lang="en-US" sz="2400"/>
          </a:p>
        </p:txBody>
      </p:sp>
    </p:spTree>
  </p:cSld>
  <p:clrMapOvr>
    <a:masterClrMapping/>
  </p:clrMapOvr>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9884</Words>
  <Application>WPS Presentation</Application>
  <PresentationFormat>Widescreen</PresentationFormat>
  <Paragraphs>131</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Microsoft YaHei</vt:lpstr>
      <vt:lpstr/>
      <vt:lpstr>Arial Unicode MS</vt:lpstr>
      <vt:lpstr>Calibri</vt:lpstr>
      <vt:lpstr>Segoe Print</vt:lpstr>
      <vt:lpstr>Business Cooperate</vt:lpstr>
      <vt:lpstr>PEMIKIRAN JEAN J.ROUSSEAU</vt:lpstr>
      <vt:lpstr>Materi Kuliah</vt:lpstr>
      <vt:lpstr>LATAR BELAKANG</vt:lpstr>
      <vt:lpstr>lanjutan....</vt:lpstr>
      <vt:lpstr>The State of Nature (Keadaan Alami)</vt:lpstr>
      <vt:lpstr>lanjutan....</vt:lpstr>
      <vt:lpstr>lanjutan.....</vt:lpstr>
      <vt:lpstr>lanjutan....</vt:lpstr>
      <vt:lpstr>lanjutan....</vt:lpstr>
      <vt:lpstr>lanjutan....</vt:lpstr>
      <vt:lpstr>lanjutan.....</vt:lpstr>
      <vt:lpstr>Perjanjian Sosial (Du Contract Social)</vt:lpstr>
      <vt:lpstr>lanjutan....</vt:lpstr>
      <vt:lpstr>lanjutan...</vt:lpstr>
      <vt:lpstr>lanjutan...</vt:lpstr>
      <vt:lpstr>lanjutan....</vt:lpstr>
      <vt:lpstr>TERIMAKASIH....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JEAN J.ROUSSEAU</dc:title>
  <dc:creator>LENOVO</dc:creator>
  <cp:lastModifiedBy>gtritjahjoko</cp:lastModifiedBy>
  <cp:revision>6</cp:revision>
  <dcterms:created xsi:type="dcterms:W3CDTF">2019-03-17T09:55:00Z</dcterms:created>
  <dcterms:modified xsi:type="dcterms:W3CDTF">2019-10-10T19:24:51Z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1033-11.2.0.8970</vt:lpwstr>
  </property>
</Properties>
</file>