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75"/>
  </p:notesMasterIdLst>
  <p:handoutMasterIdLst>
    <p:handoutMasterId r:id="rId76"/>
  </p:handoutMasterIdLst>
  <p:sldIdLst>
    <p:sldId id="256" r:id="rId2"/>
    <p:sldId id="273" r:id="rId3"/>
    <p:sldId id="333" r:id="rId4"/>
    <p:sldId id="257" r:id="rId5"/>
    <p:sldId id="259" r:id="rId6"/>
    <p:sldId id="314" r:id="rId7"/>
    <p:sldId id="261" r:id="rId8"/>
    <p:sldId id="262" r:id="rId9"/>
    <p:sldId id="263" r:id="rId10"/>
    <p:sldId id="345" r:id="rId11"/>
    <p:sldId id="347" r:id="rId12"/>
    <p:sldId id="354" r:id="rId13"/>
    <p:sldId id="346" r:id="rId14"/>
    <p:sldId id="359" r:id="rId15"/>
    <p:sldId id="274" r:id="rId16"/>
    <p:sldId id="370" r:id="rId17"/>
    <p:sldId id="371" r:id="rId18"/>
    <p:sldId id="372" r:id="rId19"/>
    <p:sldId id="331" r:id="rId20"/>
    <p:sldId id="332" r:id="rId21"/>
    <p:sldId id="276" r:id="rId22"/>
    <p:sldId id="260" r:id="rId23"/>
    <p:sldId id="264" r:id="rId24"/>
    <p:sldId id="265" r:id="rId25"/>
    <p:sldId id="315" r:id="rId26"/>
    <p:sldId id="316" r:id="rId27"/>
    <p:sldId id="334" r:id="rId28"/>
    <p:sldId id="269" r:id="rId29"/>
    <p:sldId id="270" r:id="rId30"/>
    <p:sldId id="321" r:id="rId31"/>
    <p:sldId id="322" r:id="rId32"/>
    <p:sldId id="277" r:id="rId33"/>
    <p:sldId id="348" r:id="rId34"/>
    <p:sldId id="349" r:id="rId35"/>
    <p:sldId id="350" r:id="rId36"/>
    <p:sldId id="306" r:id="rId37"/>
    <p:sldId id="280" r:id="rId38"/>
    <p:sldId id="317" r:id="rId39"/>
    <p:sldId id="330" r:id="rId40"/>
    <p:sldId id="367" r:id="rId41"/>
    <p:sldId id="368" r:id="rId42"/>
    <p:sldId id="369" r:id="rId43"/>
    <p:sldId id="355" r:id="rId44"/>
    <p:sldId id="356" r:id="rId45"/>
    <p:sldId id="357" r:id="rId46"/>
    <p:sldId id="358" r:id="rId47"/>
    <p:sldId id="361" r:id="rId48"/>
    <p:sldId id="323" r:id="rId49"/>
    <p:sldId id="362" r:id="rId50"/>
    <p:sldId id="329" r:id="rId51"/>
    <p:sldId id="364" r:id="rId52"/>
    <p:sldId id="363" r:id="rId53"/>
    <p:sldId id="284" r:id="rId54"/>
    <p:sldId id="341" r:id="rId55"/>
    <p:sldId id="285" r:id="rId56"/>
    <p:sldId id="336" r:id="rId57"/>
    <p:sldId id="340" r:id="rId58"/>
    <p:sldId id="342" r:id="rId59"/>
    <p:sldId id="343" r:id="rId60"/>
    <p:sldId id="344" r:id="rId61"/>
    <p:sldId id="328" r:id="rId62"/>
    <p:sldId id="286" r:id="rId63"/>
    <p:sldId id="287" r:id="rId64"/>
    <p:sldId id="325" r:id="rId65"/>
    <p:sldId id="326" r:id="rId66"/>
    <p:sldId id="337" r:id="rId67"/>
    <p:sldId id="290" r:id="rId68"/>
    <p:sldId id="338" r:id="rId69"/>
    <p:sldId id="353" r:id="rId70"/>
    <p:sldId id="291" r:id="rId71"/>
    <p:sldId id="292" r:id="rId72"/>
    <p:sldId id="282" r:id="rId73"/>
    <p:sldId id="365" r:id="rId74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328" y="-108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AA06A-23CD-42A7-8D53-FF4A36EAB461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FEDE9-561E-4F0D-A44A-F392075F2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39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67307-149F-4326-B374-54E28F8932FA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45BFF-8C4C-4DD1-B536-AB5ACE37B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52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45BFF-8C4C-4DD1-B536-AB5ACE37BF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45BFF-8C4C-4DD1-B536-AB5ACE37BF0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45BFF-8C4C-4DD1-B536-AB5ACE37BF0D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CE47B-1CF9-4045-92AD-58BA05E0FA8D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90800" y="1447800"/>
            <a:ext cx="4038600" cy="685800"/>
          </a:xfrm>
        </p:spPr>
        <p:txBody>
          <a:bodyPr>
            <a:normAutofit fontScale="90000"/>
          </a:bodyPr>
          <a:lstStyle/>
          <a:p>
            <a:r>
              <a:rPr lang="en-US" smtClean="0"/>
              <a:t>JAMINAN SOSIAL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67200"/>
            <a:ext cx="9144000" cy="914400"/>
          </a:xfrm>
        </p:spPr>
        <p:txBody>
          <a:bodyPr>
            <a:normAutofit fontScale="92500" lnSpcReduction="10000"/>
          </a:bodyPr>
          <a:lstStyle/>
          <a:p>
            <a:endParaRPr lang="id-ID" sz="2800" b="1" dirty="0" smtClean="0"/>
          </a:p>
          <a:p>
            <a:r>
              <a:rPr lang="en-US" sz="2800" b="1" dirty="0" smtClean="0"/>
              <a:t>DRA. ANASTASIA  ADIWIRAHAYU, </a:t>
            </a:r>
            <a:r>
              <a:rPr lang="en-US" sz="2800" b="1" dirty="0" err="1" smtClean="0"/>
              <a:t>M.Si</a:t>
            </a:r>
            <a:endParaRPr lang="en-US" sz="2800" b="1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Kerentanan dan Resiko Sosial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d-ID" b="1" dirty="0" smtClean="0"/>
              <a:t>a.</a:t>
            </a:r>
            <a:r>
              <a:rPr lang="id-ID" dirty="0" smtClean="0"/>
              <a:t> </a:t>
            </a:r>
            <a:r>
              <a:rPr lang="id-ID" b="1" dirty="0" smtClean="0"/>
              <a:t>Kerentanan</a:t>
            </a:r>
          </a:p>
          <a:p>
            <a:pPr algn="just"/>
            <a:r>
              <a:rPr lang="id-ID" dirty="0" smtClean="0"/>
              <a:t>Keadaan  tidak stabil yang terjadi secara tiba-tiba sebagai akibat dari situasi krisis sosial, politik, ekonomi,politik, bencana</a:t>
            </a:r>
          </a:p>
          <a:p>
            <a:pPr algn="just"/>
            <a:r>
              <a:rPr lang="id-ID" dirty="0" smtClean="0"/>
              <a:t>Keadaan situasi,kondisi yang menghasilkan akibat yang tidak dapat diduga.</a:t>
            </a:r>
          </a:p>
          <a:p>
            <a:pPr algn="just"/>
            <a:r>
              <a:rPr lang="id-ID" dirty="0" smtClean="0"/>
              <a:t>Kerentanan dipengaruhi oleh berbagai faktor/karakteristik yang dimiliki dalam lingkungan tersebut dan dalam jangka waktu tertentu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0668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/>
              <a:t>Karakteristik / faktor dalam lingkungan seperti karakteristik biologis, geografis, sosial, ekonomi, politik, budaya, tehnologi </a:t>
            </a:r>
          </a:p>
          <a:p>
            <a:pPr algn="just"/>
            <a:r>
              <a:rPr lang="id-ID" dirty="0" smtClean="0"/>
              <a:t>Tujuan dari jangka waktu yang ditetapkan untuk mengurangi segala resiko, mencegah,mencapai kesiapsiagaan </a:t>
            </a:r>
            <a:r>
              <a:rPr lang="id-ID" smtClean="0"/>
              <a:t>dalam menanggapi </a:t>
            </a:r>
            <a:r>
              <a:rPr lang="id-ID" dirty="0" smtClean="0"/>
              <a:t>bahaya yang akan muncul. </a:t>
            </a:r>
          </a:p>
          <a:p>
            <a:r>
              <a:rPr lang="id-ID" dirty="0" smtClean="0"/>
              <a:t>Jenis kerentanan :</a:t>
            </a:r>
          </a:p>
          <a:p>
            <a:pPr marL="624078" indent="-514350">
              <a:buFont typeface="+mj-lt"/>
              <a:buAutoNum type="arabicPeriod"/>
            </a:pPr>
            <a:r>
              <a:rPr lang="id-ID" dirty="0" smtClean="0"/>
              <a:t>Kerentanan fisik</a:t>
            </a:r>
          </a:p>
          <a:p>
            <a:pPr marL="624078" indent="-514350">
              <a:buFont typeface="+mj-lt"/>
              <a:buAutoNum type="arabicPeriod"/>
            </a:pPr>
            <a:r>
              <a:rPr lang="id-ID" dirty="0" smtClean="0"/>
              <a:t>Kerentanan sosial</a:t>
            </a:r>
          </a:p>
          <a:p>
            <a:pPr marL="624078" indent="-514350">
              <a:buFont typeface="+mj-lt"/>
              <a:buAutoNum type="arabicPeriod"/>
            </a:pPr>
            <a:r>
              <a:rPr lang="id-ID" dirty="0" smtClean="0"/>
              <a:t>Kerentanan mental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600" b="1" dirty="0" smtClean="0"/>
              <a:t>b.Resiko Sosial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25112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Kejadian atau peristiwa yang dapat mempengaruhi kesejahteraan masyarakat yang disebabkan oleh pembebanan tambahan dan terkait dengan kerentanan</a:t>
            </a:r>
          </a:p>
          <a:p>
            <a:pPr algn="just"/>
            <a:r>
              <a:rPr lang="id-ID" dirty="0" smtClean="0"/>
              <a:t>Merupakan kejadian atau peristiwa yang dapat menimbulkan potensi terjadinya kerentanan sosial yang ditanggung oleh individu, keluarga, kelompok masyarakat sebagai dampak krisis sosial,ekonomi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id-ID" sz="3600" b="1" dirty="0" smtClean="0"/>
              <a:t>Perkembangan Jaminan Sosial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325112"/>
          </a:xfrm>
        </p:spPr>
        <p:txBody>
          <a:bodyPr>
            <a:noAutofit/>
          </a:bodyPr>
          <a:lstStyle/>
          <a:p>
            <a:pPr marL="624078" indent="-514350" algn="just">
              <a:buAutoNum type="alphaUcPeriod"/>
            </a:pPr>
            <a:r>
              <a:rPr lang="id-ID" sz="2400" b="1" dirty="0" smtClean="0"/>
              <a:t>Jaminan Tradisional</a:t>
            </a:r>
          </a:p>
          <a:p>
            <a:pPr marL="624078" indent="-514350" algn="just"/>
            <a:r>
              <a:rPr lang="id-ID" sz="2400" dirty="0" smtClean="0"/>
              <a:t>Manusia sering dihadapkan pada resiko sosial pada siklus hidupnya.</a:t>
            </a:r>
          </a:p>
          <a:p>
            <a:pPr marL="624078" indent="-514350" algn="just"/>
            <a:r>
              <a:rPr lang="id-ID" sz="2400" dirty="0" smtClean="0"/>
              <a:t>Secara naluri selalu berupaya mengatasi resiko sosial sesuai dengan kondisi lingkungan,budaya dan kearifan lokal masing –masing masyarakat</a:t>
            </a:r>
          </a:p>
          <a:p>
            <a:pPr marL="624078" indent="-514350" algn="just"/>
            <a:r>
              <a:rPr lang="id-ID" sz="2400" dirty="0" smtClean="0"/>
              <a:t>Jaminan sosial tradisional merupakan sebuah sistem dari mekanisme kebudayaan masyarakat lokal yang mewajibkan individu,kelompok, maupun komunitas untuk menyediakan bantuan satu dengan yang lainya saat anggota tersebut ada yang membutuhkan</a:t>
            </a:r>
          </a:p>
          <a:p>
            <a:pPr marL="624078" indent="-514350" algn="just"/>
            <a:r>
              <a:rPr lang="id-ID" sz="2400" dirty="0" smtClean="0"/>
              <a:t>Jaminan sosial tradisional merupakan jaminan sosial yang berasaskan asas kekeluargaan yang biasanya diberikan diantara keluarga dan komunitas dan berakar pada adat</a:t>
            </a:r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Jaminan sosial tradisional pada masyarakat tertentu memiliki  mekanisme jaminan sosial yang berkaitan dengan siklus kehidupan, kebutuhan pokok, pekerjaan,bencana, upacara keagamaan,dan lainnya</a:t>
            </a:r>
          </a:p>
          <a:p>
            <a:pPr algn="just"/>
            <a:r>
              <a:rPr lang="id-ID" dirty="0" smtClean="0"/>
              <a:t>Jaminan sosial tradisional biasanya masih berlaku dalam kehidupan masyarakat yang masih memiliki hubungan yang erat dan rasa kepedulian antar sesama.</a:t>
            </a:r>
          </a:p>
          <a:p>
            <a:pPr marL="0" indent="0" algn="just">
              <a:buNone/>
            </a:pPr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762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620000" cy="5638800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id-ID" sz="8600" b="1" dirty="0" smtClean="0"/>
              <a:t>B. Jaminan Sosial Formal</a:t>
            </a:r>
          </a:p>
          <a:p>
            <a:pPr marL="514350" indent="-514350" algn="just"/>
            <a:r>
              <a:rPr lang="id-ID" sz="8600" dirty="0" smtClean="0"/>
              <a:t>Dalam perkembangannya ada</a:t>
            </a:r>
            <a:r>
              <a:rPr lang="en-US" sz="8600" dirty="0" smtClean="0"/>
              <a:t> </a:t>
            </a:r>
            <a:r>
              <a:rPr lang="en-US" sz="8600" dirty="0" err="1" smtClean="0"/>
              <a:t>perubahan</a:t>
            </a:r>
            <a:r>
              <a:rPr lang="en-US" sz="8600" dirty="0" smtClean="0"/>
              <a:t> </a:t>
            </a:r>
            <a:r>
              <a:rPr lang="en-US" sz="8600" dirty="0" err="1" smtClean="0"/>
              <a:t>upaya</a:t>
            </a:r>
            <a:r>
              <a:rPr lang="en-US" sz="8600" dirty="0" smtClean="0"/>
              <a:t> </a:t>
            </a:r>
            <a:r>
              <a:rPr lang="en-US" sz="8600" dirty="0" err="1" smtClean="0"/>
              <a:t>perlindungan</a:t>
            </a:r>
            <a:r>
              <a:rPr lang="en-US" sz="8600" dirty="0" smtClean="0"/>
              <a:t>  </a:t>
            </a:r>
            <a:r>
              <a:rPr lang="en-US" sz="8600" dirty="0" err="1" smtClean="0"/>
              <a:t>dari</a:t>
            </a:r>
            <a:r>
              <a:rPr lang="en-US" sz="8600" dirty="0" smtClean="0"/>
              <a:t>  </a:t>
            </a:r>
            <a:r>
              <a:rPr lang="en-US" sz="8600" dirty="0" err="1" smtClean="0"/>
              <a:t>individuil</a:t>
            </a:r>
            <a:r>
              <a:rPr lang="en-US" sz="8600" dirty="0" smtClean="0"/>
              <a:t>, </a:t>
            </a:r>
            <a:r>
              <a:rPr lang="en-US" sz="8600" dirty="0" err="1" smtClean="0"/>
              <a:t>kelompok</a:t>
            </a:r>
            <a:r>
              <a:rPr lang="en-US" sz="8600" dirty="0" smtClean="0"/>
              <a:t>, </a:t>
            </a:r>
            <a:r>
              <a:rPr lang="en-US" sz="8600" dirty="0" err="1" smtClean="0"/>
              <a:t>sampai</a:t>
            </a:r>
            <a:r>
              <a:rPr lang="en-US" sz="8600" dirty="0" smtClean="0"/>
              <a:t> </a:t>
            </a:r>
            <a:r>
              <a:rPr lang="en-US" sz="8600" dirty="0" err="1" smtClean="0"/>
              <a:t>upaya</a:t>
            </a:r>
            <a:r>
              <a:rPr lang="en-US" sz="8600" dirty="0" smtClean="0"/>
              <a:t> yang </a:t>
            </a:r>
            <a:r>
              <a:rPr lang="en-US" sz="8600" dirty="0" err="1" smtClean="0"/>
              <a:t>dilakukan</a:t>
            </a:r>
            <a:r>
              <a:rPr lang="en-US" sz="8600" dirty="0" smtClean="0"/>
              <a:t> </a:t>
            </a:r>
            <a:r>
              <a:rPr lang="en-US" sz="8600" dirty="0" err="1" smtClean="0"/>
              <a:t>oleh</a:t>
            </a:r>
            <a:r>
              <a:rPr lang="en-US" sz="8600" dirty="0" smtClean="0"/>
              <a:t> </a:t>
            </a:r>
            <a:r>
              <a:rPr lang="en-US" sz="8600" dirty="0" err="1" smtClean="0"/>
              <a:t>negara</a:t>
            </a:r>
            <a:r>
              <a:rPr lang="en-US" sz="8600" dirty="0" smtClean="0"/>
              <a:t> </a:t>
            </a:r>
            <a:r>
              <a:rPr lang="en-US" sz="8600" dirty="0" err="1" smtClean="0"/>
              <a:t>melalui</a:t>
            </a:r>
            <a:r>
              <a:rPr lang="en-US" sz="8600" dirty="0" smtClean="0"/>
              <a:t> program </a:t>
            </a:r>
            <a:r>
              <a:rPr lang="en-US" sz="8600" dirty="0" err="1" smtClean="0"/>
              <a:t>publik</a:t>
            </a:r>
            <a:r>
              <a:rPr lang="en-US" sz="8600" dirty="0" smtClean="0"/>
              <a:t>.</a:t>
            </a:r>
          </a:p>
          <a:p>
            <a:pPr marL="514350" indent="-514350" algn="just"/>
            <a:r>
              <a:rPr lang="en-US" sz="8600" dirty="0" err="1" smtClean="0"/>
              <a:t>Perkembangan</a:t>
            </a:r>
            <a:r>
              <a:rPr lang="en-US" sz="8600" dirty="0" smtClean="0"/>
              <a:t> program </a:t>
            </a:r>
            <a:r>
              <a:rPr lang="en-US" sz="8600" dirty="0" err="1" smtClean="0"/>
              <a:t>publik</a:t>
            </a:r>
            <a:r>
              <a:rPr lang="en-US" sz="8600" dirty="0" smtClean="0"/>
              <a:t> </a:t>
            </a:r>
            <a:r>
              <a:rPr lang="en-US" sz="8600" dirty="0" err="1" smtClean="0"/>
              <a:t>menjadi</a:t>
            </a:r>
            <a:r>
              <a:rPr lang="en-US" sz="8600" dirty="0" smtClean="0"/>
              <a:t> </a:t>
            </a:r>
            <a:r>
              <a:rPr lang="en-US" sz="8600" dirty="0" err="1" smtClean="0"/>
              <a:t>beberapa</a:t>
            </a:r>
            <a:r>
              <a:rPr lang="en-US" sz="8600" dirty="0" smtClean="0"/>
              <a:t> era :</a:t>
            </a:r>
            <a:endParaRPr lang="id-ID" sz="8600" dirty="0" smtClean="0"/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Paternalisme</a:t>
            </a:r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Revolusi Industri</a:t>
            </a:r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Asuransi Sosial</a:t>
            </a:r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Depresi Besar</a:t>
            </a:r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Pasca Perang Dunia Kedua</a:t>
            </a:r>
          </a:p>
          <a:p>
            <a:pPr marL="1143000" indent="-1143000" algn="just">
              <a:buNone/>
            </a:pPr>
            <a:endParaRPr lang="id-ID" sz="6000" dirty="0" smtClean="0"/>
          </a:p>
          <a:p>
            <a:pPr marL="1143000" indent="-1143000" algn="just">
              <a:buNone/>
            </a:pPr>
            <a:r>
              <a:rPr lang="id-ID" sz="6000" dirty="0" smtClean="0"/>
              <a:t> 	</a:t>
            </a:r>
            <a:endParaRPr lang="en-US" sz="5000" b="1" dirty="0" smtClean="0"/>
          </a:p>
          <a:p>
            <a:pPr marL="514350" indent="-514350" algn="just"/>
            <a:endParaRPr lang="en-US" sz="5000" dirty="0" smtClean="0"/>
          </a:p>
          <a:p>
            <a:pPr marL="514350" indent="-514350" algn="just">
              <a:buNone/>
            </a:pPr>
            <a:endParaRPr lang="en-US" sz="5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Era Paternalisme 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UU Kemiskinan ( Poor Law)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Pemerintah dan masyarakat memberikan bantuan sosial kepaafakir miskin sebagai belas kasihan</a:t>
            </a:r>
          </a:p>
          <a:p>
            <a:pPr marL="0" indent="0">
              <a:buNone/>
            </a:pPr>
            <a:r>
              <a:rPr lang="id-ID" dirty="0" smtClean="0"/>
              <a:t>2. Era Revolusi Industri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Muncul golongan penduduk baru berupa pekerja pabrik yang kehidupannya tergantung dari upah.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Pemerintah membebankan tanggung jawab kepada pengusaha atas kesejahteraan pekerjanya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12654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d-ID" sz="4400" dirty="0" smtClean="0"/>
              <a:t>3</a:t>
            </a:r>
            <a:r>
              <a:rPr lang="id-ID" sz="9600" dirty="0" smtClean="0"/>
              <a:t>3. Era Asuransi Sosial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d-ID" sz="9600" dirty="0" smtClean="0"/>
              <a:t>Dimulai dari Jerman atas </a:t>
            </a:r>
            <a:r>
              <a:rPr lang="id-ID" sz="9600" dirty="0" smtClean="0"/>
              <a:t>prakarsa </a:t>
            </a:r>
            <a:r>
              <a:rPr lang="id-ID" sz="9600" dirty="0" smtClean="0"/>
              <a:t>Kanselir Bismarck umek membentuk asuransi wajib bagi pekerja yang harus dibayar oleh pengusahanya.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d-ID" sz="9600" dirty="0" smtClean="0"/>
              <a:t>Untuk menjamin pembiayaan pada waktu sakit, kecelakaan ,hari tua</a:t>
            </a:r>
          </a:p>
          <a:p>
            <a:pPr marL="0" indent="0" algn="just">
              <a:buNone/>
            </a:pPr>
            <a:endParaRPr lang="id-ID" sz="9600" dirty="0" smtClean="0"/>
          </a:p>
          <a:p>
            <a:pPr marL="0" indent="0" algn="just">
              <a:buNone/>
            </a:pPr>
            <a:r>
              <a:rPr lang="id-ID" sz="9600" dirty="0" smtClean="0"/>
              <a:t>4. Era Depresi Besar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d-ID" sz="9600" dirty="0" smtClean="0"/>
              <a:t>Thn 1930- an konsepsi asuransi sosial menyebar ke benua Amerika.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d-ID" sz="9600" dirty="0" smtClean="0"/>
              <a:t>Pada Tahun 1935 dikeluarkan UU Jaminan Sosial ( Social Security Act ) oleh presiden Rosevelt  untuk memberikan jaminan hari tua dan pengangguran untuk meringankan beban rakyat 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1330296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5. Era Pasca Perang Dunia Kedua</a:t>
            </a:r>
          </a:p>
          <a:p>
            <a:pPr algn="just">
              <a:buFont typeface="Wingdings" pitchFamily="2" charset="2"/>
              <a:buChar char="§"/>
            </a:pPr>
            <a:r>
              <a:rPr lang="id-ID" dirty="0" smtClean="0"/>
              <a:t>Konsepsi asuransi jaminan sosial menyebar ke Asia dan Afrika serta kawasan lain setelah kemerdekaan masing-masing negara</a:t>
            </a:r>
          </a:p>
          <a:p>
            <a:pPr marL="0" indent="0" algn="just">
              <a:buNone/>
            </a:pPr>
            <a:r>
              <a:rPr lang="id-ID" dirty="0" smtClean="0"/>
              <a:t>Dari Era tersebut “Model Jerman” menjadi kisah sukses dan contoh bagi negara </a:t>
            </a:r>
          </a:p>
          <a:p>
            <a:pPr marL="0" indent="0" algn="just">
              <a:buNone/>
            </a:pPr>
            <a:endParaRPr lang="id-ID" dirty="0"/>
          </a:p>
          <a:p>
            <a:pPr marL="0" indent="0" algn="just">
              <a:buNone/>
            </a:pPr>
            <a:endParaRPr lang="id-ID" dirty="0" smtClean="0"/>
          </a:p>
          <a:p>
            <a:pPr marL="0" indent="0" algn="just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60694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b="1" i="1" dirty="0" smtClean="0"/>
              <a:t>lanjutan</a:t>
            </a:r>
            <a:endParaRPr lang="id-ID" sz="3200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325112"/>
          </a:xfrm>
        </p:spPr>
        <p:txBody>
          <a:bodyPr>
            <a:normAutofit fontScale="92500" lnSpcReduction="20000"/>
          </a:bodyPr>
          <a:lstStyle/>
          <a:p>
            <a:pPr marL="624078" indent="-514350" algn="just">
              <a:buNone/>
            </a:pPr>
            <a:r>
              <a:rPr lang="id-ID" dirty="0" smtClean="0"/>
              <a:t>Muncul model jaminan sosial di Inggris, dikembangkan Beviredge thn 1942 dengan model berbeda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Berorientasi pada kebutuhan dasar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Cakupan untuk seluruh penduduk (universal)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Pendanaan dari pajak dengan tarif beragam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Manfaat terkait dengan minimum nasional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Pengelola </a:t>
            </a:r>
            <a:r>
              <a:rPr lang="id-ID" smtClean="0"/>
              <a:t>pejabat publik </a:t>
            </a:r>
            <a:endParaRPr lang="id-ID" dirty="0" smtClean="0"/>
          </a:p>
          <a:p>
            <a:pPr marL="624078" indent="-514350" algn="just">
              <a:buNone/>
            </a:pPr>
            <a:r>
              <a:rPr lang="id-ID" dirty="0" smtClean="0"/>
              <a:t>Model ini menjadi dasar jaminan sosial di negara kesejahteraan modern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 smtClean="0"/>
              <a:t>Kompetensi</a:t>
            </a:r>
            <a:r>
              <a:rPr lang="en-US" sz="3600" b="1" dirty="0" smtClean="0"/>
              <a:t> yang </a:t>
            </a:r>
            <a:r>
              <a:rPr lang="id-ID" sz="3600" b="1" dirty="0" err="1" smtClean="0"/>
              <a:t>D</a:t>
            </a:r>
            <a:r>
              <a:rPr lang="en-US" sz="3600" b="1" dirty="0" err="1" smtClean="0"/>
              <a:t>iharapkan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Memahami</a:t>
            </a:r>
            <a:r>
              <a:rPr lang="en-US" sz="2800" dirty="0" smtClean="0"/>
              <a:t> 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id-ID" sz="2800" dirty="0" smtClean="0"/>
              <a:t>Perkembangan selanjutnya jaminan sosial menjadi kebutuhan dasar dan diakui sebagai bentuk hak asasi manusia ( Deklarasi Umum HAM 1948 ).</a:t>
            </a:r>
          </a:p>
          <a:p>
            <a:pPr algn="just"/>
            <a:r>
              <a:rPr lang="id-ID" sz="2800" dirty="0" smtClean="0"/>
              <a:t>Konvensi Hak ekonomi sosial Budaya mengatakan pihak negara  dalam konvensi ini mengakui hak setiap orang atas jaminan sosial termasuk asuransi sosial </a:t>
            </a:r>
          </a:p>
          <a:p>
            <a:pPr algn="just"/>
            <a:r>
              <a:rPr lang="id-ID" sz="2800" dirty="0" smtClean="0"/>
              <a:t>Konvensi ILO no 102 thn 1952 menganjurkan semua negara di dunia memberikan perlindungan dasar kepada setiap warga negaranya tentang Hak Jaminan Sosial  ( kewajiban negara terhadap kesejahteraan rakyat ).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smtClean="0"/>
              <a:t>KEWAJIBAN</a:t>
            </a:r>
            <a:r>
              <a:rPr lang="id-ID" sz="3200" b="1" dirty="0" smtClean="0"/>
              <a:t> </a:t>
            </a:r>
            <a:r>
              <a:rPr lang="en-US" sz="3200" b="1" dirty="0" smtClean="0"/>
              <a:t>NEGARA TERHADAP</a:t>
            </a:r>
            <a:r>
              <a:rPr lang="id-ID" sz="3200" b="1" dirty="0"/>
              <a:t> </a:t>
            </a:r>
            <a:r>
              <a:rPr lang="en-US" sz="3200" b="1" dirty="0" smtClean="0"/>
              <a:t>KESEJAHTERAAN RAKYAT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Cita</a:t>
            </a:r>
            <a:r>
              <a:rPr lang="en-US" sz="2800" dirty="0" smtClean="0"/>
              <a:t> –</a:t>
            </a:r>
            <a:r>
              <a:rPr lang="en-US" sz="2800" dirty="0" err="1" smtClean="0"/>
              <a:t>cita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Negara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aktor</a:t>
            </a:r>
            <a:r>
              <a:rPr lang="en-US" sz="2800" dirty="0" smtClean="0"/>
              <a:t> </a:t>
            </a:r>
            <a:r>
              <a:rPr lang="en-US" sz="2800" dirty="0" err="1" smtClean="0"/>
              <a:t>pertama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menciptakan</a:t>
            </a:r>
            <a:r>
              <a:rPr lang="en-US" sz="2800" dirty="0" smtClean="0"/>
              <a:t> law and order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mengurus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tergantung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ekonomi,politik</a:t>
            </a:r>
            <a:r>
              <a:rPr lang="en-US" sz="2800" dirty="0" smtClean="0"/>
              <a:t> ,</a:t>
            </a:r>
            <a:r>
              <a:rPr lang="en-US" sz="2800" dirty="0" err="1" smtClean="0"/>
              <a:t>sosial,budaya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STRATEGI DAN MEKANISME </a:t>
            </a:r>
            <a:r>
              <a:rPr lang="id-ID" sz="3200" b="1" dirty="0" smtClean="0"/>
              <a:t/>
            </a:r>
            <a:br>
              <a:rPr lang="id-ID" sz="3200" b="1" dirty="0" smtClean="0"/>
            </a:br>
            <a:r>
              <a:rPr lang="en-US" sz="3200" b="1" dirty="0" smtClean="0"/>
              <a:t>JAMINAN SOSIAL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1314450" lvl="2" indent="-514350" algn="just">
              <a:buNone/>
            </a:pPr>
            <a:endParaRPr lang="en-US" sz="3400" dirty="0" smtClean="0"/>
          </a:p>
          <a:p>
            <a:pPr marL="514350" indent="-514350" algn="just">
              <a:buNone/>
            </a:pPr>
            <a:r>
              <a:rPr lang="en-US" sz="9600" b="1" dirty="0" smtClean="0"/>
              <a:t>A</a:t>
            </a:r>
            <a:r>
              <a:rPr lang="en-US" sz="9600" b="1" dirty="0" smtClean="0">
                <a:latin typeface="Calibri" pitchFamily="34" charset="0"/>
              </a:rPr>
              <a:t>.  </a:t>
            </a:r>
            <a:r>
              <a:rPr lang="en-US" sz="9600" b="1" dirty="0" err="1" smtClean="0">
                <a:latin typeface="Calibri" pitchFamily="34" charset="0"/>
              </a:rPr>
              <a:t>Prinsip</a:t>
            </a:r>
            <a:r>
              <a:rPr lang="en-US" sz="9600" b="1" dirty="0" smtClean="0">
                <a:latin typeface="Calibri" pitchFamily="34" charset="0"/>
              </a:rPr>
              <a:t>  </a:t>
            </a:r>
            <a:r>
              <a:rPr lang="en-US" sz="9600" b="1" dirty="0" err="1" smtClean="0">
                <a:latin typeface="Calibri" pitchFamily="34" charset="0"/>
              </a:rPr>
              <a:t>Utama</a:t>
            </a:r>
            <a:endParaRPr lang="en-US" sz="9600" b="1" dirty="0" smtClean="0">
              <a:latin typeface="Calibri" pitchFamily="34" charset="0"/>
            </a:endParaRPr>
          </a:p>
          <a:p>
            <a:pPr marL="514350" indent="-514350" algn="just">
              <a:buNone/>
            </a:pP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Jaminan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perlu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dilaksanakan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karena</a:t>
            </a:r>
            <a:endParaRPr lang="en-US" sz="9600" dirty="0" smtClean="0">
              <a:latin typeface="Calibri" pitchFamily="34" charset="0"/>
            </a:endParaRPr>
          </a:p>
          <a:p>
            <a:pPr marL="514350" indent="-514350" algn="just">
              <a:buNone/>
            </a:pPr>
            <a:endParaRPr lang="en-US" sz="9600" dirty="0" smtClean="0">
              <a:latin typeface="Calibri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9600" dirty="0" err="1" smtClean="0">
                <a:latin typeface="Calibri" pitchFamily="34" charset="0"/>
              </a:rPr>
              <a:t>Jaminan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 </a:t>
            </a:r>
            <a:r>
              <a:rPr lang="en-US" sz="9600" dirty="0" err="1" smtClean="0">
                <a:latin typeface="Calibri" pitchFamily="34" charset="0"/>
              </a:rPr>
              <a:t>dapat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melindungi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warganya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dari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resiko</a:t>
            </a:r>
            <a:r>
              <a:rPr lang="en-US" sz="9600" dirty="0" smtClean="0">
                <a:latin typeface="Calibri" pitchFamily="34" charset="0"/>
              </a:rPr>
              <a:t> yang </a:t>
            </a:r>
            <a:r>
              <a:rPr lang="en-US" sz="9600" dirty="0" err="1" smtClean="0">
                <a:latin typeface="Calibri" pitchFamily="34" charset="0"/>
              </a:rPr>
              <a:t>tidak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terduga</a:t>
            </a:r>
            <a:r>
              <a:rPr lang="en-US" sz="9600" dirty="0" smtClean="0">
                <a:latin typeface="Calibri" pitchFamily="34" charset="0"/>
              </a:rPr>
              <a:t>.</a:t>
            </a:r>
          </a:p>
          <a:p>
            <a:pPr marL="1371600" indent="-1371600" algn="just">
              <a:buFont typeface="+mj-lt"/>
              <a:buAutoNum type="arabicPeriod"/>
            </a:pPr>
            <a:endParaRPr lang="en-US" sz="9600" dirty="0" smtClean="0">
              <a:latin typeface="Calibri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9600" dirty="0" err="1" smtClean="0">
                <a:latin typeface="Calibri" pitchFamily="34" charset="0"/>
              </a:rPr>
              <a:t>Jaminan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secara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ekonomi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dan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tidak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merugikan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bagi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penyelenggara</a:t>
            </a:r>
            <a:r>
              <a:rPr lang="en-US" sz="9600" dirty="0" smtClean="0">
                <a:latin typeface="Calibri" pitchFamily="34" charset="0"/>
              </a:rPr>
              <a:t>  </a:t>
            </a:r>
            <a:r>
              <a:rPr lang="en-US" sz="9600" dirty="0" err="1" smtClean="0">
                <a:latin typeface="Calibri" pitchFamily="34" charset="0"/>
              </a:rPr>
              <a:t>maupun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penerima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pelayanan</a:t>
            </a:r>
            <a:r>
              <a:rPr lang="id-ID" sz="9600" dirty="0" smtClean="0">
                <a:latin typeface="Calibri" pitchFamily="34" charset="0"/>
              </a:rPr>
              <a:t>.</a:t>
            </a:r>
            <a:endParaRPr lang="en-US" sz="9600" dirty="0" smtClean="0">
              <a:latin typeface="Calibri" pitchFamily="34" charset="0"/>
            </a:endParaRPr>
          </a:p>
          <a:p>
            <a:pPr marL="1371600" indent="-1371600" algn="just">
              <a:buFont typeface="+mj-lt"/>
              <a:buAutoNum type="arabicPeriod"/>
            </a:pPr>
            <a:endParaRPr lang="en-US" sz="9600" dirty="0" smtClean="0">
              <a:latin typeface="Calibri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9600" dirty="0" err="1" smtClean="0">
                <a:latin typeface="Calibri" pitchFamily="34" charset="0"/>
              </a:rPr>
              <a:t>Jaminan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bukan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merupakan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pengeluaran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publik</a:t>
            </a:r>
            <a:r>
              <a:rPr lang="en-US" sz="9600" dirty="0" smtClean="0">
                <a:latin typeface="Calibri" pitchFamily="34" charset="0"/>
              </a:rPr>
              <a:t> yang </a:t>
            </a:r>
            <a:r>
              <a:rPr lang="en-US" sz="9600" dirty="0" err="1" smtClean="0">
                <a:latin typeface="Calibri" pitchFamily="34" charset="0"/>
              </a:rPr>
              <a:t>sia</a:t>
            </a:r>
            <a:r>
              <a:rPr lang="en-US" sz="9600" dirty="0" smtClean="0">
                <a:latin typeface="Calibri" pitchFamily="34" charset="0"/>
              </a:rPr>
              <a:t> –</a:t>
            </a:r>
            <a:r>
              <a:rPr lang="en-US" sz="9600" dirty="0" err="1" smtClean="0">
                <a:latin typeface="Calibri" pitchFamily="34" charset="0"/>
              </a:rPr>
              <a:t>sia</a:t>
            </a:r>
            <a:r>
              <a:rPr lang="en-US" sz="9600" dirty="0" smtClean="0">
                <a:latin typeface="Calibri" pitchFamily="34" charset="0"/>
              </a:rPr>
              <a:t>, </a:t>
            </a:r>
            <a:r>
              <a:rPr lang="en-US" sz="9600" dirty="0" err="1" smtClean="0">
                <a:latin typeface="Calibri" pitchFamily="34" charset="0"/>
              </a:rPr>
              <a:t>melainkan</a:t>
            </a:r>
            <a:r>
              <a:rPr lang="en-US" sz="9600" dirty="0" smtClean="0">
                <a:latin typeface="Calibri" pitchFamily="34" charset="0"/>
              </a:rPr>
              <a:t>  </a:t>
            </a:r>
            <a:r>
              <a:rPr lang="en-US" sz="9600" dirty="0" err="1" smtClean="0">
                <a:latin typeface="Calibri" pitchFamily="34" charset="0"/>
              </a:rPr>
              <a:t>sebuah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bentuk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inventasi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yang </a:t>
            </a:r>
            <a:r>
              <a:rPr lang="en-US" sz="9600" dirty="0" err="1" smtClean="0">
                <a:latin typeface="Calibri" pitchFamily="34" charset="0"/>
              </a:rPr>
              <a:t>menguntungkan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dalam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jangka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panjang</a:t>
            </a:r>
            <a:r>
              <a:rPr lang="en-US" sz="9600" dirty="0" smtClean="0">
                <a:latin typeface="Calibri" pitchFamily="34" charset="0"/>
              </a:rPr>
              <a:t>.</a:t>
            </a:r>
          </a:p>
          <a:p>
            <a:pPr marL="514350" indent="-514350" algn="just">
              <a:buNone/>
            </a:pPr>
            <a:endParaRPr lang="en-US" sz="96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9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-1143000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en-US" sz="3200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838200"/>
            <a:ext cx="8229600" cy="4525963"/>
          </a:xfrm>
        </p:spPr>
        <p:txBody>
          <a:bodyPr>
            <a:noAutofit/>
          </a:bodyPr>
          <a:lstStyle/>
          <a:p>
            <a:pPr marL="514350" indent="-514350" algn="just">
              <a:buNone/>
            </a:pPr>
            <a:r>
              <a:rPr lang="id-ID" dirty="0" smtClean="0"/>
              <a:t>P</a:t>
            </a:r>
            <a:r>
              <a:rPr lang="en-US" sz="2800" dirty="0" err="1" smtClean="0"/>
              <a:t>rinsip</a:t>
            </a:r>
            <a:r>
              <a:rPr lang="en-US" sz="2800" dirty="0" smtClean="0"/>
              <a:t> </a:t>
            </a:r>
            <a:r>
              <a:rPr lang="en-US" sz="2800" dirty="0" err="1" smtClean="0"/>
              <a:t>diatas</a:t>
            </a:r>
            <a:r>
              <a:rPr lang="id-ID" dirty="0" smtClean="0"/>
              <a:t> dilandasi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pilar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b="1" dirty="0" err="1" smtClean="0"/>
              <a:t>a.Redistribusi</a:t>
            </a:r>
            <a:r>
              <a:rPr lang="en-US" sz="2800" b="1" dirty="0" smtClean="0"/>
              <a:t> </a:t>
            </a:r>
            <a:r>
              <a:rPr lang="id-ID" sz="2800" b="1" dirty="0" err="1"/>
              <a:t>P</a:t>
            </a:r>
            <a:r>
              <a:rPr lang="en-US" sz="2800" b="1" dirty="0" err="1" smtClean="0"/>
              <a:t>endapatan</a:t>
            </a:r>
            <a:r>
              <a:rPr lang="en-US" sz="2800" b="1" dirty="0" smtClean="0"/>
              <a:t> </a:t>
            </a:r>
            <a:r>
              <a:rPr lang="en-US" sz="2400" b="1" dirty="0" smtClean="0"/>
              <a:t>:</a:t>
            </a:r>
          </a:p>
          <a:p>
            <a:pPr marL="1008126" lvl="2" indent="-514350" algn="just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vertikal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  <a:p>
            <a:pPr marL="1008126" lvl="2" indent="-514350" algn="just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horisontal</a:t>
            </a:r>
            <a:r>
              <a:rPr lang="en-US" sz="2800" dirty="0" smtClean="0">
                <a:solidFill>
                  <a:schemeClr val="tx1"/>
                </a:solidFill>
              </a:rPr>
              <a:t> ( income smoothing )</a:t>
            </a:r>
          </a:p>
          <a:p>
            <a:pPr marL="514350" indent="-514350" algn="just">
              <a:buNone/>
            </a:pPr>
            <a:endParaRPr lang="en-US" sz="2400" dirty="0" smtClean="0"/>
          </a:p>
          <a:p>
            <a:pPr marL="514350" indent="-514350" algn="just">
              <a:buNone/>
            </a:pPr>
            <a:r>
              <a:rPr lang="en-US" sz="2800" b="1" dirty="0" smtClean="0"/>
              <a:t>b. </a:t>
            </a:r>
            <a:r>
              <a:rPr lang="en-US" sz="2800" b="1" dirty="0" err="1" smtClean="0"/>
              <a:t>Solidaritas</a:t>
            </a:r>
            <a:r>
              <a:rPr lang="en-US" sz="2800" b="1" dirty="0" smtClean="0"/>
              <a:t>  </a:t>
            </a:r>
            <a:r>
              <a:rPr lang="id-ID" sz="2800" b="1" dirty="0" err="1"/>
              <a:t>S</a:t>
            </a:r>
            <a:r>
              <a:rPr lang="en-US" sz="2800" b="1" dirty="0" err="1" smtClean="0"/>
              <a:t>osial</a:t>
            </a:r>
            <a:endParaRPr lang="en-US" sz="2800" b="1" dirty="0" smtClean="0"/>
          </a:p>
          <a:p>
            <a:pPr marL="514350" indent="-514350" algn="just"/>
            <a:r>
              <a:rPr lang="en-US" sz="2800" dirty="0" err="1" smtClean="0"/>
              <a:t>Dukungan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menguntungkan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ide</a:t>
            </a:r>
            <a:r>
              <a:rPr lang="en-US" sz="2800" dirty="0" smtClean="0"/>
              <a:t> </a:t>
            </a:r>
            <a:r>
              <a:rPr lang="en-US" sz="2800" b="1" i="1" dirty="0" smtClean="0"/>
              <a:t>“diversification of risk”.</a:t>
            </a:r>
          </a:p>
          <a:p>
            <a:pPr marL="514350" indent="-514350" algn="just"/>
            <a:r>
              <a:rPr lang="en-US" sz="2800" dirty="0" err="1" smtClean="0"/>
              <a:t>Aksi</a:t>
            </a:r>
            <a:r>
              <a:rPr lang="en-US" sz="2800" dirty="0" smtClean="0"/>
              <a:t> </a:t>
            </a:r>
            <a:r>
              <a:rPr lang="en-US" sz="2800" dirty="0" err="1" smtClean="0"/>
              <a:t>kolektif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ide</a:t>
            </a:r>
            <a:r>
              <a:rPr lang="en-US" sz="2800" dirty="0" smtClean="0"/>
              <a:t> “fraternity” (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).</a:t>
            </a:r>
          </a:p>
          <a:p>
            <a:pPr marL="514350" indent="-514350" algn="just">
              <a:buNone/>
            </a:pPr>
            <a:endParaRPr lang="en-US" sz="2400" b="1" i="1" dirty="0" smtClean="0"/>
          </a:p>
          <a:p>
            <a:pPr marL="514350" indent="-514350" algn="just">
              <a:buNone/>
            </a:pPr>
            <a:endParaRPr lang="en-US" sz="2400" b="1" i="1" dirty="0" smtClean="0"/>
          </a:p>
          <a:p>
            <a:pPr marL="514350" indent="-514350" algn="just">
              <a:buNone/>
            </a:pPr>
            <a:r>
              <a:rPr lang="en-US" sz="2400" b="1" i="1" dirty="0"/>
              <a:t> </a:t>
            </a:r>
            <a:r>
              <a:rPr lang="en-US" sz="2400" b="1" i="1" dirty="0" smtClean="0"/>
              <a:t>  </a:t>
            </a:r>
            <a:endParaRPr lang="en-US" sz="2400" b="1" i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/>
          <a:lstStyle/>
          <a:p>
            <a:pPr algn="l"/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22960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smtClean="0"/>
              <a:t>B. M</a:t>
            </a:r>
            <a:r>
              <a:rPr lang="id-ID" sz="2800" b="1" dirty="0" smtClean="0"/>
              <a:t>odel Pengelolaan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Jaminan</a:t>
            </a:r>
            <a:r>
              <a:rPr lang="en-US" sz="2800" b="1" dirty="0" smtClean="0"/>
              <a:t> </a:t>
            </a:r>
            <a:r>
              <a:rPr lang="en-US" sz="2800" b="1" dirty="0"/>
              <a:t> </a:t>
            </a:r>
            <a:r>
              <a:rPr lang="en-US" sz="2800" b="1" dirty="0" err="1" smtClean="0"/>
              <a:t>Sosial</a:t>
            </a:r>
            <a:endParaRPr lang="en-US" sz="2800" b="1" dirty="0" smtClean="0"/>
          </a:p>
          <a:p>
            <a:pPr algn="just">
              <a:buNone/>
            </a:pPr>
            <a:endParaRPr lang="en-US" sz="2800" b="1" dirty="0" smtClean="0"/>
          </a:p>
          <a:p>
            <a:pPr algn="just">
              <a:buNone/>
            </a:pPr>
            <a:r>
              <a:rPr lang="en-US" sz="2800" dirty="0" smtClean="0"/>
              <a:t> </a:t>
            </a:r>
            <a:r>
              <a:rPr lang="id-ID" sz="2800" dirty="0" smtClean="0"/>
              <a:t>S</a:t>
            </a:r>
            <a:r>
              <a:rPr lang="en-US" sz="2800" dirty="0" err="1" smtClean="0"/>
              <a:t>ecara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mengikuti</a:t>
            </a:r>
            <a:r>
              <a:rPr lang="en-US" sz="2800" dirty="0" smtClean="0"/>
              <a:t> 2 (</a:t>
            </a:r>
            <a:r>
              <a:rPr lang="en-US" sz="2800" dirty="0" err="1" smtClean="0"/>
              <a:t>dua</a:t>
            </a:r>
            <a:r>
              <a:rPr lang="en-US" sz="2800" dirty="0" smtClean="0"/>
              <a:t>)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id-ID" sz="2800" dirty="0" err="1" smtClean="0"/>
              <a:t>A</a:t>
            </a:r>
            <a:r>
              <a:rPr lang="en-US" sz="2800" dirty="0" err="1" smtClean="0"/>
              <a:t>suransi</a:t>
            </a:r>
            <a:r>
              <a:rPr lang="en-US" sz="2800" dirty="0" smtClean="0"/>
              <a:t> </a:t>
            </a:r>
            <a:r>
              <a:rPr lang="id-ID" sz="2800" dirty="0" err="1"/>
              <a:t>S</a:t>
            </a:r>
            <a:r>
              <a:rPr lang="en-US" sz="2800" dirty="0" err="1" smtClean="0"/>
              <a:t>osial</a:t>
            </a:r>
            <a:r>
              <a:rPr lang="en-US" sz="2800" dirty="0" smtClean="0"/>
              <a:t>  </a:t>
            </a:r>
            <a:r>
              <a:rPr lang="en-US" sz="2800" b="1" i="1" dirty="0" smtClean="0"/>
              <a:t>( social insurance </a:t>
            </a:r>
            <a:r>
              <a:rPr lang="en-US" sz="2800" dirty="0" smtClean="0"/>
              <a:t>)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id-ID" sz="2800" dirty="0" smtClean="0"/>
              <a:t>B</a:t>
            </a:r>
            <a:r>
              <a:rPr lang="en-US" sz="2800" dirty="0" err="1" smtClean="0"/>
              <a:t>antuan</a:t>
            </a:r>
            <a:r>
              <a:rPr lang="en-US" sz="2800" dirty="0" smtClean="0"/>
              <a:t> </a:t>
            </a:r>
            <a:r>
              <a:rPr lang="id-ID" sz="2800" dirty="0" err="1" smtClean="0"/>
              <a:t>S</a:t>
            </a:r>
            <a:r>
              <a:rPr lang="en-US" sz="2800" dirty="0" err="1" smtClean="0"/>
              <a:t>osial</a:t>
            </a:r>
            <a:r>
              <a:rPr lang="en-US" sz="2800" dirty="0" smtClean="0"/>
              <a:t> </a:t>
            </a:r>
            <a:r>
              <a:rPr lang="en-US" sz="2800" b="1" dirty="0" smtClean="0"/>
              <a:t>(</a:t>
            </a:r>
            <a:r>
              <a:rPr lang="en-US" sz="2800" b="1" i="1" dirty="0" smtClean="0"/>
              <a:t>social assistance </a:t>
            </a:r>
            <a:r>
              <a:rPr lang="en-US" sz="2800" i="1" dirty="0" smtClean="0"/>
              <a:t>)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800" i="1" dirty="0" smtClean="0"/>
          </a:p>
          <a:p>
            <a:pPr marL="514350" indent="-514350" algn="just">
              <a:buNone/>
            </a:pPr>
            <a:r>
              <a:rPr lang="en-US" sz="2800" b="1" dirty="0" err="1" smtClean="0"/>
              <a:t>Asuransi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Sosial</a:t>
            </a:r>
            <a:r>
              <a:rPr lang="en-US" sz="2800" b="1" dirty="0" smtClean="0"/>
              <a:t> (social insurance </a:t>
            </a:r>
            <a:r>
              <a:rPr lang="en-US" sz="2800" dirty="0" smtClean="0"/>
              <a:t>):</a:t>
            </a:r>
          </a:p>
          <a:p>
            <a:pPr marL="514350" indent="-514350" algn="just"/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r>
              <a:rPr lang="en-US" sz="2800" dirty="0" smtClean="0"/>
              <a:t> </a:t>
            </a:r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premi</a:t>
            </a:r>
            <a:r>
              <a:rPr lang="en-US" sz="2800" dirty="0" smtClean="0"/>
              <a:t>.</a:t>
            </a:r>
          </a:p>
          <a:p>
            <a:pPr marL="514350" indent="-514350" algn="just"/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ditetapkan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insurance </a:t>
            </a:r>
            <a:r>
              <a:rPr lang="en-US" sz="2800" dirty="0" err="1" smtClean="0"/>
              <a:t>ekspertise</a:t>
            </a:r>
            <a:r>
              <a:rPr lang="en-US" sz="2800" dirty="0" smtClean="0"/>
              <a:t> (</a:t>
            </a:r>
            <a:r>
              <a:rPr lang="en-US" sz="2800" dirty="0" err="1" smtClean="0"/>
              <a:t>pemberian</a:t>
            </a:r>
            <a:r>
              <a:rPr lang="en-US" sz="2800" dirty="0" smtClean="0"/>
              <a:t> </a:t>
            </a:r>
            <a:r>
              <a:rPr lang="en-US" sz="2800" dirty="0" err="1" smtClean="0"/>
              <a:t>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premi</a:t>
            </a:r>
            <a:r>
              <a:rPr lang="en-US" sz="2800" dirty="0" smtClean="0"/>
              <a:t>). </a:t>
            </a:r>
            <a:endParaRPr lang="en-US" sz="2400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500" dirty="0" err="1" smtClean="0"/>
              <a:t>Prinsip</a:t>
            </a:r>
            <a:r>
              <a:rPr lang="en-US" sz="3500" dirty="0" smtClean="0"/>
              <a:t> </a:t>
            </a:r>
            <a:r>
              <a:rPr lang="en-US" sz="3500" dirty="0" err="1" smtClean="0"/>
              <a:t>asuransi</a:t>
            </a:r>
            <a:r>
              <a:rPr lang="en-US" sz="3500" dirty="0" smtClean="0"/>
              <a:t> </a:t>
            </a:r>
            <a:r>
              <a:rPr lang="en-US" sz="3500" dirty="0" err="1" smtClean="0"/>
              <a:t>sosial</a:t>
            </a:r>
            <a:r>
              <a:rPr lang="en-US" sz="3500" dirty="0" smtClean="0"/>
              <a:t> :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sz="3500" dirty="0" err="1" smtClean="0"/>
              <a:t>Jumlah</a:t>
            </a:r>
            <a:r>
              <a:rPr lang="en-US" sz="3500" dirty="0" smtClean="0"/>
              <a:t> </a:t>
            </a:r>
            <a:r>
              <a:rPr lang="en-US" sz="3500" dirty="0" err="1" smtClean="0"/>
              <a:t>premi</a:t>
            </a:r>
            <a:r>
              <a:rPr lang="en-US" sz="3500" dirty="0" smtClean="0"/>
              <a:t> yang </a:t>
            </a:r>
            <a:r>
              <a:rPr lang="en-US" sz="3500" dirty="0" err="1" smtClean="0"/>
              <a:t>dibayar</a:t>
            </a:r>
            <a:r>
              <a:rPr lang="en-US" sz="3500" dirty="0" smtClean="0"/>
              <a:t> </a:t>
            </a:r>
            <a:r>
              <a:rPr lang="en-US" sz="3500" dirty="0" err="1" smtClean="0"/>
              <a:t>harus</a:t>
            </a:r>
            <a:r>
              <a:rPr lang="en-US" sz="3500" dirty="0" smtClean="0"/>
              <a:t> </a:t>
            </a:r>
            <a:r>
              <a:rPr lang="en-US" sz="3500" dirty="0" err="1" smtClean="0"/>
              <a:t>sama</a:t>
            </a:r>
            <a:r>
              <a:rPr lang="en-US" sz="3500" dirty="0" smtClean="0"/>
              <a:t> </a:t>
            </a:r>
            <a:r>
              <a:rPr lang="en-US" sz="3500" dirty="0" err="1" smtClean="0"/>
              <a:t>dengan</a:t>
            </a:r>
            <a:r>
              <a:rPr lang="en-US" sz="3500" dirty="0" smtClean="0"/>
              <a:t> </a:t>
            </a:r>
            <a:r>
              <a:rPr lang="en-US" sz="3500" dirty="0" err="1" smtClean="0"/>
              <a:t>jumlah</a:t>
            </a:r>
            <a:r>
              <a:rPr lang="en-US" sz="3500" dirty="0" smtClean="0"/>
              <a:t> </a:t>
            </a:r>
            <a:r>
              <a:rPr lang="en-US" sz="3500" dirty="0" err="1" smtClean="0"/>
              <a:t>uang</a:t>
            </a:r>
            <a:r>
              <a:rPr lang="en-US" sz="3500" dirty="0" smtClean="0"/>
              <a:t> </a:t>
            </a:r>
            <a:r>
              <a:rPr lang="en-US" sz="3500" dirty="0" err="1" smtClean="0"/>
              <a:t>pertanggungan</a:t>
            </a:r>
            <a:r>
              <a:rPr lang="en-US" sz="3500" dirty="0" smtClean="0"/>
              <a:t> 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sz="3500" dirty="0" err="1" smtClean="0"/>
              <a:t>Premi</a:t>
            </a:r>
            <a:r>
              <a:rPr lang="en-US" sz="3500" dirty="0" smtClean="0"/>
              <a:t> </a:t>
            </a:r>
            <a:r>
              <a:rPr lang="en-US" sz="3500" dirty="0" err="1" smtClean="0"/>
              <a:t>asuransi</a:t>
            </a:r>
            <a:r>
              <a:rPr lang="en-US" sz="3500" dirty="0" smtClean="0"/>
              <a:t> </a:t>
            </a:r>
            <a:r>
              <a:rPr lang="en-US" sz="3500" dirty="0" err="1" smtClean="0"/>
              <a:t>ditentukan</a:t>
            </a:r>
            <a:r>
              <a:rPr lang="en-US" sz="3500" dirty="0" smtClean="0"/>
              <a:t> </a:t>
            </a:r>
            <a:r>
              <a:rPr lang="en-US" sz="3500" dirty="0" err="1" smtClean="0"/>
              <a:t>berdasar</a:t>
            </a:r>
            <a:r>
              <a:rPr lang="en-US" sz="3500" dirty="0" smtClean="0"/>
              <a:t> </a:t>
            </a:r>
            <a:r>
              <a:rPr lang="en-US" sz="3500" dirty="0" err="1" smtClean="0"/>
              <a:t>resiko</a:t>
            </a:r>
            <a:r>
              <a:rPr lang="en-US" sz="3500" dirty="0" smtClean="0"/>
              <a:t> yang </a:t>
            </a:r>
            <a:r>
              <a:rPr lang="en-US" sz="3500" dirty="0" err="1" smtClean="0"/>
              <a:t>dicover</a:t>
            </a:r>
            <a:r>
              <a:rPr lang="en-US" sz="3500" dirty="0" smtClean="0"/>
              <a:t> </a:t>
            </a:r>
            <a:r>
              <a:rPr lang="en-US" sz="3500" dirty="0" err="1" smtClean="0"/>
              <a:t>maupun</a:t>
            </a:r>
            <a:r>
              <a:rPr lang="en-US" sz="3500" dirty="0" smtClean="0"/>
              <a:t> </a:t>
            </a:r>
            <a:r>
              <a:rPr lang="en-US" sz="3500" dirty="0" err="1" smtClean="0"/>
              <a:t>jumlah</a:t>
            </a:r>
            <a:r>
              <a:rPr lang="en-US" sz="3500" dirty="0" smtClean="0"/>
              <a:t> </a:t>
            </a:r>
            <a:r>
              <a:rPr lang="en-US" sz="3500" dirty="0" err="1" smtClean="0"/>
              <a:t>pertanggungan</a:t>
            </a:r>
            <a:r>
              <a:rPr lang="en-US" sz="3500" dirty="0" smtClean="0"/>
              <a:t>.</a:t>
            </a:r>
          </a:p>
          <a:p>
            <a:pPr marL="624078" indent="-514350" algn="just">
              <a:buNone/>
            </a:pPr>
            <a:endParaRPr lang="en-US" sz="3500" dirty="0" smtClean="0"/>
          </a:p>
          <a:p>
            <a:pPr marL="624078" indent="-514350" algn="just">
              <a:buNone/>
            </a:pPr>
            <a:r>
              <a:rPr lang="en-US" sz="3500" dirty="0" err="1" smtClean="0"/>
              <a:t>Kelebihan</a:t>
            </a:r>
            <a:r>
              <a:rPr lang="en-US" sz="3500" dirty="0" smtClean="0"/>
              <a:t> </a:t>
            </a:r>
            <a:r>
              <a:rPr lang="en-US" sz="3500" dirty="0" err="1" smtClean="0"/>
              <a:t>asuransi</a:t>
            </a:r>
            <a:r>
              <a:rPr lang="en-US" sz="3500" dirty="0" smtClean="0"/>
              <a:t> </a:t>
            </a:r>
            <a:r>
              <a:rPr lang="en-US" sz="3500" dirty="0" err="1" smtClean="0"/>
              <a:t>sosial</a:t>
            </a:r>
            <a:r>
              <a:rPr lang="en-US" sz="3500" dirty="0" smtClean="0"/>
              <a:t>:</a:t>
            </a:r>
          </a:p>
          <a:p>
            <a:pPr marL="624078" indent="-514350" algn="just">
              <a:buAutoNum type="arabicPeriod"/>
            </a:pPr>
            <a:r>
              <a:rPr lang="en-US" sz="3500" dirty="0" err="1" smtClean="0"/>
              <a:t>Perserta</a:t>
            </a:r>
            <a:r>
              <a:rPr lang="en-US" sz="3500" dirty="0" smtClean="0"/>
              <a:t> </a:t>
            </a:r>
            <a:r>
              <a:rPr lang="en-US" sz="3500" dirty="0" err="1" smtClean="0"/>
              <a:t>berhak</a:t>
            </a:r>
            <a:r>
              <a:rPr lang="en-US" sz="3500" dirty="0" smtClean="0"/>
              <a:t> </a:t>
            </a:r>
            <a:r>
              <a:rPr lang="en-US" sz="3500" dirty="0" err="1" smtClean="0"/>
              <a:t>mengajukan</a:t>
            </a:r>
            <a:r>
              <a:rPr lang="en-US" sz="3500" dirty="0" smtClean="0"/>
              <a:t> </a:t>
            </a:r>
            <a:r>
              <a:rPr lang="en-US" sz="3500" dirty="0" err="1" smtClean="0"/>
              <a:t>klaim</a:t>
            </a:r>
            <a:r>
              <a:rPr lang="en-US" sz="3500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sz="3500" dirty="0" err="1" smtClean="0"/>
              <a:t>Beban</a:t>
            </a:r>
            <a:r>
              <a:rPr lang="en-US" sz="3500" dirty="0" smtClean="0"/>
              <a:t> </a:t>
            </a:r>
            <a:r>
              <a:rPr lang="en-US" sz="3500" dirty="0" err="1" smtClean="0"/>
              <a:t>pembiayaan</a:t>
            </a:r>
            <a:r>
              <a:rPr lang="en-US" sz="3500" dirty="0" smtClean="0"/>
              <a:t> </a:t>
            </a:r>
            <a:r>
              <a:rPr lang="en-US" sz="3500" dirty="0" err="1" smtClean="0"/>
              <a:t>lebih</a:t>
            </a:r>
            <a:r>
              <a:rPr lang="en-US" sz="3500" dirty="0" smtClean="0"/>
              <a:t> </a:t>
            </a:r>
            <a:r>
              <a:rPr lang="en-US" sz="3500" dirty="0" err="1" smtClean="0"/>
              <a:t>mudah</a:t>
            </a:r>
            <a:r>
              <a:rPr lang="en-US" sz="3500" dirty="0" smtClean="0"/>
              <a:t> </a:t>
            </a:r>
            <a:r>
              <a:rPr lang="en-US" sz="3500" dirty="0" err="1" smtClean="0"/>
              <a:t>diterima</a:t>
            </a:r>
            <a:r>
              <a:rPr lang="en-US" sz="3500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sz="3500" dirty="0" err="1" smtClean="0"/>
              <a:t>Tuntutan</a:t>
            </a:r>
            <a:r>
              <a:rPr lang="en-US" sz="3500" dirty="0" smtClean="0"/>
              <a:t> </a:t>
            </a:r>
            <a:r>
              <a:rPr lang="en-US" sz="3500" dirty="0" err="1" smtClean="0"/>
              <a:t>untuk</a:t>
            </a:r>
            <a:r>
              <a:rPr lang="en-US" sz="3500" dirty="0" smtClean="0"/>
              <a:t> </a:t>
            </a:r>
            <a:r>
              <a:rPr lang="en-US" sz="3500" dirty="0" err="1" smtClean="0"/>
              <a:t>menguntungkan</a:t>
            </a:r>
            <a:r>
              <a:rPr lang="en-US" sz="3500" dirty="0" smtClean="0"/>
              <a:t> </a:t>
            </a:r>
            <a:r>
              <a:rPr lang="en-US" sz="3500" dirty="0" err="1" smtClean="0"/>
              <a:t>diri</a:t>
            </a:r>
            <a:r>
              <a:rPr lang="en-US" sz="3500" dirty="0" smtClean="0"/>
              <a:t> </a:t>
            </a:r>
            <a:r>
              <a:rPr lang="en-US" sz="3500" dirty="0" err="1" smtClean="0"/>
              <a:t>sendiri</a:t>
            </a:r>
            <a:r>
              <a:rPr lang="en-US" sz="3500" dirty="0" smtClean="0"/>
              <a:t> </a:t>
            </a:r>
            <a:r>
              <a:rPr lang="en-US" sz="3500" dirty="0" err="1" smtClean="0"/>
              <a:t>dapat</a:t>
            </a:r>
            <a:r>
              <a:rPr lang="en-US" sz="3500" dirty="0" smtClean="0"/>
              <a:t> </a:t>
            </a:r>
            <a:r>
              <a:rPr lang="en-US" sz="3500" dirty="0" err="1" smtClean="0"/>
              <a:t>dihindari</a:t>
            </a:r>
            <a:r>
              <a:rPr lang="en-US" sz="3500" dirty="0" smtClean="0"/>
              <a:t>.</a:t>
            </a:r>
            <a:endParaRPr lang="id-ID" sz="3500" dirty="0" smtClean="0"/>
          </a:p>
          <a:p>
            <a:pPr marL="109728" indent="0" algn="just">
              <a:buNone/>
            </a:pPr>
            <a:endParaRPr lang="id-ID" sz="3500" dirty="0" smtClean="0"/>
          </a:p>
          <a:p>
            <a:pPr marL="624078" indent="-514350" algn="just">
              <a:buNone/>
            </a:pPr>
            <a:r>
              <a:rPr lang="en-US" sz="3500" dirty="0" err="1" smtClean="0"/>
              <a:t>Kelebihan</a:t>
            </a:r>
            <a:r>
              <a:rPr lang="en-US" sz="3500" dirty="0" smtClean="0"/>
              <a:t> </a:t>
            </a:r>
            <a:r>
              <a:rPr lang="en-US" sz="3500" dirty="0" err="1" smtClean="0"/>
              <a:t>asuransi</a:t>
            </a:r>
            <a:r>
              <a:rPr lang="en-US" sz="3500" dirty="0" smtClean="0"/>
              <a:t> </a:t>
            </a:r>
            <a:r>
              <a:rPr lang="en-US" sz="3500" dirty="0" err="1" smtClean="0"/>
              <a:t>hilang</a:t>
            </a:r>
            <a:r>
              <a:rPr lang="en-US" sz="3500" dirty="0" smtClean="0"/>
              <a:t> </a:t>
            </a:r>
            <a:r>
              <a:rPr lang="en-US" sz="3500" dirty="0" err="1" smtClean="0"/>
              <a:t>jika</a:t>
            </a:r>
            <a:r>
              <a:rPr lang="en-US" sz="3500" dirty="0" smtClean="0"/>
              <a:t> </a:t>
            </a:r>
            <a:r>
              <a:rPr lang="en-US" sz="3500" dirty="0" err="1" smtClean="0"/>
              <a:t>hubungan</a:t>
            </a:r>
            <a:r>
              <a:rPr lang="en-US" sz="3500" dirty="0" smtClean="0"/>
              <a:t> </a:t>
            </a:r>
            <a:r>
              <a:rPr lang="en-US" sz="3500" dirty="0" err="1" smtClean="0"/>
              <a:t>manfaat</a:t>
            </a:r>
            <a:r>
              <a:rPr lang="en-US" sz="3500" dirty="0" smtClean="0"/>
              <a:t> </a:t>
            </a:r>
            <a:r>
              <a:rPr lang="en-US" sz="3500" dirty="0" err="1" smtClean="0"/>
              <a:t>dan</a:t>
            </a:r>
            <a:r>
              <a:rPr lang="en-US" sz="3500" dirty="0" smtClean="0"/>
              <a:t> </a:t>
            </a:r>
            <a:r>
              <a:rPr lang="en-US" sz="3500" dirty="0" err="1" smtClean="0"/>
              <a:t>beban</a:t>
            </a:r>
            <a:r>
              <a:rPr lang="en-US" sz="3500" dirty="0" smtClean="0"/>
              <a:t> </a:t>
            </a:r>
            <a:r>
              <a:rPr lang="en-US" sz="3500" dirty="0" err="1" smtClean="0"/>
              <a:t>lemah</a:t>
            </a:r>
            <a:endParaRPr lang="en-US" sz="3500" dirty="0" smtClean="0"/>
          </a:p>
          <a:p>
            <a:pPr marL="624078" indent="-514350"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38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asuransi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keseragaman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Terjadi</a:t>
            </a:r>
            <a:r>
              <a:rPr lang="en-US" dirty="0" smtClean="0"/>
              <a:t> 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.</a:t>
            </a:r>
            <a:endParaRPr lang="id-ID" dirty="0" smtClean="0"/>
          </a:p>
          <a:p>
            <a:pPr marL="624078" indent="-514350">
              <a:buNone/>
            </a:pPr>
            <a:endParaRPr lang="id-ID" dirty="0" smtClean="0"/>
          </a:p>
          <a:p>
            <a:pPr marL="624078" indent="-514350">
              <a:buNone/>
            </a:pPr>
            <a:r>
              <a:rPr lang="id-ID" b="1" dirty="0" smtClean="0"/>
              <a:t>B. BANTUAN SOSIAL</a:t>
            </a:r>
          </a:p>
          <a:p>
            <a:pPr marL="624078" indent="-514350" algn="just"/>
            <a:r>
              <a:rPr lang="id-ID" dirty="0" smtClean="0"/>
              <a:t>Transfer uang atau barang yang diberikan pemerintah kepada masyaakat guna melindungi dari kemungkinan terjadinya resiko sosial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lanjutan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229600" cy="4325112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id-ID" sz="2200" dirty="0" smtClean="0"/>
          </a:p>
          <a:p>
            <a:pPr algn="just"/>
            <a:r>
              <a:rPr lang="id-ID" sz="2600" dirty="0" smtClean="0"/>
              <a:t>Bantuan sosial bersifat sementara ( tidak terus menerus,tidak mengikat, jangka waktu tergantung kondisi penerima bantuan sosial) dan atau berkelanjutan ( diberikan kepada masyarakat yang tidak pernah mampu mandiri ).</a:t>
            </a:r>
          </a:p>
          <a:p>
            <a:pPr algn="just"/>
            <a:r>
              <a:rPr lang="id-ID" sz="2600" dirty="0" smtClean="0"/>
              <a:t>Bertujuan untuk meningkatkan taraf kesejahteraan ,kualitas ,kelangsungan hidup ,memulihkan fungsi sosial dalam rangka kemandirian sehingga terlepas dari resiko sosial)</a:t>
            </a:r>
          </a:p>
          <a:p>
            <a:pPr algn="just"/>
            <a:r>
              <a:rPr lang="id-ID" sz="2600" dirty="0" smtClean="0"/>
              <a:t>Bantuan sosial diberikan dalam bentuk :</a:t>
            </a:r>
          </a:p>
          <a:p>
            <a:pPr marL="624078" indent="-514350" algn="just">
              <a:buNone/>
            </a:pPr>
            <a:r>
              <a:rPr lang="id-ID" sz="2600" dirty="0" smtClean="0"/>
              <a:t>	1. bantuan langsung</a:t>
            </a:r>
          </a:p>
          <a:p>
            <a:pPr marL="624078" indent="-514350" algn="just">
              <a:buNone/>
            </a:pPr>
            <a:r>
              <a:rPr lang="id-ID" sz="2600" dirty="0" smtClean="0"/>
              <a:t>       2. penyediaan aksebilita dan/ atau</a:t>
            </a:r>
          </a:p>
          <a:p>
            <a:pPr marL="624078" indent="-514350" algn="just">
              <a:buNone/>
            </a:pPr>
            <a:r>
              <a:rPr lang="id-ID" sz="2600" dirty="0" smtClean="0"/>
              <a:t>       3. penguatan kelembagaan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0"/>
            <a:ext cx="8001000" cy="5029200"/>
          </a:xfrm>
        </p:spPr>
        <p:txBody>
          <a:bodyPr>
            <a:normAutofit fontScale="25000" lnSpcReduction="20000"/>
          </a:bodyPr>
          <a:lstStyle/>
          <a:p>
            <a:pPr algn="just"/>
            <a:endParaRPr lang="en-US" sz="4100" dirty="0" smtClean="0"/>
          </a:p>
          <a:p>
            <a:pPr algn="just">
              <a:buNone/>
            </a:pPr>
            <a:endParaRPr lang="en-US" sz="12800" dirty="0" smtClean="0"/>
          </a:p>
          <a:p>
            <a:pPr algn="just">
              <a:buNone/>
            </a:pPr>
            <a:endParaRPr lang="en-US" sz="7600" dirty="0" smtClean="0"/>
          </a:p>
          <a:p>
            <a:pPr algn="just"/>
            <a:r>
              <a:rPr lang="en-US" sz="11200" dirty="0" err="1" smtClean="0"/>
              <a:t>Diberikan</a:t>
            </a:r>
            <a:r>
              <a:rPr lang="en-US" sz="11200" dirty="0" smtClean="0"/>
              <a:t> </a:t>
            </a:r>
            <a:r>
              <a:rPr lang="en-US" sz="11200" dirty="0" err="1" smtClean="0"/>
              <a:t>kepada</a:t>
            </a:r>
            <a:r>
              <a:rPr lang="en-US" sz="11200" dirty="0" smtClean="0"/>
              <a:t> </a:t>
            </a:r>
            <a:r>
              <a:rPr lang="en-US" sz="11200" dirty="0" err="1" smtClean="0"/>
              <a:t>kelompok</a:t>
            </a:r>
            <a:r>
              <a:rPr lang="en-US" sz="11200" dirty="0" smtClean="0"/>
              <a:t> </a:t>
            </a:r>
            <a:r>
              <a:rPr lang="en-US" sz="11200" dirty="0" err="1" smtClean="0"/>
              <a:t>lemah</a:t>
            </a:r>
            <a:r>
              <a:rPr lang="en-US" sz="11200" dirty="0" smtClean="0"/>
              <a:t> </a:t>
            </a:r>
            <a:r>
              <a:rPr lang="en-US" sz="11200" dirty="0" err="1" smtClean="0"/>
              <a:t>dalam</a:t>
            </a:r>
            <a:r>
              <a:rPr lang="en-US" sz="11200" dirty="0" smtClean="0"/>
              <a:t> </a:t>
            </a:r>
            <a:r>
              <a:rPr lang="en-US" sz="11200" dirty="0" err="1" smtClean="0"/>
              <a:t>masyarakat</a:t>
            </a:r>
            <a:endParaRPr lang="en-US" sz="11200" dirty="0" smtClean="0"/>
          </a:p>
          <a:p>
            <a:pPr algn="just"/>
            <a:r>
              <a:rPr lang="en-US" sz="11200" dirty="0" err="1" smtClean="0"/>
              <a:t>Diberikan</a:t>
            </a:r>
            <a:r>
              <a:rPr lang="en-US" sz="11200" dirty="0" smtClean="0"/>
              <a:t> </a:t>
            </a:r>
            <a:r>
              <a:rPr lang="en-US" sz="11200" dirty="0" err="1" smtClean="0"/>
              <a:t>berdasarkan</a:t>
            </a:r>
            <a:r>
              <a:rPr lang="en-US" sz="11200" dirty="0" smtClean="0"/>
              <a:t> </a:t>
            </a:r>
            <a:r>
              <a:rPr lang="en-US" sz="11200" dirty="0" err="1" smtClean="0"/>
              <a:t>dana</a:t>
            </a:r>
            <a:r>
              <a:rPr lang="en-US" sz="11200" dirty="0" smtClean="0"/>
              <a:t> yang </a:t>
            </a:r>
            <a:r>
              <a:rPr lang="en-US" sz="11200" dirty="0" err="1" smtClean="0"/>
              <a:t>dihimpun</a:t>
            </a:r>
            <a:r>
              <a:rPr lang="en-US" sz="11200" dirty="0" smtClean="0"/>
              <a:t> </a:t>
            </a:r>
            <a:r>
              <a:rPr lang="en-US" sz="11200" dirty="0" err="1" smtClean="0"/>
              <a:t>dari</a:t>
            </a:r>
            <a:r>
              <a:rPr lang="en-US" sz="11200" dirty="0" smtClean="0"/>
              <a:t> </a:t>
            </a:r>
            <a:r>
              <a:rPr lang="en-US" sz="11200" dirty="0" err="1" smtClean="0"/>
              <a:t>pajak</a:t>
            </a:r>
            <a:r>
              <a:rPr lang="en-US" sz="11200" dirty="0" smtClean="0"/>
              <a:t>.</a:t>
            </a:r>
          </a:p>
          <a:p>
            <a:pPr algn="just"/>
            <a:r>
              <a:rPr lang="en-US" sz="11200" dirty="0" err="1" smtClean="0"/>
              <a:t>Pemerintah</a:t>
            </a:r>
            <a:r>
              <a:rPr lang="en-US" sz="11200" dirty="0" smtClean="0"/>
              <a:t> </a:t>
            </a:r>
            <a:r>
              <a:rPr lang="en-US" sz="11200" dirty="0" err="1" smtClean="0"/>
              <a:t>pusat</a:t>
            </a:r>
            <a:r>
              <a:rPr lang="en-US" sz="11200" dirty="0" smtClean="0"/>
              <a:t> </a:t>
            </a:r>
            <a:r>
              <a:rPr lang="en-US" sz="11200" dirty="0" err="1" smtClean="0"/>
              <a:t>dan</a:t>
            </a:r>
            <a:r>
              <a:rPr lang="en-US" sz="11200" dirty="0" smtClean="0"/>
              <a:t> </a:t>
            </a:r>
            <a:r>
              <a:rPr lang="en-US" sz="11200" dirty="0" err="1" smtClean="0"/>
              <a:t>daerah</a:t>
            </a:r>
            <a:r>
              <a:rPr lang="en-US" sz="11200" dirty="0" smtClean="0"/>
              <a:t> </a:t>
            </a:r>
            <a:r>
              <a:rPr lang="en-US" sz="11200" dirty="0" err="1" smtClean="0"/>
              <a:t>memberikan</a:t>
            </a:r>
            <a:r>
              <a:rPr lang="en-US" sz="11200" dirty="0" smtClean="0"/>
              <a:t> </a:t>
            </a:r>
            <a:r>
              <a:rPr lang="en-US" sz="11200" dirty="0" err="1" smtClean="0"/>
              <a:t>uang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pelayanan</a:t>
            </a:r>
            <a:r>
              <a:rPr lang="en-US" sz="11200" dirty="0" smtClean="0"/>
              <a:t> </a:t>
            </a:r>
            <a:r>
              <a:rPr lang="en-US" sz="11200" dirty="0" err="1" smtClean="0"/>
              <a:t>sosial</a:t>
            </a:r>
            <a:r>
              <a:rPr lang="en-US" sz="11200" dirty="0" smtClean="0"/>
              <a:t> </a:t>
            </a:r>
            <a:r>
              <a:rPr lang="en-US" sz="11200" dirty="0" err="1" smtClean="0"/>
              <a:t>kepada</a:t>
            </a:r>
            <a:r>
              <a:rPr lang="en-US" sz="11200" dirty="0" smtClean="0"/>
              <a:t> </a:t>
            </a:r>
            <a:r>
              <a:rPr lang="en-US" sz="11200" dirty="0" err="1" smtClean="0"/>
              <a:t>penduduk</a:t>
            </a:r>
            <a:r>
              <a:rPr lang="en-US" sz="11200" dirty="0" smtClean="0"/>
              <a:t> </a:t>
            </a:r>
            <a:r>
              <a:rPr lang="en-US" sz="11200" dirty="0" err="1" smtClean="0"/>
              <a:t>sebagai</a:t>
            </a:r>
            <a:r>
              <a:rPr lang="en-US" sz="11200" dirty="0" smtClean="0"/>
              <a:t> </a:t>
            </a:r>
            <a:r>
              <a:rPr lang="en-US" sz="11200" dirty="0" err="1" smtClean="0"/>
              <a:t>kepedulian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kewajiban</a:t>
            </a:r>
            <a:r>
              <a:rPr lang="en-US" sz="11200" dirty="0" smtClean="0"/>
              <a:t> </a:t>
            </a:r>
            <a:r>
              <a:rPr lang="en-US" sz="11200" dirty="0" err="1" smtClean="0"/>
              <a:t>negara</a:t>
            </a:r>
            <a:r>
              <a:rPr lang="en-US" sz="11200" dirty="0" smtClean="0"/>
              <a:t> </a:t>
            </a:r>
            <a:r>
              <a:rPr lang="en-US" sz="11200" dirty="0" err="1" smtClean="0"/>
              <a:t>terhadap</a:t>
            </a:r>
            <a:r>
              <a:rPr lang="en-US" sz="11200" dirty="0" smtClean="0"/>
              <a:t> </a:t>
            </a:r>
            <a:r>
              <a:rPr lang="en-US" sz="11200" dirty="0" err="1" smtClean="0"/>
              <a:t>pemenuhan</a:t>
            </a:r>
            <a:r>
              <a:rPr lang="en-US" sz="11200" dirty="0" smtClean="0"/>
              <a:t> </a:t>
            </a:r>
            <a:r>
              <a:rPr lang="en-US" sz="11200" dirty="0" err="1" smtClean="0"/>
              <a:t>hak</a:t>
            </a:r>
            <a:r>
              <a:rPr lang="en-US" sz="11200" dirty="0" smtClean="0"/>
              <a:t> </a:t>
            </a:r>
            <a:r>
              <a:rPr lang="en-US" sz="11200" dirty="0" err="1" smtClean="0"/>
              <a:t>warga</a:t>
            </a:r>
            <a:r>
              <a:rPr lang="en-US" sz="11200" dirty="0" smtClean="0"/>
              <a:t> </a:t>
            </a:r>
            <a:r>
              <a:rPr lang="en-US" sz="11200" dirty="0" err="1" smtClean="0"/>
              <a:t>negaranya</a:t>
            </a:r>
            <a:r>
              <a:rPr lang="en-US" sz="11200" dirty="0" smtClean="0"/>
              <a:t>.</a:t>
            </a:r>
          </a:p>
          <a:p>
            <a:pPr algn="just">
              <a:buNone/>
            </a:pPr>
            <a:endParaRPr lang="en-US" sz="11200" dirty="0" smtClean="0"/>
          </a:p>
          <a:p>
            <a:pPr algn="just">
              <a:buNone/>
            </a:pPr>
            <a:r>
              <a:rPr lang="en-US" sz="11200" dirty="0" err="1" smtClean="0"/>
              <a:t>Kelebihan</a:t>
            </a:r>
            <a:r>
              <a:rPr lang="en-US" sz="11200" dirty="0" smtClean="0"/>
              <a:t> </a:t>
            </a:r>
            <a:r>
              <a:rPr lang="en-US" sz="11200" dirty="0" err="1" smtClean="0"/>
              <a:t>bantuan</a:t>
            </a:r>
            <a:r>
              <a:rPr lang="en-US" sz="11200" dirty="0" smtClean="0"/>
              <a:t> </a:t>
            </a:r>
            <a:r>
              <a:rPr lang="en-US" sz="11200" dirty="0" err="1" smtClean="0"/>
              <a:t>sosial</a:t>
            </a:r>
            <a:r>
              <a:rPr lang="en-US" sz="11200" dirty="0" smtClean="0"/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11200" dirty="0" err="1" smtClean="0"/>
              <a:t>Sistem</a:t>
            </a:r>
            <a:r>
              <a:rPr lang="en-US" sz="11200" dirty="0" smtClean="0"/>
              <a:t> </a:t>
            </a:r>
            <a:r>
              <a:rPr lang="en-US" sz="11200" dirty="0" err="1" smtClean="0"/>
              <a:t>ini</a:t>
            </a:r>
            <a:r>
              <a:rPr lang="en-US" sz="11200" dirty="0" smtClean="0"/>
              <a:t> </a:t>
            </a:r>
            <a:r>
              <a:rPr lang="en-US" sz="11200" dirty="0" err="1" smtClean="0"/>
              <a:t>menjangkau</a:t>
            </a:r>
            <a:r>
              <a:rPr lang="en-US" sz="11200" dirty="0" smtClean="0"/>
              <a:t> </a:t>
            </a:r>
            <a:r>
              <a:rPr lang="en-US" sz="11200" dirty="0" err="1" smtClean="0"/>
              <a:t>berbagai</a:t>
            </a:r>
            <a:r>
              <a:rPr lang="en-US" sz="11200" dirty="0" smtClean="0"/>
              <a:t> </a:t>
            </a:r>
            <a:r>
              <a:rPr lang="en-US" sz="11200" dirty="0" err="1" smtClean="0"/>
              <a:t>kalangan</a:t>
            </a:r>
            <a:r>
              <a:rPr lang="en-US" sz="11200" dirty="0" smtClean="0"/>
              <a:t> </a:t>
            </a:r>
            <a:r>
              <a:rPr lang="en-US" sz="11200" dirty="0" err="1" smtClean="0"/>
              <a:t>sosial</a:t>
            </a:r>
            <a:r>
              <a:rPr lang="en-US" sz="112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11200" dirty="0" err="1" smtClean="0"/>
              <a:t>Sistem</a:t>
            </a:r>
            <a:r>
              <a:rPr lang="en-US" sz="11200" dirty="0" smtClean="0"/>
              <a:t> </a:t>
            </a:r>
            <a:r>
              <a:rPr lang="en-US" sz="11200" dirty="0" err="1" smtClean="0"/>
              <a:t>ini</a:t>
            </a:r>
            <a:r>
              <a:rPr lang="en-US" sz="11200" dirty="0" smtClean="0"/>
              <a:t> </a:t>
            </a:r>
            <a:r>
              <a:rPr lang="en-US" sz="11200" dirty="0" err="1" smtClean="0"/>
              <a:t>dapat</a:t>
            </a:r>
            <a:r>
              <a:rPr lang="en-US" sz="11200" dirty="0" smtClean="0"/>
              <a:t> </a:t>
            </a:r>
            <a:r>
              <a:rPr lang="en-US" sz="11200" dirty="0" err="1" smtClean="0"/>
              <a:t>memenuhi</a:t>
            </a:r>
            <a:r>
              <a:rPr lang="en-US" sz="11200" dirty="0" smtClean="0"/>
              <a:t> </a:t>
            </a:r>
            <a:r>
              <a:rPr lang="en-US" sz="11200" dirty="0" err="1" smtClean="0"/>
              <a:t>kebutuhan</a:t>
            </a:r>
            <a:r>
              <a:rPr lang="en-US" sz="11200" dirty="0" smtClean="0"/>
              <a:t> </a:t>
            </a:r>
            <a:r>
              <a:rPr lang="en-US" sz="11200" dirty="0" err="1" smtClean="0"/>
              <a:t>secara</a:t>
            </a:r>
            <a:r>
              <a:rPr lang="en-US" sz="11200" dirty="0" smtClean="0"/>
              <a:t> </a:t>
            </a:r>
            <a:r>
              <a:rPr lang="en-US" sz="11200" dirty="0" err="1" smtClean="0"/>
              <a:t>lebih</a:t>
            </a:r>
            <a:r>
              <a:rPr lang="en-US" sz="11200" dirty="0" smtClean="0"/>
              <a:t> </a:t>
            </a:r>
            <a:r>
              <a:rPr lang="en-US" sz="11200" dirty="0" err="1" smtClean="0"/>
              <a:t>baik</a:t>
            </a:r>
            <a:r>
              <a:rPr lang="en-US" sz="11200" dirty="0" smtClean="0"/>
              <a:t>.</a:t>
            </a:r>
          </a:p>
          <a:p>
            <a:pPr marL="514350" indent="-514350" algn="just">
              <a:buNone/>
            </a:pPr>
            <a:endParaRPr lang="en-US" sz="9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143000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229600" cy="5943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id-ID" sz="11200" dirty="0" smtClean="0"/>
          </a:p>
          <a:p>
            <a:pPr>
              <a:buNone/>
            </a:pPr>
            <a:r>
              <a:rPr lang="en-US" sz="11200" dirty="0" err="1" smtClean="0"/>
              <a:t>Kelemahan</a:t>
            </a:r>
            <a:r>
              <a:rPr lang="en-US" sz="11200" dirty="0" smtClean="0"/>
              <a:t> </a:t>
            </a:r>
            <a:r>
              <a:rPr lang="en-US" sz="11200" dirty="0" err="1" smtClean="0"/>
              <a:t>Bantuan</a:t>
            </a:r>
            <a:r>
              <a:rPr lang="en-US" sz="11200" dirty="0" smtClean="0"/>
              <a:t> </a:t>
            </a:r>
            <a:r>
              <a:rPr lang="en-US" sz="11200" dirty="0" err="1" smtClean="0"/>
              <a:t>Sosial</a:t>
            </a:r>
            <a:r>
              <a:rPr lang="en-US" sz="11200" dirty="0" smtClean="0"/>
              <a:t>:</a:t>
            </a:r>
          </a:p>
          <a:p>
            <a:pPr marL="1371600" indent="-1371600" algn="just">
              <a:buFont typeface="+mj-lt"/>
              <a:buAutoNum type="arabicPeriod"/>
            </a:pPr>
            <a:r>
              <a:rPr lang="en-US" sz="11200" dirty="0" smtClean="0"/>
              <a:t>M</a:t>
            </a:r>
            <a:r>
              <a:rPr lang="id-ID" sz="11200" dirty="0" smtClean="0"/>
              <a:t>enimbulkan ketergantungan dan meningkatkan pengeluaran fiskal. </a:t>
            </a:r>
          </a:p>
          <a:p>
            <a:pPr marL="1371600" indent="-1371600" algn="just">
              <a:buFont typeface="+mj-lt"/>
              <a:buAutoNum type="arabicPeriod"/>
            </a:pPr>
            <a:r>
              <a:rPr lang="en-US" sz="11200" dirty="0" err="1" smtClean="0"/>
              <a:t>Penelitian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penetapan</a:t>
            </a:r>
            <a:r>
              <a:rPr lang="en-US" sz="11200" dirty="0" smtClean="0"/>
              <a:t> </a:t>
            </a:r>
            <a:r>
              <a:rPr lang="en-US" sz="11200" dirty="0" err="1" smtClean="0"/>
              <a:t>persyaratan</a:t>
            </a:r>
            <a:r>
              <a:rPr lang="en-US" sz="11200" dirty="0" smtClean="0"/>
              <a:t> (</a:t>
            </a:r>
            <a:r>
              <a:rPr lang="en-US" sz="11200" i="1" dirty="0" smtClean="0"/>
              <a:t>mean test</a:t>
            </a:r>
            <a:r>
              <a:rPr lang="en-US" sz="11200" dirty="0" smtClean="0"/>
              <a:t>)  </a:t>
            </a:r>
            <a:r>
              <a:rPr lang="en-US" sz="11200" dirty="0" err="1" smtClean="0"/>
              <a:t>seringkali</a:t>
            </a:r>
            <a:r>
              <a:rPr lang="en-US" sz="11200" dirty="0" smtClean="0"/>
              <a:t> </a:t>
            </a:r>
            <a:r>
              <a:rPr lang="en-US" sz="11200" dirty="0" err="1" smtClean="0"/>
              <a:t>sangat</a:t>
            </a:r>
            <a:r>
              <a:rPr lang="en-US" sz="11200" dirty="0" smtClean="0"/>
              <a:t> </a:t>
            </a:r>
            <a:r>
              <a:rPr lang="en-US" sz="11200" dirty="0" err="1" smtClean="0"/>
              <a:t>terbatas</a:t>
            </a:r>
            <a:r>
              <a:rPr lang="en-US" sz="11200" dirty="0" smtClean="0"/>
              <a:t> </a:t>
            </a:r>
            <a:r>
              <a:rPr lang="en-US" sz="11200" dirty="0" err="1" smtClean="0"/>
              <a:t>dan</a:t>
            </a:r>
            <a:r>
              <a:rPr lang="en-US" sz="11200" dirty="0" smtClean="0"/>
              <a:t> </a:t>
            </a:r>
            <a:r>
              <a:rPr lang="en-US" sz="11200" dirty="0" err="1" smtClean="0"/>
              <a:t>tergantung</a:t>
            </a:r>
            <a:r>
              <a:rPr lang="en-US" sz="11200" dirty="0" smtClean="0"/>
              <a:t> </a:t>
            </a:r>
            <a:r>
              <a:rPr lang="en-US" sz="11200" dirty="0" err="1" smtClean="0"/>
              <a:t>pada</a:t>
            </a:r>
            <a:r>
              <a:rPr lang="en-US" sz="11200" dirty="0" smtClean="0"/>
              <a:t> </a:t>
            </a:r>
            <a:r>
              <a:rPr lang="en-US" sz="11200" dirty="0" err="1" smtClean="0"/>
              <a:t>situasi</a:t>
            </a:r>
            <a:r>
              <a:rPr lang="en-US" sz="11200" dirty="0" smtClean="0"/>
              <a:t> </a:t>
            </a:r>
            <a:r>
              <a:rPr lang="en-US" sz="11200" dirty="0" err="1" smtClean="0"/>
              <a:t>keluarga</a:t>
            </a:r>
            <a:endParaRPr lang="id-ID" sz="11200" dirty="0" smtClean="0"/>
          </a:p>
          <a:p>
            <a:pPr marL="514350" indent="-514350" algn="just">
              <a:buNone/>
            </a:pPr>
            <a:endParaRPr lang="id-ID" sz="11200" b="1" dirty="0" smtClean="0"/>
          </a:p>
          <a:p>
            <a:pPr marL="514350" indent="-514350" algn="just">
              <a:buNone/>
            </a:pPr>
            <a:r>
              <a:rPr lang="en-US" sz="11200" b="1" dirty="0" err="1" smtClean="0"/>
              <a:t>Pengelolaan</a:t>
            </a:r>
            <a:r>
              <a:rPr lang="en-US" sz="11200" b="1" dirty="0" smtClean="0"/>
              <a:t> </a:t>
            </a:r>
            <a:r>
              <a:rPr lang="en-US" sz="11200" b="1" dirty="0" err="1" smtClean="0"/>
              <a:t>Jaminan</a:t>
            </a:r>
            <a:r>
              <a:rPr lang="en-US" sz="11200" b="1" dirty="0" smtClean="0"/>
              <a:t> </a:t>
            </a:r>
            <a:r>
              <a:rPr lang="en-US" sz="11200" b="1" dirty="0" err="1" smtClean="0"/>
              <a:t>Sosial</a:t>
            </a:r>
            <a:r>
              <a:rPr lang="en-US" sz="11200" b="1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11200" dirty="0" smtClean="0"/>
              <a:t>Universal (</a:t>
            </a:r>
            <a:r>
              <a:rPr lang="en-US" sz="11200" dirty="0" err="1" smtClean="0"/>
              <a:t>berlaku</a:t>
            </a:r>
            <a:r>
              <a:rPr lang="en-US" sz="11200" dirty="0" smtClean="0"/>
              <a:t> </a:t>
            </a:r>
            <a:r>
              <a:rPr lang="en-US" sz="11200" dirty="0" err="1" smtClean="0"/>
              <a:t>secara</a:t>
            </a:r>
            <a:r>
              <a:rPr lang="en-US" sz="11200" dirty="0" smtClean="0"/>
              <a:t> </a:t>
            </a:r>
            <a:r>
              <a:rPr lang="en-US" sz="11200" dirty="0" err="1" smtClean="0"/>
              <a:t>menyeluruh</a:t>
            </a:r>
            <a:r>
              <a:rPr lang="en-US" sz="11200" dirty="0" smtClean="0"/>
              <a:t>) </a:t>
            </a:r>
            <a:r>
              <a:rPr lang="en-US" sz="11200" dirty="0" err="1" smtClean="0"/>
              <a:t>dan</a:t>
            </a:r>
            <a:r>
              <a:rPr lang="en-US" sz="11200" dirty="0" smtClean="0"/>
              <a:t> </a:t>
            </a:r>
            <a:r>
              <a:rPr lang="en-US" sz="11200" dirty="0" err="1" smtClean="0"/>
              <a:t>selektivitas</a:t>
            </a:r>
            <a:r>
              <a:rPr lang="en-US" sz="11200" dirty="0" smtClean="0"/>
              <a:t> (</a:t>
            </a:r>
            <a:r>
              <a:rPr lang="en-US" sz="11200" dirty="0" err="1" smtClean="0"/>
              <a:t>berdasar</a:t>
            </a:r>
            <a:r>
              <a:rPr lang="en-US" sz="11200" dirty="0" smtClean="0"/>
              <a:t> </a:t>
            </a:r>
            <a:r>
              <a:rPr lang="en-US" sz="11200" dirty="0" err="1" smtClean="0"/>
              <a:t>persyaratan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pentargetan</a:t>
            </a:r>
            <a:r>
              <a:rPr lang="id-ID" sz="11200" dirty="0" smtClean="0"/>
              <a:t>)</a:t>
            </a:r>
            <a:r>
              <a:rPr lang="en-US" sz="11200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sz="11200" dirty="0" err="1" smtClean="0"/>
              <a:t>Manfaat</a:t>
            </a:r>
            <a:r>
              <a:rPr lang="en-US" sz="11200" dirty="0" smtClean="0"/>
              <a:t> </a:t>
            </a:r>
            <a:r>
              <a:rPr lang="en-US" sz="11200" dirty="0" err="1" smtClean="0"/>
              <a:t>dalam</a:t>
            </a:r>
            <a:r>
              <a:rPr lang="en-US" sz="11200" dirty="0" smtClean="0"/>
              <a:t> </a:t>
            </a:r>
            <a:r>
              <a:rPr lang="en-US" sz="11200" dirty="0" err="1" smtClean="0"/>
              <a:t>bentuk</a:t>
            </a:r>
            <a:r>
              <a:rPr lang="en-US" sz="11200" dirty="0" smtClean="0"/>
              <a:t> in cash (</a:t>
            </a:r>
            <a:r>
              <a:rPr lang="en-US" sz="11200" dirty="0" err="1" smtClean="0"/>
              <a:t>tunai</a:t>
            </a:r>
            <a:r>
              <a:rPr lang="en-US" sz="11200" dirty="0" smtClean="0"/>
              <a:t>) </a:t>
            </a:r>
            <a:r>
              <a:rPr lang="en-US" sz="11200" dirty="0" err="1" smtClean="0"/>
              <a:t>dan</a:t>
            </a:r>
            <a:r>
              <a:rPr lang="en-US" sz="11200" dirty="0" smtClean="0"/>
              <a:t> in-kind (</a:t>
            </a:r>
            <a:r>
              <a:rPr lang="en-US" sz="11200" dirty="0" err="1" smtClean="0"/>
              <a:t>berbentuk</a:t>
            </a:r>
            <a:r>
              <a:rPr lang="en-US" sz="11200" dirty="0" smtClean="0"/>
              <a:t> </a:t>
            </a:r>
            <a:r>
              <a:rPr lang="en-US" sz="11200" dirty="0" err="1" smtClean="0"/>
              <a:t>barang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jasa</a:t>
            </a:r>
            <a:r>
              <a:rPr lang="en-US" sz="11200" dirty="0" smtClean="0"/>
              <a:t>).</a:t>
            </a:r>
          </a:p>
          <a:p>
            <a:pPr marL="514350" indent="-514350" algn="just">
              <a:buAutoNum type="arabicPeriod"/>
            </a:pPr>
            <a:r>
              <a:rPr lang="en-US" sz="11200" dirty="0" err="1" smtClean="0"/>
              <a:t>Penyelenggara</a:t>
            </a:r>
            <a:r>
              <a:rPr lang="en-US" sz="11200" dirty="0" smtClean="0"/>
              <a:t> </a:t>
            </a:r>
            <a:r>
              <a:rPr lang="en-US" sz="11200" dirty="0" err="1" smtClean="0"/>
              <a:t>Publik</a:t>
            </a:r>
            <a:r>
              <a:rPr lang="en-US" sz="11200" dirty="0" smtClean="0"/>
              <a:t>  (</a:t>
            </a:r>
            <a:r>
              <a:rPr lang="en-US" sz="11200" dirty="0" err="1" smtClean="0"/>
              <a:t>negara</a:t>
            </a:r>
            <a:r>
              <a:rPr lang="en-US" sz="11200" dirty="0" smtClean="0"/>
              <a:t>) </a:t>
            </a:r>
            <a:r>
              <a:rPr lang="en-US" sz="11200" dirty="0" err="1" smtClean="0"/>
              <a:t>dan</a:t>
            </a:r>
            <a:r>
              <a:rPr lang="en-US" sz="11200" dirty="0" smtClean="0"/>
              <a:t> </a:t>
            </a:r>
            <a:r>
              <a:rPr lang="en-US" sz="11200" dirty="0" err="1" smtClean="0"/>
              <a:t>lembaga</a:t>
            </a:r>
            <a:r>
              <a:rPr lang="en-US" sz="11200" dirty="0" smtClean="0"/>
              <a:t> </a:t>
            </a:r>
            <a:r>
              <a:rPr lang="en-US" sz="11200" dirty="0" err="1" smtClean="0"/>
              <a:t>swasta</a:t>
            </a:r>
            <a:endParaRPr lang="en-US" sz="112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4500" dirty="0"/>
          </a:p>
          <a:p>
            <a:pPr marL="514350" indent="-514350" algn="just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04800"/>
            <a:ext cx="8229600" cy="5592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86800" cy="838200"/>
          </a:xfrm>
        </p:spPr>
        <p:txBody>
          <a:bodyPr/>
          <a:lstStyle/>
          <a:p>
            <a:pPr algn="ctr"/>
            <a:r>
              <a:rPr lang="id-ID" dirty="0" smtClean="0"/>
              <a:t>Materi Perkuliahan</a:t>
            </a:r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Konsep  Jaminan sosial</a:t>
            </a:r>
          </a:p>
          <a:p>
            <a:r>
              <a:rPr lang="id-ID" dirty="0" smtClean="0"/>
              <a:t>Konsep Kerentanan dan Resiko Sosial</a:t>
            </a:r>
          </a:p>
          <a:p>
            <a:r>
              <a:rPr lang="id-ID" dirty="0" smtClean="0"/>
              <a:t>Jaminan Sosial Tradisional /Informal</a:t>
            </a:r>
          </a:p>
          <a:p>
            <a:r>
              <a:rPr lang="id-ID" dirty="0" smtClean="0"/>
              <a:t>Jaminan </a:t>
            </a:r>
            <a:r>
              <a:rPr lang="id-ID" dirty="0"/>
              <a:t>S</a:t>
            </a:r>
            <a:r>
              <a:rPr lang="id-ID" dirty="0" smtClean="0"/>
              <a:t>osial Formal</a:t>
            </a:r>
          </a:p>
          <a:p>
            <a:r>
              <a:rPr lang="id-ID" dirty="0" smtClean="0"/>
              <a:t>Model Pengelolaan Jaminan Sosial</a:t>
            </a:r>
          </a:p>
          <a:p>
            <a:r>
              <a:rPr lang="id-ID" dirty="0" smtClean="0"/>
              <a:t>Perbandingan Model Pengelolaan Jaminan Sosial Secara Global</a:t>
            </a:r>
          </a:p>
          <a:p>
            <a:r>
              <a:rPr lang="id-ID" dirty="0" smtClean="0"/>
              <a:t>Regulasi Jaminan </a:t>
            </a:r>
            <a:r>
              <a:rPr lang="id-ID" dirty="0"/>
              <a:t>S</a:t>
            </a:r>
            <a:r>
              <a:rPr lang="id-ID" dirty="0" smtClean="0"/>
              <a:t>osial  di Indonesia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b="1" dirty="0" smtClean="0"/>
              <a:t>Dasar </a:t>
            </a:r>
            <a:r>
              <a:rPr lang="en-US" sz="3200" b="1" dirty="0" err="1" smtClean="0"/>
              <a:t>Pe</a:t>
            </a:r>
            <a:r>
              <a:rPr lang="id-ID" sz="3200" b="1" dirty="0" smtClean="0"/>
              <a:t>n</a:t>
            </a:r>
            <a:r>
              <a:rPr lang="en-US" sz="3200" b="1" dirty="0" err="1" smtClean="0"/>
              <a:t>entuan</a:t>
            </a:r>
            <a:r>
              <a:rPr lang="en-US" sz="3200" b="1" dirty="0" smtClean="0"/>
              <a:t> </a:t>
            </a:r>
            <a:r>
              <a:rPr lang="id-ID" sz="3200" b="1" dirty="0" smtClean="0"/>
              <a:t>M</a:t>
            </a:r>
            <a:r>
              <a:rPr lang="en-US" sz="3200" b="1" dirty="0" err="1" smtClean="0"/>
              <a:t>ekanisme</a:t>
            </a:r>
            <a:endParaRPr 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politik,ekonomi</a:t>
            </a:r>
            <a:endParaRPr lang="en-US" dirty="0" smtClean="0"/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err="1" smtClean="0"/>
              <a:t>Prinsip</a:t>
            </a:r>
            <a:r>
              <a:rPr lang="en-US" b="1" dirty="0" smtClean="0"/>
              <a:t> </a:t>
            </a:r>
            <a:r>
              <a:rPr lang="id-ID" b="1" dirty="0" smtClean="0"/>
              <a:t>penyelenggaran program </a:t>
            </a:r>
            <a:r>
              <a:rPr lang="en-US" b="1" dirty="0" err="1" smtClean="0"/>
              <a:t>jaminan</a:t>
            </a:r>
            <a:r>
              <a:rPr lang="en-US" b="1" dirty="0" smtClean="0"/>
              <a:t> </a:t>
            </a:r>
            <a:r>
              <a:rPr lang="en-US" b="1" dirty="0" err="1" smtClean="0"/>
              <a:t>sosial</a:t>
            </a:r>
            <a:endParaRPr lang="en-US" b="1" dirty="0" smtClean="0"/>
          </a:p>
          <a:p>
            <a:pPr algn="just"/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algn="just"/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sz="3200" b="0" dirty="0" err="1" smtClean="0"/>
              <a:t>lanjutan</a:t>
            </a:r>
            <a:endParaRPr lang="en-US" sz="3200" b="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Kepese</a:t>
            </a:r>
            <a:r>
              <a:rPr lang="id-ID" dirty="0" smtClean="0"/>
              <a:t>r</a:t>
            </a:r>
            <a:r>
              <a:rPr lang="en-US" dirty="0" err="1" smtClean="0"/>
              <a:t>taan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regulator</a:t>
            </a:r>
          </a:p>
          <a:p>
            <a:pPr algn="just"/>
            <a:r>
              <a:rPr lang="en-US" dirty="0" err="1" smtClean="0"/>
              <a:t>Bersifat</a:t>
            </a:r>
            <a:r>
              <a:rPr lang="en-US" dirty="0" smtClean="0"/>
              <a:t> for not profit</a:t>
            </a:r>
            <a:r>
              <a:rPr lang="id-ID" dirty="0" smtClean="0"/>
              <a:t> (seluruh nilai tambah hasil investasi digunakan sebagai pengembangan program jaminan sosial ) </a:t>
            </a:r>
            <a:endParaRPr lang="en-US" dirty="0" smtClean="0"/>
          </a:p>
          <a:p>
            <a:pPr algn="just"/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dilandasi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</a:t>
            </a:r>
            <a:endParaRPr lang="id-ID" dirty="0" smtClean="0"/>
          </a:p>
          <a:p>
            <a:pPr algn="just"/>
            <a:r>
              <a:rPr lang="id-ID" dirty="0" smtClean="0"/>
              <a:t>Diselenggarakan dengan penuh kehati –hatian,transparan dan akuntabel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100" b="1" dirty="0" smtClean="0"/>
              <a:t/>
            </a:r>
            <a:br>
              <a:rPr lang="en-US" sz="3100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 </a:t>
            </a:r>
            <a:r>
              <a:rPr lang="en-US" sz="2800" dirty="0" err="1" smtClean="0"/>
              <a:t>sekaligus</a:t>
            </a:r>
            <a:r>
              <a:rPr lang="id-ID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id-ID" dirty="0" smtClean="0"/>
              <a:t>.</a:t>
            </a:r>
            <a:endParaRPr lang="en-US" sz="2800" dirty="0" smtClean="0"/>
          </a:p>
          <a:p>
            <a:pPr algn="just">
              <a:buNone/>
            </a:pPr>
            <a:endParaRPr lang="id-ID" sz="2800" b="1" dirty="0"/>
          </a:p>
          <a:p>
            <a:pPr algn="just">
              <a:buNone/>
            </a:pPr>
            <a:r>
              <a:rPr lang="en-US" sz="2800" b="1" dirty="0" err="1" smtClean="0"/>
              <a:t>Masalah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pokok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penyelenggaran</a:t>
            </a:r>
            <a:r>
              <a:rPr lang="en-US" sz="2800" b="1" dirty="0" smtClean="0"/>
              <a:t> program</a:t>
            </a:r>
            <a:r>
              <a:rPr lang="id-ID" sz="2800" b="1" dirty="0" smtClean="0"/>
              <a:t> </a:t>
            </a:r>
            <a:r>
              <a:rPr lang="en-US" sz="2800" b="1" dirty="0" err="1" smtClean="0"/>
              <a:t>jaminan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sosial</a:t>
            </a:r>
            <a:r>
              <a:rPr lang="en-US" sz="2800" b="1" dirty="0" smtClean="0"/>
              <a:t>:</a:t>
            </a:r>
          </a:p>
          <a:p>
            <a:pPr marL="578358" indent="-514350" algn="just">
              <a:buFont typeface="+mj-lt"/>
              <a:buAutoNum type="arabicPeriod"/>
            </a:pPr>
            <a:r>
              <a:rPr lang="en-US" sz="2800" dirty="0" smtClean="0"/>
              <a:t>Dana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membiayai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endParaRPr lang="en-US" sz="2800" dirty="0" smtClean="0"/>
          </a:p>
          <a:p>
            <a:pPr marL="578358" indent="-514350" algn="just">
              <a:buFont typeface="+mj-lt"/>
              <a:buAutoNum type="arabicPeriod"/>
            </a:pPr>
            <a:r>
              <a:rPr lang="en-US" sz="2800" dirty="0" err="1" smtClean="0"/>
              <a:t>Jenis</a:t>
            </a:r>
            <a:r>
              <a:rPr lang="en-US" sz="2800" dirty="0" smtClean="0"/>
              <a:t> program yang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dinikmati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marL="578358" indent="-514350" algn="just">
              <a:buFont typeface="+mj-lt"/>
              <a:buAutoNum type="arabicPeriod"/>
            </a:pPr>
            <a:r>
              <a:rPr lang="id-ID" sz="2800" dirty="0" smtClean="0"/>
              <a:t>Siapa dan bagaimana </a:t>
            </a:r>
            <a:r>
              <a:rPr lang="id-ID" dirty="0" smtClean="0"/>
              <a:t>p</a:t>
            </a:r>
            <a:r>
              <a:rPr lang="en-US" sz="2800" dirty="0" err="1" smtClean="0"/>
              <a:t>enyelenggara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endParaRPr lang="en-US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600" b="1" dirty="0" smtClean="0"/>
              <a:t>1. Masalah  Dana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Melalui mekanisme asuransi baik asuransi sosial maupun komersial.</a:t>
            </a:r>
          </a:p>
          <a:p>
            <a:pPr algn="just"/>
            <a:r>
              <a:rPr lang="id-ID" dirty="0" smtClean="0"/>
              <a:t>Beban premi dapat menjadi beban peserta. pemberi / penerima kerja dan negara ( pemberi subsidi / bantuan )</a:t>
            </a:r>
          </a:p>
          <a:p>
            <a:pPr algn="just"/>
            <a:r>
              <a:rPr lang="id-ID" dirty="0" smtClean="0"/>
              <a:t>Melalui mekanisme tabungan baik tabungan wajib maupun sukarela.</a:t>
            </a:r>
          </a:p>
          <a:p>
            <a:pPr algn="just"/>
            <a:r>
              <a:rPr lang="id-ID" dirty="0" smtClean="0"/>
              <a:t>Melalui mekanisme pajak.</a:t>
            </a:r>
          </a:p>
          <a:p>
            <a:pPr algn="just"/>
            <a:r>
              <a:rPr lang="id-ID" dirty="0" smtClean="0"/>
              <a:t>Melalui berbagai mekanisme diatas ditambah anggaran negara sebagai subsidi /bantuan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4000" b="1" dirty="0" smtClean="0"/>
              <a:t>2. Masalah  Manfaat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325112"/>
          </a:xfrm>
        </p:spPr>
        <p:txBody>
          <a:bodyPr/>
          <a:lstStyle/>
          <a:p>
            <a:pPr algn="just"/>
            <a:r>
              <a:rPr lang="id-ID" dirty="0" smtClean="0"/>
              <a:t>Disesuaikan dengan kemampuan masyarakat /negara terkait iuran, kualitas manfaat, cakupan kepesertaan, kebutuhan, jenis program )</a:t>
            </a:r>
          </a:p>
          <a:p>
            <a:pPr algn="just"/>
            <a:r>
              <a:rPr lang="id-ID" dirty="0" smtClean="0"/>
              <a:t>Kebutuhan penambahan program tergantung kondisi perekonomian  negara dan masyarakat untuk membayar iuran/ premi.</a:t>
            </a:r>
          </a:p>
          <a:p>
            <a:pPr algn="just">
              <a:buNone/>
            </a:pP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b="1" dirty="0" smtClean="0"/>
              <a:t>3. Persoalan Penyelengga</a:t>
            </a:r>
            <a:r>
              <a:rPr lang="id-ID" dirty="0" smtClean="0"/>
              <a:t>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d-ID" dirty="0" smtClean="0"/>
              <a:t>Harus merupakan lembaga yang kredibel dibentuk berdasarkan perundangan suatu negara.</a:t>
            </a:r>
          </a:p>
          <a:p>
            <a:pPr algn="just"/>
            <a:r>
              <a:rPr lang="id-ID" dirty="0" smtClean="0"/>
              <a:t>Jenis program yang diselenggarakan tergantung kondisi ekonomi dan kebutuhan rakyatnya.</a:t>
            </a:r>
          </a:p>
          <a:p>
            <a:pPr algn="just"/>
            <a:r>
              <a:rPr lang="id-ID" dirty="0" smtClean="0"/>
              <a:t>Dalam perumusan penyelenggaraan program jaminan sosial dengan memperhatikan keterkaitan antara program jaminan sosial  yang ada dengan lembaga penyelenggara ( tidak terjadi tumpang tindih,inkonsintensi konsep,inefisiensi ).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Faktor</a:t>
            </a:r>
            <a:r>
              <a:rPr lang="en-US" sz="3200" b="1" dirty="0" smtClean="0"/>
              <a:t> –</a:t>
            </a:r>
            <a:r>
              <a:rPr lang="id-ID" sz="3200" b="1" dirty="0" smtClean="0"/>
              <a:t> F</a:t>
            </a:r>
            <a:r>
              <a:rPr lang="en-US" sz="3200" b="1" dirty="0" err="1" smtClean="0"/>
              <a:t>aktor</a:t>
            </a:r>
            <a:r>
              <a:rPr lang="en-US" sz="3200" b="1" dirty="0" smtClean="0"/>
              <a:t> yang </a:t>
            </a:r>
            <a:r>
              <a:rPr lang="id-ID" sz="3200" b="1" dirty="0" err="1" smtClean="0"/>
              <a:t>M</a:t>
            </a:r>
            <a:r>
              <a:rPr lang="en-US" sz="3200" b="1" dirty="0" err="1" smtClean="0"/>
              <a:t>empengaruhi</a:t>
            </a:r>
            <a:r>
              <a:rPr lang="en-US" sz="3200" b="1" dirty="0" smtClean="0"/>
              <a:t> </a:t>
            </a:r>
            <a:r>
              <a:rPr lang="id-ID" sz="3200" b="1" dirty="0" err="1" smtClean="0"/>
              <a:t>K</a:t>
            </a:r>
            <a:r>
              <a:rPr lang="en-US" sz="3200" b="1" dirty="0" err="1" smtClean="0"/>
              <a:t>eberhasilan</a:t>
            </a:r>
            <a:r>
              <a:rPr lang="en-US" sz="3200" b="1" dirty="0" smtClean="0"/>
              <a:t> </a:t>
            </a:r>
            <a:r>
              <a:rPr lang="id-ID" sz="3200" b="1" dirty="0" err="1" smtClean="0"/>
              <a:t>J</a:t>
            </a:r>
            <a:r>
              <a:rPr lang="en-US" sz="3200" b="1" dirty="0" err="1" smtClean="0"/>
              <a:t>aminan</a:t>
            </a:r>
            <a:r>
              <a:rPr lang="en-US" sz="3200" b="1" dirty="0" smtClean="0"/>
              <a:t> </a:t>
            </a:r>
            <a:r>
              <a:rPr lang="id-ID" sz="3200" b="1" dirty="0" err="1" smtClean="0"/>
              <a:t>S</a:t>
            </a:r>
            <a:r>
              <a:rPr lang="en-US" sz="3200" b="1" dirty="0" err="1" smtClean="0"/>
              <a:t>osial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5112"/>
          </a:xfrm>
        </p:spPr>
        <p:txBody>
          <a:bodyPr>
            <a:normAutofit fontScale="92500" lnSpcReduction="20000"/>
          </a:bodyPr>
          <a:lstStyle/>
          <a:p>
            <a:pPr marL="514350" indent="-514350"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id-ID" dirty="0" smtClean="0"/>
              <a:t>rasa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514350" indent="-514350" algn="just"/>
            <a:r>
              <a:rPr lang="en-US" dirty="0" smtClean="0"/>
              <a:t>Tingkat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santunan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(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).</a:t>
            </a:r>
          </a:p>
          <a:p>
            <a:pPr marL="514350" indent="-514350" algn="just"/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kredibilitas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 marL="514350" indent="-514350" algn="just"/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–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id-ID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TUNTUTAN PERUBAHAN JAMINAN SOSIAL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562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kehidupan</a:t>
            </a:r>
            <a:r>
              <a:rPr lang="en-US" sz="2400" dirty="0" smtClean="0"/>
              <a:t> : :</a:t>
            </a:r>
          </a:p>
          <a:p>
            <a:pPr algn="just"/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demografi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</a:p>
          <a:p>
            <a:pPr algn="just"/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gaya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endParaRPr lang="id-ID" sz="2400" dirty="0" smtClean="0"/>
          </a:p>
          <a:p>
            <a:pPr algn="just"/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abad</a:t>
            </a:r>
            <a:r>
              <a:rPr lang="en-US" sz="2400" dirty="0" smtClean="0"/>
              <a:t> 21 </a:t>
            </a:r>
            <a:r>
              <a:rPr lang="en-US" sz="2400" dirty="0" err="1" smtClean="0"/>
              <a:t>diperkirakan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:</a:t>
            </a:r>
          </a:p>
          <a:p>
            <a:pPr algn="just"/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Demografi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Bidang</a:t>
            </a:r>
            <a:r>
              <a:rPr lang="en-US" sz="2400" dirty="0" smtClean="0"/>
              <a:t> 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kehidupan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membawa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( </a:t>
            </a:r>
            <a:r>
              <a:rPr lang="en-US" sz="2400" dirty="0" err="1" smtClean="0"/>
              <a:t>reformasi</a:t>
            </a:r>
            <a:r>
              <a:rPr lang="en-US" sz="2400" dirty="0" smtClean="0"/>
              <a:t>).</a:t>
            </a:r>
          </a:p>
          <a:p>
            <a:pPr algn="just">
              <a:buNone/>
            </a:pPr>
            <a:endParaRPr lang="en-US" sz="2400" dirty="0" smtClean="0">
              <a:latin typeface=" Callibri (B)"/>
            </a:endParaRPr>
          </a:p>
          <a:p>
            <a:pPr algn="just"/>
            <a:endParaRPr lang="en-US" sz="2200" dirty="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52400"/>
            <a:ext cx="7467600" cy="1143000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 smtClean="0"/>
              <a:t>lanjutan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4144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err="1" smtClean="0"/>
              <a:t>Perubahan</a:t>
            </a:r>
            <a:r>
              <a:rPr lang="en-US" b="1" dirty="0" smtClean="0"/>
              <a:t> (</a:t>
            </a:r>
            <a:r>
              <a:rPr lang="en-US" b="1" dirty="0" err="1" smtClean="0"/>
              <a:t>reformasi</a:t>
            </a:r>
            <a:r>
              <a:rPr lang="en-US" b="1" dirty="0" smtClean="0"/>
              <a:t>) </a:t>
            </a:r>
            <a:r>
              <a:rPr lang="en-US" b="1" dirty="0" err="1" smtClean="0"/>
              <a:t>tergantung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perubahan</a:t>
            </a:r>
            <a:r>
              <a:rPr lang="en-US" b="1" dirty="0" smtClean="0"/>
              <a:t> </a:t>
            </a:r>
            <a:r>
              <a:rPr lang="en-US" b="1" dirty="0" err="1" smtClean="0"/>
              <a:t>menyangkut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id-ID" sz="4000" b="1" dirty="0" smtClean="0"/>
              <a:t>Model penerapan jaminan sosial di negara</a:t>
            </a:r>
            <a:endParaRPr lang="en-US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sz="11200" dirty="0" smtClean="0">
              <a:latin typeface="Calibri" pitchFamily="34" charset="0"/>
              <a:cs typeface="Times New Roman" pitchFamily="18" charset="0"/>
            </a:endParaRPr>
          </a:p>
          <a:p>
            <a:pPr marL="1252728" indent="-1143000">
              <a:buAutoNum type="arabicPeriod"/>
            </a:pPr>
            <a:r>
              <a:rPr lang="en-US" sz="6500" dirty="0" smtClean="0">
                <a:latin typeface="Calibri" pitchFamily="34" charset="0"/>
                <a:cs typeface="Times New Roman" pitchFamily="18" charset="0"/>
              </a:rPr>
              <a:t>Model Universal</a:t>
            </a:r>
            <a:endParaRPr lang="id-ID" sz="6500" dirty="0" smtClean="0">
              <a:latin typeface="Calibri" pitchFamily="34" charset="0"/>
              <a:cs typeface="Times New Roman" pitchFamily="18" charset="0"/>
            </a:endParaRPr>
          </a:p>
          <a:p>
            <a:pPr marL="1252728" indent="-1143000">
              <a:buAutoNum type="arabicPeriod"/>
            </a:pPr>
            <a:r>
              <a:rPr lang="en-US" sz="6500" dirty="0" smtClean="0">
                <a:latin typeface="Calibri" pitchFamily="34" charset="0"/>
                <a:cs typeface="Times New Roman" pitchFamily="18" charset="0"/>
              </a:rPr>
              <a:t>Model </a:t>
            </a:r>
            <a:r>
              <a:rPr lang="en-US" sz="6500" dirty="0" err="1" smtClean="0">
                <a:latin typeface="Calibri" pitchFamily="34" charset="0"/>
                <a:cs typeface="Times New Roman" pitchFamily="18" charset="0"/>
              </a:rPr>
              <a:t>Korporasi</a:t>
            </a:r>
            <a:endParaRPr lang="id-ID" sz="6500" dirty="0">
              <a:latin typeface="Calibri" pitchFamily="34" charset="0"/>
              <a:cs typeface="Times New Roman" pitchFamily="18" charset="0"/>
            </a:endParaRPr>
          </a:p>
          <a:p>
            <a:pPr marL="1252728" indent="-1143000">
              <a:buAutoNum type="arabicPeriod"/>
            </a:pPr>
            <a:r>
              <a:rPr lang="en-US" sz="6500" dirty="0" smtClean="0">
                <a:latin typeface="Calibri" pitchFamily="34" charset="0"/>
                <a:cs typeface="Times New Roman" pitchFamily="18" charset="0"/>
              </a:rPr>
              <a:t>Model Residual</a:t>
            </a:r>
            <a:endParaRPr lang="id-ID" sz="6500" dirty="0" smtClean="0">
              <a:latin typeface="Calibri" pitchFamily="34" charset="0"/>
              <a:cs typeface="Times New Roman" pitchFamily="18" charset="0"/>
            </a:endParaRPr>
          </a:p>
          <a:p>
            <a:pPr marL="1252728" indent="-1143000">
              <a:buAutoNum type="arabicPeriod"/>
            </a:pPr>
            <a:r>
              <a:rPr lang="en-US" sz="6500" dirty="0" smtClean="0">
                <a:latin typeface="Calibri" pitchFamily="34" charset="0"/>
                <a:cs typeface="Times New Roman" pitchFamily="18" charset="0"/>
              </a:rPr>
              <a:t>Model </a:t>
            </a:r>
            <a:r>
              <a:rPr lang="en-US" sz="6500" dirty="0" err="1" smtClean="0">
                <a:latin typeface="Calibri" pitchFamily="34" charset="0"/>
                <a:cs typeface="Times New Roman" pitchFamily="18" charset="0"/>
              </a:rPr>
              <a:t>Minimalis</a:t>
            </a:r>
            <a:endParaRPr lang="en-US" sz="6500" dirty="0" smtClean="0">
              <a:latin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8600"/>
            <a:ext cx="36576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PENDAHULUAN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410200"/>
          </a:xfrm>
        </p:spPr>
        <p:txBody>
          <a:bodyPr>
            <a:noAutofit/>
          </a:bodyPr>
          <a:lstStyle/>
          <a:p>
            <a:pPr algn="just"/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kehidupan</a:t>
            </a:r>
            <a:r>
              <a:rPr lang="en-US" sz="2600" dirty="0" smtClean="0"/>
              <a:t> </a:t>
            </a:r>
            <a:r>
              <a:rPr lang="en-US" sz="2600" dirty="0" err="1" smtClean="0"/>
              <a:t>manusia</a:t>
            </a:r>
            <a:r>
              <a:rPr lang="en-US" sz="2600" dirty="0" smtClean="0"/>
              <a:t> </a:t>
            </a:r>
            <a:r>
              <a:rPr lang="en-US" sz="2600" dirty="0" err="1" smtClean="0"/>
              <a:t>seringkali</a:t>
            </a:r>
            <a:r>
              <a:rPr lang="en-US" sz="2600" dirty="0" smtClean="0"/>
              <a:t> </a:t>
            </a:r>
            <a:r>
              <a:rPr lang="en-US" sz="2600" dirty="0" err="1" smtClean="0"/>
              <a:t>menghadapi</a:t>
            </a:r>
            <a:r>
              <a:rPr lang="en-US" sz="2600" dirty="0" smtClean="0"/>
              <a:t> </a:t>
            </a:r>
            <a:r>
              <a:rPr lang="en-US" sz="2600" dirty="0" err="1" smtClean="0"/>
              <a:t>masalah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tertentu</a:t>
            </a:r>
            <a:r>
              <a:rPr lang="id-ID" sz="2600" dirty="0" smtClean="0"/>
              <a:t> </a:t>
            </a:r>
            <a:r>
              <a:rPr lang="en-US" sz="2600" dirty="0" err="1" smtClean="0"/>
              <a:t>sehingga</a:t>
            </a:r>
            <a:r>
              <a:rPr lang="en-US" sz="2600" dirty="0" smtClean="0"/>
              <a:t> </a:t>
            </a:r>
            <a:r>
              <a:rPr lang="en-US" sz="2600" dirty="0" err="1" smtClean="0"/>
              <a:t>pelaksanaan</a:t>
            </a:r>
            <a:r>
              <a:rPr lang="en-US" sz="2600" dirty="0" smtClean="0"/>
              <a:t> </a:t>
            </a:r>
            <a:r>
              <a:rPr lang="en-US" sz="2600" dirty="0" err="1" smtClean="0"/>
              <a:t>fungsi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terganggu</a:t>
            </a:r>
            <a:r>
              <a:rPr lang="en-US" sz="2600" dirty="0" smtClean="0"/>
              <a:t>.</a:t>
            </a:r>
          </a:p>
          <a:p>
            <a:pPr algn="just"/>
            <a:r>
              <a:rPr lang="en-US" sz="2600" dirty="0" err="1" smtClean="0"/>
              <a:t>Ada</a:t>
            </a:r>
            <a:r>
              <a:rPr lang="en-US" sz="2600" dirty="0" smtClean="0"/>
              <a:t> </a:t>
            </a:r>
            <a:r>
              <a:rPr lang="en-US" sz="2600" dirty="0" err="1" smtClean="0"/>
              <a:t>upaya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dilakukan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/</a:t>
            </a:r>
            <a:r>
              <a:rPr lang="en-US" sz="2600" dirty="0" err="1" smtClean="0"/>
              <a:t>kelompok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mengatasi</a:t>
            </a:r>
            <a:r>
              <a:rPr lang="en-US" sz="2600" dirty="0" smtClean="0"/>
              <a:t>.</a:t>
            </a:r>
          </a:p>
          <a:p>
            <a:pPr algn="just"/>
            <a:r>
              <a:rPr lang="en-US" sz="2600" dirty="0" err="1" smtClean="0"/>
              <a:t>Salah</a:t>
            </a:r>
            <a:r>
              <a:rPr lang="en-US" sz="2600" dirty="0" smtClean="0"/>
              <a:t> </a:t>
            </a:r>
            <a:r>
              <a:rPr lang="en-US" sz="2600" dirty="0" err="1" smtClean="0"/>
              <a:t>satu</a:t>
            </a:r>
            <a:r>
              <a:rPr lang="en-US" sz="2600" dirty="0" smtClean="0"/>
              <a:t> </a:t>
            </a:r>
            <a:r>
              <a:rPr lang="en-US" sz="2600" dirty="0" err="1" smtClean="0"/>
              <a:t>cara</a:t>
            </a:r>
            <a:r>
              <a:rPr lang="en-US" sz="2600" dirty="0" smtClean="0"/>
              <a:t> </a:t>
            </a:r>
            <a:r>
              <a:rPr lang="en-US" sz="2600" dirty="0" err="1" smtClean="0"/>
              <a:t>memberikan</a:t>
            </a:r>
            <a:r>
              <a:rPr lang="en-US" sz="2600" dirty="0" smtClean="0"/>
              <a:t> </a:t>
            </a:r>
            <a:r>
              <a:rPr lang="en-US" sz="2600" dirty="0" err="1" smtClean="0"/>
              <a:t>perlindungan</a:t>
            </a:r>
            <a:r>
              <a:rPr lang="en-US" sz="2600" dirty="0" smtClean="0"/>
              <a:t> </a:t>
            </a:r>
            <a:r>
              <a:rPr lang="en-US" sz="2600" dirty="0" err="1" smtClean="0"/>
              <a:t>dasar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bentuk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merupakan</a:t>
            </a:r>
            <a:r>
              <a:rPr lang="en-US" sz="2600" dirty="0" smtClean="0"/>
              <a:t> </a:t>
            </a:r>
            <a:r>
              <a:rPr lang="en-US" sz="2600" dirty="0" err="1" smtClean="0"/>
              <a:t>komponen</a:t>
            </a:r>
            <a:r>
              <a:rPr lang="en-US" sz="2600" dirty="0" smtClean="0"/>
              <a:t>  </a:t>
            </a:r>
            <a:r>
              <a:rPr lang="en-US" sz="2600" dirty="0" err="1" smtClean="0"/>
              <a:t>hak</a:t>
            </a:r>
            <a:r>
              <a:rPr lang="en-US" sz="2600" dirty="0" smtClean="0"/>
              <a:t> </a:t>
            </a:r>
            <a:r>
              <a:rPr lang="en-US" sz="2600" dirty="0" err="1" smtClean="0"/>
              <a:t>asasi</a:t>
            </a:r>
            <a:r>
              <a:rPr lang="en-US" sz="2600" dirty="0" smtClean="0"/>
              <a:t> </a:t>
            </a:r>
            <a:r>
              <a:rPr lang="en-US" sz="2600" dirty="0" err="1" smtClean="0"/>
              <a:t>manusia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berlaku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universal </a:t>
            </a:r>
            <a:r>
              <a:rPr lang="en-US" sz="2600" dirty="0" err="1" smtClean="0"/>
              <a:t>bagi</a:t>
            </a:r>
            <a:r>
              <a:rPr lang="en-US" sz="2600" dirty="0" smtClean="0"/>
              <a:t> </a:t>
            </a:r>
            <a:r>
              <a:rPr lang="en-US" sz="2600" dirty="0" err="1" smtClean="0"/>
              <a:t>warga</a:t>
            </a:r>
            <a:r>
              <a:rPr lang="en-US" sz="2600" dirty="0" smtClean="0"/>
              <a:t> </a:t>
            </a:r>
            <a:r>
              <a:rPr lang="en-US" sz="2600" dirty="0" err="1" smtClean="0"/>
              <a:t>negara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memperoleh</a:t>
            </a:r>
            <a:r>
              <a:rPr lang="en-US" sz="2600" dirty="0" smtClean="0"/>
              <a:t> </a:t>
            </a:r>
            <a:r>
              <a:rPr lang="en-US" sz="2600" dirty="0" err="1" smtClean="0"/>
              <a:t>taraf</a:t>
            </a:r>
            <a:r>
              <a:rPr lang="en-US" sz="2600" dirty="0" smtClean="0"/>
              <a:t>  </a:t>
            </a:r>
            <a:r>
              <a:rPr lang="en-US" sz="2600" dirty="0" err="1" smtClean="0"/>
              <a:t>kehidupan</a:t>
            </a:r>
            <a:r>
              <a:rPr lang="en-US" sz="2600" dirty="0" smtClean="0"/>
              <a:t> yang </a:t>
            </a:r>
            <a:r>
              <a:rPr lang="en-US" sz="2600" dirty="0" err="1" smtClean="0"/>
              <a:t>layak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refleksi</a:t>
            </a:r>
            <a:r>
              <a:rPr lang="en-US" sz="2600" dirty="0" smtClean="0"/>
              <a:t>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negara</a:t>
            </a:r>
            <a:r>
              <a:rPr lang="en-US" sz="2600" dirty="0" smtClean="0"/>
              <a:t> </a:t>
            </a:r>
            <a:r>
              <a:rPr lang="en-US" sz="2600" dirty="0" err="1" smtClean="0"/>
              <a:t>terhadap</a:t>
            </a:r>
            <a:r>
              <a:rPr lang="en-US" sz="2600" dirty="0" smtClean="0"/>
              <a:t> </a:t>
            </a:r>
            <a:r>
              <a:rPr lang="en-US" sz="2600" dirty="0" err="1" smtClean="0"/>
              <a:t>warganya</a:t>
            </a:r>
            <a:r>
              <a:rPr lang="en-US" sz="2600" dirty="0" smtClean="0"/>
              <a:t> yang </a:t>
            </a:r>
            <a:r>
              <a:rPr lang="en-US" sz="2600" dirty="0" err="1" smtClean="0"/>
              <a:t>mengalami</a:t>
            </a:r>
            <a:r>
              <a:rPr lang="en-US" sz="2600" dirty="0" smtClean="0"/>
              <a:t> </a:t>
            </a:r>
            <a:r>
              <a:rPr lang="en-US" sz="2600" dirty="0" err="1" smtClean="0"/>
              <a:t>resiko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(</a:t>
            </a:r>
            <a:r>
              <a:rPr lang="en-US" sz="2600" i="1" dirty="0" smtClean="0"/>
              <a:t>social hazard</a:t>
            </a:r>
            <a:r>
              <a:rPr lang="en-US" sz="2600" dirty="0" smtClean="0"/>
              <a:t>).</a:t>
            </a:r>
            <a:endParaRPr lang="en-US" sz="2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id-ID" sz="2800" b="1" dirty="0" smtClean="0"/>
              <a:t>1. Model Universal :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Autofit/>
          </a:bodyPr>
          <a:lstStyle/>
          <a:p>
            <a:r>
              <a:rPr lang="id-ID" sz="2600" dirty="0" smtClean="0"/>
              <a:t>Pemerintah menyediakan jaminan sosial bagi semua warga negara secara melembaga dan merata</a:t>
            </a:r>
          </a:p>
          <a:p>
            <a:r>
              <a:rPr lang="id-ID" sz="2600" dirty="0" smtClean="0"/>
              <a:t>Anggaran negara untuk program sosial  mencpai lebih 60 % dari total belanja negara</a:t>
            </a:r>
          </a:p>
          <a:p>
            <a:r>
              <a:rPr lang="id-ID" sz="2600" dirty="0" smtClean="0"/>
              <a:t>Negara Swedia,Norwegia,Finlandia,Denmark</a:t>
            </a:r>
          </a:p>
          <a:p>
            <a:pPr marL="0" indent="0">
              <a:buNone/>
            </a:pPr>
            <a:r>
              <a:rPr lang="id-ID" sz="2800" b="1" dirty="0" smtClean="0"/>
              <a:t>2. Model Korporasi</a:t>
            </a:r>
          </a:p>
          <a:p>
            <a:r>
              <a:rPr lang="id-ID" sz="2600" dirty="0" smtClean="0"/>
              <a:t>Jaminan sosial dilaksanakan secara melembaga dan luas</a:t>
            </a:r>
          </a:p>
          <a:p>
            <a:r>
              <a:rPr lang="id-ID" sz="2600" dirty="0" smtClean="0"/>
              <a:t>Kontribusi sekema jaminan sosial berasal dari tiga pihak (pemerintah,dunia usaha,pekerja )</a:t>
            </a:r>
          </a:p>
          <a:p>
            <a:r>
              <a:rPr lang="id-ID" sz="2600" dirty="0" smtClean="0"/>
              <a:t>Pelayanan sosial lebih diutamakan bagi mereka yang bekerja dan memberikan kontribusi melalui skema asuransi</a:t>
            </a:r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val="26036675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id-ID" sz="3200" dirty="0" smtClean="0"/>
              <a:t>lanjutan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id-ID" sz="2800" dirty="0" smtClean="0"/>
              <a:t>Dianut Jerman, Jerman sering disebut sebagai model Bismarck.</a:t>
            </a:r>
          </a:p>
          <a:p>
            <a:pPr marL="0" indent="0" algn="just">
              <a:buNone/>
            </a:pPr>
            <a:r>
              <a:rPr lang="id-ID" sz="2800" b="1" dirty="0" smtClean="0"/>
              <a:t>3. Model Residual</a:t>
            </a:r>
          </a:p>
          <a:p>
            <a:pPr algn="just"/>
            <a:r>
              <a:rPr lang="id-ID" sz="2800" dirty="0" smtClean="0"/>
              <a:t>Jaminan sosial dari pemerintah khususnya kebutuhan dasar diutamakan  bagi kelompok masyarakat yang kurang beruntung   ( miskin, penderita cacat, lanjut usia, penganggur )</a:t>
            </a:r>
          </a:p>
          <a:p>
            <a:pPr algn="just"/>
            <a:r>
              <a:rPr lang="id-ID" sz="2800" dirty="0" smtClean="0"/>
              <a:t>Perlindungan dan pelayanan sosial diberikan secara ketat ,temporer ,efisisen</a:t>
            </a:r>
          </a:p>
          <a:p>
            <a:pPr algn="just"/>
            <a:r>
              <a:rPr lang="id-ID" sz="2800" dirty="0" smtClean="0"/>
              <a:t>Dianut negara-negara Anglo –Axon ( AS,Inggris, Autralia, Selandia Baru )</a:t>
            </a:r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r>
              <a:rPr lang="id-ID" sz="2800" dirty="0" smtClean="0"/>
              <a:t>miskin, penyandang cacat, penganggur, lanjut usia )</a:t>
            </a:r>
          </a:p>
          <a:p>
            <a:pPr algn="just"/>
            <a:r>
              <a:rPr lang="id-ID" sz="2800" dirty="0" smtClean="0"/>
              <a:t>Pemerintah menyerahkan sebagian perannya kepada organisasi sosial dan LSM melalui pemberian subsidi bagi pelayanan sosial dan rehabilitasi sosial “swasta”</a:t>
            </a:r>
          </a:p>
          <a:p>
            <a:pPr algn="just"/>
            <a:r>
              <a:rPr lang="id-ID" sz="2800" dirty="0" smtClean="0"/>
              <a:t>Dianut negara – negara Anglo – Saxon ( AS, Inggris, Australia, Selandia Baru )</a:t>
            </a:r>
          </a:p>
          <a:p>
            <a:pPr algn="just"/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0976485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4. Model Minimalis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d-ID" dirty="0" smtClean="0"/>
              <a:t>Pengeluaran pemerintah untuk pembangunan sosial sangat kecil.</a:t>
            </a:r>
          </a:p>
          <a:p>
            <a:pPr algn="just"/>
            <a:r>
              <a:rPr lang="id-ID" dirty="0" smtClean="0"/>
              <a:t>Program kesejahteraan sosial dan jaminan sosial diberikan secara sporadis, parsial, minimal .</a:t>
            </a:r>
          </a:p>
          <a:p>
            <a:pPr algn="just"/>
            <a:r>
              <a:rPr lang="id-ID" dirty="0" smtClean="0"/>
              <a:t>Umumnya diberikan kepada pegawai pemerintah dan pegawai swasta yang mampu membayar premi .</a:t>
            </a:r>
          </a:p>
          <a:p>
            <a:pPr algn="just"/>
            <a:r>
              <a:rPr lang="id-ID" dirty="0" smtClean="0"/>
              <a:t>Diterapkan pada gugus negara latin ( Spanyol, Italia.India, Brazil,Chile ) dan Asia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470896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Jaminan Sosial di Negara - Negara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 smtClean="0"/>
              <a:t>Jaminan sosial di negara maju dan berkembang sudah dilaksanakan sebagai kewajiban negara.</a:t>
            </a:r>
          </a:p>
          <a:p>
            <a:pPr algn="just"/>
            <a:r>
              <a:rPr lang="id-ID" dirty="0" smtClean="0"/>
              <a:t>Jaminan sosial untuk meningkatkan kesejahteraan rakyatnya.</a:t>
            </a:r>
          </a:p>
          <a:p>
            <a:pPr algn="just"/>
            <a:r>
              <a:rPr lang="id-ID" dirty="0" smtClean="0"/>
              <a:t>Model dan pengelolaan berbeda pada masing –masing negara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1066800"/>
          </a:xfrm>
        </p:spPr>
        <p:txBody>
          <a:bodyPr/>
          <a:lstStyle/>
          <a:p>
            <a:pPr algn="just"/>
            <a:r>
              <a:rPr lang="id-ID" b="1" dirty="0"/>
              <a:t>a</a:t>
            </a:r>
            <a:r>
              <a:rPr lang="id-ID" b="1" dirty="0" smtClean="0"/>
              <a:t>. Negara Asean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325112"/>
          </a:xfrm>
        </p:spPr>
        <p:txBody>
          <a:bodyPr>
            <a:normAutofit fontScale="25000" lnSpcReduction="20000"/>
          </a:bodyPr>
          <a:lstStyle/>
          <a:p>
            <a:pPr marL="624078" indent="-514350">
              <a:buAutoNum type="arabicPeriod"/>
            </a:pPr>
            <a:r>
              <a:rPr lang="id-ID" sz="9600" b="1" dirty="0" smtClean="0"/>
              <a:t>Malaysia</a:t>
            </a:r>
          </a:p>
          <a:p>
            <a:pPr marL="624078" indent="-514350"/>
            <a:r>
              <a:rPr lang="id-ID" sz="9600" dirty="0" smtClean="0"/>
              <a:t>Kumpulan Wang Simpanan Pekerja</a:t>
            </a:r>
          </a:p>
          <a:p>
            <a:pPr marL="624078" indent="-514350"/>
            <a:r>
              <a:rPr lang="id-ID" sz="9600" dirty="0" smtClean="0"/>
              <a:t>Perlindungan hari tua,cacat,kematian</a:t>
            </a:r>
          </a:p>
          <a:p>
            <a:pPr marL="624078" indent="-514350"/>
            <a:r>
              <a:rPr lang="id-ID" sz="9600" dirty="0" smtClean="0"/>
              <a:t>Cakupan kepesertaan THT meliputi pekerja sektor swasta termasuk pekerja publik yang tidak memiliki program pensiun</a:t>
            </a:r>
          </a:p>
          <a:p>
            <a:pPr marL="624078" indent="-514350"/>
            <a:r>
              <a:rPr lang="id-ID" sz="9600" dirty="0" smtClean="0"/>
              <a:t>Pertumbuhan Keselamatan Sosial</a:t>
            </a:r>
          </a:p>
          <a:p>
            <a:pPr marL="624078" indent="-514350">
              <a:buNone/>
            </a:pPr>
            <a:endParaRPr lang="id-ID" sz="9600" dirty="0" smtClean="0"/>
          </a:p>
          <a:p>
            <a:pPr marL="624078" indent="-514350">
              <a:buNone/>
            </a:pPr>
            <a:r>
              <a:rPr lang="id-ID" sz="9600" dirty="0" smtClean="0"/>
              <a:t>2</a:t>
            </a:r>
            <a:r>
              <a:rPr lang="id-ID" sz="9600" b="1" dirty="0" smtClean="0"/>
              <a:t>. Singapura</a:t>
            </a:r>
          </a:p>
          <a:p>
            <a:pPr marL="624078" indent="-514350"/>
            <a:r>
              <a:rPr lang="id-ID" sz="9600" dirty="0" smtClean="0"/>
              <a:t>Jaminan Hari Tua</a:t>
            </a:r>
          </a:p>
          <a:p>
            <a:pPr marL="624078" indent="-514350"/>
            <a:r>
              <a:rPr lang="id-ID" sz="9600" dirty="0" smtClean="0"/>
              <a:t>Perawatan Kesehatan</a:t>
            </a:r>
          </a:p>
          <a:p>
            <a:pPr marL="624078" indent="-514350"/>
            <a:r>
              <a:rPr lang="id-ID" sz="9600" dirty="0" smtClean="0"/>
              <a:t>Kepemilikan Rumah</a:t>
            </a:r>
          </a:p>
          <a:p>
            <a:pPr marL="624078" indent="-514350"/>
            <a:r>
              <a:rPr lang="id-ID" sz="9600" dirty="0" smtClean="0"/>
              <a:t>Perlindungan Keluarga</a:t>
            </a:r>
          </a:p>
          <a:p>
            <a:pPr marL="624078" indent="-514350"/>
            <a:r>
              <a:rPr lang="id-ID" sz="9600" dirty="0" smtClean="0"/>
              <a:t>Pengembangan Kekayaan</a:t>
            </a:r>
          </a:p>
          <a:p>
            <a:pPr marL="624078" indent="-514350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10668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229600" cy="43251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400" dirty="0" smtClean="0"/>
              <a:t>3. </a:t>
            </a:r>
            <a:r>
              <a:rPr lang="id-ID" sz="2400" b="1" dirty="0" smtClean="0"/>
              <a:t>Philipina</a:t>
            </a:r>
          </a:p>
          <a:p>
            <a:pPr algn="just"/>
            <a:r>
              <a:rPr lang="id-ID" sz="2400" dirty="0" smtClean="0"/>
              <a:t>Program Jaminan sosial meliputi hari tua,cacat,meninggal dunia.</a:t>
            </a:r>
          </a:p>
          <a:p>
            <a:pPr algn="just"/>
            <a:r>
              <a:rPr lang="id-ID" sz="2400" dirty="0" smtClean="0"/>
              <a:t>Menggunakan  mekanisme  asuransi sosial</a:t>
            </a:r>
          </a:p>
          <a:p>
            <a:pPr algn="just"/>
            <a:r>
              <a:rPr lang="id-ID" sz="2400" dirty="0" smtClean="0"/>
              <a:t>Cakupan peserta hampir seluruh pekerja (pekerja mandiri, pertanian, nelayan, PRT, pelaut pada kapal asing )</a:t>
            </a:r>
          </a:p>
          <a:p>
            <a:r>
              <a:rPr lang="id-ID" sz="2400" dirty="0" smtClean="0"/>
              <a:t>Program Jaminan sosial dan Program Ganti Rugi Pegawai Negeri diatur sendiri</a:t>
            </a:r>
          </a:p>
          <a:p>
            <a:pPr>
              <a:buNone/>
            </a:pPr>
            <a:endParaRPr lang="id-ID" sz="2400" dirty="0" smtClean="0"/>
          </a:p>
          <a:p>
            <a:pPr>
              <a:buNone/>
            </a:pPr>
            <a:r>
              <a:rPr lang="id-ID" sz="2400" b="1" dirty="0" smtClean="0"/>
              <a:t>4. Thailand</a:t>
            </a:r>
          </a:p>
          <a:p>
            <a:r>
              <a:rPr lang="id-ID" sz="2400" dirty="0" smtClean="0"/>
              <a:t>JaminanPemeliharaan Kesehatan</a:t>
            </a:r>
          </a:p>
          <a:p>
            <a:r>
              <a:rPr lang="id-ID" sz="2400" dirty="0" smtClean="0"/>
              <a:t>Perlindungan hari tua , cacat dan kematian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/>
              <a:t>b</a:t>
            </a:r>
            <a:r>
              <a:rPr lang="id-ID" sz="3200" b="1" dirty="0" smtClean="0"/>
              <a:t>. Negara Maju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325112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id-ID" sz="3000" b="1" dirty="0" smtClean="0"/>
              <a:t>Jerman</a:t>
            </a:r>
          </a:p>
          <a:p>
            <a:pPr marL="624078" indent="-514350" algn="just"/>
            <a:r>
              <a:rPr lang="id-ID" sz="3000" dirty="0" smtClean="0"/>
              <a:t>Semua penduduk tercakup dalam program jaminan sosial ,kecuali penduduk yang kaya sekali</a:t>
            </a:r>
          </a:p>
          <a:p>
            <a:pPr marL="624078" indent="-514350" algn="just"/>
            <a:r>
              <a:rPr lang="id-ID" sz="3000" dirty="0" smtClean="0"/>
              <a:t>Peran negara sangat besar dari regulator sampai ke alokasi dana</a:t>
            </a:r>
          </a:p>
          <a:p>
            <a:pPr marL="624078" indent="-514350" algn="just">
              <a:buNone/>
            </a:pPr>
            <a:r>
              <a:rPr lang="id-ID" sz="3000" b="1" dirty="0" smtClean="0"/>
              <a:t>2. Perancis</a:t>
            </a:r>
          </a:p>
          <a:p>
            <a:pPr marL="624078" indent="-514350" algn="just"/>
            <a:r>
              <a:rPr lang="id-ID" sz="3000" dirty="0" smtClean="0"/>
              <a:t>Peran</a:t>
            </a:r>
            <a:r>
              <a:rPr lang="id-ID" sz="3000" b="1" dirty="0" smtClean="0"/>
              <a:t> </a:t>
            </a:r>
            <a:r>
              <a:rPr lang="id-ID" sz="3000" dirty="0" smtClean="0"/>
              <a:t>negara sangat besar ,tidak hanya sebagai regulator, pemberi subsidi dan melakukan pengawasan terhadap kelangsungan program jaminan sosial.</a:t>
            </a:r>
          </a:p>
          <a:p>
            <a:pPr marL="624078" indent="-514350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74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3. Amerika Serikat</a:t>
            </a:r>
            <a:endParaRPr lang="id-ID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Jaminan pendapatan yakni pelayanan kesejahteraan sosial</a:t>
            </a:r>
          </a:p>
          <a:p>
            <a:pPr algn="just"/>
            <a:r>
              <a:rPr lang="id-ID" dirty="0" smtClean="0"/>
              <a:t>Pelayanan sosial didanai melalui pajak </a:t>
            </a:r>
            <a:r>
              <a:rPr lang="id-ID" dirty="0" smtClean="0"/>
              <a:t> diberikan </a:t>
            </a:r>
            <a:r>
              <a:rPr lang="id-ID" dirty="0" smtClean="0"/>
              <a:t>kepada individu,keluarga melalui penyelidikan status ekonominya.</a:t>
            </a:r>
          </a:p>
          <a:p>
            <a:pPr algn="just"/>
            <a:r>
              <a:rPr lang="id-ID" dirty="0" smtClean="0"/>
              <a:t>UU Jaminan Sosial dasar hukum yang memberikan jaminan bagi penganggur</a:t>
            </a:r>
            <a:r>
              <a:rPr lang="id-ID" dirty="0" smtClean="0"/>
              <a:t>, pelayanan </a:t>
            </a:r>
            <a:r>
              <a:rPr lang="id-ID" dirty="0" smtClean="0"/>
              <a:t>kesehatan</a:t>
            </a:r>
            <a:r>
              <a:rPr lang="id-ID" dirty="0" smtClean="0"/>
              <a:t>, pelayanan </a:t>
            </a:r>
            <a:r>
              <a:rPr lang="id-ID" dirty="0" smtClean="0"/>
              <a:t>kemanusiaan</a:t>
            </a:r>
            <a:r>
              <a:rPr lang="id-ID" dirty="0" smtClean="0"/>
              <a:t>, tunjangan </a:t>
            </a:r>
            <a:r>
              <a:rPr lang="id-ID" dirty="0" smtClean="0"/>
              <a:t>medis</a:t>
            </a:r>
            <a:endParaRPr lang="id-ID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id-ID" sz="3600" b="1" dirty="0" smtClean="0"/>
              <a:t>Pelaksanaan</a:t>
            </a:r>
            <a:r>
              <a:rPr lang="en-US" sz="3600" b="1" dirty="0" smtClean="0"/>
              <a:t> P</a:t>
            </a:r>
            <a:r>
              <a:rPr lang="id-ID" sz="3600" b="1" dirty="0" smtClean="0"/>
              <a:t>rogram</a:t>
            </a:r>
            <a:r>
              <a:rPr lang="en-US" sz="3600" b="1" dirty="0" smtClean="0"/>
              <a:t> J</a:t>
            </a:r>
            <a:r>
              <a:rPr lang="id-ID" sz="3600" b="1" dirty="0" smtClean="0"/>
              <a:t>aminan</a:t>
            </a:r>
            <a:r>
              <a:rPr lang="en-US" sz="3600" b="1" dirty="0" smtClean="0"/>
              <a:t> S</a:t>
            </a:r>
            <a:r>
              <a:rPr lang="id-ID" sz="3600" b="1" dirty="0" smtClean="0"/>
              <a:t>osial di </a:t>
            </a:r>
            <a:r>
              <a:rPr lang="en-US" sz="3600" b="1" dirty="0" smtClean="0"/>
              <a:t>I</a:t>
            </a:r>
            <a:r>
              <a:rPr lang="id-ID" sz="3600" b="1" dirty="0" smtClean="0"/>
              <a:t>ndonesia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325112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id-ID" b="1" dirty="0" smtClean="0"/>
              <a:t>Masa Pra Kemerdekaan</a:t>
            </a:r>
          </a:p>
          <a:p>
            <a:pPr algn="just"/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(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)</a:t>
            </a:r>
          </a:p>
          <a:p>
            <a:pPr algn="just"/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Kereta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(1908)</a:t>
            </a:r>
          </a:p>
          <a:p>
            <a:pPr algn="just"/>
            <a:r>
              <a:rPr lang="en-US" dirty="0" err="1" smtClean="0"/>
              <a:t>Asuransi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Putera</a:t>
            </a:r>
            <a:r>
              <a:rPr lang="en-US" dirty="0" smtClean="0"/>
              <a:t> 1912</a:t>
            </a:r>
            <a:endParaRPr lang="id-ID" dirty="0" smtClean="0"/>
          </a:p>
          <a:p>
            <a:pPr algn="just"/>
            <a:r>
              <a:rPr lang="id-ID" dirty="0" smtClean="0"/>
              <a:t>Jaminan Pensiun (1926 )</a:t>
            </a:r>
          </a:p>
          <a:p>
            <a:pPr algn="just"/>
            <a:r>
              <a:rPr lang="id-ID" dirty="0" smtClean="0"/>
              <a:t>Jaminan Kesehatan (1934 )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Indonesia </a:t>
            </a:r>
            <a:r>
              <a:rPr lang="en-US" dirty="0" err="1" smtClean="0"/>
              <a:t>merdeka</a:t>
            </a:r>
            <a:r>
              <a:rPr lang="en-US" dirty="0" smtClean="0"/>
              <a:t>   (</a:t>
            </a:r>
            <a:r>
              <a:rPr lang="en-US" dirty="0" err="1" smtClean="0"/>
              <a:t>termaktub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1945 )</a:t>
            </a:r>
          </a:p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Kecelakaan</a:t>
            </a:r>
            <a:r>
              <a:rPr lang="id-ID" dirty="0" smtClean="0"/>
              <a:t> </a:t>
            </a:r>
            <a:r>
              <a:rPr lang="en-US" dirty="0" smtClean="0"/>
              <a:t>n</a:t>
            </a:r>
            <a:r>
              <a:rPr lang="id-ID" dirty="0" smtClean="0"/>
              <a:t>o:</a:t>
            </a:r>
            <a:r>
              <a:rPr lang="en-US" dirty="0" smtClean="0"/>
              <a:t>33</a:t>
            </a:r>
            <a:r>
              <a:rPr lang="id-ID" dirty="0" smtClean="0"/>
              <a:t> </a:t>
            </a:r>
            <a:r>
              <a:rPr lang="en-US" dirty="0" err="1" smtClean="0"/>
              <a:t>thn</a:t>
            </a:r>
            <a:r>
              <a:rPr lang="en-US" dirty="0" smtClean="0"/>
              <a:t> 1947 (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)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sz="3200" b="1" dirty="0" smtClean="0"/>
              <a:t>lanjutan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b="1" dirty="0" smtClean="0"/>
              <a:t>2. Masa Pasca Proklamasi Kemerrdekaan</a:t>
            </a:r>
          </a:p>
          <a:p>
            <a:pPr algn="just"/>
            <a:r>
              <a:rPr lang="id-ID" dirty="0" smtClean="0"/>
              <a:t>Berlangsung ketika Indonesia merdeka ( termaktub dalam UUD 1945 )</a:t>
            </a:r>
          </a:p>
          <a:p>
            <a:pPr algn="just"/>
            <a:r>
              <a:rPr lang="id-ID" dirty="0" smtClean="0"/>
              <a:t>Jaminan Kecelakaan Kerja (UU No.33 thn 1947 tentang kecelakaaan) diberlakukan diseluruh Indonesia sejak tahun 1951</a:t>
            </a:r>
          </a:p>
          <a:p>
            <a:pPr algn="just"/>
            <a:r>
              <a:rPr lang="id-ID" dirty="0" smtClean="0"/>
              <a:t>Jaminan kesehatan ( melanjutkan program jaminan kesehatan pemerinatah Hindia Belanda)</a:t>
            </a:r>
          </a:p>
          <a:p>
            <a:pPr algn="just"/>
            <a:r>
              <a:rPr lang="id-ID" dirty="0" smtClean="0"/>
              <a:t>Jaminan hari tua ( program pensiun publik untuk pegawai negeri sejak tahun 1956 )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KONSEPSI  JAMINAN SOSIAL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harafiah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 security social. Security (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latin</a:t>
            </a:r>
            <a:r>
              <a:rPr lang="en-US" sz="2800" dirty="0" smtClean="0"/>
              <a:t>)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id-ID" sz="2800" dirty="0" smtClean="0"/>
              <a:t> </a:t>
            </a:r>
            <a:r>
              <a:rPr lang="en-US" sz="2800" dirty="0" smtClean="0"/>
              <a:t>se: </a:t>
            </a:r>
            <a:r>
              <a:rPr lang="en-US" sz="2800" dirty="0" err="1" smtClean="0"/>
              <a:t>pembebasan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curus</a:t>
            </a:r>
            <a:r>
              <a:rPr lang="en-US" sz="2800" dirty="0" smtClean="0"/>
              <a:t>: </a:t>
            </a:r>
            <a:r>
              <a:rPr lang="en-US" sz="2800" dirty="0" err="1" smtClean="0"/>
              <a:t>kesulitan</a:t>
            </a:r>
            <a:r>
              <a:rPr lang="en-US" sz="2800" dirty="0" smtClean="0"/>
              <a:t>.  Social: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: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pembebasan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kesulitan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pemeliharaan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diselenggarakan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guna</a:t>
            </a:r>
            <a:r>
              <a:rPr lang="en-US" sz="2800" dirty="0" smtClean="0"/>
              <a:t> </a:t>
            </a:r>
            <a:r>
              <a:rPr lang="en-US" sz="2800" dirty="0" err="1" smtClean="0"/>
              <a:t>memelihara</a:t>
            </a:r>
            <a:r>
              <a:rPr lang="en-US" sz="2800" dirty="0" smtClean="0"/>
              <a:t> </a:t>
            </a:r>
            <a:r>
              <a:rPr lang="en-US" sz="2800" dirty="0" err="1" smtClean="0"/>
              <a:t>taraf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(</a:t>
            </a:r>
            <a:r>
              <a:rPr lang="en-US" sz="2800" dirty="0" err="1" smtClean="0"/>
              <a:t>Yuni</a:t>
            </a:r>
            <a:r>
              <a:rPr lang="en-US" sz="2800" dirty="0" smtClean="0"/>
              <a:t> </a:t>
            </a:r>
            <a:r>
              <a:rPr lang="en-US" sz="2800" dirty="0" err="1" smtClean="0"/>
              <a:t>Thamrin</a:t>
            </a:r>
            <a:r>
              <a:rPr lang="id-ID" sz="2800" dirty="0" smtClean="0"/>
              <a:t>)</a:t>
            </a:r>
            <a:endParaRPr lang="en-US" sz="2800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3. Masa Pemerintahan Orde Baru</a:t>
            </a:r>
            <a:endParaRPr 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endParaRPr lang="id-ID" dirty="0" smtClean="0"/>
          </a:p>
          <a:p>
            <a:pPr algn="just"/>
            <a:r>
              <a:rPr lang="id-ID" sz="4000" dirty="0" smtClean="0"/>
              <a:t>Meningkatkan program penyelenggaraan jaminan sosial pada pemerintahan Orde Lama</a:t>
            </a:r>
          </a:p>
          <a:p>
            <a:pPr algn="just"/>
            <a:r>
              <a:rPr lang="en-US" sz="4000" dirty="0" smtClean="0"/>
              <a:t>UU </a:t>
            </a:r>
            <a:r>
              <a:rPr lang="en-US" sz="4000" dirty="0" err="1" smtClean="0"/>
              <a:t>Pensiun</a:t>
            </a:r>
            <a:r>
              <a:rPr lang="en-US" sz="4000" dirty="0" smtClean="0"/>
              <a:t> </a:t>
            </a:r>
            <a:r>
              <a:rPr lang="en-US" sz="4000" dirty="0" err="1" smtClean="0"/>
              <a:t>Pegawai</a:t>
            </a:r>
            <a:r>
              <a:rPr lang="en-US" sz="4000" dirty="0" smtClean="0"/>
              <a:t> </a:t>
            </a:r>
            <a:r>
              <a:rPr lang="en-US" sz="4000" dirty="0" err="1" smtClean="0"/>
              <a:t>Negeri</a:t>
            </a:r>
            <a:r>
              <a:rPr lang="en-US" sz="4000" dirty="0" smtClean="0"/>
              <a:t> </a:t>
            </a:r>
            <a:r>
              <a:rPr lang="en-US" sz="4000" dirty="0" err="1" smtClean="0"/>
              <a:t>tahun</a:t>
            </a:r>
            <a:r>
              <a:rPr lang="en-US" sz="4000" dirty="0" smtClean="0"/>
              <a:t> 1950 </a:t>
            </a:r>
            <a:r>
              <a:rPr lang="en-US" sz="4000" dirty="0" err="1" smtClean="0"/>
              <a:t>diganti</a:t>
            </a:r>
            <a:r>
              <a:rPr lang="en-US" sz="4000" dirty="0" smtClean="0"/>
              <a:t> UU No 11 </a:t>
            </a:r>
            <a:r>
              <a:rPr lang="en-US" sz="4000" dirty="0" err="1" smtClean="0"/>
              <a:t>thn</a:t>
            </a:r>
            <a:r>
              <a:rPr lang="en-US" sz="4000" dirty="0" smtClean="0"/>
              <a:t> 1969</a:t>
            </a:r>
          </a:p>
          <a:p>
            <a:pPr algn="just"/>
            <a:r>
              <a:rPr lang="en-US" sz="4000" dirty="0" smtClean="0"/>
              <a:t>UU no 6 </a:t>
            </a:r>
            <a:r>
              <a:rPr lang="en-US" sz="4000" dirty="0" err="1" smtClean="0"/>
              <a:t>th</a:t>
            </a:r>
            <a:r>
              <a:rPr lang="en-US" sz="4000" dirty="0" smtClean="0"/>
              <a:t> 1966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anggota</a:t>
            </a:r>
            <a:r>
              <a:rPr lang="en-US" sz="4000" dirty="0" smtClean="0"/>
              <a:t> ABRI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Kepolisian</a:t>
            </a:r>
            <a:endParaRPr lang="en-US" sz="4000" dirty="0" smtClean="0"/>
          </a:p>
          <a:p>
            <a:pPr algn="just"/>
            <a:r>
              <a:rPr lang="en-US" sz="4000" dirty="0" err="1" smtClean="0"/>
              <a:t>Jaminan</a:t>
            </a:r>
            <a:r>
              <a:rPr lang="en-US" sz="4000" dirty="0" smtClean="0"/>
              <a:t> </a:t>
            </a:r>
            <a:r>
              <a:rPr lang="en-US" sz="4000" dirty="0" err="1" smtClean="0"/>
              <a:t>kesehatan</a:t>
            </a:r>
            <a:r>
              <a:rPr lang="en-US" sz="4000" dirty="0" smtClean="0"/>
              <a:t> </a:t>
            </a:r>
            <a:r>
              <a:rPr lang="en-US" sz="4000" dirty="0" err="1" smtClean="0"/>
              <a:t>bagi</a:t>
            </a:r>
            <a:r>
              <a:rPr lang="en-US" sz="4000" dirty="0" smtClean="0"/>
              <a:t> </a:t>
            </a:r>
            <a:r>
              <a:rPr lang="en-US" sz="4000" dirty="0" err="1" smtClean="0"/>
              <a:t>pegawai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pensiun</a:t>
            </a:r>
            <a:r>
              <a:rPr lang="en-US" sz="4000" dirty="0" smtClean="0"/>
              <a:t> (</a:t>
            </a:r>
            <a:r>
              <a:rPr lang="en-US" sz="4000" dirty="0" err="1" smtClean="0"/>
              <a:t>pembentukan</a:t>
            </a:r>
            <a:r>
              <a:rPr lang="en-US" sz="4000" dirty="0" smtClean="0"/>
              <a:t> ASKES)</a:t>
            </a:r>
          </a:p>
          <a:p>
            <a:pPr algn="just"/>
            <a:r>
              <a:rPr lang="en-US" sz="4000" dirty="0" err="1" smtClean="0"/>
              <a:t>Jaminan</a:t>
            </a:r>
            <a:r>
              <a:rPr lang="en-US" sz="4000" dirty="0" smtClean="0"/>
              <a:t> </a:t>
            </a:r>
            <a:r>
              <a:rPr lang="en-US" sz="4000" dirty="0" err="1" smtClean="0"/>
              <a:t>pensiun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hari</a:t>
            </a:r>
            <a:r>
              <a:rPr lang="en-US" sz="4000" dirty="0" smtClean="0"/>
              <a:t> </a:t>
            </a:r>
            <a:r>
              <a:rPr lang="en-US" sz="4000" dirty="0" err="1" smtClean="0"/>
              <a:t>tua</a:t>
            </a:r>
            <a:r>
              <a:rPr lang="en-US" sz="4000" dirty="0" smtClean="0"/>
              <a:t> (</a:t>
            </a:r>
            <a:r>
              <a:rPr lang="en-US" sz="4000" dirty="0" err="1" smtClean="0"/>
              <a:t>pembentukkan</a:t>
            </a:r>
            <a:r>
              <a:rPr lang="en-US" sz="4000" dirty="0" smtClean="0"/>
              <a:t> </a:t>
            </a:r>
            <a:r>
              <a:rPr lang="en-US" sz="4000" dirty="0" err="1" smtClean="0"/>
              <a:t>Taspen</a:t>
            </a:r>
            <a:r>
              <a:rPr lang="id-ID" sz="4000" dirty="0" smtClean="0"/>
              <a:t>, </a:t>
            </a:r>
            <a:r>
              <a:rPr lang="en-US" sz="4000" dirty="0" err="1" smtClean="0"/>
              <a:t>Jamsostek</a:t>
            </a:r>
            <a:r>
              <a:rPr lang="en-US" sz="4000" dirty="0" smtClean="0"/>
              <a:t>,</a:t>
            </a:r>
            <a:r>
              <a:rPr lang="id-ID" sz="4000" dirty="0" smtClean="0"/>
              <a:t> </a:t>
            </a:r>
            <a:r>
              <a:rPr lang="en-US" sz="4000" dirty="0" smtClean="0"/>
              <a:t>ABR</a:t>
            </a:r>
            <a:r>
              <a:rPr lang="id-ID" sz="4000" dirty="0" smtClean="0"/>
              <a:t>I)</a:t>
            </a:r>
          </a:p>
          <a:p>
            <a:pPr algn="just"/>
            <a:r>
              <a:rPr lang="id-ID" sz="4000" dirty="0" smtClean="0"/>
              <a:t>U</a:t>
            </a:r>
            <a:r>
              <a:rPr lang="en-US" sz="4000" dirty="0" smtClean="0"/>
              <a:t>U no 33 </a:t>
            </a:r>
            <a:r>
              <a:rPr lang="en-US" sz="4000" dirty="0" err="1" smtClean="0"/>
              <a:t>thn</a:t>
            </a:r>
            <a:r>
              <a:rPr lang="en-US" sz="4000" dirty="0" smtClean="0"/>
              <a:t> 1964 </a:t>
            </a:r>
            <a:r>
              <a:rPr lang="en-US" sz="4000" dirty="0" err="1" smtClean="0"/>
              <a:t>tentang</a:t>
            </a:r>
            <a:r>
              <a:rPr lang="en-US" sz="4000" dirty="0" smtClean="0"/>
              <a:t> </a:t>
            </a:r>
            <a:r>
              <a:rPr lang="en-US" sz="4000" dirty="0" err="1" smtClean="0"/>
              <a:t>asuransi</a:t>
            </a:r>
            <a:r>
              <a:rPr lang="en-US" sz="4000" dirty="0" smtClean="0"/>
              <a:t> </a:t>
            </a:r>
            <a:r>
              <a:rPr lang="en-US" sz="4000" dirty="0" err="1" smtClean="0"/>
              <a:t>kecelakaan</a:t>
            </a:r>
            <a:r>
              <a:rPr lang="en-US" sz="4000" dirty="0" smtClean="0"/>
              <a:t> </a:t>
            </a:r>
            <a:r>
              <a:rPr lang="en-US" sz="4000" dirty="0" err="1" smtClean="0"/>
              <a:t>penumpang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angkutan</a:t>
            </a:r>
            <a:r>
              <a:rPr lang="en-US" sz="4000" dirty="0" smtClean="0"/>
              <a:t> </a:t>
            </a:r>
            <a:r>
              <a:rPr lang="en-US" sz="4000" dirty="0" err="1" smtClean="0"/>
              <a:t>umum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3200" b="1" i="1" dirty="0" smtClean="0"/>
              <a:t>lanjutan</a:t>
            </a:r>
            <a:endParaRPr lang="id-ID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id-ID" sz="2800" dirty="0" smtClean="0"/>
              <a:t>Program jaminan bagi warga yang tidak mampu</a:t>
            </a:r>
          </a:p>
          <a:p>
            <a:pPr algn="just"/>
            <a:endParaRPr lang="id-ID" sz="2800" dirty="0"/>
          </a:p>
          <a:p>
            <a:pPr marL="0" indent="0" algn="just">
              <a:buNone/>
            </a:pPr>
            <a:r>
              <a:rPr lang="id-ID" sz="2800" dirty="0" smtClean="0"/>
              <a:t>Mengapa program jaminan sosial berjalan lambat ?</a:t>
            </a:r>
          </a:p>
          <a:p>
            <a:pPr algn="just"/>
            <a:r>
              <a:rPr lang="id-ID" sz="2800" dirty="0" smtClean="0"/>
              <a:t>Peserta jaminan sosial masih sedikit</a:t>
            </a:r>
          </a:p>
          <a:p>
            <a:pPr algn="just"/>
            <a:r>
              <a:rPr lang="id-ID" sz="2800" dirty="0" smtClean="0"/>
              <a:t>Manfaat bagi peserta masih terbatas</a:t>
            </a:r>
          </a:p>
          <a:p>
            <a:pPr algn="just"/>
            <a:r>
              <a:rPr lang="id-ID" sz="2800" dirty="0" smtClean="0"/>
              <a:t>Sistem penyelenggaraan bervariasi</a:t>
            </a:r>
          </a:p>
          <a:p>
            <a:pPr algn="just"/>
            <a:r>
              <a:rPr lang="id-ID" sz="2800" dirty="0" smtClean="0"/>
              <a:t>Menimbulkan ketidakadilan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42014288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636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3. Pemerintah Orde Reformasi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id-ID" dirty="0" smtClean="0"/>
          </a:p>
          <a:p>
            <a:pPr algn="just"/>
            <a:r>
              <a:rPr lang="id-ID" sz="4500" dirty="0" smtClean="0"/>
              <a:t>Negara bertanggung jawab pada penyelenggaraannya</a:t>
            </a:r>
          </a:p>
          <a:p>
            <a:pPr algn="just"/>
            <a:r>
              <a:rPr lang="id-ID" sz="4500" dirty="0" smtClean="0"/>
              <a:t>Hak atas jaminan sosial dicantumkan dalam UUD 1945 </a:t>
            </a:r>
          </a:p>
          <a:p>
            <a:pPr algn="just">
              <a:buFont typeface="Wingdings" pitchFamily="2" charset="2"/>
              <a:buChar char="q"/>
            </a:pPr>
            <a:r>
              <a:rPr lang="id-ID" sz="4500" dirty="0" smtClean="0"/>
              <a:t>Pasal 34 ayat 2 “ negara mengembangkan sistem jaminan sosial bagi seluruh rakyat dan memberdayakan masyarakat yang lemah dan tidak mampu sesuai dengan martabat kemanusiaan</a:t>
            </a:r>
          </a:p>
          <a:p>
            <a:pPr algn="just">
              <a:buFont typeface="Wingdings" pitchFamily="2" charset="2"/>
              <a:buChar char="q"/>
            </a:pPr>
            <a:r>
              <a:rPr lang="id-ID" sz="4500" dirty="0" smtClean="0"/>
              <a:t>Pasal 28 H ayat 3“setiap orang  berhak atas jaminan sosial yang memungkinkan pengembangan dirinya secara utuh sebagai manusia yang bermartabat”</a:t>
            </a:r>
          </a:p>
          <a:p>
            <a:pPr algn="just"/>
            <a:r>
              <a:rPr lang="id-ID" sz="4500" dirty="0" smtClean="0"/>
              <a:t>Pelaksanaannya diatur dalam UU dan </a:t>
            </a:r>
            <a:r>
              <a:rPr lang="id-ID" sz="4500" dirty="0"/>
              <a:t>m</a:t>
            </a:r>
            <a:r>
              <a:rPr lang="id-ID" sz="4500" dirty="0" smtClean="0"/>
              <a:t>eletakkan </a:t>
            </a:r>
            <a:r>
              <a:rPr lang="id-ID" sz="4500" dirty="0"/>
              <a:t>jaminan sosial sebagai hak konstitusional warga negara </a:t>
            </a:r>
            <a:r>
              <a:rPr lang="id-ID" sz="4500" dirty="0" smtClean="0"/>
              <a:t>dalam Sistem Jaminan Sosial Nasional (2004)</a:t>
            </a:r>
            <a:endParaRPr lang="id-ID" sz="45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SISTEM JAMINAN SOSIAL NASIONAL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51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err="1" smtClean="0"/>
              <a:t>Latar</a:t>
            </a:r>
            <a:r>
              <a:rPr lang="en-US" b="1" dirty="0" smtClean="0"/>
              <a:t> </a:t>
            </a:r>
            <a:r>
              <a:rPr lang="en-US" b="1" dirty="0" err="1" smtClean="0"/>
              <a:t>belakang</a:t>
            </a:r>
            <a:r>
              <a:rPr lang="en-US" b="1" dirty="0" smtClean="0"/>
              <a:t> </a:t>
            </a:r>
            <a:r>
              <a:rPr lang="en-US" b="1" dirty="0" err="1" smtClean="0"/>
              <a:t>munculnya</a:t>
            </a:r>
            <a:r>
              <a:rPr lang="en-US" b="1" dirty="0" smtClean="0"/>
              <a:t> SJSN 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Ketidaknyamanan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massal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0668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3251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dirty="0" smtClean="0"/>
              <a:t>Selama dilaksanakan program jaminan sosial baru mencakup sebagian kecil masyarakat</a:t>
            </a:r>
          </a:p>
          <a:p>
            <a:pPr algn="just"/>
            <a:r>
              <a:rPr lang="id-ID" dirty="0" smtClean="0"/>
              <a:t>Pelaksanaan program jaminan sosial belum mampu memberikan perlindungan yang adil dan memadai kepada para peserta sesuai dengan manfaat program yang menjadi hak peserta.</a:t>
            </a:r>
          </a:p>
          <a:p>
            <a:pPr algn="just"/>
            <a:r>
              <a:rPr lang="id-ID" dirty="0" smtClean="0"/>
              <a:t>Dengan menyusun SJSN dipandang mampu mensinkronisasikan penyelenggaraan berbagai bentuk jaminan sosial yang dilaksanakan</a:t>
            </a:r>
            <a:endParaRPr lang="id-ID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229600" cy="56388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Peringkat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r>
              <a:rPr lang="en-US" dirty="0" smtClean="0"/>
              <a:t> (IPM 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tuntas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Pembangunan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parsial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berkutat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SJSN</a:t>
            </a:r>
            <a:r>
              <a:rPr lang="id-ID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id-ID" b="1" dirty="0" smtClean="0"/>
              <a:t>Faktor yang melandasi penyusunan SJSN :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Penyelenggaraan SJSN berlandaskan kepada hak asasi manusia dan hak konstitusional setiap orang ( UUD 1945 pasal 28 H ayat (3)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Penyelenggaraan SJSN adalah tanggung jawab negara dalam pembangunan perekonomian dan kesejahteraan sosial ( UUD 1945 pasal 34 ayat (2)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Program jaminan sosial ditujukan untuk memungkinkan setiap orang mampu mengembangkan dirinya secara utuh sebagai manusia yang bermanfaat (UUD 1945 pasal 28 H ayat(3)</a:t>
            </a:r>
            <a:endParaRPr lang="id-ID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/>
          <a:lstStyle/>
          <a:p>
            <a:pPr algn="l"/>
            <a:r>
              <a:rPr lang="id-ID" b="1" dirty="0" smtClean="0"/>
              <a:t>Pengertian SJSN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/>
              <a:t>Merupakan program negara yang bertujuan untuk memberi perlindungan dan kesejahteraan sosial bagi seluruh rakyat Indonesia</a:t>
            </a:r>
          </a:p>
          <a:p>
            <a:pPr algn="just"/>
            <a:r>
              <a:rPr lang="id-ID" dirty="0" smtClean="0"/>
              <a:t>Sistem ini meliputi tiga (3 ) peran yaitu :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Untuk berhadapan langsung dengan berbagai kejadian yang memungkinkan pendapatan masyarakat menjadi hilang atau berkurangmiskin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Menjamin terpenuhinya kebutuhan hidup mendasar masyarakat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Mempromosikan kesehatan masyarakat dan kesejahteraan sosial</a:t>
            </a:r>
            <a:endParaRPr lang="id-ID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pPr algn="l"/>
            <a:r>
              <a:rPr lang="id-ID" b="1" dirty="0" smtClean="0"/>
              <a:t>Landasan Filosofi SJSN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Penyelenggaraan berlandaskan kepada hak asasi manusia dan hak konstitusional setiap orang ( hak konstitusional ).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Penyelenggaraan SJSN adalah wujud tanggung jawab Negara dalam perekonomian nasional dan kesejahteraan sosial (wujud tanggung jawab negara).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Program jaminan sosial ditujukan untuk memungkinkan setiap orang mampu mengembangkan dirinya secara utuh sebagai manusia yang bermanfaat (setiap orang berkembang secara utuh )</a:t>
            </a:r>
            <a:endParaRPr lang="id-ID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 algn="just">
              <a:buNone/>
            </a:pPr>
            <a:r>
              <a:rPr lang="id-ID" dirty="0" smtClean="0"/>
              <a:t>4. SJSN bertujuan untuk terpenuhinya kebutuhan dasar hidup yang layak bagi setiap peserta dan / atau anggota keluarganya ( pemenuhan kebutuhan dasar hidup yang layak)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054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kepesertaan</a:t>
            </a:r>
            <a:r>
              <a:rPr lang="en-US" sz="2400" dirty="0" smtClean="0"/>
              <a:t> </a:t>
            </a:r>
            <a:r>
              <a:rPr lang="en-US" sz="2400" dirty="0" err="1" smtClean="0"/>
              <a:t>wajib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UU, yang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tunai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non </a:t>
            </a:r>
            <a:r>
              <a:rPr lang="en-US" sz="2400" dirty="0" err="1" smtClean="0"/>
              <a:t>tunai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peserta</a:t>
            </a:r>
            <a:r>
              <a:rPr lang="en-US" sz="2400" dirty="0" smtClean="0"/>
              <a:t> </a:t>
            </a:r>
            <a:r>
              <a:rPr lang="en-US" sz="2400" dirty="0" err="1" smtClean="0"/>
              <a:t>mengalami</a:t>
            </a:r>
            <a:r>
              <a:rPr lang="en-US" sz="2400" dirty="0" smtClean="0"/>
              <a:t> </a:t>
            </a:r>
            <a:r>
              <a:rPr lang="en-US" sz="2400" dirty="0" err="1" smtClean="0"/>
              <a:t>peristiwa-peristiwa</a:t>
            </a:r>
            <a:r>
              <a:rPr lang="en-US" sz="2400" dirty="0" smtClean="0"/>
              <a:t> </a:t>
            </a:r>
            <a:r>
              <a:rPr lang="en-US" sz="2400" dirty="0" err="1" smtClean="0"/>
              <a:t>kecelakaan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, </a:t>
            </a:r>
            <a:r>
              <a:rPr lang="en-US" sz="2400" dirty="0" err="1" smtClean="0"/>
              <a:t>phk</a:t>
            </a:r>
            <a:r>
              <a:rPr lang="en-US" sz="2400" dirty="0" smtClean="0"/>
              <a:t>, </a:t>
            </a:r>
            <a:r>
              <a:rPr lang="en-US" sz="2400" dirty="0" err="1" smtClean="0"/>
              <a:t>sakit</a:t>
            </a:r>
            <a:r>
              <a:rPr lang="en-US" sz="2400" dirty="0" smtClean="0"/>
              <a:t>, </a:t>
            </a:r>
            <a:r>
              <a:rPr lang="en-US" sz="2400" dirty="0" err="1" smtClean="0"/>
              <a:t>persalinan</a:t>
            </a:r>
            <a:r>
              <a:rPr lang="en-US" sz="2400" dirty="0" smtClean="0"/>
              <a:t>, </a:t>
            </a:r>
            <a:r>
              <a:rPr lang="en-US" sz="2400" dirty="0" err="1" smtClean="0"/>
              <a:t>cacat</a:t>
            </a:r>
            <a:r>
              <a:rPr lang="en-US" sz="2400" dirty="0" smtClean="0"/>
              <a:t> , </a:t>
            </a:r>
            <a:r>
              <a:rPr lang="en-US" sz="2400" dirty="0" err="1" smtClean="0"/>
              <a:t>kematian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tua</a:t>
            </a:r>
            <a:r>
              <a:rPr lang="en-US" sz="2400" dirty="0" smtClean="0"/>
              <a:t> (</a:t>
            </a:r>
            <a:r>
              <a:rPr lang="en-US" sz="2400" dirty="0" err="1" smtClean="0"/>
              <a:t>Konstitusi</a:t>
            </a:r>
            <a:r>
              <a:rPr lang="en-US" sz="2400" dirty="0" smtClean="0"/>
              <a:t> ISSA 1998 ).</a:t>
            </a:r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proteksi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dibiayai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antisipasi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resiko</a:t>
            </a:r>
            <a:r>
              <a:rPr lang="en-US" sz="2400" dirty="0" smtClean="0"/>
              <a:t> –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yang </a:t>
            </a:r>
            <a:r>
              <a:rPr lang="en-US" sz="2400" dirty="0" err="1" smtClean="0"/>
              <a:t>kemungkinannya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menimbulkan</a:t>
            </a:r>
            <a:r>
              <a:rPr lang="en-US" sz="2400" dirty="0" smtClean="0"/>
              <a:t> </a:t>
            </a:r>
            <a:r>
              <a:rPr lang="en-US" sz="2400" dirty="0" err="1" smtClean="0"/>
              <a:t>hilangnya</a:t>
            </a:r>
            <a:r>
              <a:rPr lang="en-US" sz="2400" dirty="0" smtClean="0"/>
              <a:t> </a:t>
            </a:r>
            <a:r>
              <a:rPr lang="en-US" sz="2400" dirty="0" err="1" smtClean="0"/>
              <a:t>keseluruhan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akibat</a:t>
            </a:r>
            <a:r>
              <a:rPr lang="en-US" sz="2400" dirty="0" smtClean="0"/>
              <a:t> </a:t>
            </a:r>
            <a:r>
              <a:rPr lang="en-US" sz="2400" dirty="0" err="1" smtClean="0"/>
              <a:t>peristiwa</a:t>
            </a:r>
            <a:r>
              <a:rPr lang="en-US" sz="2400" dirty="0" smtClean="0"/>
              <a:t> </a:t>
            </a:r>
            <a:r>
              <a:rPr lang="en-US" sz="2400" dirty="0" err="1" smtClean="0"/>
              <a:t>kecelakaan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,  </a:t>
            </a:r>
            <a:r>
              <a:rPr lang="en-US" sz="2400" dirty="0" err="1" smtClean="0"/>
              <a:t>sakit</a:t>
            </a:r>
            <a:r>
              <a:rPr lang="en-US" sz="2400" dirty="0" smtClean="0"/>
              <a:t>, </a:t>
            </a:r>
            <a:r>
              <a:rPr lang="en-US" sz="2400" dirty="0" err="1" smtClean="0"/>
              <a:t>persalinan</a:t>
            </a:r>
            <a:r>
              <a:rPr lang="en-US" sz="2400" dirty="0" smtClean="0"/>
              <a:t>, </a:t>
            </a:r>
            <a:r>
              <a:rPr lang="en-US" sz="2400" dirty="0" err="1" smtClean="0"/>
              <a:t>phk</a:t>
            </a:r>
            <a:r>
              <a:rPr lang="en-US" sz="2400" dirty="0" smtClean="0"/>
              <a:t>,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tua</a:t>
            </a:r>
            <a:r>
              <a:rPr lang="en-US" sz="2400" dirty="0" smtClean="0"/>
              <a:t>,  </a:t>
            </a:r>
            <a:r>
              <a:rPr lang="en-US" sz="2400" dirty="0" err="1" smtClean="0"/>
              <a:t>kematian</a:t>
            </a:r>
            <a:r>
              <a:rPr lang="en-US" sz="2400" dirty="0" smtClean="0"/>
              <a:t> </a:t>
            </a:r>
            <a:r>
              <a:rPr lang="en-US" sz="2400" dirty="0" err="1" smtClean="0"/>
              <a:t>prematur</a:t>
            </a:r>
            <a:r>
              <a:rPr lang="en-US" sz="2400" dirty="0" smtClean="0"/>
              <a:t> ( </a:t>
            </a:r>
            <a:r>
              <a:rPr lang="en-US" sz="2400" dirty="0" err="1" smtClean="0"/>
              <a:t>Konvensi</a:t>
            </a:r>
            <a:r>
              <a:rPr lang="en-US" sz="2400" dirty="0" smtClean="0"/>
              <a:t> ILO 1988 )</a:t>
            </a:r>
            <a:endParaRPr lang="en-US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d-ID" b="1" dirty="0" smtClean="0"/>
              <a:t>Landasan Yuridis SJSN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 smtClean="0"/>
              <a:t>UUD Negara RI perubahan kedua tahun 2000 ( pasal 28 H ayat 3) dan perubahan keempat (pasal 34 ayat 2)</a:t>
            </a:r>
          </a:p>
          <a:p>
            <a:pPr algn="just"/>
            <a:r>
              <a:rPr lang="id-ID" dirty="0" smtClean="0"/>
              <a:t>UU no 40 tahun 2004 tentang sistem jaminan sosial nasional.</a:t>
            </a:r>
          </a:p>
          <a:p>
            <a:pPr algn="just"/>
            <a:r>
              <a:rPr lang="id-ID" dirty="0" smtClean="0"/>
              <a:t>UU No 24 tahun 2011 tentang badan penyelenggara SJSN</a:t>
            </a:r>
            <a:endParaRPr lang="id-ID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b="1" dirty="0" smtClean="0"/>
              <a:t>Dasar</a:t>
            </a:r>
            <a:r>
              <a:rPr lang="en-US" sz="3200" b="1" dirty="0" smtClean="0"/>
              <a:t> </a:t>
            </a:r>
            <a:r>
              <a:rPr lang="id-ID" sz="3200" b="1" dirty="0" smtClean="0"/>
              <a:t>Penyelenggaraan SJSN</a:t>
            </a:r>
            <a:r>
              <a:rPr lang="en-US" sz="3200" b="1" dirty="0" smtClean="0"/>
              <a:t> :</a:t>
            </a:r>
            <a:endParaRPr 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en-US" sz="2600" dirty="0" err="1" smtClean="0"/>
              <a:t>Memenuhi</a:t>
            </a:r>
            <a:r>
              <a:rPr lang="en-US" sz="2600" dirty="0" smtClean="0"/>
              <a:t> </a:t>
            </a:r>
            <a:r>
              <a:rPr lang="en-US" sz="2600" dirty="0" err="1" smtClean="0"/>
              <a:t>amanat</a:t>
            </a:r>
            <a:r>
              <a:rPr lang="en-US" sz="2600" dirty="0" smtClean="0"/>
              <a:t> UUD 1945</a:t>
            </a:r>
            <a:r>
              <a:rPr lang="id-ID" sz="2600" dirty="0" smtClean="0"/>
              <a:t> khususnya pasal 34 ayat 2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Meningkatkan</a:t>
            </a:r>
            <a:r>
              <a:rPr lang="en-US" sz="2600" dirty="0" smtClean="0"/>
              <a:t> </a:t>
            </a:r>
            <a:r>
              <a:rPr lang="en-US" sz="2600" dirty="0" err="1" smtClean="0"/>
              <a:t>jumlah</a:t>
            </a:r>
            <a:r>
              <a:rPr lang="en-US" sz="2600" dirty="0" smtClean="0"/>
              <a:t> </a:t>
            </a:r>
            <a:r>
              <a:rPr lang="en-US" sz="2600" dirty="0" err="1" smtClean="0"/>
              <a:t>peserta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</a:p>
          <a:p>
            <a:pPr algn="just"/>
            <a:r>
              <a:rPr lang="en-US" sz="2600" dirty="0" err="1" smtClean="0"/>
              <a:t>Meningkatkan</a:t>
            </a:r>
            <a:r>
              <a:rPr lang="en-US" sz="2600" dirty="0" smtClean="0"/>
              <a:t> </a:t>
            </a:r>
            <a:r>
              <a:rPr lang="id-ID" sz="2600" dirty="0" smtClean="0"/>
              <a:t>cakupan dan manfaat yang dapat diterima</a:t>
            </a:r>
          </a:p>
          <a:p>
            <a:pPr algn="just"/>
            <a:r>
              <a:rPr lang="id-ID" sz="2600" dirty="0" smtClean="0"/>
              <a:t>Meningkatkan </a:t>
            </a:r>
            <a:r>
              <a:rPr lang="en-US" sz="2600" dirty="0" err="1" smtClean="0"/>
              <a:t>kualitas</a:t>
            </a:r>
            <a:r>
              <a:rPr lang="en-US" sz="2600" dirty="0" smtClean="0"/>
              <a:t> </a:t>
            </a:r>
            <a:r>
              <a:rPr lang="en-US" sz="2600" dirty="0" err="1" smtClean="0"/>
              <a:t>manfaat</a:t>
            </a:r>
            <a:r>
              <a:rPr lang="id-ID" sz="2600" dirty="0" smtClean="0"/>
              <a:t> yang dpat dinikmati dan dapat memenuhi kebutuhan hidup yang layak.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Terselenggaranya</a:t>
            </a:r>
            <a:r>
              <a:rPr lang="en-US" sz="2600" dirty="0" smtClean="0"/>
              <a:t> </a:t>
            </a:r>
            <a:r>
              <a:rPr lang="en-US" sz="2600" dirty="0" err="1" smtClean="0"/>
              <a:t>keadilan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id-ID" sz="2600" dirty="0" smtClean="0"/>
              <a:t> dalam penyelenggaraan bagi seluruh rakyat .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Terselenggaranya</a:t>
            </a:r>
            <a:r>
              <a:rPr lang="en-US" sz="2600" dirty="0" smtClean="0"/>
              <a:t> </a:t>
            </a:r>
            <a:r>
              <a:rPr lang="en-US" sz="2600" dirty="0" err="1" smtClean="0"/>
              <a:t>prinsip</a:t>
            </a:r>
            <a:r>
              <a:rPr lang="en-US" sz="2600" dirty="0" smtClean="0"/>
              <a:t> </a:t>
            </a:r>
            <a:r>
              <a:rPr lang="en-US" sz="2600" dirty="0" err="1" smtClean="0"/>
              <a:t>penyelenggaraan</a:t>
            </a:r>
            <a:r>
              <a:rPr lang="id-ID" sz="2600" dirty="0" smtClean="0"/>
              <a:t> sesuai dengan prinsip universal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Dilaksanakan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bertahap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5181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b="1" dirty="0" err="1" smtClean="0"/>
              <a:t>Dasar</a:t>
            </a:r>
            <a:r>
              <a:rPr lang="en-US" sz="3800" b="1" dirty="0" smtClean="0"/>
              <a:t> </a:t>
            </a:r>
            <a:r>
              <a:rPr lang="id-ID" sz="3800" b="1" dirty="0" err="1"/>
              <a:t>H</a:t>
            </a:r>
            <a:r>
              <a:rPr lang="en-US" sz="3800" b="1" dirty="0" err="1" smtClean="0"/>
              <a:t>ukum</a:t>
            </a:r>
            <a:r>
              <a:rPr lang="en-US" sz="3800" b="1" dirty="0" smtClean="0"/>
              <a:t> </a:t>
            </a:r>
            <a:r>
              <a:rPr lang="id-ID" sz="3800" b="1" dirty="0" err="1"/>
              <a:t>P</a:t>
            </a:r>
            <a:r>
              <a:rPr lang="en-US" sz="3800" b="1" dirty="0" err="1" smtClean="0"/>
              <a:t>enyelenggaraan</a:t>
            </a:r>
            <a:r>
              <a:rPr lang="en-US" sz="3800" b="1" dirty="0" smtClean="0"/>
              <a:t> SJSN </a:t>
            </a:r>
            <a:endParaRPr lang="id-ID" sz="3800" b="1" dirty="0" smtClean="0"/>
          </a:p>
          <a:p>
            <a:pPr>
              <a:buNone/>
            </a:pPr>
            <a:endParaRPr lang="id-ID" sz="3800" b="1" dirty="0"/>
          </a:p>
          <a:p>
            <a:pPr>
              <a:buNone/>
            </a:pPr>
            <a:r>
              <a:rPr lang="en-US" sz="4200" dirty="0" err="1" smtClean="0"/>
              <a:t>termuat</a:t>
            </a:r>
            <a:r>
              <a:rPr lang="en-US" sz="4200" dirty="0" smtClean="0"/>
              <a:t> </a:t>
            </a:r>
            <a:r>
              <a:rPr lang="en-US" sz="4200" dirty="0" err="1" smtClean="0"/>
              <a:t>dalam</a:t>
            </a:r>
            <a:r>
              <a:rPr lang="en-US" sz="4200" dirty="0" smtClean="0"/>
              <a:t> UUD 1945:</a:t>
            </a:r>
          </a:p>
          <a:p>
            <a:pPr>
              <a:buNone/>
            </a:pPr>
            <a:endParaRPr lang="en-US" sz="4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200" dirty="0" err="1" smtClean="0"/>
              <a:t>Pasal</a:t>
            </a:r>
            <a:r>
              <a:rPr lang="en-US" sz="4200" dirty="0" smtClean="0"/>
              <a:t> 27 </a:t>
            </a:r>
            <a:r>
              <a:rPr lang="en-US" sz="4200" dirty="0" err="1" smtClean="0"/>
              <a:t>ayat</a:t>
            </a:r>
            <a:r>
              <a:rPr lang="en-US" sz="4200" dirty="0" smtClean="0"/>
              <a:t> ( 2 ).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200" dirty="0" err="1" smtClean="0"/>
              <a:t>Pasal</a:t>
            </a:r>
            <a:r>
              <a:rPr lang="en-US" sz="4200" dirty="0" smtClean="0"/>
              <a:t> 28 </a:t>
            </a:r>
            <a:r>
              <a:rPr lang="en-US" sz="4200" dirty="0" err="1" smtClean="0"/>
              <a:t>ayat</a:t>
            </a:r>
            <a:r>
              <a:rPr lang="en-US" sz="4200" dirty="0" smtClean="0"/>
              <a:t> ( 3 ) </a:t>
            </a:r>
            <a:r>
              <a:rPr lang="en-US" sz="4200" dirty="0" err="1" smtClean="0"/>
              <a:t>memuat</a:t>
            </a:r>
            <a:r>
              <a:rPr lang="en-US" sz="4200" dirty="0" smtClean="0"/>
              <a:t> </a:t>
            </a:r>
            <a:r>
              <a:rPr lang="en-US" sz="4200" dirty="0" err="1" smtClean="0"/>
              <a:t>hak</a:t>
            </a:r>
            <a:r>
              <a:rPr lang="en-US" sz="4200" dirty="0" smtClean="0"/>
              <a:t>  </a:t>
            </a:r>
            <a:r>
              <a:rPr lang="en-US" sz="4200" dirty="0" err="1" smtClean="0"/>
              <a:t>setiap</a:t>
            </a:r>
            <a:r>
              <a:rPr lang="en-US" sz="4200" dirty="0" smtClean="0"/>
              <a:t> </a:t>
            </a:r>
            <a:r>
              <a:rPr lang="en-US" sz="4200" dirty="0" err="1" smtClean="0"/>
              <a:t>orang</a:t>
            </a:r>
            <a:r>
              <a:rPr lang="en-US" sz="4200" dirty="0" smtClean="0"/>
              <a:t> </a:t>
            </a:r>
            <a:r>
              <a:rPr lang="en-US" sz="4200" dirty="0" err="1" smtClean="0"/>
              <a:t>dalam</a:t>
            </a:r>
            <a:r>
              <a:rPr lang="en-US" sz="4200" dirty="0" smtClean="0"/>
              <a:t> </a:t>
            </a:r>
            <a:r>
              <a:rPr lang="en-US" sz="4200" dirty="0" err="1" smtClean="0"/>
              <a:t>jaminan</a:t>
            </a:r>
            <a:r>
              <a:rPr lang="en-US" sz="4200" dirty="0" smtClean="0"/>
              <a:t> </a:t>
            </a:r>
            <a:r>
              <a:rPr lang="en-US" sz="4200" dirty="0" err="1" smtClean="0"/>
              <a:t>sosial</a:t>
            </a:r>
            <a:r>
              <a:rPr lang="en-US" sz="4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200" dirty="0" err="1" smtClean="0"/>
              <a:t>Pasal</a:t>
            </a:r>
            <a:r>
              <a:rPr lang="en-US" sz="4200" dirty="0" smtClean="0"/>
              <a:t> 34 </a:t>
            </a:r>
            <a:r>
              <a:rPr lang="en-US" sz="4200" dirty="0" err="1" smtClean="0"/>
              <a:t>ayat</a:t>
            </a:r>
            <a:r>
              <a:rPr lang="en-US" sz="4200" dirty="0" smtClean="0"/>
              <a:t> ( 1).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4200" dirty="0" err="1" smtClean="0"/>
              <a:t>Pasal</a:t>
            </a:r>
            <a:r>
              <a:rPr lang="id-ID" sz="4200" dirty="0" smtClean="0"/>
              <a:t> 34 </a:t>
            </a:r>
            <a:r>
              <a:rPr lang="en-US" sz="4200" dirty="0" err="1" smtClean="0"/>
              <a:t>ayat</a:t>
            </a:r>
            <a:r>
              <a:rPr lang="en-US" sz="4200" dirty="0" smtClean="0"/>
              <a:t> (2) </a:t>
            </a:r>
            <a:r>
              <a:rPr lang="en-US" sz="4200" dirty="0" err="1" smtClean="0"/>
              <a:t>menyatakan</a:t>
            </a:r>
            <a:r>
              <a:rPr lang="en-US" sz="4200" dirty="0" smtClean="0"/>
              <a:t> </a:t>
            </a:r>
            <a:r>
              <a:rPr lang="en-US" sz="4200" dirty="0" err="1" smtClean="0"/>
              <a:t>negara</a:t>
            </a:r>
            <a:r>
              <a:rPr lang="en-US" sz="4200" dirty="0" smtClean="0"/>
              <a:t> </a:t>
            </a:r>
            <a:r>
              <a:rPr lang="en-US" sz="4200" dirty="0" err="1" smtClean="0"/>
              <a:t>mengembangkan</a:t>
            </a:r>
            <a:r>
              <a:rPr lang="en-US" sz="4200" dirty="0" smtClean="0"/>
              <a:t> </a:t>
            </a:r>
            <a:r>
              <a:rPr lang="en-US" sz="4200" dirty="0" err="1" smtClean="0"/>
              <a:t>jaminan</a:t>
            </a:r>
            <a:r>
              <a:rPr lang="en-US" sz="4200" dirty="0" smtClean="0"/>
              <a:t> </a:t>
            </a:r>
            <a:r>
              <a:rPr lang="en-US" sz="4200" dirty="0" err="1" smtClean="0"/>
              <a:t>sosial</a:t>
            </a:r>
            <a:r>
              <a:rPr lang="en-US" sz="42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US" sz="3900" dirty="0" smtClean="0"/>
          </a:p>
          <a:p>
            <a:pPr marL="514350" indent="-514350" algn="just">
              <a:buNone/>
            </a:pPr>
            <a:r>
              <a:rPr lang="en-US" sz="4200" dirty="0" err="1" smtClean="0"/>
              <a:t>Perubahan</a:t>
            </a:r>
            <a:r>
              <a:rPr lang="en-US" sz="4200" dirty="0" smtClean="0"/>
              <a:t> </a:t>
            </a:r>
            <a:r>
              <a:rPr lang="en-US" sz="4200" dirty="0" err="1" smtClean="0"/>
              <a:t>dalam</a:t>
            </a:r>
            <a:r>
              <a:rPr lang="en-US" sz="4200" dirty="0" smtClean="0"/>
              <a:t> </a:t>
            </a:r>
            <a:r>
              <a:rPr lang="en-US" sz="4200" dirty="0" err="1" smtClean="0"/>
              <a:t>pasal</a:t>
            </a:r>
            <a:r>
              <a:rPr lang="en-US" sz="4200" dirty="0" smtClean="0"/>
              <a:t> </a:t>
            </a:r>
            <a:r>
              <a:rPr lang="en-US" sz="4200" dirty="0" err="1" smtClean="0"/>
              <a:t>diatas</a:t>
            </a:r>
            <a:r>
              <a:rPr lang="en-US" sz="4200" dirty="0" smtClean="0"/>
              <a:t> </a:t>
            </a:r>
            <a:r>
              <a:rPr lang="en-US" sz="4200" dirty="0" err="1" smtClean="0"/>
              <a:t>menunjukan</a:t>
            </a:r>
            <a:r>
              <a:rPr lang="en-US" sz="4200" dirty="0" smtClean="0"/>
              <a:t> </a:t>
            </a:r>
            <a:r>
              <a:rPr lang="en-US" sz="4200" dirty="0" err="1" smtClean="0"/>
              <a:t>secara</a:t>
            </a:r>
            <a:r>
              <a:rPr lang="en-US" sz="4200" dirty="0" smtClean="0"/>
              <a:t> </a:t>
            </a:r>
            <a:r>
              <a:rPr lang="en-US" sz="4200" dirty="0" err="1" smtClean="0"/>
              <a:t>tegas</a:t>
            </a:r>
            <a:r>
              <a:rPr lang="en-US" sz="4200" dirty="0" smtClean="0"/>
              <a:t> </a:t>
            </a:r>
            <a:r>
              <a:rPr lang="en-US" sz="4200" dirty="0" err="1" smtClean="0"/>
              <a:t>kemauan</a:t>
            </a:r>
            <a:r>
              <a:rPr lang="en-US" sz="4200" dirty="0" smtClean="0"/>
              <a:t> </a:t>
            </a:r>
            <a:r>
              <a:rPr lang="en-US" sz="4200" dirty="0" err="1" smtClean="0"/>
              <a:t>politik</a:t>
            </a:r>
            <a:r>
              <a:rPr lang="en-US" sz="4200" dirty="0" smtClean="0"/>
              <a:t>  </a:t>
            </a:r>
            <a:r>
              <a:rPr lang="en-US" sz="4200" dirty="0" err="1" smtClean="0"/>
              <a:t>negara</a:t>
            </a:r>
            <a:r>
              <a:rPr lang="en-US" sz="4200" dirty="0" smtClean="0"/>
              <a:t> </a:t>
            </a:r>
            <a:r>
              <a:rPr lang="en-US" sz="4200" dirty="0" err="1" smtClean="0"/>
              <a:t>untuk</a:t>
            </a:r>
            <a:r>
              <a:rPr lang="en-US" sz="4200" dirty="0" smtClean="0"/>
              <a:t> </a:t>
            </a:r>
            <a:r>
              <a:rPr lang="en-US" sz="4200" dirty="0" err="1" smtClean="0"/>
              <a:t>melaksanakan</a:t>
            </a:r>
            <a:r>
              <a:rPr lang="en-US" sz="4200" dirty="0" smtClean="0"/>
              <a:t> </a:t>
            </a:r>
            <a:r>
              <a:rPr lang="en-US" sz="4200" dirty="0" err="1" smtClean="0"/>
              <a:t>jaminan</a:t>
            </a:r>
            <a:r>
              <a:rPr lang="en-US" sz="4200" dirty="0" smtClean="0"/>
              <a:t> </a:t>
            </a:r>
            <a:r>
              <a:rPr lang="en-US" sz="4200" dirty="0" err="1" smtClean="0"/>
              <a:t>sosial</a:t>
            </a:r>
            <a:r>
              <a:rPr lang="en-US" sz="4200" dirty="0" smtClean="0"/>
              <a:t> </a:t>
            </a:r>
            <a:r>
              <a:rPr lang="en-US" sz="4200" dirty="0" err="1" smtClean="0"/>
              <a:t>untuk</a:t>
            </a:r>
            <a:r>
              <a:rPr lang="en-US" sz="4200" dirty="0" smtClean="0"/>
              <a:t> </a:t>
            </a:r>
            <a:r>
              <a:rPr lang="en-US" sz="4200" dirty="0" err="1" smtClean="0"/>
              <a:t>kesejahteran</a:t>
            </a:r>
            <a:r>
              <a:rPr lang="en-US" sz="4200" dirty="0" smtClean="0"/>
              <a:t> </a:t>
            </a:r>
            <a:r>
              <a:rPr lang="en-US" sz="4200" dirty="0" err="1" smtClean="0"/>
              <a:t>sosial</a:t>
            </a:r>
            <a:r>
              <a:rPr lang="en-US" sz="4200" dirty="0" smtClean="0"/>
              <a:t> </a:t>
            </a:r>
            <a:r>
              <a:rPr lang="en-US" sz="4200" dirty="0" err="1" smtClean="0"/>
              <a:t>bagi</a:t>
            </a:r>
            <a:r>
              <a:rPr lang="en-US" sz="4200" dirty="0" smtClean="0"/>
              <a:t> </a:t>
            </a:r>
            <a:r>
              <a:rPr lang="en-US" sz="4200" dirty="0" err="1" smtClean="0"/>
              <a:t>rakyatnya</a:t>
            </a:r>
            <a:endParaRPr lang="en-US" sz="42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3900" dirty="0" smtClean="0"/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001000" cy="5029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UU no 40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2004.</a:t>
            </a:r>
          </a:p>
          <a:p>
            <a:pPr algn="just"/>
            <a:r>
              <a:rPr lang="en-US" sz="2800" dirty="0" err="1" smtClean="0"/>
              <a:t>Melalui</a:t>
            </a:r>
            <a:r>
              <a:rPr lang="en-US" sz="2800" dirty="0" smtClean="0"/>
              <a:t> program SJSN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penduduk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layak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diinginkan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SJSN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dimaksudkan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mengatasi</a:t>
            </a:r>
            <a:r>
              <a:rPr lang="en-US" sz="2800" dirty="0" smtClean="0"/>
              <a:t> </a:t>
            </a:r>
            <a:r>
              <a:rPr lang="en-US" sz="2800" dirty="0" err="1" smtClean="0"/>
              <a:t>keterbelakangan,keterlantaran,kemiskinan</a:t>
            </a:r>
            <a:endParaRPr lang="en-US" sz="2800" dirty="0" smtClean="0"/>
          </a:p>
          <a:p>
            <a:pPr algn="just"/>
            <a:r>
              <a:rPr lang="en-US" sz="2800" dirty="0" smtClean="0"/>
              <a:t>SJSN </a:t>
            </a:r>
            <a:r>
              <a:rPr lang="en-US" sz="2800" dirty="0" err="1" smtClean="0"/>
              <a:t>mengenal</a:t>
            </a:r>
            <a:r>
              <a:rPr lang="en-US" sz="2800" dirty="0" smtClean="0"/>
              <a:t> 2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 :</a:t>
            </a:r>
          </a:p>
          <a:p>
            <a:pPr marL="514350" indent="-514350" algn="just">
              <a:buNone/>
            </a:pPr>
            <a:r>
              <a:rPr lang="en-US" sz="2800" dirty="0" smtClean="0"/>
              <a:t>	1. </a:t>
            </a:r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dirty="0" smtClean="0"/>
              <a:t>	2.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( </a:t>
            </a:r>
            <a:r>
              <a:rPr lang="en-US" sz="2800" dirty="0" err="1" smtClean="0"/>
              <a:t>tunai</a:t>
            </a:r>
            <a:r>
              <a:rPr lang="en-US" sz="2800" dirty="0" smtClean="0"/>
              <a:t>,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Isi</a:t>
            </a:r>
            <a:r>
              <a:rPr lang="en-US" b="1" dirty="0" smtClean="0"/>
              <a:t> SJSN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3251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SJSN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agar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endParaRPr lang="en-US" dirty="0" smtClean="0"/>
          </a:p>
          <a:p>
            <a:pPr algn="just"/>
            <a:r>
              <a:rPr lang="en-US" dirty="0" smtClean="0"/>
              <a:t>SJSN </a:t>
            </a:r>
            <a:r>
              <a:rPr lang="en-US" dirty="0" err="1" smtClean="0"/>
              <a:t>merupakan</a:t>
            </a:r>
            <a:r>
              <a:rPr lang="en-US" dirty="0" smtClean="0"/>
              <a:t> program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 algn="just"/>
            <a:r>
              <a:rPr lang="en-US" dirty="0" smtClean="0"/>
              <a:t>SJSN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,</a:t>
            </a:r>
            <a:r>
              <a:rPr lang="en-US" dirty="0" err="1" smtClean="0"/>
              <a:t>manfaat</a:t>
            </a:r>
            <a:r>
              <a:rPr lang="en-US" dirty="0" smtClean="0"/>
              <a:t>,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id-ID" dirty="0" smtClean="0"/>
              <a:t>k</a:t>
            </a:r>
            <a:r>
              <a:rPr lang="en-US" dirty="0" err="1" smtClean="0"/>
              <a:t>yat</a:t>
            </a:r>
            <a:r>
              <a:rPr lang="en-US" dirty="0" smtClean="0"/>
              <a:t> Indonesia.</a:t>
            </a:r>
          </a:p>
          <a:p>
            <a:pPr algn="just"/>
            <a:r>
              <a:rPr lang="en-US" dirty="0" smtClean="0"/>
              <a:t>SJSN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terpenuhinya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 smtClean="0"/>
              <a:t>Prinsip</a:t>
            </a:r>
            <a:r>
              <a:rPr lang="en-US" sz="3200" b="1" dirty="0" smtClean="0"/>
              <a:t> </a:t>
            </a:r>
            <a:r>
              <a:rPr lang="id-ID" sz="3200" b="1" dirty="0" smtClean="0"/>
              <a:t>Penyelenggaraan </a:t>
            </a:r>
            <a:r>
              <a:rPr lang="en-US" sz="3200" b="1" dirty="0" smtClean="0"/>
              <a:t>SJSN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772400" cy="4572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err="1" smtClean="0"/>
              <a:t>Kegotongroyon</a:t>
            </a:r>
            <a:r>
              <a:rPr lang="id-ID" b="1" dirty="0" smtClean="0"/>
              <a:t>g</a:t>
            </a:r>
            <a:r>
              <a:rPr lang="en-US" b="1" dirty="0" smtClean="0"/>
              <a:t>an</a:t>
            </a:r>
            <a:r>
              <a:rPr lang="id-ID" b="1" dirty="0" smtClean="0"/>
              <a:t> </a:t>
            </a:r>
            <a:r>
              <a:rPr lang="id-ID" dirty="0" smtClean="0"/>
              <a:t>( kebersamaan antara peserta dalam menanggung beban biaya)</a:t>
            </a:r>
            <a:endParaRPr lang="en-US" dirty="0" smtClean="0"/>
          </a:p>
          <a:p>
            <a:pPr algn="just"/>
            <a:r>
              <a:rPr lang="en-US" b="1" dirty="0" err="1" smtClean="0"/>
              <a:t>Nirlaba</a:t>
            </a:r>
            <a:r>
              <a:rPr lang="id-ID" dirty="0" smtClean="0"/>
              <a:t> (pengembangan dana untuk memberikan manfaat  sebesar –besarnya) </a:t>
            </a:r>
            <a:endParaRPr lang="en-US" dirty="0" smtClean="0"/>
          </a:p>
          <a:p>
            <a:pPr algn="just"/>
            <a:r>
              <a:rPr lang="en-US" b="1" dirty="0" err="1" smtClean="0"/>
              <a:t>Keterbukaan</a:t>
            </a:r>
            <a:r>
              <a:rPr lang="id-ID" dirty="0" smtClean="0"/>
              <a:t> (mempermudah akses informasi yang lengkap, jelas dan benar)</a:t>
            </a:r>
          </a:p>
          <a:p>
            <a:pPr algn="just"/>
            <a:r>
              <a:rPr lang="id-ID" b="1" dirty="0" smtClean="0"/>
              <a:t>K</a:t>
            </a:r>
            <a:r>
              <a:rPr lang="en-US" b="1" dirty="0" err="1" smtClean="0"/>
              <a:t>ehati</a:t>
            </a:r>
            <a:r>
              <a:rPr lang="en-US" b="1" dirty="0" smtClean="0"/>
              <a:t> </a:t>
            </a:r>
            <a:r>
              <a:rPr lang="id-ID" b="1" dirty="0" smtClean="0"/>
              <a:t>– </a:t>
            </a:r>
            <a:r>
              <a:rPr lang="en-US" b="1" dirty="0" err="1" smtClean="0"/>
              <a:t>hatian</a:t>
            </a:r>
            <a:r>
              <a:rPr lang="id-ID" b="1" dirty="0" smtClean="0"/>
              <a:t> </a:t>
            </a:r>
            <a:r>
              <a:rPr lang="id-ID" dirty="0" smtClean="0"/>
              <a:t>(pengelolaan dana secara cermat,teliti, aman dan tertib)</a:t>
            </a:r>
          </a:p>
          <a:p>
            <a:pPr algn="just"/>
            <a:r>
              <a:rPr lang="id-ID" b="1" dirty="0" smtClean="0"/>
              <a:t>A</a:t>
            </a:r>
            <a:r>
              <a:rPr lang="en-US" b="1" dirty="0" err="1" smtClean="0"/>
              <a:t>kuntabilitas</a:t>
            </a:r>
            <a:r>
              <a:rPr lang="en-US" b="1" dirty="0" smtClean="0"/>
              <a:t> </a:t>
            </a:r>
            <a:r>
              <a:rPr lang="id-ID" dirty="0" smtClean="0"/>
              <a:t>( pelaksanaan program dan pengelolaan keuangaan akurat dan dapat dipertanggungjawabkan)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efektifitas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dirty="0" smtClean="0"/>
              <a:t>lanjutan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id-ID" sz="2800" b="1" dirty="0" smtClean="0"/>
              <a:t>Portabilitas </a:t>
            </a:r>
            <a:r>
              <a:rPr lang="id-ID" sz="2800" dirty="0" smtClean="0"/>
              <a:t>( jaminan yang berkelanjutan )</a:t>
            </a:r>
          </a:p>
          <a:p>
            <a:pPr algn="just"/>
            <a:r>
              <a:rPr lang="id-ID" sz="2800" b="1" dirty="0" smtClean="0"/>
              <a:t>Kepesertan bersifat wajib </a:t>
            </a:r>
            <a:r>
              <a:rPr lang="id-ID" sz="2800" dirty="0" smtClean="0"/>
              <a:t>( mengharuskan seluruh penduduk mejadi peserta yang dilaksanakan secara bertahap</a:t>
            </a:r>
          </a:p>
          <a:p>
            <a:pPr algn="just"/>
            <a:r>
              <a:rPr lang="id-ID" sz="2800" b="1" dirty="0" smtClean="0"/>
              <a:t>Dana amanat </a:t>
            </a:r>
            <a:r>
              <a:rPr lang="id-ID" sz="2800" dirty="0" smtClean="0"/>
              <a:t>(iuran dan pengembangannya merupakan dana titipan peserta jaminan sosial serta digunakan sebesar-besarnya bagi kepentingan peserta)</a:t>
            </a:r>
          </a:p>
          <a:p>
            <a:pPr algn="just"/>
            <a:r>
              <a:rPr lang="id-ID" sz="2800" dirty="0" smtClean="0"/>
              <a:t>Hasil pengelolaan dana jaminan sosial dipergunakan seluruhnya untuk pengembangan program dan untuk sebesar – besar kepentingan peserta</a:t>
            </a:r>
            <a:endParaRPr lang="id-ID" sz="28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495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600" b="1" dirty="0" err="1" smtClean="0"/>
              <a:t>Penyesuaian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prinsip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tersebut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sebagai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berikut</a:t>
            </a:r>
            <a:r>
              <a:rPr lang="en-US" sz="2600" b="1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dibangun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berdasarkan</a:t>
            </a:r>
            <a:r>
              <a:rPr lang="en-US" sz="2600" dirty="0" smtClean="0"/>
              <a:t> </a:t>
            </a:r>
            <a:r>
              <a:rPr lang="en-US" sz="2600" dirty="0" err="1" smtClean="0"/>
              <a:t>asas</a:t>
            </a:r>
            <a:r>
              <a:rPr lang="en-US" sz="2600" dirty="0" smtClean="0"/>
              <a:t> </a:t>
            </a:r>
            <a:r>
              <a:rPr lang="en-US" sz="2600" dirty="0" err="1" smtClean="0"/>
              <a:t>solidaritas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gotong</a:t>
            </a:r>
            <a:r>
              <a:rPr lang="en-US" sz="2600" dirty="0" smtClean="0"/>
              <a:t> </a:t>
            </a:r>
            <a:r>
              <a:rPr lang="en-US" sz="2600" dirty="0" err="1" smtClean="0"/>
              <a:t>royong</a:t>
            </a:r>
            <a:r>
              <a:rPr lang="en-US" sz="2600" dirty="0" smtClean="0"/>
              <a:t> </a:t>
            </a:r>
            <a:r>
              <a:rPr lang="en-US" sz="2600" dirty="0" err="1" smtClean="0"/>
              <a:t>antara</a:t>
            </a:r>
            <a:r>
              <a:rPr lang="en-US" sz="2600" dirty="0" smtClean="0"/>
              <a:t> </a:t>
            </a:r>
            <a:r>
              <a:rPr lang="en-US" sz="2600" dirty="0" err="1" smtClean="0"/>
              <a:t>masyarakat</a:t>
            </a:r>
            <a:r>
              <a:rPr lang="en-US" sz="2600" dirty="0" smtClean="0"/>
              <a:t>,</a:t>
            </a:r>
            <a:r>
              <a:rPr lang="id-ID" sz="2600" dirty="0" smtClean="0"/>
              <a:t> </a:t>
            </a:r>
            <a:r>
              <a:rPr lang="en-US" sz="2600" dirty="0" err="1" smtClean="0"/>
              <a:t>pemerintah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pemberi</a:t>
            </a:r>
            <a:r>
              <a:rPr lang="en-US" sz="2600" dirty="0" smtClean="0"/>
              <a:t> </a:t>
            </a:r>
            <a:r>
              <a:rPr lang="en-US" sz="2600" dirty="0" err="1" smtClean="0"/>
              <a:t>kerja</a:t>
            </a:r>
            <a:r>
              <a:rPr lang="en-US" sz="26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Keperse</a:t>
            </a:r>
            <a:r>
              <a:rPr lang="id-ID" sz="2600" dirty="0" smtClean="0"/>
              <a:t>r</a:t>
            </a:r>
            <a:r>
              <a:rPr lang="en-US" sz="2600" dirty="0" err="1" smtClean="0"/>
              <a:t>taan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bersifat</a:t>
            </a:r>
            <a:r>
              <a:rPr lang="en-US" sz="2600" dirty="0" smtClean="0"/>
              <a:t> </a:t>
            </a:r>
            <a:r>
              <a:rPr lang="en-US" sz="2600" dirty="0" err="1" smtClean="0"/>
              <a:t>wajib</a:t>
            </a:r>
            <a:endParaRPr lang="en-US" sz="26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Penyelenggaraan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bersifat</a:t>
            </a:r>
            <a:r>
              <a:rPr lang="en-US" sz="2600" dirty="0" smtClean="0"/>
              <a:t> non profit.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inventasi</a:t>
            </a:r>
            <a:r>
              <a:rPr lang="en-US" sz="2600" dirty="0" smtClean="0"/>
              <a:t> </a:t>
            </a:r>
            <a:r>
              <a:rPr lang="en-US" sz="2600" dirty="0" err="1" smtClean="0"/>
              <a:t>dana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mengacu</a:t>
            </a:r>
            <a:r>
              <a:rPr lang="en-US" sz="2600" dirty="0" smtClean="0"/>
              <a:t> </a:t>
            </a:r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prinsip</a:t>
            </a:r>
            <a:r>
              <a:rPr lang="en-US" sz="2600" dirty="0" smtClean="0"/>
              <a:t> yang </a:t>
            </a:r>
            <a:r>
              <a:rPr lang="en-US" sz="2600" dirty="0" err="1" smtClean="0"/>
              <a:t>aman</a:t>
            </a:r>
            <a:r>
              <a:rPr lang="en-US" sz="2600" dirty="0" smtClean="0"/>
              <a:t> ( </a:t>
            </a:r>
            <a:r>
              <a:rPr lang="en-US" sz="2600" dirty="0" err="1" smtClean="0"/>
              <a:t>amanah</a:t>
            </a:r>
            <a:r>
              <a:rPr lang="en-US" sz="2600" dirty="0" smtClean="0"/>
              <a:t>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diselenggarakan</a:t>
            </a:r>
            <a:r>
              <a:rPr lang="en-US" sz="2600" dirty="0" smtClean="0"/>
              <a:t> </a:t>
            </a:r>
            <a:r>
              <a:rPr lang="en-US" sz="2600" dirty="0" err="1" smtClean="0"/>
              <a:t>melalui</a:t>
            </a:r>
            <a:r>
              <a:rPr lang="en-US" sz="2600" dirty="0" smtClean="0"/>
              <a:t> </a:t>
            </a:r>
            <a:r>
              <a:rPr lang="en-US" sz="2600" dirty="0" err="1" smtClean="0"/>
              <a:t>mekanisme</a:t>
            </a:r>
            <a:r>
              <a:rPr lang="en-US" sz="2600" dirty="0" smtClean="0"/>
              <a:t> </a:t>
            </a:r>
            <a:r>
              <a:rPr lang="en-US" sz="2600" dirty="0" err="1" smtClean="0"/>
              <a:t>asuransi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hendaknya</a:t>
            </a:r>
            <a:r>
              <a:rPr lang="en-US" sz="2600" dirty="0" smtClean="0"/>
              <a:t> </a:t>
            </a:r>
            <a:r>
              <a:rPr lang="en-US" sz="2600" dirty="0" err="1" smtClean="0"/>
              <a:t>dibedakan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bantuan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endParaRPr lang="en-US" sz="2600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b="1" dirty="0" smtClean="0"/>
              <a:t>Asas SJSN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Kemanusiaan</a:t>
            </a:r>
          </a:p>
          <a:p>
            <a:r>
              <a:rPr lang="id-ID" dirty="0" smtClean="0"/>
              <a:t>Manfaat</a:t>
            </a:r>
          </a:p>
          <a:p>
            <a:r>
              <a:rPr lang="id-ID" dirty="0" smtClean="0"/>
              <a:t>Keadilan sosial bagi seluruh rakyat Indoesia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b="1" dirty="0" smtClean="0"/>
              <a:t>Tujuan SJSN </a:t>
            </a:r>
            <a:r>
              <a:rPr lang="id-ID" dirty="0" smtClean="0"/>
              <a:t>:</a:t>
            </a:r>
          </a:p>
          <a:p>
            <a:pPr algn="just">
              <a:buNone/>
            </a:pPr>
            <a:r>
              <a:rPr lang="id-ID" dirty="0" smtClean="0"/>
              <a:t>   memberikan jaminan kebutuhan dasar hidup yang layak bagi setiap peserta dan atau anggota keluarganya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1066800"/>
          </a:xfrm>
        </p:spPr>
        <p:txBody>
          <a:bodyPr>
            <a:normAutofit fontScale="90000"/>
          </a:bodyPr>
          <a:lstStyle/>
          <a:p>
            <a:pPr algn="just"/>
            <a:r>
              <a:rPr lang="id-ID" sz="3600" b="1" dirty="0" smtClean="0"/>
              <a:t>Badan Penyelenggara Jaminan Sosial (BPJS )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325112"/>
          </a:xfrm>
        </p:spPr>
        <p:txBody>
          <a:bodyPr>
            <a:normAutofit fontScale="47500" lnSpcReduction="20000"/>
          </a:bodyPr>
          <a:lstStyle/>
          <a:p>
            <a:pPr marL="624078" indent="-514350" algn="just">
              <a:buNone/>
            </a:pPr>
            <a:endParaRPr lang="id-ID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Dibentuk berdasarkan UU  yakni UU no 40 thn 2004 dan UU no 2 Dibentuk 4 thn 2011 tentang BPJS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BPJS merupakan sebuah badan hukum nirlaba untuk perlindungan sosial dalam menjamin seluruh rakyat agar dapat memenuhi kebutuhan hidup yang layak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BPJS dibentuk untuk menyelenggarakan program jaminan sosial di Indonesia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BPJS  menggantikan sejumlah lembaga jaminan sosial yang sudah ada yaitu badan penyelenggara yang sudah ada yaitu PT ASKES, PT Taspen, PT. ASABRI, PT. JAMSOSTEK. 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BPJS terdiri dari BPJS Kesehatan dan BPJS Ketenagakerjaan</a:t>
            </a:r>
          </a:p>
          <a:p>
            <a:pPr marL="624078" indent="-514350">
              <a:buFont typeface="+mj-lt"/>
              <a:buAutoNum type="arabicPeriod"/>
            </a:pPr>
            <a:endParaRPr lang="id-ID" sz="5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685800"/>
            <a:ext cx="8077200" cy="411480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 (social security)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disediakan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kemungkinan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terjadinya</a:t>
            </a:r>
            <a:r>
              <a:rPr lang="en-US" sz="2800" dirty="0" smtClean="0"/>
              <a:t> </a:t>
            </a:r>
            <a:r>
              <a:rPr lang="en-US" sz="2800" dirty="0" err="1" smtClean="0"/>
              <a:t>kesukaran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sakit</a:t>
            </a:r>
            <a:r>
              <a:rPr lang="en-US" sz="2800" dirty="0" smtClean="0"/>
              <a:t>,</a:t>
            </a:r>
            <a:r>
              <a:rPr lang="id-ID" sz="2800" dirty="0" smtClean="0"/>
              <a:t> </a:t>
            </a:r>
            <a:r>
              <a:rPr lang="en-US" sz="2800" dirty="0" err="1" smtClean="0"/>
              <a:t>menganggur</a:t>
            </a:r>
            <a:r>
              <a:rPr lang="en-US" sz="2800" dirty="0" smtClean="0"/>
              <a:t>, </a:t>
            </a:r>
            <a:r>
              <a:rPr lang="en-US" sz="2800" dirty="0" err="1" smtClean="0"/>
              <a:t>ketergantungan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usia</a:t>
            </a:r>
            <a:r>
              <a:rPr lang="en-US" sz="2800" dirty="0" smtClean="0"/>
              <a:t> </a:t>
            </a:r>
            <a:r>
              <a:rPr lang="en-US" sz="2800" dirty="0" err="1" smtClean="0"/>
              <a:t>lanjut</a:t>
            </a:r>
            <a:r>
              <a:rPr lang="en-US" sz="2800" dirty="0" smtClean="0"/>
              <a:t>, </a:t>
            </a:r>
            <a:r>
              <a:rPr lang="en-US" sz="2800" dirty="0" err="1" smtClean="0"/>
              <a:t>kecelakaan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, </a:t>
            </a:r>
            <a:r>
              <a:rPr lang="en-US" sz="2800" dirty="0" err="1" smtClean="0"/>
              <a:t>cacat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diatasi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dirinya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keluarganya</a:t>
            </a:r>
            <a:r>
              <a:rPr lang="en-US" sz="2800" dirty="0" smtClean="0"/>
              <a:t> (A. </a:t>
            </a:r>
            <a:r>
              <a:rPr lang="en-US" sz="2800" b="1" dirty="0" err="1" smtClean="0"/>
              <a:t>Friendlander</a:t>
            </a:r>
            <a:r>
              <a:rPr lang="en-US" sz="2800" b="1" dirty="0" smtClean="0"/>
              <a:t> )</a:t>
            </a:r>
            <a:endParaRPr lang="en-US" sz="2800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b="1" dirty="0" err="1" smtClean="0"/>
              <a:t>Jenis</a:t>
            </a:r>
            <a:r>
              <a:rPr lang="en-US" b="1" dirty="0" smtClean="0"/>
              <a:t> program SJSN </a:t>
            </a:r>
            <a:r>
              <a:rPr lang="en-US" dirty="0" smtClean="0"/>
              <a:t>yang  </a:t>
            </a:r>
            <a:r>
              <a:rPr lang="en-US" dirty="0" err="1" smtClean="0"/>
              <a:t>diselenggarakan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( JK 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(JKK 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( JHT 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pensiun</a:t>
            </a:r>
            <a:r>
              <a:rPr lang="en-US" dirty="0" smtClean="0"/>
              <a:t> ( JP 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 ( JK )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b="1" dirty="0" err="1" smtClean="0"/>
              <a:t>Mekanisme</a:t>
            </a:r>
            <a:r>
              <a:rPr lang="en-US" b="1" dirty="0" smtClean="0"/>
              <a:t> SJSN</a:t>
            </a:r>
            <a:r>
              <a:rPr lang="en-US" dirty="0" smtClean="0"/>
              <a:t> :</a:t>
            </a:r>
          </a:p>
          <a:p>
            <a:pPr marL="514350" indent="-514350" algn="just"/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kepese</a:t>
            </a:r>
            <a:r>
              <a:rPr lang="id-ID" dirty="0" smtClean="0"/>
              <a:t>r</a:t>
            </a:r>
            <a:r>
              <a:rPr lang="en-US" dirty="0" err="1" smtClean="0"/>
              <a:t>taan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Iuran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Santunan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Manfaat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Investasi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668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SJSN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err="1" smtClean="0"/>
              <a:t>baik,maka</a:t>
            </a:r>
            <a:r>
              <a:rPr lang="en-US" dirty="0" smtClean="0"/>
              <a:t> lima ( 5 ) program yang </a:t>
            </a:r>
            <a:r>
              <a:rPr lang="en-US" dirty="0" err="1" smtClean="0"/>
              <a:t>termaktub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UU </a:t>
            </a:r>
            <a:r>
              <a:rPr lang="en-US" dirty="0" err="1" smtClean="0"/>
              <a:t>tentang</a:t>
            </a:r>
            <a:r>
              <a:rPr lang="en-US" dirty="0" smtClean="0"/>
              <a:t> SJSN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proteksi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ledakan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2015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akumulasi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tabungan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868362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 smtClean="0"/>
              <a:t>PERAN PEMERINTAH DAERAH</a:t>
            </a:r>
            <a:r>
              <a:rPr lang="id-ID" sz="2800" b="1" dirty="0" smtClean="0"/>
              <a:t> DALAM SJSN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848600" cy="51816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err="1" smtClean="0"/>
              <a:t>Penyelenggaraan</a:t>
            </a:r>
            <a:r>
              <a:rPr lang="en-US" dirty="0" smtClean="0"/>
              <a:t> SJSN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id-ID" dirty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UU no 32 </a:t>
            </a:r>
            <a:r>
              <a:rPr lang="en-US" dirty="0" err="1" smtClean="0"/>
              <a:t>tahun</a:t>
            </a:r>
            <a:r>
              <a:rPr lang="en-US" dirty="0" smtClean="0"/>
              <a:t> 2004.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“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“.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Penyediaan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pengadaan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SJSN yang </a:t>
            </a:r>
            <a:r>
              <a:rPr lang="en-US" dirty="0" err="1" smtClean="0"/>
              <a:t>terkait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saran/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SJSN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r>
              <a:rPr lang="id-ID" sz="4400" b="1" dirty="0" smtClean="0"/>
              <a:t>TERIMA KASIH</a:t>
            </a:r>
            <a:endParaRPr lang="id-ID" sz="4400" b="1" dirty="0"/>
          </a:p>
        </p:txBody>
      </p:sp>
    </p:spTree>
    <p:extLst>
      <p:ext uri="{BB962C8B-B14F-4D97-AF65-F5344CB8AC3E}">
        <p14:creationId xmlns:p14="http://schemas.microsoft.com/office/powerpoint/2010/main" val="2133660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en-US" sz="2800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(social security)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pemberian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melindungi</a:t>
            </a:r>
            <a:r>
              <a:rPr lang="en-US" sz="2400" dirty="0" smtClean="0"/>
              <a:t> </a:t>
            </a:r>
            <a:r>
              <a:rPr lang="en-US" sz="2400" dirty="0" err="1" smtClean="0"/>
              <a:t>sesorang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resiko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kehilangan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</a:t>
            </a:r>
            <a:r>
              <a:rPr lang="en-US" sz="2400" dirty="0" err="1"/>
              <a:t>a</a:t>
            </a:r>
            <a:r>
              <a:rPr lang="en-US" sz="2400" dirty="0" err="1" smtClean="0"/>
              <a:t>kibat</a:t>
            </a:r>
            <a:r>
              <a:rPr lang="en-US" sz="2400" dirty="0" smtClean="0"/>
              <a:t> </a:t>
            </a:r>
            <a:r>
              <a:rPr lang="en-US" sz="2400" dirty="0" err="1" smtClean="0"/>
              <a:t>kecelakaan</a:t>
            </a:r>
            <a:r>
              <a:rPr lang="en-US" sz="2400" dirty="0" smtClean="0"/>
              <a:t>, </a:t>
            </a:r>
            <a:r>
              <a:rPr lang="en-US" sz="2400" dirty="0" err="1" smtClean="0"/>
              <a:t>kecacatan</a:t>
            </a:r>
            <a:r>
              <a:rPr lang="en-US" sz="2400" dirty="0" smtClean="0"/>
              <a:t>, </a:t>
            </a:r>
            <a:r>
              <a:rPr lang="en-US" sz="2400" dirty="0" err="1" smtClean="0"/>
              <a:t>sakit</a:t>
            </a:r>
            <a:r>
              <a:rPr lang="en-US" sz="2400" dirty="0" smtClean="0"/>
              <a:t>, </a:t>
            </a:r>
            <a:r>
              <a:rPr lang="en-US" sz="2400" dirty="0" err="1" smtClean="0"/>
              <a:t>menganggur</a:t>
            </a:r>
            <a:r>
              <a:rPr lang="en-US" sz="2400" dirty="0" smtClean="0"/>
              <a:t>,</a:t>
            </a:r>
            <a:r>
              <a:rPr lang="id-ID" sz="2400" dirty="0" smtClean="0"/>
              <a:t> </a:t>
            </a:r>
            <a:r>
              <a:rPr lang="en-US" sz="2400" dirty="0" err="1" smtClean="0"/>
              <a:t>kehamilan</a:t>
            </a:r>
            <a:r>
              <a:rPr lang="en-US" sz="2400" dirty="0" smtClean="0"/>
              <a:t>,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tua</a:t>
            </a:r>
            <a:r>
              <a:rPr lang="en-US" sz="2400" dirty="0" smtClean="0"/>
              <a:t>, </a:t>
            </a:r>
            <a:r>
              <a:rPr lang="en-US" sz="2400" dirty="0" err="1" smtClean="0"/>
              <a:t>kematian</a:t>
            </a:r>
            <a:r>
              <a:rPr lang="en-US" sz="2400" dirty="0" smtClean="0"/>
              <a:t>.  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Spicker</a:t>
            </a:r>
            <a:r>
              <a:rPr lang="en-US" sz="2400" dirty="0" smtClean="0"/>
              <a:t>)</a:t>
            </a:r>
            <a:endParaRPr lang="en-US" sz="2400" dirty="0"/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dimasukan</a:t>
            </a:r>
            <a:r>
              <a:rPr lang="en-US" sz="2400" dirty="0" smtClean="0"/>
              <a:t> </a:t>
            </a:r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tradisional</a:t>
            </a:r>
            <a:r>
              <a:rPr lang="en-US" sz="2400" dirty="0" smtClean="0"/>
              <a:t> (</a:t>
            </a:r>
            <a:r>
              <a:rPr lang="en-US" sz="2400" dirty="0" err="1" smtClean="0"/>
              <a:t>bantuan</a:t>
            </a:r>
            <a:r>
              <a:rPr lang="en-US" sz="2400" dirty="0" smtClean="0"/>
              <a:t> </a:t>
            </a:r>
            <a:r>
              <a:rPr lang="en-US" sz="2400" dirty="0" err="1" smtClean="0"/>
              <a:t>tenaga</a:t>
            </a:r>
            <a:r>
              <a:rPr lang="en-US" sz="2400" dirty="0" smtClean="0"/>
              <a:t>, moral, material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keluarga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) 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-1143000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en-US" sz="3200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:</a:t>
            </a:r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id-ID" dirty="0" smtClean="0"/>
              <a:t>sering diartikan secara luas 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kesejahter</a:t>
            </a:r>
            <a:r>
              <a:rPr lang="id-ID" dirty="0" smtClean="0"/>
              <a:t>a</a:t>
            </a:r>
            <a:r>
              <a:rPr lang="en-US" dirty="0" smtClean="0"/>
              <a:t>an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id-ID" dirty="0" smtClean="0"/>
              <a:t> luas dan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3113</TotalTime>
  <Words>3884</Words>
  <Application>Microsoft Office PowerPoint</Application>
  <PresentationFormat>On-screen Show (4:3)</PresentationFormat>
  <Paragraphs>503</Paragraphs>
  <Slides>73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4" baseType="lpstr">
      <vt:lpstr>Office Theme</vt:lpstr>
      <vt:lpstr>JAMINAN SOSIAL</vt:lpstr>
      <vt:lpstr>Kompetensi yang Diharapkan</vt:lpstr>
      <vt:lpstr>Materi Perkuliahan</vt:lpstr>
      <vt:lpstr>PENDAHULUAN</vt:lpstr>
      <vt:lpstr>KONSEPSI  JAMINAN SOSIAL</vt:lpstr>
      <vt:lpstr>PowerPoint Presentation</vt:lpstr>
      <vt:lpstr> </vt:lpstr>
      <vt:lpstr>PowerPoint Presentation</vt:lpstr>
      <vt:lpstr>PowerPoint Presentation</vt:lpstr>
      <vt:lpstr>Kerentanan dan Resiko Sosial</vt:lpstr>
      <vt:lpstr>PowerPoint Presentation</vt:lpstr>
      <vt:lpstr>b.Resiko Sosial</vt:lpstr>
      <vt:lpstr>Perkembangan Jaminan Sosial</vt:lpstr>
      <vt:lpstr>PowerPoint Presentation</vt:lpstr>
      <vt:lpstr> </vt:lpstr>
      <vt:lpstr>PowerPoint Presentation</vt:lpstr>
      <vt:lpstr>PowerPoint Presentation</vt:lpstr>
      <vt:lpstr>PowerPoint Presentation</vt:lpstr>
      <vt:lpstr>lanjutan</vt:lpstr>
      <vt:lpstr>PowerPoint Presentation</vt:lpstr>
      <vt:lpstr>KEWAJIBAN NEGARA TERHADAP KESEJAHTERAAN RAKYAT</vt:lpstr>
      <vt:lpstr>STRATEGI DAN MEKANISME  JAMINAN SOSIAL</vt:lpstr>
      <vt:lpstr>PowerPoint Presentation</vt:lpstr>
      <vt:lpstr>PowerPoint Presentation</vt:lpstr>
      <vt:lpstr>PowerPoint Presentation</vt:lpstr>
      <vt:lpstr>PowerPoint Presentation</vt:lpstr>
      <vt:lpstr>lanjutan</vt:lpstr>
      <vt:lpstr>PowerPoint Presentation</vt:lpstr>
      <vt:lpstr>PowerPoint Presentation</vt:lpstr>
      <vt:lpstr>Dasar Penentuan Mekanisme</vt:lpstr>
      <vt:lpstr>lanjutan</vt:lpstr>
      <vt:lpstr> </vt:lpstr>
      <vt:lpstr>1. Masalah  Dana</vt:lpstr>
      <vt:lpstr>2. Masalah  Manfaat</vt:lpstr>
      <vt:lpstr>3. Persoalan Penyelenggara</vt:lpstr>
      <vt:lpstr>Faktor – Faktor yang Mempengaruhi Keberhasilan Jaminan Sosial</vt:lpstr>
      <vt:lpstr>TUNTUTAN PERUBAHAN JAMINAN SOSIAL</vt:lpstr>
      <vt:lpstr>lanjutan</vt:lpstr>
      <vt:lpstr>Model penerapan jaminan sosial di negara</vt:lpstr>
      <vt:lpstr>1. Model Universal :</vt:lpstr>
      <vt:lpstr>lanjutan</vt:lpstr>
      <vt:lpstr>4. Model Minimalis</vt:lpstr>
      <vt:lpstr>Jaminan Sosial di Negara - Negara</vt:lpstr>
      <vt:lpstr>a. Negara Asean</vt:lpstr>
      <vt:lpstr>PowerPoint Presentation</vt:lpstr>
      <vt:lpstr>b. Negara Maju</vt:lpstr>
      <vt:lpstr>3. Amerika Serikat</vt:lpstr>
      <vt:lpstr>Pelaksanaan Program Jaminan Sosial di Indonesia</vt:lpstr>
      <vt:lpstr>lanjutan</vt:lpstr>
      <vt:lpstr>3. Masa Pemerintahan Orde Baru</vt:lpstr>
      <vt:lpstr>lanjutan</vt:lpstr>
      <vt:lpstr>3. Pemerintah Orde Reformasi</vt:lpstr>
      <vt:lpstr>SISTEM JAMINAN SOSIAL NASIONAL</vt:lpstr>
      <vt:lpstr>PowerPoint Presentation</vt:lpstr>
      <vt:lpstr>PowerPoint Presentation</vt:lpstr>
      <vt:lpstr>Faktor yang melandasi penyusunan SJSN :</vt:lpstr>
      <vt:lpstr>Pengertian SJSN</vt:lpstr>
      <vt:lpstr>Landasan Filosofi SJSN</vt:lpstr>
      <vt:lpstr>PowerPoint Presentation</vt:lpstr>
      <vt:lpstr>Landasan Yuridis SJSN</vt:lpstr>
      <vt:lpstr>Dasar Penyelenggaraan SJSN :</vt:lpstr>
      <vt:lpstr>PowerPoint Presentation</vt:lpstr>
      <vt:lpstr>PowerPoint Presentation</vt:lpstr>
      <vt:lpstr>Isi SJSN</vt:lpstr>
      <vt:lpstr>Prinsip Penyelenggaraan SJSN</vt:lpstr>
      <vt:lpstr>lanjutan</vt:lpstr>
      <vt:lpstr>PowerPoint Presentation</vt:lpstr>
      <vt:lpstr>Asas SJSN</vt:lpstr>
      <vt:lpstr>Badan Penyelenggara Jaminan Sosial (BPJS )</vt:lpstr>
      <vt:lpstr>PowerPoint Presentation</vt:lpstr>
      <vt:lpstr>PowerPoint Presentation</vt:lpstr>
      <vt:lpstr>PERAN PEMERINTAH DAERAH DALAM SJSN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JAMINAN SOSIAL</dc:title>
  <dc:creator>ACER</dc:creator>
  <cp:lastModifiedBy>mypc</cp:lastModifiedBy>
  <cp:revision>250</cp:revision>
  <cp:lastPrinted>2021-03-24T11:25:20Z</cp:lastPrinted>
  <dcterms:created xsi:type="dcterms:W3CDTF">2012-02-08T10:24:04Z</dcterms:created>
  <dcterms:modified xsi:type="dcterms:W3CDTF">2021-04-07T02:46:06Z</dcterms:modified>
</cp:coreProperties>
</file>