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handoutMasterIdLst>
    <p:handoutMasterId r:id="rId22"/>
  </p:handoutMasterIdLst>
  <p:sldIdLst>
    <p:sldId id="257" r:id="rId2"/>
    <p:sldId id="261" r:id="rId3"/>
    <p:sldId id="262" r:id="rId4"/>
    <p:sldId id="269" r:id="rId5"/>
    <p:sldId id="274" r:id="rId6"/>
    <p:sldId id="275" r:id="rId7"/>
    <p:sldId id="285" r:id="rId8"/>
    <p:sldId id="270" r:id="rId9"/>
    <p:sldId id="271" r:id="rId10"/>
    <p:sldId id="272" r:id="rId11"/>
    <p:sldId id="276" r:id="rId12"/>
    <p:sldId id="277" r:id="rId13"/>
    <p:sldId id="286" r:id="rId14"/>
    <p:sldId id="287" r:id="rId15"/>
    <p:sldId id="278" r:id="rId16"/>
    <p:sldId id="279" r:id="rId17"/>
    <p:sldId id="280" r:id="rId18"/>
    <p:sldId id="281" r:id="rId19"/>
    <p:sldId id="282" r:id="rId20"/>
    <p:sldId id="283" r:id="rId21"/>
  </p:sldIdLst>
  <p:sldSz cx="12192000" cy="6858000"/>
  <p:notesSz cx="6858000" cy="931386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660"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1440" tIns="45720" rIns="91440" bIns="45720" rtlCol="0"/>
          <a:lstStyle>
            <a:lvl1pPr algn="r">
              <a:defRPr sz="1200"/>
            </a:lvl1pPr>
          </a:lstStyle>
          <a:p>
            <a:fld id="{70D8D6F4-F380-439A-846B-2F5A28B7D7B1}" type="datetimeFigureOut">
              <a:rPr lang="en-US" smtClean="0"/>
              <a:t>11/29/2018</a:t>
            </a:fld>
            <a:endParaRPr lang="en-US"/>
          </a:p>
        </p:txBody>
      </p:sp>
      <p:sp>
        <p:nvSpPr>
          <p:cNvPr id="4" name="Footer Placeholder 3"/>
          <p:cNvSpPr>
            <a:spLocks noGrp="1"/>
          </p:cNvSpPr>
          <p:nvPr>
            <p:ph type="ftr" sz="quarter" idx="2"/>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3"/>
            <a:ext cx="2971800" cy="465693"/>
          </a:xfrm>
          <a:prstGeom prst="rect">
            <a:avLst/>
          </a:prstGeom>
        </p:spPr>
        <p:txBody>
          <a:bodyPr vert="horz" lIns="91440" tIns="45720" rIns="91440" bIns="45720" rtlCol="0" anchor="b"/>
          <a:lstStyle>
            <a:lvl1pPr algn="r">
              <a:defRPr sz="1200"/>
            </a:lvl1pPr>
          </a:lstStyle>
          <a:p>
            <a:fld id="{9DCD9B14-598A-4816-9F4B-A78984179504}" type="slidenum">
              <a:rPr lang="en-US" smtClean="0"/>
              <a:t>‹#›</a:t>
            </a:fld>
            <a:endParaRPr lang="en-US"/>
          </a:p>
        </p:txBody>
      </p:sp>
    </p:spTree>
    <p:extLst>
      <p:ext uri="{BB962C8B-B14F-4D97-AF65-F5344CB8AC3E}">
        <p14:creationId xmlns:p14="http://schemas.microsoft.com/office/powerpoint/2010/main" val="42536077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400052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23218554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3670117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2802576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3283635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2834711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695048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1062824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147788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3538788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A6BB47-FC64-4462-B1D3-DDF68129329D}" type="datetimeFigureOut">
              <a:rPr lang="id-ID" smtClean="0"/>
              <a:pPr/>
              <a:t>29/11/2018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D4E2A49-31A2-4F93-9D35-1347C6A75509}" type="slidenum">
              <a:rPr lang="id-ID" smtClean="0"/>
              <a:pPr/>
              <a:t>‹#›</a:t>
            </a:fld>
            <a:endParaRPr lang="id-ID"/>
          </a:p>
        </p:txBody>
      </p:sp>
    </p:spTree>
    <p:extLst>
      <p:ext uri="{BB962C8B-B14F-4D97-AF65-F5344CB8AC3E}">
        <p14:creationId xmlns:p14="http://schemas.microsoft.com/office/powerpoint/2010/main" val="3139558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A6BB47-FC64-4462-B1D3-DDF68129329D}" type="datetimeFigureOut">
              <a:rPr lang="id-ID" smtClean="0"/>
              <a:pPr/>
              <a:t>29/11/2018</a:t>
            </a:fld>
            <a:endParaRPr lang="id-ID"/>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E2A49-31A2-4F93-9D35-1347C6A75509}" type="slidenum">
              <a:rPr lang="id-ID" smtClean="0"/>
              <a:pPr/>
              <a:t>‹#›</a:t>
            </a:fld>
            <a:endParaRPr lang="id-ID"/>
          </a:p>
        </p:txBody>
      </p:sp>
    </p:spTree>
    <p:extLst>
      <p:ext uri="{BB962C8B-B14F-4D97-AF65-F5344CB8AC3E}">
        <p14:creationId xmlns:p14="http://schemas.microsoft.com/office/powerpoint/2010/main" val="275654656"/>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Latar belakang </a:t>
            </a:r>
            <a:endParaRPr lang="id-ID" b="1" dirty="0"/>
          </a:p>
        </p:txBody>
      </p:sp>
      <p:sp>
        <p:nvSpPr>
          <p:cNvPr id="3" name="Content Placeholder 2"/>
          <p:cNvSpPr>
            <a:spLocks noGrp="1"/>
          </p:cNvSpPr>
          <p:nvPr>
            <p:ph idx="1"/>
          </p:nvPr>
        </p:nvSpPr>
        <p:spPr/>
        <p:txBody>
          <a:bodyPr>
            <a:normAutofit fontScale="85000" lnSpcReduction="10000"/>
          </a:bodyPr>
          <a:lstStyle/>
          <a:p>
            <a:pPr marL="0" indent="0">
              <a:buNone/>
            </a:pPr>
            <a:r>
              <a:rPr lang="id-ID" dirty="0" smtClean="0"/>
              <a:t>Gerakan</a:t>
            </a:r>
            <a:r>
              <a:rPr lang="en-US" dirty="0" smtClean="0"/>
              <a:t> </a:t>
            </a:r>
            <a:r>
              <a:rPr lang="id-ID" dirty="0" smtClean="0"/>
              <a:t> </a:t>
            </a:r>
            <a:r>
              <a:rPr lang="id-ID" dirty="0"/>
              <a:t>OVOP (One Village One Product) atau satu desa satu produk (SDSP) merupakan suatu gerakan sosial yang tumbuh dari bawah keatas (bottom up) dan mulai dikembangkan oleh Morihiko Hiramatsu, seorang mantan pejabat MITI yang terpilih menjadi Gubernur Oita pada tahun 1979. Pada setiap tanggal 12 Nopember  telah ditetapkan Hari OVOP </a:t>
            </a:r>
            <a:r>
              <a:rPr lang="id-ID" dirty="0" smtClean="0"/>
              <a:t>Internasional.</a:t>
            </a:r>
          </a:p>
          <a:p>
            <a:pPr marL="0" indent="0">
              <a:buNone/>
            </a:pPr>
            <a:r>
              <a:rPr lang="en-US" dirty="0"/>
              <a:t>G</a:t>
            </a:r>
            <a:r>
              <a:rPr lang="id-ID" dirty="0" smtClean="0"/>
              <a:t>erakan </a:t>
            </a:r>
            <a:r>
              <a:rPr lang="id-ID" dirty="0"/>
              <a:t>ini didasari dengan ide ingin mengembangkan potensi daerah supaya menjadi lebih baik dengan melibatkan tokoh masyarakat, dan masyarakat itu sendiri sehingga termotivasi bangkit dan membangun daerahnya menjadi daerah yang makmur serta mensejahterakan masyarakat.</a:t>
            </a:r>
            <a:br>
              <a:rPr lang="id-ID" dirty="0"/>
            </a:br>
            <a:endParaRPr lang="id-ID" dirty="0"/>
          </a:p>
        </p:txBody>
      </p:sp>
    </p:spTree>
    <p:extLst>
      <p:ext uri="{BB962C8B-B14F-4D97-AF65-F5344CB8AC3E}">
        <p14:creationId xmlns:p14="http://schemas.microsoft.com/office/powerpoint/2010/main" val="25281335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 </a:t>
            </a:r>
            <a:br>
              <a:rPr lang="id-ID" dirty="0"/>
            </a:br>
            <a:r>
              <a:rPr lang="id-ID" b="1" dirty="0"/>
              <a:t>Peran KMTP Dalam  Implementasi Program OVOP  </a:t>
            </a:r>
            <a:br>
              <a:rPr lang="id-ID" b="1" dirty="0"/>
            </a:br>
            <a:r>
              <a:rPr lang="id-ID" dirty="0"/>
              <a:t> </a:t>
            </a:r>
            <a:br>
              <a:rPr lang="id-ID" dirty="0"/>
            </a:br>
            <a:endParaRPr lang="id-ID" dirty="0"/>
          </a:p>
        </p:txBody>
      </p:sp>
      <p:sp>
        <p:nvSpPr>
          <p:cNvPr id="3" name="Content Placeholder 2"/>
          <p:cNvSpPr>
            <a:spLocks noGrp="1"/>
          </p:cNvSpPr>
          <p:nvPr>
            <p:ph idx="1"/>
          </p:nvPr>
        </p:nvSpPr>
        <p:spPr/>
        <p:txBody>
          <a:bodyPr>
            <a:normAutofit fontScale="70000" lnSpcReduction="20000"/>
          </a:bodyPr>
          <a:lstStyle/>
          <a:p>
            <a:r>
              <a:rPr lang="id-ID" dirty="0"/>
              <a:t> </a:t>
            </a:r>
            <a:r>
              <a:rPr lang="id-ID" dirty="0" smtClean="0"/>
              <a:t>Pembangunan </a:t>
            </a:r>
            <a:r>
              <a:rPr lang="id-ID" dirty="0"/>
              <a:t>wilayah perdesaan menjadi salah satu hal penting bagi setiap pemerintah di tiap-tiap negara untuk memulai transformasi dari sektor pertanian berubah menjadi sektor industri kemudian sektor jasa. Indonesia menjadi salah satu negara yang mengadopsi program OVOP yang  lahir di Jepang pada tahun 60-an  sebagai suatu sikap kekhawatiran pemerintah Jepang akibat timpangnya kesejahteraan antara wilayah perdesaan dan perkotaan yang memanfaatkan pergerakan di lini bawah (grass-root movement) terutama di wilayah-wilayah perdesaan  (Fujita, 2006).  Dilatarbelakangi tujuan pemerintah untuk memacu aktivitas pelaku usaha mikro, kecil dan menengah, maka di 8 Juni 2007 melalui Instruksi Presiden  No.6 Tahun 2007 diresmikan program OVOP sebagai program nasional di bawah Kementerian Koperasi dan UKM . </a:t>
            </a:r>
          </a:p>
          <a:p>
            <a:r>
              <a:rPr lang="id-ID" dirty="0"/>
              <a:t>Dalam pengembangannya, langkah awal program OVOP di Indonesia menekankan pada pengembangan bidang pertanian terutama sektor hortikultura. Hal lain yang menjadi penting dalam pelaksanaan program OVOP di Indonesia adalah dengan adanya penekanan pada upaya penguatan fungsi dan peran koperasi</a:t>
            </a:r>
          </a:p>
          <a:p>
            <a:endParaRPr lang="id-ID" dirty="0"/>
          </a:p>
        </p:txBody>
      </p:sp>
    </p:spTree>
    <p:extLst>
      <p:ext uri="{BB962C8B-B14F-4D97-AF65-F5344CB8AC3E}">
        <p14:creationId xmlns:p14="http://schemas.microsoft.com/office/powerpoint/2010/main" val="4171437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5321" y="437882"/>
            <a:ext cx="10515600" cy="5713323"/>
          </a:xfrm>
        </p:spPr>
        <p:txBody>
          <a:bodyPr>
            <a:normAutofit fontScale="92500" lnSpcReduction="20000"/>
          </a:bodyPr>
          <a:lstStyle/>
          <a:p>
            <a:pPr marL="0" indent="0">
              <a:buNone/>
            </a:pPr>
            <a:r>
              <a:rPr lang="id-ID" dirty="0"/>
              <a:t> Sasaran </a:t>
            </a:r>
            <a:r>
              <a:rPr lang="id-ID" dirty="0" smtClean="0"/>
              <a:t>implementasi </a:t>
            </a:r>
            <a:r>
              <a:rPr lang="id-ID" dirty="0"/>
              <a:t>program OVOP </a:t>
            </a:r>
            <a:r>
              <a:rPr lang="en-US" dirty="0"/>
              <a:t>:</a:t>
            </a:r>
            <a:endParaRPr lang="id-ID" dirty="0"/>
          </a:p>
          <a:p>
            <a:pPr lvl="0" fontAlgn="base"/>
            <a:r>
              <a:rPr lang="id-ID" dirty="0"/>
              <a:t>Kerjasama dengan berbagai pihak yang saling menguntungkan;  </a:t>
            </a:r>
          </a:p>
          <a:p>
            <a:pPr lvl="0" fontAlgn="base"/>
            <a:r>
              <a:rPr lang="id-ID" dirty="0"/>
              <a:t>Membangun kesinambungan (sustainability) berbagai aktivitas di perdesaan/daerah yang antara lain dapat dilaksanakan melalui manajeman rantai pasok, penempatan kelembagaan koperasi dan peningkatan infrastruktur. </a:t>
            </a:r>
          </a:p>
          <a:p>
            <a:r>
              <a:rPr lang="id-ID" dirty="0"/>
              <a:t>Menghasilkan peningkatan pendapatan dan kesejahteraan para petani serta masyarakat </a:t>
            </a:r>
            <a:r>
              <a:rPr lang="id-ID" dirty="0" smtClean="0"/>
              <a:t>disekitarnya</a:t>
            </a:r>
          </a:p>
          <a:p>
            <a:pPr lvl="0" fontAlgn="base"/>
            <a:r>
              <a:rPr lang="id-ID" dirty="0"/>
              <a:t>Meningkatkan posisi tawar, bargaining position terhadap pasar untuk para pelaku usaha/petani </a:t>
            </a:r>
            <a:r>
              <a:rPr lang="id-ID" dirty="0" smtClean="0"/>
              <a:t>,Kegiatan </a:t>
            </a:r>
            <a:r>
              <a:rPr lang="id-ID" dirty="0"/>
              <a:t>yang dilakukan oleh Koperasi Mitra Tani Parahyangan selalu berlandaskan pada tujuan agar pada akhirnya dapat meningkatkan kesejahteraan anggota pada khususnya dan masyarakat tani lainnya pada umumnya. </a:t>
            </a:r>
            <a:endParaRPr lang="id-ID" dirty="0" smtClean="0"/>
          </a:p>
          <a:p>
            <a:pPr lvl="0" fontAlgn="base"/>
            <a:endParaRPr lang="id-ID" dirty="0"/>
          </a:p>
        </p:txBody>
      </p:sp>
    </p:spTree>
    <p:extLst>
      <p:ext uri="{BB962C8B-B14F-4D97-AF65-F5344CB8AC3E}">
        <p14:creationId xmlns:p14="http://schemas.microsoft.com/office/powerpoint/2010/main" val="19253531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3487"/>
            <a:ext cx="10515600" cy="6194738"/>
          </a:xfrm>
        </p:spPr>
        <p:txBody>
          <a:bodyPr>
            <a:normAutofit/>
          </a:bodyPr>
          <a:lstStyle/>
          <a:p>
            <a:endParaRPr lang="id-ID" dirty="0" smtClean="0"/>
          </a:p>
          <a:p>
            <a:r>
              <a:rPr lang="id-ID" dirty="0" smtClean="0"/>
              <a:t>Penamaan </a:t>
            </a:r>
            <a:r>
              <a:rPr lang="id-ID" dirty="0"/>
              <a:t>OVOP yang diartikan sebagai sebagai satu desa satu produk lebih diartikan sebagai kelompok komoditi yaitu sayuran, karena kondisi agroekosistem Cianjur secara umum mendukung pengembangan sayuran. Namun demikian, untuk kepentingan OVOP, penetapan jenis sayuran untuk seorang  petani hanya 1 jenis sayuran saja, yang biasanya ditentukan dan dikoordinasikan pada masa awal tanam secara bersama-sama dengan pengurus koperasi. </a:t>
            </a:r>
          </a:p>
          <a:p>
            <a:endParaRPr lang="id-ID" dirty="0"/>
          </a:p>
          <a:p>
            <a:endParaRPr lang="id-ID" dirty="0"/>
          </a:p>
        </p:txBody>
      </p:sp>
    </p:spTree>
    <p:extLst>
      <p:ext uri="{BB962C8B-B14F-4D97-AF65-F5344CB8AC3E}">
        <p14:creationId xmlns:p14="http://schemas.microsoft.com/office/powerpoint/2010/main" val="610630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id-ID" dirty="0"/>
              <a:t>Dalam pelaksanaan program OVOP terdapat beberapa kendala yang terjadi diantaranya dapat dilihat dari 2 sudut pandang pelaku. Dari sudut pandang pihak KMTP, proses pelaksanaan OVOP terkendala dalam hal  pembayaran yang dilakukan oleh Supermarket yang tidak dilakukan dengan pembayaran tunai sehingga mengganggu cash flow koperasi dan menghambat pembayaran kepada anggota. Sementara dari sudut pandang pihak inisiator dalam hal ini pihak Kemenkop terdapat kendala dalam hal (1) kurangnya dukungan dan fasilitasi dari Pemeirntah Daerah dan (2) kurangnya pemahaman Pemerintah Daerah tentang pengembangan produk unggulan daerah dengan pendekatan OVOP melalui Koperasi. </a:t>
            </a:r>
          </a:p>
          <a:p>
            <a:pPr marL="0" indent="0">
              <a:buNone/>
            </a:pPr>
            <a:endParaRPr lang="en-US" dirty="0"/>
          </a:p>
        </p:txBody>
      </p:sp>
    </p:spTree>
    <p:extLst>
      <p:ext uri="{BB962C8B-B14F-4D97-AF65-F5344CB8AC3E}">
        <p14:creationId xmlns:p14="http://schemas.microsoft.com/office/powerpoint/2010/main" val="716941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id-ID" dirty="0"/>
              <a:t>Berdasarkan pengamatan, bentuk partisipasi dan pengetahuan pada pelaksanaan OVOP ini masih sebatas pada pihak pengurus koperasi saja. Sementara melihat tujuan dari program OVOP ini maka sukses tidaknya program OVOP di Desa Tegallega salah satunya sangat ditentukan oleh bagaimana persepsi dan partisipasi masyarakat sasaran dalam hal ini terutama pada masyarakat Desa Tegallega. Hasil wawancara terhadap informan diperoleh kesimpulan bahwa hampir 90 persen petani informan tidak memahami konsep OVOP. Para petani informan tersebut hanya merasakan dampak dari harga beli koperasi yang lebih tinggi. Menurut pengurus KMTP sebelum menerima program tersebut telah diadakan beberapa kali rapat pengurus, namun memang sedikit dari petani anggota yang ikut hadir. Hal inilah yang membuat petani tidak paham betul mengenai program OVOP </a:t>
            </a:r>
          </a:p>
          <a:p>
            <a:pPr marL="0" indent="0">
              <a:buNone/>
            </a:pPr>
            <a:endParaRPr lang="en-US" dirty="0"/>
          </a:p>
        </p:txBody>
      </p:sp>
    </p:spTree>
    <p:extLst>
      <p:ext uri="{BB962C8B-B14F-4D97-AF65-F5344CB8AC3E}">
        <p14:creationId xmlns:p14="http://schemas.microsoft.com/office/powerpoint/2010/main" val="1629809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b="1" dirty="0"/>
              <a:t>Peran KMTP  Dalam Rantai Pasok Sayuran. </a:t>
            </a:r>
          </a:p>
        </p:txBody>
      </p:sp>
      <p:sp>
        <p:nvSpPr>
          <p:cNvPr id="3" name="Content Placeholder 2"/>
          <p:cNvSpPr>
            <a:spLocks noGrp="1"/>
          </p:cNvSpPr>
          <p:nvPr>
            <p:ph idx="1"/>
          </p:nvPr>
        </p:nvSpPr>
        <p:spPr/>
        <p:txBody>
          <a:bodyPr>
            <a:normAutofit fontScale="85000" lnSpcReduction="20000"/>
          </a:bodyPr>
          <a:lstStyle/>
          <a:p>
            <a:r>
              <a:rPr lang="id-ID" dirty="0"/>
              <a:t>Unit usaha otonom hortikultura  merupakan unit usaha yang melakukan  aktivitas terbesar  dalam KMTP. Dalam  kegiatannya, unit ini berperan sebagai penyalur hasil usaha tani sayur mayur yang ditampung dan dikumpulkan dari petani anggota maupun petani non anggota untuk disalurkan dalam rangka memenuhi permintaan  beberapa  pasar lokal seperti hotel, restoran dan katering dan beberapa pasar ritel modern di wilayah Jakarta. </a:t>
            </a:r>
          </a:p>
          <a:p>
            <a:r>
              <a:rPr lang="id-ID" dirty="0"/>
              <a:t>Kegiatan unit usaha otonom hortikultura KMTP ini membawahi sebuah usaha dagang. Usaha dagang tersebut diberi nama Mitra Tani Parahyangan.  Bertempat terpisah dari gudang yang berada di Kampung Padakati, usaha dagang Mitra Tani ini menempati kawasan ruko (rumah pertokoan) di Cianjur. Ruko KMTP ini dibentuk untuk semakin memperkuat posisi tawar koperasi saat menyalurkan barang ke pihak ritel modern. </a:t>
            </a:r>
          </a:p>
          <a:p>
            <a:endParaRPr lang="id-ID" dirty="0"/>
          </a:p>
        </p:txBody>
      </p:sp>
    </p:spTree>
    <p:extLst>
      <p:ext uri="{BB962C8B-B14F-4D97-AF65-F5344CB8AC3E}">
        <p14:creationId xmlns:p14="http://schemas.microsoft.com/office/powerpoint/2010/main" val="19202716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0761"/>
            <a:ext cx="10515600" cy="5726202"/>
          </a:xfrm>
        </p:spPr>
        <p:txBody>
          <a:bodyPr>
            <a:normAutofit fontScale="70000" lnSpcReduction="20000"/>
          </a:bodyPr>
          <a:lstStyle/>
          <a:p>
            <a:pPr marL="0" indent="0">
              <a:buNone/>
            </a:pPr>
            <a:r>
              <a:rPr lang="id-ID" dirty="0"/>
              <a:t> </a:t>
            </a:r>
            <a:endParaRPr lang="id-ID" dirty="0" smtClean="0"/>
          </a:p>
          <a:p>
            <a:r>
              <a:rPr lang="id-ID" dirty="0" smtClean="0"/>
              <a:t>Proses </a:t>
            </a:r>
            <a:r>
              <a:rPr lang="id-ID" dirty="0"/>
              <a:t>penerimaaan order dari pelanggan, baik itu ritel modern maupun permintaan dari horeka (hotel,restoran dan katering)  diolah di kantor pemasaran ruko KMTP. Proses pemesanan yang dilakukan oleh ritel modern biasanya melalui fasilitas email dan faksimile. Sementara pada beberapa pemesanan dari horeka dilakukan melalui sambungan telepon. Jumlah pemesanan yang diterima kemudian dikonfirmasikan ke bagian gudang KMTP di Kampung Padakati melalui telepon. </a:t>
            </a:r>
          </a:p>
          <a:p>
            <a:r>
              <a:rPr lang="id-ID" dirty="0"/>
              <a:t>Hingga tahun 2012 total terdapat lebih dari 94 outlet  dari 8 perusahaan ritel modern yang memasok produk fresh vegetable dari KMTP. Proses pengiriman dilakukan oleh KMTP selaku pemasok. Beberapa perusahaan ritel tersebut melakukan penerimaan produknya di gudang induk</a:t>
            </a:r>
            <a:r>
              <a:rPr lang="id-ID" dirty="0" smtClean="0"/>
              <a:t>.</a:t>
            </a:r>
          </a:p>
          <a:p>
            <a:endParaRPr lang="id-ID" dirty="0"/>
          </a:p>
          <a:p>
            <a:r>
              <a:rPr lang="id-ID" dirty="0"/>
              <a:t>Permintaan yang cukup banyak tidak disertai dengan ketersediaan produk sayuran yang dimiliki oleh petani Desa Tegallega. Ketidakmampuan ini selain dari aspek kuantitas juga berupa ketidaktersediaannya produk yang diinginkan oleh pihak ritel. Hal ini kemudian membuat pihak KMTP melakukan proses kemitraan dengan beberapa pihak, diantaranya dengan pedagang pengumpul setempat dan pihak petani serta pedagang pengumpul dari beberapa daerah lainnya. </a:t>
            </a:r>
          </a:p>
          <a:p>
            <a:pPr marL="0" indent="0">
              <a:buNone/>
            </a:pPr>
            <a:endParaRPr lang="id-ID" dirty="0"/>
          </a:p>
          <a:p>
            <a:endParaRPr lang="id-ID" dirty="0"/>
          </a:p>
        </p:txBody>
      </p:sp>
    </p:spTree>
    <p:extLst>
      <p:ext uri="{BB962C8B-B14F-4D97-AF65-F5344CB8AC3E}">
        <p14:creationId xmlns:p14="http://schemas.microsoft.com/office/powerpoint/2010/main" val="4287462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 </a:t>
            </a:r>
            <a:br>
              <a:rPr lang="id-ID" dirty="0"/>
            </a:br>
            <a:r>
              <a:rPr lang="id-ID" b="1" dirty="0"/>
              <a:t>Peran KMTP dalam Pemasaran Hasil  </a:t>
            </a:r>
            <a:br>
              <a:rPr lang="id-ID" b="1" dirty="0"/>
            </a:br>
            <a:endParaRPr lang="id-ID" dirty="0"/>
          </a:p>
        </p:txBody>
      </p:sp>
      <p:sp>
        <p:nvSpPr>
          <p:cNvPr id="3" name="Content Placeholder 2"/>
          <p:cNvSpPr>
            <a:spLocks noGrp="1"/>
          </p:cNvSpPr>
          <p:nvPr>
            <p:ph idx="1"/>
          </p:nvPr>
        </p:nvSpPr>
        <p:spPr/>
        <p:txBody>
          <a:bodyPr>
            <a:normAutofit fontScale="92500"/>
          </a:bodyPr>
          <a:lstStyle/>
          <a:p>
            <a:r>
              <a:rPr lang="id-ID" dirty="0"/>
              <a:t>Pemasaran merupakan  rangkaian  kegiatan mulai  pengumpulan  produk  usahatani,  pengolahan,  penyimpanan  dan  distribusi.  Pelaku dalam  subsistem  ini  terdiri dari pengumpul produk, pedagang dan penyalur pada konsumen. Pemasaran tanaman sayur mayur oleh para petani di Desa Tegallega secara umum dibagi menjadi dua pola pemasaran, yaitu diantaranya (1) petani menjual produk sayur-mayur ke koperasi , dan  </a:t>
            </a:r>
            <a:r>
              <a:rPr lang="id-ID" dirty="0" smtClean="0"/>
              <a:t>(</a:t>
            </a:r>
            <a:r>
              <a:rPr lang="id-ID" dirty="0"/>
              <a:t>2)  petani menjual ke pedagang pengumpul (bandar) </a:t>
            </a:r>
          </a:p>
          <a:p>
            <a:r>
              <a:rPr lang="id-ID" dirty="0"/>
              <a:t> </a:t>
            </a:r>
          </a:p>
          <a:p>
            <a:endParaRPr lang="id-ID" dirty="0"/>
          </a:p>
        </p:txBody>
      </p:sp>
    </p:spTree>
    <p:extLst>
      <p:ext uri="{BB962C8B-B14F-4D97-AF65-F5344CB8AC3E}">
        <p14:creationId xmlns:p14="http://schemas.microsoft.com/office/powerpoint/2010/main" val="32407957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 </a:t>
            </a:r>
            <a:br>
              <a:rPr lang="id-ID" dirty="0"/>
            </a:br>
            <a:r>
              <a:rPr lang="id-ID" b="1" dirty="0"/>
              <a:t>Peran KMTP dalam Usahatani  </a:t>
            </a:r>
            <a:r>
              <a:rPr lang="id-ID" b="1" dirty="0" smtClean="0"/>
              <a:t/>
            </a:r>
            <a:br>
              <a:rPr lang="id-ID" b="1" dirty="0" smtClean="0"/>
            </a:br>
            <a:r>
              <a:rPr lang="id-ID" b="1" dirty="0"/>
              <a:t/>
            </a:r>
            <a:br>
              <a:rPr lang="id-ID" b="1" dirty="0"/>
            </a:br>
            <a:endParaRPr lang="id-ID" dirty="0"/>
          </a:p>
        </p:txBody>
      </p:sp>
      <p:sp>
        <p:nvSpPr>
          <p:cNvPr id="3" name="Content Placeholder 2"/>
          <p:cNvSpPr>
            <a:spLocks noGrp="1"/>
          </p:cNvSpPr>
          <p:nvPr>
            <p:ph idx="1"/>
          </p:nvPr>
        </p:nvSpPr>
        <p:spPr>
          <a:xfrm>
            <a:off x="838200" y="1825625"/>
            <a:ext cx="10515600" cy="4768358"/>
          </a:xfrm>
        </p:spPr>
        <p:txBody>
          <a:bodyPr>
            <a:normAutofit fontScale="55000" lnSpcReduction="20000"/>
          </a:bodyPr>
          <a:lstStyle/>
          <a:p>
            <a:r>
              <a:rPr lang="id-ID" dirty="0"/>
              <a:t>Dalam rantai pasokan sayuran di Desa Tegallega, ketua UUO hortikultura memiliki peran yang sangat sentral dalam hal pemasaran ataupun produksi sayuran.  Selain melakukan aktivitas pemasaran, ketua UUO beserta P4S bekerja sama melakukan kegiatan pembinaan teknis budidaya agar produk sayuran yang dihasilkan memiliki kualitas dan kuantitas yang baik.   </a:t>
            </a:r>
          </a:p>
          <a:p>
            <a:r>
              <a:rPr lang="id-ID" dirty="0"/>
              <a:t>Karakteristik tanaman sayur-sayuran rata-rata yang memiliki siklus tanam dengan intensitas tinggi dan cepat menjadi salah satu faktor sistem tumpangsari ini dilakukan. Alasan para petani melakukan hal ini bertujuan untuk memperoleh pemasukan dalam jangka waktu yang relatif singkat untuk setiap komoditas yang berbeda, karena dengan pola tanam seperti ini petani  dapat mencapai tiga sampai empat kali panen dalam setahun tergantung pada Dalam budidaya para petani sebenarnya tergolong penguasaan lahannya  sempit. Hal ini mengakibatkan petani cenderung melakukan pola tanam  tumpangsari.  kualitas benih dan pengelolaan tanaman.   </a:t>
            </a:r>
          </a:p>
          <a:p>
            <a:r>
              <a:rPr lang="id-ID" dirty="0"/>
              <a:t>Pemeliharaan dalam usahatani sayuran pada umumnya berupa penyiraman, penyulaman, penyiangan, pemupukan serta proses pengendalian hama dan penyakit. Pada beberapa tanaman dilakukan pula teknik pemeliharan tambahan seperti proses pengikatan tanaman dengan ajir.  </a:t>
            </a:r>
          </a:p>
          <a:p>
            <a:r>
              <a:rPr lang="id-ID" dirty="0"/>
              <a:t>Tanaman sayuran termasuk tanaman yang masa tanamnya singkat, rata-rata memerlukan waktu 3 bulan. Saat proses panen, petani biasanya hanya melakukan penanganan pasca panen seperlunya. Proses pengemasan hanya dilakukan dengan menggunakan karung karena penanganan selanjutnya dilakukan di UUO hortikulur KMTP. </a:t>
            </a:r>
          </a:p>
          <a:p>
            <a:r>
              <a:rPr lang="id-ID" dirty="0"/>
              <a:t> </a:t>
            </a:r>
          </a:p>
        </p:txBody>
      </p:sp>
    </p:spTree>
    <p:extLst>
      <p:ext uri="{BB962C8B-B14F-4D97-AF65-F5344CB8AC3E}">
        <p14:creationId xmlns:p14="http://schemas.microsoft.com/office/powerpoint/2010/main" val="40315194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KESIMPULAN</a:t>
            </a:r>
            <a:endParaRPr lang="id-ID" dirty="0"/>
          </a:p>
        </p:txBody>
      </p:sp>
      <p:sp>
        <p:nvSpPr>
          <p:cNvPr id="3" name="Content Placeholder 2"/>
          <p:cNvSpPr>
            <a:spLocks noGrp="1"/>
          </p:cNvSpPr>
          <p:nvPr>
            <p:ph idx="1"/>
          </p:nvPr>
        </p:nvSpPr>
        <p:spPr/>
        <p:txBody>
          <a:bodyPr>
            <a:normAutofit fontScale="70000" lnSpcReduction="20000"/>
          </a:bodyPr>
          <a:lstStyle/>
          <a:p>
            <a:pPr lvl="0" fontAlgn="base"/>
            <a:r>
              <a:rPr lang="id-ID" dirty="0"/>
              <a:t>Program OVOP berlum tersosialisasi dengan baik, sehingga kurang difahami oleh petani bahkan stakeholder lain. Kondisi ini terbukti dari petani hanya faham bahwa melalui program OVOP dada jaminan pasar. Bukti lainnya ialah kurangnya partisipasi dari stakeholder lain )pemerintah daerah seolah-olah program tersebut hanya milik kementerian koperasi saja. </a:t>
            </a:r>
          </a:p>
          <a:p>
            <a:pPr lvl="0" fontAlgn="base"/>
            <a:r>
              <a:rPr lang="id-ID" dirty="0"/>
              <a:t>Peran KMTP dalam rantai pasok dapat dirasakan sejak dari sub sistem penyediaan saprotan sampai pemasaran. Pemasaran utama ditujukan untuk pasar modern, adapun untuk sayuran yang tidak memenuhi syarat pasar modern oleh KMTP disalurkan ke pasar tradisional. Dengan demikian petani dapat  memasarkan hasil  seluruh sayurannya. Harga untuk pasar modern lebih tinggi dibandingkan dengan pasar tradisional namun demikian yang menjadi permasalahan adalah cara pembayaran dengan system tunda yang memberatkan karena berefek domino terhadap keberlangsungan usahatani . Selama ini untuk kebutuhan mendesak petani dibayar dulu secara tunai oleh pihak UUO hortikultur. </a:t>
            </a:r>
          </a:p>
          <a:p>
            <a:endParaRPr lang="id-ID" dirty="0"/>
          </a:p>
        </p:txBody>
      </p:sp>
    </p:spTree>
    <p:extLst>
      <p:ext uri="{BB962C8B-B14F-4D97-AF65-F5344CB8AC3E}">
        <p14:creationId xmlns:p14="http://schemas.microsoft.com/office/powerpoint/2010/main" val="5494838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824247"/>
            <a:ext cx="9601196" cy="5331853"/>
          </a:xfrm>
        </p:spPr>
        <p:txBody>
          <a:bodyPr>
            <a:normAutofit fontScale="55000" lnSpcReduction="20000"/>
          </a:bodyPr>
          <a:lstStyle/>
          <a:p>
            <a:pPr marL="0" indent="0">
              <a:buNone/>
            </a:pPr>
            <a:r>
              <a:rPr lang="id-ID" sz="3800" dirty="0" smtClean="0">
                <a:effectLst/>
              </a:rPr>
              <a:t>Dalam konsep OVOP, masyarakat Jepang harus dapat menghasilkan barang-barang terpilih dengan nilai tambah tinggi.  Satu  Desa menghasilkan satu produk utama yang kompetitif sebagai suatu usaha meningkatkan pendapatan dan  standard kehdiupan penduduk di desa tersebut.  Diantara produk yang berhasil  dikembangkan dengan pendekatan OVOP di Oita Prefecuture adalah  Jamur  Shitake, jeruk  kabasu, green house mikan, beef, aji, dan barley (shochu).  Jamur Shitake merupakan salah satu contoh produk unggulan yang berhasil dikembangkan di  Oita  Prefecture.  </a:t>
            </a:r>
            <a:br>
              <a:rPr lang="id-ID" sz="3800" dirty="0" smtClean="0">
                <a:effectLst/>
              </a:rPr>
            </a:br>
            <a:r>
              <a:rPr lang="id-ID" sz="3800" dirty="0" smtClean="0">
                <a:effectLst/>
              </a:rPr>
              <a:t/>
            </a:r>
            <a:br>
              <a:rPr lang="id-ID" sz="3800" dirty="0" smtClean="0">
                <a:effectLst/>
              </a:rPr>
            </a:br>
            <a:r>
              <a:rPr lang="id-ID" sz="3800" dirty="0" smtClean="0">
                <a:effectLst/>
              </a:rPr>
              <a:t/>
            </a:r>
            <a:br>
              <a:rPr lang="id-ID" sz="3800" dirty="0" smtClean="0">
                <a:effectLst/>
              </a:rPr>
            </a:br>
            <a:r>
              <a:rPr lang="id-ID" sz="3800" dirty="0" smtClean="0">
                <a:effectLst/>
              </a:rPr>
              <a:t>OVOP adalah suatu gerakan bukan proyek. Di Oita, Pemda Oita tidak memiliki dana / subsidi khusus dan proyek khusus tentang OVOP. Pemda Oita berusaha membangkitkan semangat Pemda local agar mereka menciptakan sesuatu yang dibanggakan bersama lokalitas masing-masing. Pemda local harus memanfaatkan subsidi umum yang ada. Pemda Oita menyediakan lembaga riset untuk teknologi local dan mempromosikan produk local ke pasar luar (seperti Tokyo). Gerakan OVOP bukan satu-satunya kebijakan pembangunan daerah.  Contoh di Oita : tetap berusaha menarik investor dari luar. Perlu pemberian semangat untuk desa-desa yang tidak bisa menarik investor.  </a:t>
            </a:r>
            <a:br>
              <a:rPr lang="id-ID" sz="3800" dirty="0" smtClean="0">
                <a:effectLst/>
              </a:rPr>
            </a:br>
            <a:endParaRPr lang="id-ID" sz="3800" dirty="0" smtClean="0"/>
          </a:p>
          <a:p>
            <a:pPr marL="0" indent="0">
              <a:buNone/>
            </a:pPr>
            <a:endParaRPr lang="id-ID" dirty="0"/>
          </a:p>
        </p:txBody>
      </p:sp>
    </p:spTree>
    <p:extLst>
      <p:ext uri="{BB962C8B-B14F-4D97-AF65-F5344CB8AC3E}">
        <p14:creationId xmlns:p14="http://schemas.microsoft.com/office/powerpoint/2010/main" val="36408632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SARAN</a:t>
            </a:r>
            <a:endParaRPr lang="id-ID" dirty="0"/>
          </a:p>
        </p:txBody>
      </p:sp>
      <p:sp>
        <p:nvSpPr>
          <p:cNvPr id="3" name="Content Placeholder 2"/>
          <p:cNvSpPr>
            <a:spLocks noGrp="1"/>
          </p:cNvSpPr>
          <p:nvPr>
            <p:ph idx="1"/>
          </p:nvPr>
        </p:nvSpPr>
        <p:spPr/>
        <p:txBody>
          <a:bodyPr/>
          <a:lstStyle/>
          <a:p>
            <a:r>
              <a:rPr lang="id-ID" dirty="0"/>
              <a:t> </a:t>
            </a:r>
            <a:r>
              <a:rPr lang="id-ID" dirty="0" smtClean="0"/>
              <a:t>Progaram </a:t>
            </a:r>
            <a:r>
              <a:rPr lang="id-ID" dirty="0"/>
              <a:t>OVOP perlu disosialisasikan kepada semua pihak sepertti petani dan pemerintah serta pelaku bisnis lain, agar mendapat dukungan  dan dampak program ini lebih menyentuh seluruh aspek di perdesaan.  </a:t>
            </a:r>
          </a:p>
          <a:p>
            <a:pPr lvl="0" fontAlgn="base"/>
            <a:r>
              <a:rPr lang="id-ID" dirty="0"/>
              <a:t>Perlunya dukungan lembaga keuangan mengingat system tunda bayar dari pasar modern memberatkan pelaku usaha yang terlibat dalam rantai pasok, terutama pihak petani. Kondisi ini akan mengancam keberlangsungan rantai.  </a:t>
            </a:r>
          </a:p>
        </p:txBody>
      </p:sp>
    </p:spTree>
    <p:extLst>
      <p:ext uri="{BB962C8B-B14F-4D97-AF65-F5344CB8AC3E}">
        <p14:creationId xmlns:p14="http://schemas.microsoft.com/office/powerpoint/2010/main" val="57032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smtClean="0"/>
              <a:t>Prinsip OVOP</a:t>
            </a:r>
            <a:endParaRPr lang="id-ID" b="1" dirty="0"/>
          </a:p>
        </p:txBody>
      </p:sp>
      <p:sp>
        <p:nvSpPr>
          <p:cNvPr id="3" name="Content Placeholder 2"/>
          <p:cNvSpPr>
            <a:spLocks noGrp="1"/>
          </p:cNvSpPr>
          <p:nvPr>
            <p:ph idx="1"/>
          </p:nvPr>
        </p:nvSpPr>
        <p:spPr/>
        <p:txBody>
          <a:bodyPr>
            <a:normAutofit fontScale="85000" lnSpcReduction="10000"/>
          </a:bodyPr>
          <a:lstStyle/>
          <a:p>
            <a:pPr marL="0" indent="0" algn="just">
              <a:buNone/>
            </a:pPr>
            <a:r>
              <a:rPr lang="id-ID" b="1" dirty="0" smtClean="0">
                <a:effectLst/>
              </a:rPr>
              <a:t>Morihiko berpendapat bahwa OVOP memiliki 3 prinsip antara lain adalah</a:t>
            </a:r>
            <a:endParaRPr lang="id-ID" dirty="0"/>
          </a:p>
          <a:p>
            <a:pPr algn="just"/>
            <a:r>
              <a:rPr lang="id-ID" dirty="0" smtClean="0">
                <a:effectLst/>
              </a:rPr>
              <a:t>Local yet global; yakni bagaimana masyarakat dapat berpikir Global dengan bertindak lokal </a:t>
            </a:r>
            <a:r>
              <a:rPr lang="id-ID" dirty="0"/>
              <a:t>Maksudnya, komoditas yang bersifat lokal ternyata bisa menjadi komoditas yang </a:t>
            </a:r>
            <a:r>
              <a:rPr lang="id-ID" dirty="0" smtClean="0"/>
              <a:t>internasional</a:t>
            </a:r>
          </a:p>
          <a:p>
            <a:pPr algn="just"/>
            <a:r>
              <a:rPr lang="id-ID" dirty="0" smtClean="0"/>
              <a:t>Mandiri</a:t>
            </a:r>
            <a:r>
              <a:rPr lang="id-ID" dirty="0"/>
              <a:t>, kreatif dan inovatif ; Pemerintah memberikan berbagai fasilitas hanya untuk pengembangan produk dengan program </a:t>
            </a:r>
            <a:r>
              <a:rPr lang="id-ID" dirty="0" smtClean="0"/>
              <a:t>program </a:t>
            </a:r>
            <a:r>
              <a:rPr lang="id-ID" dirty="0"/>
              <a:t>yang kompetitif yang terseleksi secara ketat. </a:t>
            </a:r>
            <a:endParaRPr lang="id-ID" dirty="0" smtClean="0"/>
          </a:p>
          <a:p>
            <a:pPr algn="just"/>
            <a:r>
              <a:rPr lang="id-ID" dirty="0" smtClean="0"/>
              <a:t>Perkembangan </a:t>
            </a:r>
            <a:r>
              <a:rPr lang="id-ID" dirty="0"/>
              <a:t>Sumber Daya Manusia (SDM), artinya suatu daerah yang berhasil, akan selalu mempunyai</a:t>
            </a:r>
            <a:r>
              <a:rPr lang="id-ID" i="1" dirty="0"/>
              <a:t> “local leader” </a:t>
            </a:r>
            <a:r>
              <a:rPr lang="id-ID" dirty="0"/>
              <a:t>yang bagus. Jika daerah ingin membuat sesuatu yang bagus dalam skala besar atau nasional, dapat memanfaatkan penanaman modal besar dari luar daera</a:t>
            </a:r>
            <a:endParaRPr lang="id-ID" dirty="0" smtClean="0"/>
          </a:p>
        </p:txBody>
      </p:sp>
    </p:spTree>
    <p:extLst>
      <p:ext uri="{BB962C8B-B14F-4D97-AF65-F5344CB8AC3E}">
        <p14:creationId xmlns:p14="http://schemas.microsoft.com/office/powerpoint/2010/main" val="9722174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2" y="508879"/>
            <a:ext cx="9601196" cy="1303867"/>
          </a:xfrm>
        </p:spPr>
        <p:txBody>
          <a:bodyPr/>
          <a:lstStyle/>
          <a:p>
            <a:r>
              <a:rPr lang="id-ID" b="1" dirty="0" smtClean="0"/>
              <a:t>Program </a:t>
            </a:r>
            <a:r>
              <a:rPr lang="en-US" b="1" dirty="0" smtClean="0"/>
              <a:t>O</a:t>
            </a:r>
            <a:r>
              <a:rPr lang="id-ID" b="1" dirty="0" smtClean="0"/>
              <a:t>vop di indonesia</a:t>
            </a:r>
            <a:endParaRPr lang="id-ID" b="1" dirty="0"/>
          </a:p>
        </p:txBody>
      </p:sp>
      <p:sp>
        <p:nvSpPr>
          <p:cNvPr id="3" name="Content Placeholder 2"/>
          <p:cNvSpPr>
            <a:spLocks noGrp="1"/>
          </p:cNvSpPr>
          <p:nvPr>
            <p:ph idx="1"/>
          </p:nvPr>
        </p:nvSpPr>
        <p:spPr>
          <a:xfrm>
            <a:off x="838200" y="1812746"/>
            <a:ext cx="10005811" cy="4742600"/>
          </a:xfrm>
        </p:spPr>
        <p:txBody>
          <a:bodyPr>
            <a:normAutofit fontScale="55000" lnSpcReduction="20000"/>
          </a:bodyPr>
          <a:lstStyle/>
          <a:p>
            <a:r>
              <a:rPr lang="id-ID" dirty="0" smtClean="0"/>
              <a:t>Gerakan </a:t>
            </a:r>
            <a:r>
              <a:rPr lang="id-ID" dirty="0"/>
              <a:t>OVOP di Indonesia telah menjadi prioritas pembangunan nasional.  pengambangan Hal ini didukung dengan ditetapkannya Inpres No. 5  Tahun 2008 tentang Fokus Program Ekonomi Tahun 2008-2009  sebagai kelanjutan dari Ipres No. 6 Tahun 2007 Tentang Kebijakan Percepatan Pengembangan Sektor Riil dan Pemberdayaan Usaha Mikro Kecil dan Menengah (UMKM). Inpres tersebut ditujukan untuk mendorong efektifitas pengembangan One Village One Product (OVOP). Sasaran Gerakan OVOP di Indonesia adalah  berkembangnya sinerji produksi dan pasar. Melalui Inpres ini semua Kementerian, Gubernur dan Bupati/Walikota  </a:t>
            </a:r>
            <a:r>
              <a:rPr lang="id-ID" dirty="0" smtClean="0"/>
              <a:t>berkoordinasi </a:t>
            </a:r>
            <a:r>
              <a:rPr lang="id-ID" dirty="0"/>
              <a:t>dan secara bersama mensukseskan Gerakan  OVOP. </a:t>
            </a:r>
            <a:endParaRPr lang="id-ID" dirty="0" smtClean="0"/>
          </a:p>
          <a:p>
            <a:r>
              <a:rPr lang="id-ID" dirty="0"/>
              <a:t>Dalam rangka menindaklanjuti Inpres tersebut, pada tahun  2007 Menteri Perindustrian telah menerbitkan Peraturan Menteri Perindustrian No. 78/M-IND/PER/9/2007 Tentang Peningkatan Efektivitas Pengembangan Industri Kecil dan Menengah (IKM) melalui Pendekatan Satu Desa Satu Produk (OVOP). Sasaran program pendekatan OVOP yang dilakukan Kementerian Perindustrian adalah industri kecil dan menengah (IKM)  di sentra-sentra IKM yang menghasilkan produk-produk terbaik</a:t>
            </a:r>
            <a:r>
              <a:rPr lang="id-ID" dirty="0" smtClean="0"/>
              <a:t>.</a:t>
            </a:r>
            <a:endParaRPr lang="id-ID" dirty="0"/>
          </a:p>
          <a:p>
            <a:r>
              <a:rPr lang="id-ID" dirty="0"/>
              <a:t>Kementerian Koperasi dan UKM telah menetapkan OVOP sebagai Indikator Kinerja Utama (IKU)  dalam mengukur keberhasilan program Kementerian Koperasi dan UKM  2010-2014. Pada tahun  2010 -2014 Kementerian Koperasi dan UKM telah menargetkan milestone OVOP di 100  Kabupaten/ Kota di seluruh Indonesia.  Gerakan OVOP merupakan suatu Gerakan nasional dan bersifat lintas sektoral, serta melibatkan instansi-instansi terkait.  </a:t>
            </a:r>
          </a:p>
          <a:p>
            <a:endParaRPr lang="id-ID" dirty="0" smtClean="0"/>
          </a:p>
        </p:txBody>
      </p:sp>
    </p:spTree>
    <p:extLst>
      <p:ext uri="{BB962C8B-B14F-4D97-AF65-F5344CB8AC3E}">
        <p14:creationId xmlns:p14="http://schemas.microsoft.com/office/powerpoint/2010/main" val="9011189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958" y="352246"/>
            <a:ext cx="10515600" cy="1325563"/>
          </a:xfrm>
        </p:spPr>
        <p:txBody>
          <a:bodyPr/>
          <a:lstStyle/>
          <a:p>
            <a:r>
              <a:rPr lang="id-ID" b="1" dirty="0" smtClean="0"/>
              <a:t>Landasan hukum Ovop</a:t>
            </a:r>
            <a:endParaRPr lang="id-ID" b="1" dirty="0"/>
          </a:p>
        </p:txBody>
      </p:sp>
      <p:sp>
        <p:nvSpPr>
          <p:cNvPr id="4" name="Rectangle 1"/>
          <p:cNvSpPr>
            <a:spLocks noGrp="1" noChangeArrowheads="1"/>
          </p:cNvSpPr>
          <p:nvPr>
            <p:ph idx="1"/>
          </p:nvPr>
        </p:nvSpPr>
        <p:spPr bwMode="auto">
          <a:xfrm>
            <a:off x="863958" y="1497505"/>
            <a:ext cx="10211872"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pPr>
            <a:r>
              <a:rPr kumimoji="0" lang="id-ID" sz="1800" b="0" i="0" u="none" strike="noStrike" cap="none" normalizeH="0" baseline="0" dirty="0" smtClean="0">
                <a:ln>
                  <a:noFill/>
                </a:ln>
                <a:solidFill>
                  <a:schemeClr val="tx1"/>
                </a:solidFill>
                <a:effectLst/>
                <a:latin typeface="Arial" panose="020B0604020202020204" pitchFamily="34" charset="0"/>
              </a:rPr>
              <a:t>Undang-undang Nomor 25 tahun 1992, Tentang Perkoperasian. </a:t>
            </a:r>
          </a:p>
          <a:p>
            <a:pPr marL="0" marR="0" lvl="0" indent="0" algn="l" defTabSz="914400" rtl="0" eaLnBrk="0" fontAlgn="base" latinLnBrk="0" hangingPunct="0">
              <a:lnSpc>
                <a:spcPct val="100000"/>
              </a:lnSpc>
              <a:spcBef>
                <a:spcPct val="0"/>
              </a:spcBef>
              <a:spcAft>
                <a:spcPct val="0"/>
              </a:spcAft>
              <a:buClrTx/>
              <a:buSzTx/>
              <a:buNone/>
              <a:tabLst/>
            </a:pPr>
            <a:r>
              <a:rPr kumimoji="0" lang="id-ID" sz="1800" b="0" i="0" u="none" strike="noStrike" cap="none" normalizeH="0" baseline="0" dirty="0" smtClean="0">
                <a:ln>
                  <a:noFill/>
                </a:ln>
                <a:solidFill>
                  <a:schemeClr val="tx1"/>
                </a:solidFill>
                <a:effectLst/>
                <a:latin typeface="Arial" panose="020B0604020202020204" pitchFamily="34" charset="0"/>
              </a:rPr>
              <a:t> Dan Undang-undang Nomor 20 tahun 2008, Tentang Usaha Mikro, Kecil Dan Menengah. </a:t>
            </a:r>
          </a:p>
          <a:p>
            <a:pPr marL="0" marR="0" lvl="0" indent="0" algn="l" defTabSz="914400" rtl="0" eaLnBrk="0" fontAlgn="base" latinLnBrk="0" hangingPunct="0">
              <a:lnSpc>
                <a:spcPct val="100000"/>
              </a:lnSpc>
              <a:spcBef>
                <a:spcPct val="0"/>
              </a:spcBef>
              <a:spcAft>
                <a:spcPct val="0"/>
              </a:spcAft>
              <a:buClrTx/>
              <a:buSzTx/>
              <a:buNone/>
              <a:tabLst/>
            </a:pPr>
            <a:endParaRPr kumimoji="0" lang="id-ID"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d-ID" sz="1800" b="0" i="0" u="none" strike="noStrike" cap="none" normalizeH="0" baseline="0" dirty="0" smtClean="0">
                <a:ln>
                  <a:noFill/>
                </a:ln>
                <a:solidFill>
                  <a:schemeClr val="tx1"/>
                </a:solidFill>
                <a:effectLst/>
                <a:latin typeface="Arial" panose="020B0604020202020204" pitchFamily="34" charset="0"/>
              </a:rPr>
              <a:t>   Instruksi Presiden Nomor 6 Tahun 2007  Tentang  Percepatan Sektor Riil dan Pembangunan</a:t>
            </a:r>
            <a:r>
              <a:rPr kumimoji="0" lang="id-ID" sz="1800" b="0" i="0" u="none" strike="noStrike" cap="none" normalizeH="0" dirty="0" smtClean="0">
                <a:ln>
                  <a:noFill/>
                </a:ln>
                <a:solidFill>
                  <a:schemeClr val="tx1"/>
                </a:solidFill>
                <a:effectLst/>
                <a:latin typeface="Arial" panose="020B0604020202020204" pitchFamily="34" charset="0"/>
              </a:rPr>
              <a:t>        </a:t>
            </a:r>
            <a:r>
              <a:rPr kumimoji="0" lang="id-ID" sz="1800" b="0" i="0" u="none" strike="noStrike" cap="none" normalizeH="0" baseline="0" dirty="0" smtClean="0">
                <a:ln>
                  <a:noFill/>
                </a:ln>
                <a:solidFill>
                  <a:schemeClr val="tx1"/>
                </a:solidFill>
                <a:effectLst/>
                <a:latin typeface="Arial" panose="020B0604020202020204" pitchFamily="34" charset="0"/>
              </a:rPr>
              <a:t>Usaha Mikro Kecil dan Menengah tanggal 8 Juni 2007 yang mengamanatkan pengembangan   sentra melalui pendekatan One Village One Product (OVOP).                  </a:t>
            </a:r>
          </a:p>
          <a:p>
            <a:pPr marL="0" marR="0" lvl="0" indent="0" algn="l" defTabSz="914400" rtl="0" eaLnBrk="0" fontAlgn="base" latinLnBrk="0" hangingPunct="0">
              <a:lnSpc>
                <a:spcPct val="100000"/>
              </a:lnSpc>
              <a:spcBef>
                <a:spcPct val="0"/>
              </a:spcBef>
              <a:spcAft>
                <a:spcPct val="0"/>
              </a:spcAft>
              <a:buClrTx/>
              <a:buSzTx/>
              <a:buNone/>
              <a:tabLst/>
            </a:pPr>
            <a:endParaRPr kumimoji="0" lang="id-ID"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d-ID" sz="1800" b="0" i="0" u="none" strike="noStrike" cap="none" normalizeH="0" baseline="0" dirty="0" smtClean="0">
                <a:ln>
                  <a:noFill/>
                </a:ln>
                <a:solidFill>
                  <a:schemeClr val="tx1"/>
                </a:solidFill>
                <a:effectLst/>
                <a:latin typeface="Arial" panose="020B0604020202020204" pitchFamily="34" charset="0"/>
              </a:rPr>
              <a:t>   Keputusan Rapat Kerja Kementerian Koperasi dan UKM dengan Komisi VI DPR-RI tahun 2008 </a:t>
            </a:r>
          </a:p>
          <a:p>
            <a:pPr marL="0" marR="0" lvl="0" indent="0" algn="l" defTabSz="914400" rtl="0" eaLnBrk="0" fontAlgn="base" latinLnBrk="0" hangingPunct="0">
              <a:lnSpc>
                <a:spcPct val="100000"/>
              </a:lnSpc>
              <a:spcBef>
                <a:spcPct val="0"/>
              </a:spcBef>
              <a:spcAft>
                <a:spcPct val="0"/>
              </a:spcAft>
              <a:buClrTx/>
              <a:buSzTx/>
              <a:buNone/>
              <a:tabLst/>
            </a:pPr>
            <a:r>
              <a:rPr kumimoji="0" lang="id-ID" sz="1800" b="0" i="0" u="none" strike="noStrike" cap="none" normalizeH="0" baseline="0" dirty="0" smtClean="0">
                <a:ln>
                  <a:noFill/>
                </a:ln>
                <a:solidFill>
                  <a:schemeClr val="tx1"/>
                </a:solidFill>
                <a:effectLst/>
                <a:latin typeface="Arial" panose="020B0604020202020204" pitchFamily="34" charset="0"/>
              </a:rPr>
              <a:t>  agar program OVOP dapat dikembangkan di Provinsi lain. </a:t>
            </a:r>
          </a:p>
          <a:p>
            <a:pPr marL="0" marR="0" lvl="0" indent="0" algn="l" defTabSz="914400" rtl="0" eaLnBrk="0" fontAlgn="base" latinLnBrk="0" hangingPunct="0">
              <a:lnSpc>
                <a:spcPct val="100000"/>
              </a:lnSpc>
              <a:spcBef>
                <a:spcPct val="0"/>
              </a:spcBef>
              <a:spcAft>
                <a:spcPct val="0"/>
              </a:spcAft>
              <a:buClrTx/>
              <a:buSzTx/>
              <a:buNone/>
              <a:tabLst/>
            </a:pPr>
            <a:endParaRPr kumimoji="0" lang="id-ID"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d-ID" sz="1800" b="0" i="0" u="none" strike="noStrike" cap="none" normalizeH="0" baseline="0" dirty="0" smtClean="0">
                <a:ln>
                  <a:noFill/>
                </a:ln>
                <a:solidFill>
                  <a:schemeClr val="tx1"/>
                </a:solidFill>
                <a:effectLst/>
                <a:latin typeface="Arial" panose="020B0604020202020204" pitchFamily="34" charset="0"/>
              </a:rPr>
              <a:t>  Telah diamanatkan dalam Program Kerja 100 hari Kabinet Indonesia Bersatu II. </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id-ID"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d-ID" sz="1800" b="0" i="0" u="none" strike="noStrike" cap="none" normalizeH="0" baseline="0" dirty="0" smtClean="0">
                <a:ln>
                  <a:noFill/>
                </a:ln>
                <a:solidFill>
                  <a:schemeClr val="tx1"/>
                </a:solidFill>
                <a:effectLst/>
                <a:latin typeface="Arial" panose="020B0604020202020204" pitchFamily="34" charset="0"/>
              </a:rPr>
              <a:t>   Telah ditetapkan tonggak pencapaian key development milestone </a:t>
            </a:r>
          </a:p>
          <a:p>
            <a:pPr marL="0" marR="0" lvl="0" indent="0" algn="l" defTabSz="914400" rtl="0" eaLnBrk="0" fontAlgn="base" latinLnBrk="0" hangingPunct="0">
              <a:lnSpc>
                <a:spcPct val="100000"/>
              </a:lnSpc>
              <a:spcBef>
                <a:spcPct val="0"/>
              </a:spcBef>
              <a:spcAft>
                <a:spcPct val="0"/>
              </a:spcAft>
              <a:buClrTx/>
              <a:buSzTx/>
              <a:buNone/>
              <a:tabLst/>
            </a:pPr>
            <a:r>
              <a:rPr lang="id-ID" sz="1800" dirty="0" smtClean="0">
                <a:latin typeface="Arial" panose="020B0604020202020204" pitchFamily="34" charset="0"/>
              </a:rPr>
              <a:t>  </a:t>
            </a:r>
            <a:r>
              <a:rPr kumimoji="0" lang="id-ID" sz="1800" b="0" i="0" u="none" strike="noStrike" cap="none" normalizeH="0" baseline="0" dirty="0" smtClean="0">
                <a:ln>
                  <a:noFill/>
                </a:ln>
                <a:solidFill>
                  <a:schemeClr val="tx1"/>
                </a:solidFill>
                <a:effectLst/>
                <a:latin typeface="Arial" panose="020B0604020202020204" pitchFamily="34" charset="0"/>
              </a:rPr>
              <a:t>untuk periode pertama Tahun 2010 – 2014 : 100 OVOP berhasil. </a:t>
            </a:r>
          </a:p>
          <a:p>
            <a:pPr marL="0" marR="0" lvl="0" indent="0" algn="l" defTabSz="914400" rtl="0" eaLnBrk="0" fontAlgn="base" latinLnBrk="0" hangingPunct="0">
              <a:lnSpc>
                <a:spcPct val="100000"/>
              </a:lnSpc>
              <a:spcBef>
                <a:spcPct val="0"/>
              </a:spcBef>
              <a:spcAft>
                <a:spcPct val="0"/>
              </a:spcAft>
              <a:buClrTx/>
              <a:buSzTx/>
              <a:buNone/>
              <a:tabLst/>
            </a:pPr>
            <a:endParaRPr kumimoji="0" lang="id-ID"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id-ID" sz="1800" b="0" i="0" u="none" strike="noStrike" cap="none" normalizeH="0" baseline="0" dirty="0" smtClean="0">
                <a:ln>
                  <a:noFill/>
                </a:ln>
                <a:solidFill>
                  <a:schemeClr val="tx1"/>
                </a:solidFill>
                <a:effectLst/>
                <a:latin typeface="Arial" panose="020B0604020202020204" pitchFamily="34" charset="0"/>
              </a:rPr>
              <a:t>   Arahan Menteri Negara Koperasi dan UKM dalam Rapat Pimpinan (Rapim)</a:t>
            </a:r>
          </a:p>
          <a:p>
            <a:pPr marL="0" marR="0" lvl="0" indent="0" algn="l" defTabSz="914400" rtl="0" eaLnBrk="0" fontAlgn="base" latinLnBrk="0" hangingPunct="0">
              <a:lnSpc>
                <a:spcPct val="100000"/>
              </a:lnSpc>
              <a:spcBef>
                <a:spcPct val="0"/>
              </a:spcBef>
              <a:spcAft>
                <a:spcPct val="0"/>
              </a:spcAft>
              <a:buClrTx/>
              <a:buSzTx/>
              <a:buNone/>
              <a:tabLst/>
            </a:pPr>
            <a:r>
              <a:rPr kumimoji="0" lang="id-ID" sz="1800" b="0" i="0" u="none" strike="noStrike" cap="none" normalizeH="0" baseline="0" dirty="0" smtClean="0">
                <a:ln>
                  <a:noFill/>
                </a:ln>
                <a:solidFill>
                  <a:schemeClr val="tx1"/>
                </a:solidFill>
                <a:effectLst/>
                <a:latin typeface="Arial" panose="020B0604020202020204" pitchFamily="34" charset="0"/>
              </a:rPr>
              <a:t> dan Rapat Koordinasi Nasional Tahun 2010. </a:t>
            </a:r>
          </a:p>
        </p:txBody>
      </p:sp>
    </p:spTree>
    <p:extLst>
      <p:ext uri="{BB962C8B-B14F-4D97-AF65-F5344CB8AC3E}">
        <p14:creationId xmlns:p14="http://schemas.microsoft.com/office/powerpoint/2010/main" val="2821888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Tujuan ovop</a:t>
            </a:r>
            <a:endParaRPr lang="id-ID" dirty="0"/>
          </a:p>
        </p:txBody>
      </p:sp>
      <p:sp>
        <p:nvSpPr>
          <p:cNvPr id="3" name="Content Placeholder 2"/>
          <p:cNvSpPr>
            <a:spLocks noGrp="1"/>
          </p:cNvSpPr>
          <p:nvPr>
            <p:ph idx="1"/>
          </p:nvPr>
        </p:nvSpPr>
        <p:spPr/>
        <p:txBody>
          <a:bodyPr>
            <a:normAutofit fontScale="77500" lnSpcReduction="20000"/>
          </a:bodyPr>
          <a:lstStyle/>
          <a:p>
            <a:r>
              <a:rPr lang="id-ID" b="1" dirty="0"/>
              <a:t>Tujuan Pengembangan Produk Unggulan Daerah Melalui Pendekatan OVOP</a:t>
            </a:r>
            <a:endParaRPr lang="id-ID" dirty="0"/>
          </a:p>
          <a:p>
            <a:pPr lvl="0"/>
            <a:r>
              <a:rPr lang="id-ID" dirty="0"/>
              <a:t>1.  </a:t>
            </a:r>
            <a:r>
              <a:rPr lang="id-ID" dirty="0" smtClean="0"/>
              <a:t>Mengembangkan </a:t>
            </a:r>
            <a:r>
              <a:rPr lang="id-ID" dirty="0"/>
              <a:t>produk unggulan daerah yang memiliki potensi pemasaran lokal maupun internasional.</a:t>
            </a:r>
          </a:p>
          <a:p>
            <a:pPr lvl="0"/>
            <a:r>
              <a:rPr lang="id-ID" dirty="0"/>
              <a:t>2. </a:t>
            </a:r>
            <a:r>
              <a:rPr lang="id-ID" dirty="0" smtClean="0"/>
              <a:t>Mengembangkan </a:t>
            </a:r>
            <a:r>
              <a:rPr lang="id-ID" dirty="0"/>
              <a:t>dan meningkatkan kualitas serta nilai tambah produk, agar dapat bersaing dengan produk dari luar negeri (impor)</a:t>
            </a:r>
          </a:p>
          <a:p>
            <a:pPr lvl="0"/>
            <a:r>
              <a:rPr lang="id-ID" dirty="0"/>
              <a:t>3. </a:t>
            </a:r>
            <a:r>
              <a:rPr lang="id-ID" dirty="0" smtClean="0"/>
              <a:t>Khusus </a:t>
            </a:r>
            <a:r>
              <a:rPr lang="id-ID" dirty="0"/>
              <a:t>kegiatan OVOP yang dilakukan oleh Kementerian Koperasi dan UKM dalam </a:t>
            </a:r>
            <a:r>
              <a:rPr lang="id-ID" dirty="0" smtClean="0"/>
              <a:t>mengembangkan OVOP </a:t>
            </a:r>
            <a:r>
              <a:rPr lang="id-ID" dirty="0"/>
              <a:t>harus melalui Koperasi dan UKM, serta Meningkatkan pendapatan masyarakat setempat</a:t>
            </a:r>
            <a:r>
              <a:rPr lang="id-ID" dirty="0" smtClean="0"/>
              <a:t>.</a:t>
            </a:r>
          </a:p>
          <a:p>
            <a:pPr lvl="0"/>
            <a:endParaRPr lang="id-ID" dirty="0"/>
          </a:p>
          <a:p>
            <a:r>
              <a:rPr lang="id-ID" b="1" dirty="0" smtClean="0"/>
              <a:t>Tujuan </a:t>
            </a:r>
            <a:r>
              <a:rPr lang="id-ID" b="1" dirty="0"/>
              <a:t>Utama OVOP </a:t>
            </a:r>
            <a:r>
              <a:rPr lang="id-ID" b="1" dirty="0" smtClean="0"/>
              <a:t>:</a:t>
            </a:r>
            <a:r>
              <a:rPr lang="id-ID" b="1" dirty="0"/>
              <a:t/>
            </a:r>
            <a:br>
              <a:rPr lang="id-ID" b="1" dirty="0"/>
            </a:br>
            <a:r>
              <a:rPr lang="id-ID" b="1" dirty="0"/>
              <a:t>Kemandirian Masyarakat  dan Pemerintah membantu siapa yang  berusaha mandiri</a:t>
            </a:r>
          </a:p>
          <a:p>
            <a:pPr lvl="0"/>
            <a:endParaRPr lang="id-ID" dirty="0"/>
          </a:p>
          <a:p>
            <a:endParaRPr lang="id-ID" dirty="0"/>
          </a:p>
        </p:txBody>
      </p:sp>
    </p:spTree>
    <p:extLst>
      <p:ext uri="{BB962C8B-B14F-4D97-AF65-F5344CB8AC3E}">
        <p14:creationId xmlns:p14="http://schemas.microsoft.com/office/powerpoint/2010/main" val="31444906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1" y="1068946"/>
            <a:ext cx="9601196" cy="4806922"/>
          </a:xfrm>
        </p:spPr>
        <p:txBody>
          <a:bodyPr>
            <a:normAutofit fontScale="62500" lnSpcReduction="20000"/>
          </a:bodyPr>
          <a:lstStyle/>
          <a:p>
            <a:r>
              <a:rPr lang="id-ID" dirty="0"/>
              <a:t>Lebih dari 50 produk hasil dari program Satu Desa Satu Produk (</a:t>
            </a:r>
            <a:r>
              <a:rPr lang="id-ID" i="1" dirty="0"/>
              <a:t>One Village One Product</a:t>
            </a:r>
            <a:r>
              <a:rPr lang="id-ID" dirty="0"/>
              <a:t>/OVOP) di seluruh Indonesia yang merupakan binaan Kementerian Koperasi Usaha Kecil Menengah telah berhasil memasuki pasar internasional. Pemerintah ingin membuat desa-desa yang ada di Indonesia menjadi produktif dengan mengembangkan komoditas unggulan sehingga </a:t>
            </a:r>
            <a:r>
              <a:rPr lang="id-ID" dirty="0" smtClean="0"/>
              <a:t>dapat </a:t>
            </a:r>
            <a:r>
              <a:rPr lang="id-ID" dirty="0"/>
              <a:t>berkontribusi terhadap perekonomian</a:t>
            </a:r>
            <a:r>
              <a:rPr lang="id-ID" dirty="0" smtClean="0"/>
              <a:t>.</a:t>
            </a:r>
          </a:p>
          <a:p>
            <a:r>
              <a:rPr lang="id-ID" dirty="0"/>
              <a:t>Sebanyak 50 OVOP yang dinilai berhasil memasuki pasar internasional di antaranya adalah budi daya dan pengembangan produk asparagus di Bali, bawang merah dan bawang goreng di Sulawesi Tengah, dan lidah buaya di Kalimantan. Olahan asparagus, bawang merah goreng dan lidah buaya sudah berhasil menembus pasar internasional, baik melalui pasar langsung maupun </a:t>
            </a:r>
            <a:r>
              <a:rPr lang="id-ID" i="1" dirty="0"/>
              <a:t>e-commerce</a:t>
            </a:r>
            <a:r>
              <a:rPr lang="id-ID" dirty="0"/>
              <a:t>.</a:t>
            </a:r>
          </a:p>
          <a:p>
            <a:r>
              <a:rPr lang="id-ID" dirty="0"/>
              <a:t>Pemerintah melalui Kementerian Koperasi dan UKM menargetkan untuk dapat mengembangkan 500 OVOP di seluruh Indonesia dalam lima tahun ke depan. Desa harus dapat berperan aktif dalam pertumbuhan perekonomian dengan menghasilkan produk unggulan daerah melalui program OVOP. Sementara itu terkait dengan pemilihan daerah OVOP, akan diserahkan kepada pemerintah daerah yang dianggap lebih memahami potensi setiap desa yang terdapat di daerahnya</a:t>
            </a:r>
            <a:r>
              <a:rPr lang="id-ID" dirty="0" smtClean="0"/>
              <a:t>.</a:t>
            </a:r>
            <a:endParaRPr lang="id-ID" dirty="0"/>
          </a:p>
          <a:p>
            <a:endParaRPr lang="id-ID" dirty="0"/>
          </a:p>
        </p:txBody>
      </p:sp>
    </p:spTree>
    <p:extLst>
      <p:ext uri="{BB962C8B-B14F-4D97-AF65-F5344CB8AC3E}">
        <p14:creationId xmlns:p14="http://schemas.microsoft.com/office/powerpoint/2010/main" val="1032576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6670"/>
            <a:ext cx="10121721" cy="5610293"/>
          </a:xfrm>
        </p:spPr>
        <p:txBody>
          <a:bodyPr>
            <a:normAutofit fontScale="77500" lnSpcReduction="20000"/>
          </a:bodyPr>
          <a:lstStyle/>
          <a:p>
            <a:endParaRPr lang="id-ID" sz="3500" dirty="0" smtClean="0"/>
          </a:p>
          <a:p>
            <a:r>
              <a:rPr lang="id-ID" sz="3500" dirty="0" smtClean="0"/>
              <a:t>CONTOH PROGRAM</a:t>
            </a:r>
            <a:endParaRPr lang="id-ID" dirty="0"/>
          </a:p>
          <a:p>
            <a:r>
              <a:rPr lang="id-ID" dirty="0" smtClean="0"/>
              <a:t>Ovop </a:t>
            </a:r>
            <a:r>
              <a:rPr lang="id-ID" dirty="0"/>
              <a:t>di Indonesia umumnya adalah UKM yang konsisten menjalin kerjasama dengan perusahaan-perusahaan BUMN (Badan Usaha Milik Negara) dan terus mendapat bimbingan serta aneka bantuan dari  pemerintah. Hal ini berkaitan demgan produk yang dihasilkan mewakili identitas daerah bahkan negara.  Dimana produk-produknya mencerminkan keunikan suatu daerah atau desa</a:t>
            </a:r>
            <a:r>
              <a:rPr lang="id-ID" dirty="0" smtClean="0"/>
              <a:t>.</a:t>
            </a:r>
          </a:p>
          <a:p>
            <a:r>
              <a:rPr lang="id-ID" dirty="0"/>
              <a:t>Dengan keunggulan yang dimiliki, maka produk tersebut dapat meningkatkan </a:t>
            </a:r>
            <a:r>
              <a:rPr lang="id-ID" dirty="0" smtClean="0"/>
              <a:t>pendapatan </a:t>
            </a:r>
            <a:r>
              <a:rPr lang="id-ID" dirty="0"/>
              <a:t>bagi daerahnya, </a:t>
            </a:r>
            <a:r>
              <a:rPr lang="id-ID" dirty="0" smtClean="0"/>
              <a:t>melalui </a:t>
            </a:r>
            <a:r>
              <a:rPr lang="id-ID" dirty="0"/>
              <a:t>kunjungan turis, membuka lapangan pekerjaan,  dan meningkatkan </a:t>
            </a:r>
            <a:r>
              <a:rPr lang="id-ID" dirty="0" smtClean="0"/>
              <a:t>keterampilan </a:t>
            </a:r>
            <a:r>
              <a:rPr lang="id-ID" dirty="0"/>
              <a:t>SDM. Di Indonesia terdapat sekitar 74.000 desa yang memiliki keunikan atau ciri khas. Dimana mayoritas atau sekitar 65% penduduknya masih tergolong miskin, berpendapatan rendah. Dan mayoritas desa-desa tersebut eksis disektor pertanian atau agrikultur. Dengan kultur tersebut, sangat potensial dikembangkan Ovop.</a:t>
            </a:r>
          </a:p>
        </p:txBody>
      </p:sp>
    </p:spTree>
    <p:extLst>
      <p:ext uri="{BB962C8B-B14F-4D97-AF65-F5344CB8AC3E}">
        <p14:creationId xmlns:p14="http://schemas.microsoft.com/office/powerpoint/2010/main" val="24256936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8048" y="653648"/>
            <a:ext cx="10515600" cy="5721394"/>
          </a:xfrm>
        </p:spPr>
        <p:txBody>
          <a:bodyPr>
            <a:normAutofit fontScale="85000" lnSpcReduction="20000"/>
          </a:bodyPr>
          <a:lstStyle/>
          <a:p>
            <a:r>
              <a:rPr lang="id-ID" dirty="0"/>
              <a:t>Di Indonesia program OVOP mulai dilaksankan pada tahun 2008 oleh Kementerian Koperasi dan UKM, salah satu percontohannya diterapkan di Cianjur dengan fokus pengembangan usaha Agribisnis Hortikultura yang tepatnya di Kecamatan Warungkondang di bawah naungan Koperasi Mitra Tani </a:t>
            </a:r>
            <a:r>
              <a:rPr lang="id-ID" dirty="0" smtClean="0"/>
              <a:t>Parahyangan</a:t>
            </a:r>
            <a:endParaRPr lang="id-ID" dirty="0"/>
          </a:p>
          <a:p>
            <a:r>
              <a:rPr lang="id-ID" dirty="0" smtClean="0"/>
              <a:t>Salah </a:t>
            </a:r>
            <a:r>
              <a:rPr lang="id-ID" dirty="0"/>
              <a:t>satu bentuk program rintisan OVOP </a:t>
            </a:r>
            <a:r>
              <a:rPr lang="id-ID" dirty="0" smtClean="0"/>
              <a:t>di Desa </a:t>
            </a:r>
            <a:r>
              <a:rPr lang="id-ID" dirty="0"/>
              <a:t>Tegallega, Kecamatan Warungkondang, Kabupaten Cianjur yang berfokuskan pada pengembangan agribisnis tanaman hortikultura terutama tanaman sayuran. Peluang pemasaran sayuran semakin terbuka lebar seiring dengan perkembangan ritel modern dalam dan luar negeri.. Hal ini didukung dengan jumlah permintaan produk kebutuhan sehari-hari (consumer goods) masih menjadi driver utama permintaan.  </a:t>
            </a:r>
          </a:p>
          <a:p>
            <a:r>
              <a:rPr lang="id-ID" b="1" dirty="0"/>
              <a:t>Koperasi Mitra Tani Parahiangan (KMTP)</a:t>
            </a:r>
            <a:r>
              <a:rPr lang="id-ID" dirty="0"/>
              <a:t> adalah pelaksana OVOP sekaligus juga sebagai pihak yang berperan penting dalam rantai pasok sayur ke pasar modern.</a:t>
            </a:r>
          </a:p>
        </p:txBody>
      </p:sp>
    </p:spTree>
    <p:extLst>
      <p:ext uri="{BB962C8B-B14F-4D97-AF65-F5344CB8AC3E}">
        <p14:creationId xmlns:p14="http://schemas.microsoft.com/office/powerpoint/2010/main" val="37789158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493</TotalTime>
  <Words>1616</Words>
  <Application>Microsoft Office PowerPoint</Application>
  <PresentationFormat>Custom</PresentationFormat>
  <Paragraphs>81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Latar belakang </vt:lpstr>
      <vt:lpstr>PowerPoint Presentation</vt:lpstr>
      <vt:lpstr>Prinsip OVOP</vt:lpstr>
      <vt:lpstr>Program Ovop di indonesia</vt:lpstr>
      <vt:lpstr>Landasan hukum Ovop</vt:lpstr>
      <vt:lpstr>Tujuan ovop</vt:lpstr>
      <vt:lpstr>PowerPoint Presentation</vt:lpstr>
      <vt:lpstr>PowerPoint Presentation</vt:lpstr>
      <vt:lpstr>PowerPoint Presentation</vt:lpstr>
      <vt:lpstr>  Peran KMTP Dalam  Implementasi Program OVOP     </vt:lpstr>
      <vt:lpstr>PowerPoint Presentation</vt:lpstr>
      <vt:lpstr>PowerPoint Presentation</vt:lpstr>
      <vt:lpstr>PowerPoint Presentation</vt:lpstr>
      <vt:lpstr>PowerPoint Presentation</vt:lpstr>
      <vt:lpstr>Peran KMTP  Dalam Rantai Pasok Sayuran. </vt:lpstr>
      <vt:lpstr>PowerPoint Presentation</vt:lpstr>
      <vt:lpstr>  Peran KMTP dalam Pemasaran Hasil   </vt:lpstr>
      <vt:lpstr>  Peran KMTP dalam Usahatani    </vt:lpstr>
      <vt:lpstr>KESIMPULAN</vt:lpstr>
      <vt:lpstr>SARAN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Desktop</dc:creator>
  <cp:lastModifiedBy>PAK OELIN</cp:lastModifiedBy>
  <cp:revision>41</cp:revision>
  <cp:lastPrinted>2018-11-29T00:25:56Z</cp:lastPrinted>
  <dcterms:created xsi:type="dcterms:W3CDTF">2015-11-21T11:54:09Z</dcterms:created>
  <dcterms:modified xsi:type="dcterms:W3CDTF">2018-11-29T02:16:41Z</dcterms:modified>
</cp:coreProperties>
</file>