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7" r:id="rId9"/>
    <p:sldId id="268" r:id="rId10"/>
    <p:sldId id="270" r:id="rId11"/>
    <p:sldId id="271" r:id="rId12"/>
    <p:sldId id="273" r:id="rId13"/>
    <p:sldId id="274" r:id="rId14"/>
    <p:sldId id="283" r:id="rId15"/>
    <p:sldId id="284" r:id="rId16"/>
    <p:sldId id="285" r:id="rId17"/>
    <p:sldId id="278" r:id="rId18"/>
    <p:sldId id="279" r:id="rId19"/>
    <p:sldId id="286" r:id="rId20"/>
    <p:sldId id="280" r:id="rId21"/>
    <p:sldId id="287" r:id="rId22"/>
    <p:sldId id="288" r:id="rId23"/>
    <p:sldId id="292" r:id="rId24"/>
    <p:sldId id="290" r:id="rId25"/>
    <p:sldId id="291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065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4599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0336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302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116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749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478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953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037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300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1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C03BE-FC6C-4E39-8171-63EE40B742F0}" type="datetimeFigureOut">
              <a:rPr lang="id-ID" smtClean="0"/>
              <a:t>16/08/2021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8A1ED-15CA-4FDC-B08C-6E0432A619D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16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cs typeface="Arial" pitchFamily="34" charset="0"/>
              </a:rPr>
              <a:t>Model </a:t>
            </a:r>
            <a:r>
              <a:rPr lang="en-US" sz="3600" b="1" dirty="0" err="1" smtClean="0">
                <a:cs typeface="Arial" pitchFamily="34" charset="0"/>
              </a:rPr>
              <a:t>Analisis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KebijakanPublik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54461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4000" b="1" dirty="0" smtClean="0">
                <a:latin typeface="+mj-lt"/>
                <a:cs typeface="Arial" pitchFamily="34" charset="0"/>
              </a:rPr>
              <a:t>Model </a:t>
            </a:r>
            <a:r>
              <a:rPr lang="en-US" sz="4000" b="1" dirty="0" err="1" smtClean="0">
                <a:latin typeface="+mj-lt"/>
                <a:cs typeface="Arial" pitchFamily="34" charset="0"/>
              </a:rPr>
              <a:t>Elitis</a:t>
            </a:r>
            <a:r>
              <a:rPr lang="en-US" sz="4000" b="1" dirty="0" smtClean="0">
                <a:latin typeface="+mj-lt"/>
                <a:cs typeface="Arial" pitchFamily="34" charset="0"/>
              </a:rPr>
              <a:t>  (Thomas Dye </a:t>
            </a:r>
            <a:r>
              <a:rPr lang="en-US" sz="4000" b="1" dirty="0" err="1" smtClean="0">
                <a:latin typeface="+mj-lt"/>
                <a:cs typeface="Arial" pitchFamily="34" charset="0"/>
              </a:rPr>
              <a:t>dan</a:t>
            </a:r>
            <a:r>
              <a:rPr lang="en-US" sz="4000" b="1" dirty="0" smtClean="0">
                <a:latin typeface="+mj-lt"/>
                <a:cs typeface="Arial" pitchFamily="34" charset="0"/>
              </a:rPr>
              <a:t> Harmon</a:t>
            </a:r>
            <a:r>
              <a:rPr lang="en-US" sz="3800" b="1" dirty="0" smtClean="0">
                <a:latin typeface="+mj-lt"/>
                <a:cs typeface="Arial" pitchFamily="34" charset="0"/>
              </a:rPr>
              <a:t>)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  </a:t>
            </a:r>
            <a:r>
              <a:rPr lang="en-US" dirty="0" err="1" smtClean="0">
                <a:latin typeface="+mj-lt"/>
                <a:cs typeface="Arial" pitchFamily="34" charset="0"/>
              </a:rPr>
              <a:t>terbagi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suatu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kelompok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kecil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mempunyai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kekuasaan</a:t>
            </a:r>
            <a:r>
              <a:rPr lang="en-US" dirty="0" smtClean="0">
                <a:latin typeface="+mj-lt"/>
                <a:cs typeface="Arial" pitchFamily="34" charset="0"/>
              </a:rPr>
              <a:t> (power)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massa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mempunyai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kekuasaan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Kelompok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kecil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memerintah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tipe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massa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dipengaruhi</a:t>
            </a:r>
            <a:r>
              <a:rPr lang="en-US" dirty="0" smtClean="0">
                <a:latin typeface="+mj-lt"/>
                <a:cs typeface="Arial" pitchFamily="34" charset="0"/>
              </a:rPr>
              <a:t>.  Para </a:t>
            </a:r>
            <a:r>
              <a:rPr lang="en-US" dirty="0" err="1" smtClean="0">
                <a:latin typeface="+mj-lt"/>
                <a:cs typeface="Arial" pitchFamily="34" charset="0"/>
              </a:rPr>
              <a:t>elit</a:t>
            </a:r>
            <a:r>
              <a:rPr lang="en-US" dirty="0" smtClean="0">
                <a:latin typeface="+mj-lt"/>
                <a:cs typeface="Arial" pitchFamily="34" charset="0"/>
              </a:rPr>
              <a:t> (the ruling class) </a:t>
            </a:r>
            <a:r>
              <a:rPr lang="en-US" dirty="0" err="1" smtClean="0">
                <a:latin typeface="+mj-lt"/>
                <a:cs typeface="Arial" pitchFamily="34" charset="0"/>
              </a:rPr>
              <a:t>biasanya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berasal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ekonominya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tinggi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Perpindahan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kedudukan</a:t>
            </a:r>
            <a:r>
              <a:rPr lang="en-US" dirty="0" smtClean="0">
                <a:latin typeface="+mj-lt"/>
                <a:cs typeface="Arial" pitchFamily="34" charset="0"/>
              </a:rPr>
              <a:t> non-</a:t>
            </a:r>
            <a:r>
              <a:rPr lang="en-US" dirty="0" err="1" smtClean="0">
                <a:latin typeface="+mj-lt"/>
                <a:cs typeface="Arial" pitchFamily="34" charset="0"/>
              </a:rPr>
              <a:t>elit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</a:t>
            </a:r>
            <a:r>
              <a:rPr lang="id-ID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elit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sangat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berkeseimbangan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utk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memelihara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stabilitas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menghindari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evolusi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Elitmemberikan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konsensus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nilai-nilai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dasar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sistem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sosial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pemeliharaan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sistem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merefleksikan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tuntutan-tuntutan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massa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tetapi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nilai-nilai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elit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berlaku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r>
              <a:rPr lang="en-US" dirty="0" err="1" smtClean="0">
                <a:latin typeface="+mj-lt"/>
                <a:cs typeface="Arial" pitchFamily="34" charset="0"/>
              </a:rPr>
              <a:t>Perubahan-perubahan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publik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inkremental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revolusioner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Para </a:t>
            </a:r>
            <a:r>
              <a:rPr lang="en-US" dirty="0" err="1" smtClean="0">
                <a:latin typeface="+mj-lt"/>
                <a:cs typeface="Arial" pitchFamily="34" charset="0"/>
              </a:rPr>
              <a:t>elit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relatif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memperoleh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pengaruh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langsung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kecil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massa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apatis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97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cs typeface="Arial" pitchFamily="34" charset="0"/>
              </a:rPr>
              <a:t>8 </a:t>
            </a:r>
            <a:r>
              <a:rPr lang="en-US" sz="3200" b="1" dirty="0" err="1" smtClean="0">
                <a:cs typeface="Arial" pitchFamily="34" charset="0"/>
              </a:rPr>
              <a:t>Kritik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terhadap</a:t>
            </a:r>
            <a:r>
              <a:rPr lang="en-US" sz="3200" b="1" dirty="0" smtClean="0">
                <a:cs typeface="Arial" pitchFamily="34" charset="0"/>
              </a:rPr>
              <a:t> model </a:t>
            </a:r>
            <a:r>
              <a:rPr lang="en-US" sz="3200" b="1" dirty="0" err="1" smtClean="0">
                <a:cs typeface="Arial" pitchFamily="34" charset="0"/>
              </a:rPr>
              <a:t>Rasional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Komprehensif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6166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Para </a:t>
            </a:r>
            <a:r>
              <a:rPr lang="en-US" sz="2800" dirty="0" err="1" smtClean="0">
                <a:latin typeface="+mj-lt"/>
              </a:rPr>
              <a:t>pembuat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dihadapkan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masalah</a:t>
            </a:r>
            <a:r>
              <a:rPr lang="id-ID" sz="2800" dirty="0" smtClean="0">
                <a:latin typeface="+mj-lt"/>
              </a:rPr>
              <a:t>-masalah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konkrit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jelas</a:t>
            </a:r>
            <a:r>
              <a:rPr lang="en-US" sz="2800" dirty="0" smtClean="0">
                <a:latin typeface="+mj-lt"/>
              </a:rPr>
              <a:t>. </a:t>
            </a:r>
            <a:r>
              <a:rPr lang="en-US" sz="2800" dirty="0" err="1" smtClean="0">
                <a:latin typeface="+mj-lt"/>
              </a:rPr>
              <a:t>Masalah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sering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dihadapi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kesulitan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membatasi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itu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sendiri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Teori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rasional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komprehensif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realistis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tuntutan</a:t>
            </a:r>
            <a:r>
              <a:rPr lang="en-US" sz="2800" dirty="0" smtClean="0">
                <a:latin typeface="+mj-lt"/>
              </a:rPr>
              <a:t>-</a:t>
            </a:r>
            <a:r>
              <a:rPr lang="id-ID" sz="28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Pembuat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publik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biasanya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dihadapkan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situasi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konflik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kesepakatan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</a:t>
            </a:r>
            <a:r>
              <a:rPr lang="en-US" sz="2800" dirty="0" smtClean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+mj-lt"/>
              </a:rPr>
              <a:t> Para </a:t>
            </a:r>
            <a:r>
              <a:rPr lang="en-US" sz="2800" dirty="0" err="1" smtClean="0">
                <a:latin typeface="+mj-lt"/>
              </a:rPr>
              <a:t>pembuat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tidak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mempunyai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motivasi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utk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menetapkan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id-ID" sz="2800" dirty="0" smtClean="0">
                <a:latin typeface="+mj-lt"/>
              </a:rPr>
              <a:t>2 </a:t>
            </a:r>
            <a:r>
              <a:rPr lang="en-US" sz="2800" dirty="0" err="1" smtClean="0">
                <a:latin typeface="+mj-lt"/>
              </a:rPr>
              <a:t>berdasarkan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tujuan-tujuan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masyarakat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tetapi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sebaliknya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mereka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memaksimalkan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ganjaran-ganjaran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mereka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sendiri</a:t>
            </a:r>
            <a:r>
              <a:rPr lang="en-US" sz="2800" dirty="0" smtClean="0">
                <a:latin typeface="+mj-lt"/>
              </a:rPr>
              <a:t>.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6181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91264" cy="536145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100" dirty="0" err="1" smtClean="0">
                <a:latin typeface="+mj-lt"/>
                <a:cs typeface="Arial" pitchFamily="34" charset="0"/>
              </a:rPr>
              <a:t>Adanya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hambatan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kekurangan</a:t>
            </a:r>
            <a:r>
              <a:rPr lang="en-US" sz="3100" dirty="0" smtClean="0">
                <a:latin typeface="+mj-lt"/>
                <a:cs typeface="Arial" pitchFamily="34" charset="0"/>
              </a:rPr>
              <a:t> yang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menyebabkan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para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pembuat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tdk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dpt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memiliki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rasionalitas</a:t>
            </a:r>
            <a:r>
              <a:rPr lang="en-US" sz="3100" dirty="0" smtClean="0">
                <a:latin typeface="+mj-lt"/>
                <a:cs typeface="Arial" pitchFamily="34" charset="0"/>
              </a:rPr>
              <a:t> yang </a:t>
            </a:r>
            <a:r>
              <a:rPr lang="en-US" sz="3100" dirty="0" err="1" smtClean="0">
                <a:latin typeface="+mj-lt"/>
                <a:cs typeface="Arial" pitchFamily="34" charset="0"/>
              </a:rPr>
              <a:t>tinggi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mengambil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1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Walaupun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memanfaatkan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teknik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komputer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para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pembuat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memiliki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kecakapan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yg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cukup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menghitung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rasio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biaya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keuntungan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tepat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bila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sejumlah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besar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nilai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yg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berbeda-beda</a:t>
            </a:r>
            <a:r>
              <a:rPr lang="en-US" sz="3100" dirty="0" smtClean="0">
                <a:latin typeface="+mj-lt"/>
                <a:cs typeface="Arial" pitchFamily="34" charset="0"/>
              </a:rPr>
              <a:t> (</a:t>
            </a:r>
            <a:r>
              <a:rPr lang="en-US" sz="31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ekonomi</a:t>
            </a:r>
            <a:r>
              <a:rPr lang="en-US" sz="3100" dirty="0" smtClean="0">
                <a:latin typeface="+mj-lt"/>
                <a:cs typeface="Arial" pitchFamily="34" charset="0"/>
              </a:rPr>
              <a:t>, </a:t>
            </a:r>
            <a:r>
              <a:rPr lang="en-US" sz="3100" dirty="0" err="1" smtClean="0">
                <a:latin typeface="+mj-lt"/>
                <a:cs typeface="Arial" pitchFamily="34" charset="0"/>
              </a:rPr>
              <a:t>sosial</a:t>
            </a:r>
            <a:r>
              <a:rPr lang="en-US" sz="3100" dirty="0" smtClean="0">
                <a:latin typeface="+mj-lt"/>
                <a:cs typeface="Arial" pitchFamily="34" charset="0"/>
              </a:rPr>
              <a:t>-bud) yang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taruhannya</a:t>
            </a:r>
            <a:r>
              <a:rPr lang="en-US" sz="31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3100" dirty="0" err="1" smtClean="0">
                <a:latin typeface="+mj-lt"/>
                <a:cs typeface="Arial" pitchFamily="34" charset="0"/>
              </a:rPr>
              <a:t>Investasi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yg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besar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dlm</a:t>
            </a:r>
            <a:r>
              <a:rPr lang="en-US" sz="3100" dirty="0" smtClean="0">
                <a:latin typeface="+mj-lt"/>
                <a:cs typeface="Arial" pitchFamily="34" charset="0"/>
              </a:rPr>
              <a:t> program &amp;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kebijkan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menyebab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pembuat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tdk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mempertimbang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lagi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alternatif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yg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telah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dtetapkan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kputusan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sebelumnya</a:t>
            </a:r>
            <a:endParaRPr lang="en-US" sz="31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Banyaknya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hambatan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mengumpulkan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semua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informasi</a:t>
            </a:r>
            <a:r>
              <a:rPr lang="en-US" sz="3100" dirty="0" smtClean="0">
                <a:latin typeface="+mj-lt"/>
                <a:cs typeface="Arial" pitchFamily="34" charset="0"/>
              </a:rPr>
              <a:t> yang  </a:t>
            </a:r>
            <a:r>
              <a:rPr lang="en-US" sz="3100" dirty="0" err="1" smtClean="0">
                <a:latin typeface="+mj-lt"/>
                <a:cs typeface="Arial" pitchFamily="34" charset="0"/>
              </a:rPr>
              <a:t>diperlukan</a:t>
            </a:r>
            <a:endParaRPr lang="en-US" sz="3100" dirty="0" smtClean="0">
              <a:latin typeface="+mj-lt"/>
              <a:cs typeface="Arial" pitchFamily="34" charset="0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1694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7404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800" b="1" dirty="0" smtClean="0">
                <a:latin typeface="+mj-lt"/>
              </a:rPr>
              <a:t>3. </a:t>
            </a:r>
            <a:r>
              <a:rPr lang="en-US" b="1" dirty="0" smtClean="0">
                <a:latin typeface="+mj-lt"/>
              </a:rPr>
              <a:t>Model </a:t>
            </a:r>
            <a:r>
              <a:rPr lang="en-US" b="1" dirty="0" err="1" smtClean="0">
                <a:latin typeface="+mj-lt"/>
              </a:rPr>
              <a:t>Inkremental</a:t>
            </a:r>
            <a:endParaRPr lang="id-ID" b="1" dirty="0" smtClean="0">
              <a:latin typeface="+mj-lt"/>
            </a:endParaRP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Pemilihan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sasaran-sasaran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analisis-analisis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empirik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tindakan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Pembuat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mmpertimbangkan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bberapa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alternatif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menanggulangi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alternatif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-2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marginal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alternatif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pembuat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mngevaluasi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bberapa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konsekuensi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pembuat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dibatas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berkesinambungan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tunggal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Pembuatan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inkremental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dasarnya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remedial &amp;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diarahkan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perbaikan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ketidak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sempurnaan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nyata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sekarang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mempromosikan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dimasa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4449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/>
              <a:t>4. </a:t>
            </a:r>
            <a:r>
              <a:rPr lang="en-US" b="1" dirty="0" smtClean="0">
                <a:latin typeface="+mj-lt"/>
              </a:rPr>
              <a:t>Model </a:t>
            </a:r>
            <a:r>
              <a:rPr lang="en-US" b="1" dirty="0" err="1" smtClean="0">
                <a:latin typeface="+mj-lt"/>
              </a:rPr>
              <a:t>Mixedscanning</a:t>
            </a:r>
            <a:r>
              <a:rPr lang="en-US" b="1" dirty="0" smtClean="0">
                <a:latin typeface="+mj-lt"/>
              </a:rPr>
              <a:t> (</a:t>
            </a:r>
            <a:r>
              <a:rPr lang="en-US" b="1" dirty="0" err="1" smtClean="0">
                <a:latin typeface="+mj-lt"/>
              </a:rPr>
              <a:t>Amitai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Etzioni</a:t>
            </a:r>
            <a:r>
              <a:rPr lang="en-US" b="1" dirty="0" smtClean="0">
                <a:latin typeface="+mj-lt"/>
              </a:rPr>
              <a:t>)</a:t>
            </a:r>
          </a:p>
          <a:p>
            <a:r>
              <a:rPr lang="en-US" sz="2800" dirty="0" smtClean="0">
                <a:latin typeface="+mj-lt"/>
              </a:rPr>
              <a:t> Model </a:t>
            </a:r>
            <a:r>
              <a:rPr lang="en-US" sz="2800" dirty="0" err="1" smtClean="0">
                <a:latin typeface="+mj-lt"/>
              </a:rPr>
              <a:t>mixedscanning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gabungan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model </a:t>
            </a:r>
            <a:r>
              <a:rPr lang="en-US" sz="2800" dirty="0" err="1" smtClean="0">
                <a:latin typeface="+mj-lt"/>
              </a:rPr>
              <a:t>rasional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komprehensif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model </a:t>
            </a:r>
            <a:r>
              <a:rPr lang="en-US" sz="2800" dirty="0" err="1" smtClean="0">
                <a:latin typeface="+mj-lt"/>
              </a:rPr>
              <a:t>inkremental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 Model </a:t>
            </a:r>
            <a:r>
              <a:rPr lang="en-US" sz="2800" dirty="0" err="1" smtClean="0">
                <a:latin typeface="+mj-lt"/>
              </a:rPr>
              <a:t>ini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menggabungkan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masing-masing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keunggulan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dua</a:t>
            </a:r>
            <a:r>
              <a:rPr lang="en-US" sz="2800" dirty="0" smtClean="0">
                <a:latin typeface="+mj-lt"/>
              </a:rPr>
              <a:t> model </a:t>
            </a:r>
            <a:r>
              <a:rPr lang="en-US" sz="2800" dirty="0" err="1" smtClean="0">
                <a:latin typeface="+mj-lt"/>
              </a:rPr>
              <a:t>tersebut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Dalam model </a:t>
            </a:r>
            <a:r>
              <a:rPr lang="en-US" sz="2800" dirty="0" err="1" smtClean="0">
                <a:latin typeface="+mj-lt"/>
              </a:rPr>
              <a:t>ini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para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dapat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memanfaatkan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teori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rasional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komprehensif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inkremental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situasi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berbeda</a:t>
            </a:r>
            <a:r>
              <a:rPr lang="en-US" sz="2800" dirty="0" smtClean="0">
                <a:latin typeface="+mj-lt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16306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b="1" dirty="0" smtClean="0"/>
              <a:t>Tahap-Tahap Kebijakan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602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Proses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yang </a:t>
            </a:r>
            <a:r>
              <a:rPr lang="en-US" sz="2400" dirty="0" err="1" smtClean="0"/>
              <a:t>kompleks</a:t>
            </a:r>
            <a:r>
              <a:rPr lang="en-US" sz="2400" dirty="0" smtClean="0"/>
              <a:t> </a:t>
            </a:r>
            <a:r>
              <a:rPr lang="en-US" sz="2400" dirty="0" err="1" smtClean="0"/>
              <a:t>kra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dikaji</a:t>
            </a:r>
            <a:endParaRPr lang="id-ID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b="1" dirty="0" smtClean="0"/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Tahap-Tahap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Kebijakan Menurut William Dunn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:  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</a:t>
            </a:r>
          </a:p>
          <a:p>
            <a:pPr marL="0" indent="0">
              <a:buNone/>
            </a:pPr>
            <a:r>
              <a:rPr lang="en-US" dirty="0" smtClean="0"/>
              <a:t>                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3122143"/>
            <a:ext cx="3276600" cy="4571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Penyusunan Agenda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7800" y="3867665"/>
            <a:ext cx="3276600" cy="4757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Formulasi Kebijakan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47800" y="4648200"/>
            <a:ext cx="3276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      </a:t>
            </a:r>
            <a:r>
              <a:rPr lang="en-US" dirty="0" err="1" smtClean="0"/>
              <a:t>Adopsi</a:t>
            </a:r>
            <a:r>
              <a:rPr lang="en-US" dirty="0" smtClean="0"/>
              <a:t> Kebijakan</a:t>
            </a:r>
          </a:p>
        </p:txBody>
      </p:sp>
      <p:sp>
        <p:nvSpPr>
          <p:cNvPr id="7" name="Rectangle 6"/>
          <p:cNvSpPr/>
          <p:nvPr/>
        </p:nvSpPr>
        <p:spPr>
          <a:xfrm>
            <a:off x="1447800" y="5486400"/>
            <a:ext cx="3276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Implementasi</a:t>
            </a:r>
            <a:r>
              <a:rPr lang="en-US" dirty="0" smtClean="0"/>
              <a:t> Kebijakan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47800" y="6248400"/>
            <a:ext cx="3276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       Evaluasi Kebijakan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2743200" y="3579342"/>
            <a:ext cx="713232" cy="28832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2743200" y="4343400"/>
            <a:ext cx="827532" cy="3048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2743200" y="5181600"/>
            <a:ext cx="841248" cy="3048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2743200" y="6019800"/>
            <a:ext cx="827532" cy="2286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8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47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Tahap-Tahap 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Menurut Ripley (1985; 49)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061" y="1295400"/>
            <a:ext cx="23622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1.Penyusunan Agenda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893802" y="2108886"/>
            <a:ext cx="2344697" cy="762000"/>
          </a:xfrm>
          <a:prstGeom prst="roundRect">
            <a:avLst>
              <a:gd name="adj" fmla="val 324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2.Formulasi  &amp; </a:t>
            </a:r>
            <a:r>
              <a:rPr lang="en-US" dirty="0" err="1" smtClean="0"/>
              <a:t>Legitimasi</a:t>
            </a:r>
            <a:r>
              <a:rPr lang="en-US" dirty="0" smtClean="0"/>
              <a:t> Kebijakan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93804" y="3268362"/>
            <a:ext cx="2306595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3.Implementasi Kebijakan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8062" y="4267200"/>
            <a:ext cx="2370438" cy="990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4.Evaluasi  </a:t>
            </a:r>
            <a:r>
              <a:rPr lang="en-US" dirty="0" err="1" smtClean="0"/>
              <a:t>thdp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, </a:t>
            </a:r>
            <a:r>
              <a:rPr lang="en-US" dirty="0" err="1" smtClean="0"/>
              <a:t>kinerja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Kebijakan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5638800"/>
            <a:ext cx="2345724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Kebijakan </a:t>
            </a:r>
            <a:r>
              <a:rPr lang="en-US" dirty="0" err="1" smtClean="0"/>
              <a:t>baru</a:t>
            </a:r>
            <a:endParaRPr lang="en-US" dirty="0" smtClean="0"/>
          </a:p>
        </p:txBody>
      </p:sp>
      <p:sp>
        <p:nvSpPr>
          <p:cNvPr id="17" name="Rounded Rectangle 16"/>
          <p:cNvSpPr/>
          <p:nvPr/>
        </p:nvSpPr>
        <p:spPr>
          <a:xfrm>
            <a:off x="4267200" y="1295400"/>
            <a:ext cx="16002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Agenda 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4267200" y="2242751"/>
            <a:ext cx="1600199" cy="584887"/>
          </a:xfrm>
          <a:prstGeom prst="roundRect">
            <a:avLst>
              <a:gd name="adj" fmla="val 1247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Kebijakan 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4267200" y="3352800"/>
            <a:ext cx="1600200" cy="60136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Tindakan</a:t>
            </a:r>
            <a:r>
              <a:rPr lang="en-US" dirty="0" smtClean="0"/>
              <a:t>  Kebijakan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267200" y="4419600"/>
            <a:ext cx="1905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Kinerja</a:t>
            </a:r>
            <a:r>
              <a:rPr lang="en-US" dirty="0" smtClean="0"/>
              <a:t> n </a:t>
            </a:r>
            <a:r>
              <a:rPr lang="en-US" dirty="0" err="1" smtClean="0"/>
              <a:t>dampak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352800" y="15621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352800" y="2535195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3"/>
          </p:cNvCxnSpPr>
          <p:nvPr/>
        </p:nvCxnSpPr>
        <p:spPr>
          <a:xfrm>
            <a:off x="3200399" y="3611262"/>
            <a:ext cx="99060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4" idx="3"/>
          </p:cNvCxnSpPr>
          <p:nvPr/>
        </p:nvCxnSpPr>
        <p:spPr>
          <a:xfrm>
            <a:off x="3238500" y="4762500"/>
            <a:ext cx="9525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1" idx="3"/>
          </p:cNvCxnSpPr>
          <p:nvPr/>
        </p:nvCxnSpPr>
        <p:spPr>
          <a:xfrm flipH="1">
            <a:off x="3238499" y="1828800"/>
            <a:ext cx="1562101" cy="66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2" idx="3"/>
            <a:endCxn id="12" idx="3"/>
          </p:cNvCxnSpPr>
          <p:nvPr/>
        </p:nvCxnSpPr>
        <p:spPr>
          <a:xfrm>
            <a:off x="3200399" y="361126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2" idx="3"/>
          </p:cNvCxnSpPr>
          <p:nvPr/>
        </p:nvCxnSpPr>
        <p:spPr>
          <a:xfrm flipH="1">
            <a:off x="3200399" y="3611262"/>
            <a:ext cx="597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8" idx="2"/>
          </p:cNvCxnSpPr>
          <p:nvPr/>
        </p:nvCxnSpPr>
        <p:spPr>
          <a:xfrm flipH="1">
            <a:off x="3260124" y="2827638"/>
            <a:ext cx="1807176" cy="677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4" idx="3"/>
          </p:cNvCxnSpPr>
          <p:nvPr/>
        </p:nvCxnSpPr>
        <p:spPr>
          <a:xfrm flipH="1">
            <a:off x="3238500" y="3954163"/>
            <a:ext cx="1714502" cy="808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57200" y="1562100"/>
            <a:ext cx="0" cy="44577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11" idx="1"/>
          </p:cNvCxnSpPr>
          <p:nvPr/>
        </p:nvCxnSpPr>
        <p:spPr>
          <a:xfrm>
            <a:off x="533400" y="2489886"/>
            <a:ext cx="3604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33400" y="3611262"/>
            <a:ext cx="33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33400" y="4648200"/>
            <a:ext cx="33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15" idx="1"/>
          </p:cNvCxnSpPr>
          <p:nvPr/>
        </p:nvCxnSpPr>
        <p:spPr>
          <a:xfrm>
            <a:off x="457200" y="601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10" idx="1"/>
          </p:cNvCxnSpPr>
          <p:nvPr/>
        </p:nvCxnSpPr>
        <p:spPr>
          <a:xfrm>
            <a:off x="533400" y="1562100"/>
            <a:ext cx="3346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04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90600"/>
            <a:ext cx="8147248" cy="55347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M</a:t>
            </a:r>
            <a:r>
              <a:rPr lang="en-US" b="1" dirty="0" err="1"/>
              <a:t>enurut</a:t>
            </a:r>
            <a:r>
              <a:rPr lang="en-US" b="1" dirty="0"/>
              <a:t> </a:t>
            </a:r>
            <a:r>
              <a:rPr lang="en-US" b="1" dirty="0" smtClean="0"/>
              <a:t>Replay</a:t>
            </a:r>
            <a:endParaRPr lang="id-ID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 1.  </a:t>
            </a:r>
            <a:r>
              <a:rPr lang="en-US" sz="3000" dirty="0" smtClean="0">
                <a:latin typeface="+mj-lt"/>
                <a:cs typeface="Arial" pitchFamily="34" charset="0"/>
              </a:rPr>
              <a:t>Dalam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penyusunan</a:t>
            </a:r>
            <a:r>
              <a:rPr lang="en-US" sz="3000" dirty="0" smtClean="0">
                <a:latin typeface="+mj-lt"/>
                <a:cs typeface="Arial" pitchFamily="34" charset="0"/>
              </a:rPr>
              <a:t> agenda </a:t>
            </a:r>
            <a:r>
              <a:rPr lang="en-US" sz="3000" dirty="0" err="1">
                <a:latin typeface="+mj-lt"/>
                <a:cs typeface="Arial" pitchFamily="34" charset="0"/>
              </a:rPr>
              <a:t>kebijakan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ada</a:t>
            </a:r>
            <a:r>
              <a:rPr lang="en-US" sz="3000" dirty="0" smtClean="0">
                <a:latin typeface="+mj-lt"/>
                <a:cs typeface="Arial" pitchFamily="34" charset="0"/>
              </a:rPr>
              <a:t> 3 </a:t>
            </a:r>
          </a:p>
          <a:p>
            <a:pPr marL="0" indent="0">
              <a:buNone/>
            </a:pP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    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3000" dirty="0" smtClean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diperlukan</a:t>
            </a:r>
            <a:r>
              <a:rPr lang="en-US" sz="3000" dirty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persepsi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dikalangan</a:t>
            </a:r>
            <a:r>
              <a:rPr lang="en-US" sz="3000" dirty="0" smtClean="0">
                <a:latin typeface="+mj-lt"/>
                <a:cs typeface="Arial" pitchFamily="34" charset="0"/>
              </a:rPr>
              <a:t> stakeholders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bahwa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sebuah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fenomena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benar</a:t>
            </a:r>
            <a:r>
              <a:rPr lang="en-US" sz="3000" dirty="0" smtClean="0">
                <a:latin typeface="+mj-lt"/>
                <a:cs typeface="Arial" pitchFamily="34" charset="0"/>
              </a:rPr>
              <a:t>-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benar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dianggap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Membuat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batasan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masalah</a:t>
            </a:r>
            <a:endParaRPr lang="id-ID" sz="30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Memobilisasi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dukungan</a:t>
            </a:r>
            <a:r>
              <a:rPr lang="en-US" sz="3000" dirty="0" smtClean="0">
                <a:latin typeface="+mj-lt"/>
                <a:cs typeface="Arial" pitchFamily="34" charset="0"/>
              </a:rPr>
              <a:t> agar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000" dirty="0" smtClean="0">
                <a:latin typeface="+mj-lt"/>
                <a:cs typeface="Arial" pitchFamily="34" charset="0"/>
              </a:rPr>
              <a:t>  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masuk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000" dirty="0" smtClean="0">
                <a:latin typeface="+mj-lt"/>
                <a:cs typeface="Arial" pitchFamily="34" charset="0"/>
              </a:rPr>
              <a:t> agenda 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       </a:t>
            </a:r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16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Pada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&amp; </a:t>
            </a:r>
            <a:r>
              <a:rPr lang="en-US" dirty="0" err="1" smtClean="0"/>
              <a:t>legitimasi</a:t>
            </a:r>
            <a:r>
              <a:rPr lang="en-US" dirty="0" smtClean="0"/>
              <a:t>  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 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endParaRPr lang="id-ID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Mengembangkan </a:t>
            </a:r>
            <a:r>
              <a:rPr lang="en-US" dirty="0" err="1" smtClean="0"/>
              <a:t>alternatif</a:t>
            </a:r>
            <a:r>
              <a:rPr lang="en-US" dirty="0" smtClean="0"/>
              <a:t> -2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endParaRPr lang="id-ID" dirty="0" smtClean="0"/>
          </a:p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.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Pada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: </a:t>
            </a:r>
            <a:r>
              <a:rPr lang="en-US" dirty="0" err="1" smtClean="0"/>
              <a:t>perludukungan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Dari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kebijakanakan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dampak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, </a:t>
            </a:r>
            <a:r>
              <a:rPr lang="en-US" dirty="0" err="1" smtClean="0"/>
              <a:t>kinerja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2164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Tahap-Tahap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/>
              <a:t> </a:t>
            </a:r>
            <a:r>
              <a:rPr lang="en-US" b="1" dirty="0" smtClean="0"/>
              <a:t>James </a:t>
            </a:r>
            <a:r>
              <a:rPr lang="en-US" b="1" dirty="0" smtClean="0"/>
              <a:t>Anderson</a:t>
            </a:r>
            <a:endParaRPr lang="id-ID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b="1" dirty="0" err="1" smtClean="0"/>
              <a:t>Formulasi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id-ID" i="1" dirty="0" smtClean="0"/>
              <a:t>P</a:t>
            </a:r>
            <a:r>
              <a:rPr lang="en-US" i="1" dirty="0" err="1" smtClean="0"/>
              <a:t>roblem</a:t>
            </a:r>
            <a:r>
              <a:rPr lang="en-US" i="1" dirty="0" smtClean="0"/>
              <a:t> </a:t>
            </a:r>
            <a:r>
              <a:rPr lang="en-US" i="1" dirty="0" smtClean="0"/>
              <a:t>formulation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       -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?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- 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?  </a:t>
            </a:r>
          </a:p>
          <a:p>
            <a:pPr marL="0" indent="0">
              <a:buNone/>
            </a:pPr>
            <a:r>
              <a:rPr lang="en-US" dirty="0" smtClean="0"/>
              <a:t>       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masalahtsb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agenda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  <a:endParaRPr lang="id-ID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b="1" dirty="0" err="1" smtClean="0"/>
              <a:t>Formulasi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id-ID" i="1" dirty="0" smtClean="0"/>
              <a:t>F</a:t>
            </a:r>
            <a:r>
              <a:rPr lang="en-US" i="1" dirty="0" err="1" smtClean="0"/>
              <a:t>ormulation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- 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09701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7404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90465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400" b="1" dirty="0" smtClean="0">
                <a:latin typeface="+mj-lt"/>
              </a:rPr>
              <a:t>Penentuan </a:t>
            </a:r>
            <a:r>
              <a:rPr lang="en-US" sz="2400" b="1" dirty="0" err="1" smtClean="0">
                <a:latin typeface="+mj-lt"/>
              </a:rPr>
              <a:t>Kebijakan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(</a:t>
            </a:r>
            <a:r>
              <a:rPr lang="id-ID" sz="2400" i="1" dirty="0">
                <a:latin typeface="+mj-lt"/>
              </a:rPr>
              <a:t>A</a:t>
            </a:r>
            <a:r>
              <a:rPr lang="en-US" sz="2400" i="1" dirty="0" err="1" smtClean="0">
                <a:latin typeface="+mj-lt"/>
              </a:rPr>
              <a:t>doption</a:t>
            </a:r>
            <a:r>
              <a:rPr lang="en-US" sz="2400" dirty="0" smtClean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</a:t>
            </a:r>
            <a:r>
              <a:rPr lang="id-ID" sz="2400" dirty="0" smtClean="0">
                <a:latin typeface="+mj-lt"/>
              </a:rPr>
              <a:t>    </a:t>
            </a:r>
            <a:r>
              <a:rPr lang="en-US" sz="2400" dirty="0" smtClean="0">
                <a:latin typeface="+mj-lt"/>
              </a:rPr>
              <a:t>- </a:t>
            </a:r>
            <a:r>
              <a:rPr lang="en-US" sz="2400" dirty="0" err="1" smtClean="0">
                <a:latin typeface="+mj-lt"/>
              </a:rPr>
              <a:t>Bagaimana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alternatif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ditetapkan</a:t>
            </a:r>
            <a:r>
              <a:rPr lang="en-US" sz="2400" dirty="0" smtClean="0">
                <a:latin typeface="+mj-lt"/>
              </a:rPr>
              <a:t>?</a:t>
            </a:r>
            <a:endParaRPr lang="id-ID" sz="2400" dirty="0" smtClean="0">
              <a:latin typeface="+mj-lt"/>
            </a:endParaRPr>
          </a:p>
          <a:p>
            <a:pPr marL="0" indent="0">
              <a:buNone/>
            </a:pPr>
            <a:r>
              <a:rPr lang="id-ID" sz="2400" dirty="0" smtClean="0">
                <a:latin typeface="+mj-lt"/>
              </a:rPr>
              <a:t>        - </a:t>
            </a:r>
            <a:r>
              <a:rPr lang="en-US" sz="2400" dirty="0" err="1" smtClean="0">
                <a:latin typeface="+mj-lt"/>
              </a:rPr>
              <a:t>Persyaratan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kriterias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eperti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apa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hrus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dipenuhi</a:t>
            </a:r>
            <a:r>
              <a:rPr lang="en-US" sz="2400" dirty="0" smtClean="0">
                <a:latin typeface="+mj-lt"/>
              </a:rPr>
              <a:t>?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 </a:t>
            </a:r>
            <a:r>
              <a:rPr lang="id-ID" sz="2400" dirty="0" smtClean="0">
                <a:latin typeface="+mj-lt"/>
              </a:rPr>
              <a:t>  - </a:t>
            </a:r>
            <a:r>
              <a:rPr lang="en-US" sz="2400" dirty="0" err="1" smtClean="0">
                <a:latin typeface="+mj-lt"/>
              </a:rPr>
              <a:t>Siapa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melaksanakan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?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</a:t>
            </a:r>
            <a:r>
              <a:rPr lang="id-ID" sz="2400" dirty="0" smtClean="0">
                <a:latin typeface="+mj-lt"/>
              </a:rPr>
              <a:t>     </a:t>
            </a:r>
            <a:r>
              <a:rPr lang="en-US" sz="2400" dirty="0" smtClean="0">
                <a:latin typeface="+mj-lt"/>
              </a:rPr>
              <a:t> - </a:t>
            </a:r>
            <a:r>
              <a:rPr lang="en-US" sz="2400" dirty="0" err="1" smtClean="0">
                <a:latin typeface="+mj-lt"/>
              </a:rPr>
              <a:t>Bagaimana</a:t>
            </a:r>
            <a:r>
              <a:rPr lang="en-US" sz="2400" dirty="0" smtClean="0">
                <a:latin typeface="+mj-lt"/>
              </a:rPr>
              <a:t> proses </a:t>
            </a:r>
            <a:r>
              <a:rPr lang="id-ID" sz="2400" dirty="0" smtClean="0">
                <a:latin typeface="+mj-lt"/>
              </a:rPr>
              <a:t>atau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strategi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utk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melaksanakan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</a:t>
            </a:r>
            <a:r>
              <a:rPr lang="id-ID" sz="2400" dirty="0" smtClean="0">
                <a:latin typeface="+mj-lt"/>
              </a:rPr>
              <a:t>    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? </a:t>
            </a:r>
            <a:r>
              <a:rPr lang="en-US" sz="2400" dirty="0" err="1" smtClean="0">
                <a:latin typeface="+mj-lt"/>
              </a:rPr>
              <a:t>Apa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isi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ditetapkan</a:t>
            </a:r>
            <a:r>
              <a:rPr lang="en-US" sz="2400" dirty="0" smtClean="0">
                <a:latin typeface="+mj-lt"/>
              </a:rPr>
              <a:t> .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4.  </a:t>
            </a:r>
            <a:r>
              <a:rPr lang="en-US" sz="2400" b="1" dirty="0" err="1" smtClean="0">
                <a:latin typeface="+mj-lt"/>
              </a:rPr>
              <a:t>Implementasi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(</a:t>
            </a:r>
            <a:r>
              <a:rPr lang="id-ID" sz="2400" i="1" dirty="0">
                <a:latin typeface="+mj-lt"/>
              </a:rPr>
              <a:t>I</a:t>
            </a:r>
            <a:r>
              <a:rPr lang="en-US" sz="2400" i="1" dirty="0" err="1" smtClean="0">
                <a:latin typeface="+mj-lt"/>
              </a:rPr>
              <a:t>mplementation</a:t>
            </a:r>
            <a:r>
              <a:rPr lang="en-US" sz="2400" dirty="0" smtClean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</a:t>
            </a:r>
            <a:r>
              <a:rPr lang="en-US" sz="2400" dirty="0" err="1" smtClean="0">
                <a:latin typeface="+mj-lt"/>
              </a:rPr>
              <a:t>Siapayang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terlibat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implementasi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? </a:t>
            </a:r>
            <a:r>
              <a:rPr lang="en-US" sz="2400" dirty="0" err="1" smtClean="0">
                <a:latin typeface="+mj-lt"/>
              </a:rPr>
              <a:t>Apa</a:t>
            </a:r>
            <a:r>
              <a:rPr lang="en-US" sz="2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yang </a:t>
            </a:r>
            <a:r>
              <a:rPr lang="en-US" sz="2400" dirty="0" err="1" smtClean="0">
                <a:latin typeface="+mj-lt"/>
              </a:rPr>
              <a:t>mereka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kerjakan</a:t>
            </a:r>
            <a:r>
              <a:rPr lang="en-US" sz="2400" dirty="0" smtClean="0">
                <a:latin typeface="+mj-lt"/>
              </a:rPr>
              <a:t>? </a:t>
            </a:r>
            <a:r>
              <a:rPr lang="en-US" sz="2400" dirty="0" err="1" smtClean="0">
                <a:latin typeface="+mj-lt"/>
              </a:rPr>
              <a:t>Apa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dampak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?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5.  </a:t>
            </a:r>
            <a:r>
              <a:rPr lang="en-US" sz="2400" b="1" dirty="0" err="1" smtClean="0">
                <a:latin typeface="+mj-lt"/>
              </a:rPr>
              <a:t>Evaluasi</a:t>
            </a:r>
            <a:r>
              <a:rPr lang="en-US" sz="24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  </a:t>
            </a:r>
            <a:r>
              <a:rPr lang="id-ID" sz="2400" dirty="0" smtClean="0">
                <a:latin typeface="+mj-lt"/>
              </a:rPr>
              <a:t>-  </a:t>
            </a:r>
            <a:r>
              <a:rPr lang="en-US" sz="2400" dirty="0" err="1" smtClean="0">
                <a:latin typeface="+mj-lt"/>
              </a:rPr>
              <a:t>Bagaimana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tingkat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keberhasilan</a:t>
            </a:r>
            <a:r>
              <a:rPr lang="en-US" sz="2400" dirty="0" smtClean="0">
                <a:latin typeface="+mj-lt"/>
              </a:rPr>
              <a:t>? </a:t>
            </a:r>
            <a:r>
              <a:rPr lang="en-US" sz="2400" dirty="0" err="1" smtClean="0">
                <a:latin typeface="+mj-lt"/>
              </a:rPr>
              <a:t>Siapa</a:t>
            </a:r>
            <a:r>
              <a:rPr lang="en-US" sz="2400" dirty="0" smtClean="0">
                <a:latin typeface="+mj-lt"/>
              </a:rPr>
              <a:t> yang  </a:t>
            </a:r>
            <a:r>
              <a:rPr lang="en-US" sz="2400" dirty="0" err="1" smtClean="0">
                <a:latin typeface="+mj-lt"/>
              </a:rPr>
              <a:t>mengevaluasi</a:t>
            </a:r>
            <a:r>
              <a:rPr lang="en-US" sz="2400" dirty="0" smtClean="0">
                <a:latin typeface="+mj-lt"/>
              </a:rPr>
              <a:t>?</a:t>
            </a:r>
            <a:endParaRPr lang="id-ID" sz="2400" dirty="0" smtClean="0">
              <a:latin typeface="+mj-lt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   -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Apa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konsekuensi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evaluasi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?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   </a:t>
            </a:r>
            <a:r>
              <a:rPr lang="id-ID" sz="2400" dirty="0" smtClean="0">
                <a:latin typeface="+mj-lt"/>
              </a:rPr>
              <a:t>  -  </a:t>
            </a:r>
            <a:r>
              <a:rPr lang="en-US" sz="2400" dirty="0" err="1" smtClean="0">
                <a:latin typeface="+mj-lt"/>
              </a:rPr>
              <a:t>Adakah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tuntutan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perubahan</a:t>
            </a:r>
            <a:r>
              <a:rPr lang="id-ID" sz="2400" dirty="0">
                <a:latin typeface="+mj-lt"/>
              </a:rPr>
              <a:t>/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pembatalan</a:t>
            </a:r>
            <a:r>
              <a:rPr lang="en-US" sz="2400" dirty="0" smtClean="0">
                <a:latin typeface="+mj-lt"/>
              </a:rPr>
              <a:t>? 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130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7404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904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500" b="1" dirty="0" smtClean="0">
                <a:latin typeface="+mj-lt"/>
                <a:cs typeface="Arial" pitchFamily="34" charset="0"/>
              </a:rPr>
              <a:t>Model </a:t>
            </a:r>
            <a:r>
              <a:rPr lang="en-US" sz="4500" b="1" dirty="0" err="1" smtClean="0">
                <a:latin typeface="+mj-lt"/>
                <a:cs typeface="Arial" pitchFamily="34" charset="0"/>
              </a:rPr>
              <a:t>Pluralis</a:t>
            </a:r>
            <a:r>
              <a:rPr lang="en-US" sz="4500" b="1" dirty="0" smtClean="0">
                <a:latin typeface="+mj-lt"/>
                <a:cs typeface="Arial" pitchFamily="34" charset="0"/>
              </a:rPr>
              <a:t> (Robert Dahl &amp; David Truman</a:t>
            </a:r>
            <a:r>
              <a:rPr lang="en-US" sz="4500" dirty="0" smtClean="0">
                <a:latin typeface="+mj-lt"/>
                <a:cs typeface="Arial" pitchFamily="34" charset="0"/>
              </a:rPr>
              <a:t>)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atribut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individu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hubungannya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individu-individu</a:t>
            </a:r>
            <a:r>
              <a:rPr lang="en-US" sz="3400" dirty="0" smtClean="0">
                <a:latin typeface="+mj-lt"/>
                <a:cs typeface="Arial" pitchFamily="34" charset="0"/>
              </a:rPr>
              <a:t> yang  lain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proses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pembuatan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3400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Hubungan-hubungan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berlangsung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hubungan-hubungan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dibentuk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keputusan-keputusan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khusus</a:t>
            </a:r>
            <a:r>
              <a:rPr lang="en-US" sz="3400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pembedaan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yg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diantara</a:t>
            </a:r>
            <a:r>
              <a:rPr lang="en-US" sz="3400" dirty="0" smtClean="0">
                <a:latin typeface="+mj-lt"/>
                <a:cs typeface="Arial" pitchFamily="34" charset="0"/>
              </a:rPr>
              <a:t> “</a:t>
            </a:r>
            <a:r>
              <a:rPr lang="en-US" sz="3400" dirty="0" err="1" smtClean="0">
                <a:latin typeface="+mj-lt"/>
                <a:cs typeface="Arial" pitchFamily="34" charset="0"/>
              </a:rPr>
              <a:t>elit</a:t>
            </a:r>
            <a:r>
              <a:rPr lang="en-US" sz="3400" dirty="0" smtClean="0">
                <a:latin typeface="+mj-lt"/>
                <a:cs typeface="Arial" pitchFamily="34" charset="0"/>
              </a:rPr>
              <a:t>”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“</a:t>
            </a:r>
            <a:r>
              <a:rPr lang="en-US" sz="3400" dirty="0" err="1" smtClean="0">
                <a:latin typeface="+mj-lt"/>
                <a:cs typeface="Arial" pitchFamily="34" charset="0"/>
              </a:rPr>
              <a:t>massa</a:t>
            </a:r>
            <a:r>
              <a:rPr lang="en-US" sz="3400" dirty="0" smtClean="0">
                <a:latin typeface="+mj-lt"/>
                <a:cs typeface="Arial" pitchFamily="34" charset="0"/>
              </a:rPr>
              <a:t>”. </a:t>
            </a:r>
            <a:r>
              <a:rPr lang="en-US" sz="3400" dirty="0" err="1" smtClean="0">
                <a:latin typeface="+mj-lt"/>
                <a:cs typeface="Arial" pitchFamily="34" charset="0"/>
              </a:rPr>
              <a:t>Individu-individu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berpartisipasi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pembuatan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waktu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dibutuhkan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individu</a:t>
            </a:r>
            <a:r>
              <a:rPr lang="en-US" sz="3400" dirty="0" smtClean="0">
                <a:latin typeface="+mj-lt"/>
                <a:cs typeface="Arial" pitchFamily="34" charset="0"/>
              </a:rPr>
              <a:t> yang  </a:t>
            </a:r>
            <a:r>
              <a:rPr lang="en-US" sz="3400" dirty="0" err="1" smtClean="0">
                <a:latin typeface="+mj-lt"/>
                <a:cs typeface="Arial" pitchFamily="34" charset="0"/>
              </a:rPr>
              <a:t>sama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berpartisi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waktu</a:t>
            </a:r>
            <a:r>
              <a:rPr lang="en-US" sz="3400" dirty="0" smtClean="0">
                <a:latin typeface="+mj-lt"/>
                <a:cs typeface="Arial" pitchFamily="34" charset="0"/>
              </a:rPr>
              <a:t> yang lain.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err="1" smtClean="0">
                <a:latin typeface="+mj-lt"/>
                <a:cs typeface="Arial" pitchFamily="34" charset="0"/>
              </a:rPr>
              <a:t>Kepemimpinan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bersifat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cair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mempunyai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mobilitas</a:t>
            </a:r>
            <a:r>
              <a:rPr lang="en-US" sz="3400" dirty="0" smtClean="0">
                <a:latin typeface="+mj-lt"/>
                <a:cs typeface="Arial" pitchFamily="34" charset="0"/>
              </a:rPr>
              <a:t> yang  </a:t>
            </a:r>
            <a:r>
              <a:rPr lang="en-US" sz="3400" dirty="0" err="1" smtClean="0">
                <a:latin typeface="+mj-lt"/>
                <a:cs typeface="Arial" pitchFamily="34" charset="0"/>
              </a:rPr>
              <a:t>tinggi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kesehatan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aset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tetapi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salah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satu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dr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sekian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aset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ada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400" dirty="0" smtClean="0">
                <a:latin typeface="+mj-lt"/>
                <a:cs typeface="Arial" pitchFamily="34" charset="0"/>
              </a:rPr>
              <a:t>Terdapat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banyak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diantara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komunitas</a:t>
            </a:r>
            <a:r>
              <a:rPr lang="en-US" sz="3400" dirty="0" smtClean="0">
                <a:latin typeface="+mj-lt"/>
                <a:cs typeface="Arial" pitchFamily="34" charset="0"/>
              </a:rPr>
              <a:t>. </a:t>
            </a:r>
            <a:r>
              <a:rPr lang="en-US" sz="3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kelompok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tunggal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mendominasi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pembuatan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semua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 f.    </a:t>
            </a:r>
            <a:r>
              <a:rPr lang="en-US" sz="3400" dirty="0" err="1" smtClean="0">
                <a:latin typeface="+mj-lt"/>
                <a:cs typeface="Arial" pitchFamily="34" charset="0"/>
              </a:rPr>
              <a:t>Kompetisi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dianggap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berada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diantara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pemimpin</a:t>
            </a:r>
            <a:endParaRPr lang="en-US" sz="3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416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61662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latin typeface="+mj-lt"/>
              </a:rPr>
              <a:t>Tahap-Tahap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en-US" b="1" dirty="0" smtClean="0">
                <a:latin typeface="+mj-lt"/>
              </a:rPr>
              <a:t> (Michael H &amp; M. Ramesh)</a:t>
            </a:r>
          </a:p>
          <a:p>
            <a:r>
              <a:rPr lang="en-US" b="1" dirty="0" err="1" smtClean="0">
                <a:latin typeface="+mj-lt"/>
              </a:rPr>
              <a:t>Penyusunan</a:t>
            </a:r>
            <a:r>
              <a:rPr lang="en-US" b="1" dirty="0" smtClean="0">
                <a:latin typeface="+mj-lt"/>
              </a:rPr>
              <a:t> agenda </a:t>
            </a:r>
            <a:r>
              <a:rPr lang="en-US" dirty="0" smtClean="0">
                <a:latin typeface="+mj-lt"/>
              </a:rPr>
              <a:t>(agenda setting), </a:t>
            </a:r>
            <a:r>
              <a:rPr lang="en-US" dirty="0" err="1" smtClean="0">
                <a:latin typeface="+mj-lt"/>
              </a:rPr>
              <a:t>yakni</a:t>
            </a:r>
            <a:r>
              <a:rPr lang="en-US" dirty="0" smtClean="0">
                <a:latin typeface="+mj-lt"/>
              </a:rPr>
              <a:t> proses </a:t>
            </a:r>
            <a:r>
              <a:rPr lang="en-US" dirty="0" err="1" smtClean="0">
                <a:latin typeface="+mj-lt"/>
              </a:rPr>
              <a:t>aga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masalah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bisa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perhatian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endParaRPr lang="en-US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Formulasi</a:t>
            </a:r>
            <a:r>
              <a:rPr lang="id-ID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id-ID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(policy formulation), </a:t>
            </a:r>
            <a:r>
              <a:rPr lang="en-US" dirty="0" err="1" smtClean="0">
                <a:latin typeface="+mj-lt"/>
              </a:rPr>
              <a:t>yakni</a:t>
            </a:r>
            <a:r>
              <a:rPr lang="id-ID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proses </a:t>
            </a:r>
            <a:r>
              <a:rPr lang="en-US" dirty="0" err="1" smtClean="0">
                <a:latin typeface="+mj-lt"/>
              </a:rPr>
              <a:t>perumusan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pilihan-pilihan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Pembuatan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(decision making), </a:t>
            </a:r>
            <a:r>
              <a:rPr lang="en-US" dirty="0" err="1" smtClean="0">
                <a:latin typeface="+mj-lt"/>
              </a:rPr>
              <a:t>yakni</a:t>
            </a:r>
            <a:r>
              <a:rPr lang="id-ID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proses </a:t>
            </a:r>
            <a:r>
              <a:rPr lang="en-US" dirty="0" err="1" smtClean="0">
                <a:latin typeface="+mj-lt"/>
              </a:rPr>
              <a:t>ketika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memilih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melakukan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tindakan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atau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melakukan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sesuatu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tindakan</a:t>
            </a:r>
            <a:endParaRPr lang="en-US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Implementasi</a:t>
            </a:r>
            <a:r>
              <a:rPr lang="id-ID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id-ID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(policy implementation),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 proses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supaya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mencapai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</a:t>
            </a:r>
            <a:endParaRPr lang="en-US" dirty="0" smtClean="0">
              <a:latin typeface="+mj-lt"/>
            </a:endParaRPr>
          </a:p>
          <a:p>
            <a:r>
              <a:rPr lang="en-US" b="1" dirty="0" err="1" smtClean="0">
                <a:latin typeface="+mj-lt"/>
              </a:rPr>
              <a:t>Evaluasi</a:t>
            </a:r>
            <a:r>
              <a:rPr lang="id-ID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id-ID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(</a:t>
            </a:r>
            <a:r>
              <a:rPr lang="en-US" dirty="0" err="1" smtClean="0">
                <a:latin typeface="+mj-lt"/>
              </a:rPr>
              <a:t>policu</a:t>
            </a:r>
            <a:r>
              <a:rPr lang="id-ID" dirty="0" smtClean="0">
                <a:latin typeface="+mj-lt"/>
              </a:rPr>
              <a:t>y </a:t>
            </a:r>
            <a:r>
              <a:rPr lang="en-US" dirty="0" smtClean="0">
                <a:latin typeface="+mj-lt"/>
              </a:rPr>
              <a:t>evaluation), </a:t>
            </a:r>
            <a:r>
              <a:rPr lang="en-US" dirty="0" err="1" smtClean="0">
                <a:latin typeface="+mj-lt"/>
              </a:rPr>
              <a:t>yakni</a:t>
            </a:r>
            <a:r>
              <a:rPr lang="id-ID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proses </a:t>
            </a:r>
            <a:r>
              <a:rPr lang="en-US" dirty="0" err="1" smtClean="0">
                <a:latin typeface="+mj-lt"/>
              </a:rPr>
              <a:t>untuk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memonitor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menilai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hasil</a:t>
            </a:r>
            <a:r>
              <a:rPr lang="id-ID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a</a:t>
            </a:r>
            <a:r>
              <a:rPr lang="id-ID" dirty="0">
                <a:latin typeface="+mj-lt"/>
              </a:rPr>
              <a:t>t</a:t>
            </a:r>
            <a:r>
              <a:rPr lang="en-US" dirty="0" smtClean="0">
                <a:latin typeface="+mj-lt"/>
              </a:rPr>
              <a:t>au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kinerja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9272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Perumusan </a:t>
            </a:r>
            <a:r>
              <a:rPr lang="en-US" b="1" dirty="0"/>
              <a:t>Kebijakan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sz="3400" b="1" dirty="0" smtClean="0"/>
              <a:t>Perumusan Masalah </a:t>
            </a:r>
            <a:r>
              <a:rPr lang="en-US" sz="3400" dirty="0" smtClean="0"/>
              <a:t>(defining problem)</a:t>
            </a:r>
          </a:p>
          <a:p>
            <a:pPr marL="0" indent="0">
              <a:buNone/>
            </a:pPr>
            <a:r>
              <a:rPr lang="id-ID" sz="3400" dirty="0" smtClean="0"/>
              <a:t>         - </a:t>
            </a:r>
            <a:r>
              <a:rPr lang="en-US" sz="3400" dirty="0" err="1" smtClean="0"/>
              <a:t>Mengenali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merumuskan</a:t>
            </a:r>
            <a:r>
              <a:rPr lang="en-US" sz="3400" dirty="0" smtClean="0"/>
              <a:t> </a:t>
            </a:r>
            <a:r>
              <a:rPr lang="en-US" sz="3400" dirty="0" err="1" smtClean="0"/>
              <a:t>masalah</a:t>
            </a:r>
            <a:endParaRPr lang="id-ID" sz="3400" dirty="0"/>
          </a:p>
          <a:p>
            <a:pPr marL="0" indent="0">
              <a:buNone/>
            </a:pPr>
            <a:r>
              <a:rPr lang="id-ID" sz="3400" dirty="0" smtClean="0"/>
              <a:t> </a:t>
            </a:r>
            <a:r>
              <a:rPr lang="id-ID" sz="3400" dirty="0" smtClean="0"/>
              <a:t>        - </a:t>
            </a:r>
            <a:r>
              <a:rPr lang="en-US" sz="3400" dirty="0" err="1" smtClean="0"/>
              <a:t>Masalah</a:t>
            </a:r>
            <a:r>
              <a:rPr lang="id-ID" sz="3400" dirty="0"/>
              <a:t>2</a:t>
            </a:r>
            <a:r>
              <a:rPr lang="en-US" sz="3400" dirty="0" smtClean="0"/>
              <a:t> </a:t>
            </a:r>
            <a:r>
              <a:rPr lang="en-US" sz="3400" dirty="0" err="1" smtClean="0"/>
              <a:t>publik</a:t>
            </a:r>
            <a:r>
              <a:rPr lang="en-US" sz="3400" dirty="0" smtClean="0"/>
              <a:t> </a:t>
            </a:r>
            <a:r>
              <a:rPr lang="en-US" sz="3400" dirty="0" err="1" smtClean="0"/>
              <a:t>hrs</a:t>
            </a:r>
            <a:r>
              <a:rPr lang="en-US" sz="3400" dirty="0" smtClean="0"/>
              <a:t> </a:t>
            </a:r>
            <a:r>
              <a:rPr lang="en-US" sz="3400" dirty="0" err="1" smtClean="0"/>
              <a:t>dikenali</a:t>
            </a:r>
            <a:r>
              <a:rPr lang="en-US" sz="3400" dirty="0" smtClean="0"/>
              <a:t> </a:t>
            </a:r>
            <a:r>
              <a:rPr lang="en-US" sz="3400" dirty="0" err="1" smtClean="0"/>
              <a:t>dan</a:t>
            </a:r>
            <a:r>
              <a:rPr lang="en-US" sz="3400" dirty="0" smtClean="0"/>
              <a:t> </a:t>
            </a:r>
            <a:r>
              <a:rPr lang="en-US" sz="3400" dirty="0" err="1" smtClean="0"/>
              <a:t>didefinisikan</a:t>
            </a:r>
            <a:r>
              <a:rPr lang="en-US" sz="3400" dirty="0" smtClean="0"/>
              <a:t> dg </a:t>
            </a:r>
            <a:r>
              <a:rPr lang="en-US" sz="3400" dirty="0" err="1" smtClean="0"/>
              <a:t>baik</a:t>
            </a:r>
            <a:r>
              <a:rPr lang="en-US" sz="3400" dirty="0" smtClean="0"/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3400" b="1" dirty="0" smtClean="0"/>
              <a:t>Agenda Kebijakan</a:t>
            </a:r>
          </a:p>
          <a:p>
            <a:pPr marL="0" indent="0">
              <a:buNone/>
            </a:pPr>
            <a:r>
              <a:rPr lang="id-ID" sz="3400" dirty="0" smtClean="0"/>
              <a:t>        - </a:t>
            </a:r>
            <a:r>
              <a:rPr lang="en-US" sz="3400" dirty="0" err="1" smtClean="0"/>
              <a:t>Masalah</a:t>
            </a:r>
            <a:r>
              <a:rPr lang="en-US" sz="3400" dirty="0" smtClean="0"/>
              <a:t>-</a:t>
            </a:r>
            <a:r>
              <a:rPr lang="id-ID" sz="3400" dirty="0" smtClean="0"/>
              <a:t>masalah</a:t>
            </a:r>
            <a:r>
              <a:rPr lang="en-US" sz="3400" dirty="0" smtClean="0"/>
              <a:t> </a:t>
            </a:r>
            <a:r>
              <a:rPr lang="en-US" sz="3400" dirty="0" err="1" smtClean="0"/>
              <a:t>saling</a:t>
            </a:r>
            <a:r>
              <a:rPr lang="en-US" sz="3400" dirty="0" smtClean="0"/>
              <a:t> </a:t>
            </a:r>
            <a:r>
              <a:rPr lang="en-US" sz="3400" dirty="0" err="1" smtClean="0"/>
              <a:t>berkompetisi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masuk</a:t>
            </a:r>
            <a:r>
              <a:rPr lang="id-ID" sz="3400" dirty="0"/>
              <a:t> </a:t>
            </a:r>
            <a:r>
              <a:rPr lang="id-ID" sz="3400" dirty="0" smtClean="0"/>
              <a:t> </a:t>
            </a:r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   </a:t>
            </a:r>
            <a:r>
              <a:rPr lang="en-US" sz="3400" dirty="0" err="1" smtClean="0"/>
              <a:t>kedalam</a:t>
            </a:r>
            <a:r>
              <a:rPr lang="en-US" sz="3400" dirty="0" smtClean="0"/>
              <a:t> </a:t>
            </a:r>
            <a:r>
              <a:rPr lang="en-US" sz="3400" dirty="0" smtClean="0"/>
              <a:t>agenda 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</a:p>
          <a:p>
            <a:pPr marL="0" indent="0">
              <a:buNone/>
            </a:pPr>
            <a:r>
              <a:rPr lang="id-ID" sz="3400" dirty="0" smtClean="0"/>
              <a:t>        - </a:t>
            </a:r>
            <a:r>
              <a:rPr lang="en-US" sz="3400" dirty="0" err="1" smtClean="0"/>
              <a:t>Masalah</a:t>
            </a:r>
            <a:r>
              <a:rPr lang="en-US" sz="3400" dirty="0" smtClean="0"/>
              <a:t> </a:t>
            </a:r>
            <a:r>
              <a:rPr lang="en-US" sz="3400" dirty="0" smtClean="0"/>
              <a:t>yang </a:t>
            </a:r>
            <a:r>
              <a:rPr lang="en-US" sz="3400" dirty="0" err="1" smtClean="0"/>
              <a:t>terpilih</a:t>
            </a:r>
            <a:r>
              <a:rPr lang="en-US" sz="3400" dirty="0" smtClean="0"/>
              <a:t> (</a:t>
            </a:r>
            <a:r>
              <a:rPr lang="en-US" sz="3400" dirty="0" err="1" smtClean="0"/>
              <a:t>memenuhi</a:t>
            </a:r>
            <a:r>
              <a:rPr lang="en-US" sz="3400" dirty="0" smtClean="0"/>
              <a:t> </a:t>
            </a:r>
            <a:r>
              <a:rPr lang="en-US" sz="3400" dirty="0" err="1" smtClean="0"/>
              <a:t>syarat</a:t>
            </a:r>
            <a:r>
              <a:rPr lang="en-US" sz="3400" dirty="0" smtClean="0"/>
              <a:t> </a:t>
            </a:r>
            <a:r>
              <a:rPr lang="en-US" sz="3400" dirty="0" smtClean="0"/>
              <a:t>t</a:t>
            </a:r>
            <a:r>
              <a:rPr lang="id-ID" sz="3400" dirty="0" smtClean="0"/>
              <a:t>tt</a:t>
            </a:r>
            <a:r>
              <a:rPr lang="en-US" sz="3400" dirty="0" smtClean="0"/>
              <a:t>) </a:t>
            </a:r>
            <a:r>
              <a:rPr lang="en-US" sz="3400" dirty="0" err="1" smtClean="0"/>
              <a:t>masuk</a:t>
            </a:r>
            <a:r>
              <a:rPr lang="id-ID" sz="3400" dirty="0"/>
              <a:t> </a:t>
            </a:r>
            <a:r>
              <a:rPr lang="en-US" sz="3400" dirty="0" err="1" smtClean="0"/>
              <a:t>dalam</a:t>
            </a:r>
            <a:endParaRPr lang="id-ID" sz="3400" dirty="0" smtClean="0"/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  </a:t>
            </a:r>
            <a:r>
              <a:rPr lang="en-US" sz="3400" dirty="0" smtClean="0"/>
              <a:t> </a:t>
            </a:r>
            <a:r>
              <a:rPr lang="en-US" sz="3400" dirty="0" smtClean="0"/>
              <a:t>agenda </a:t>
            </a:r>
            <a:r>
              <a:rPr lang="en-US" sz="3400" dirty="0" err="1" smtClean="0"/>
              <a:t>kebijakanakan</a:t>
            </a:r>
            <a:r>
              <a:rPr lang="en-US" sz="3400" dirty="0" smtClean="0"/>
              <a:t> </a:t>
            </a:r>
            <a:r>
              <a:rPr lang="en-US" sz="3400" dirty="0" err="1" smtClean="0"/>
              <a:t>dibahas</a:t>
            </a:r>
            <a:r>
              <a:rPr lang="en-US" sz="3400" dirty="0" smtClean="0"/>
              <a:t> </a:t>
            </a:r>
            <a:r>
              <a:rPr lang="en-US" sz="3400" dirty="0" err="1" smtClean="0"/>
              <a:t>oleh</a:t>
            </a:r>
            <a:r>
              <a:rPr lang="en-US" sz="3400" dirty="0" smtClean="0"/>
              <a:t> </a:t>
            </a:r>
            <a:r>
              <a:rPr lang="en-US" sz="3400" dirty="0" err="1" smtClean="0"/>
              <a:t>perumus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/>
              <a:t> </a:t>
            </a:r>
            <a:endParaRPr lang="en-US" sz="34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3400" b="1" dirty="0" smtClean="0"/>
              <a:t>Pemilihan </a:t>
            </a:r>
            <a:r>
              <a:rPr lang="en-US" sz="3400" b="1" dirty="0" err="1" smtClean="0"/>
              <a:t>Alternatif</a:t>
            </a:r>
            <a:r>
              <a:rPr lang="en-US" sz="3400" b="1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memecahkanmasalah</a:t>
            </a:r>
            <a:r>
              <a:rPr lang="en-US" sz="3400" dirty="0" smtClean="0"/>
              <a:t> </a:t>
            </a:r>
            <a:endParaRPr lang="en-US" sz="3400" dirty="0" smtClean="0"/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 - </a:t>
            </a:r>
            <a:r>
              <a:rPr lang="en-US" sz="3400" dirty="0" err="1" smtClean="0"/>
              <a:t>Perumus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menghadapi</a:t>
            </a:r>
            <a:r>
              <a:rPr lang="en-US" sz="3400" dirty="0" smtClean="0"/>
              <a:t> </a:t>
            </a:r>
            <a:r>
              <a:rPr lang="en-US" sz="3400" dirty="0" err="1" smtClean="0"/>
              <a:t>alternatif</a:t>
            </a:r>
            <a:r>
              <a:rPr lang="en-US" sz="3400" dirty="0" smtClean="0"/>
              <a:t> </a:t>
            </a:r>
            <a:r>
              <a:rPr lang="en-US" sz="3400" dirty="0" err="1" smtClean="0"/>
              <a:t>pilihan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endParaRPr lang="id-ID" sz="3400" dirty="0" smtClean="0"/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  </a:t>
            </a:r>
            <a:r>
              <a:rPr lang="en-US" sz="3400" dirty="0" smtClean="0"/>
              <a:t> </a:t>
            </a:r>
            <a:r>
              <a:rPr lang="en-US" sz="3400" dirty="0" smtClean="0"/>
              <a:t>yang </a:t>
            </a:r>
            <a:r>
              <a:rPr lang="en-US" sz="3400" dirty="0" err="1" smtClean="0"/>
              <a:t>dapat</a:t>
            </a:r>
            <a:r>
              <a:rPr lang="en-US" sz="3400" dirty="0" smtClean="0"/>
              <a:t> </a:t>
            </a:r>
            <a:r>
              <a:rPr lang="en-US" sz="3400" dirty="0" err="1" smtClean="0"/>
              <a:t>diambil</a:t>
            </a:r>
            <a:r>
              <a:rPr lang="en-US" sz="3400" dirty="0" smtClean="0"/>
              <a:t> </a:t>
            </a:r>
            <a:r>
              <a:rPr lang="en-US" sz="3400" dirty="0" err="1" smtClean="0"/>
              <a:t>untuk</a:t>
            </a:r>
            <a:r>
              <a:rPr lang="en-US" sz="3400" dirty="0" smtClean="0"/>
              <a:t> </a:t>
            </a:r>
            <a:r>
              <a:rPr lang="en-US" sz="3400" dirty="0" err="1" smtClean="0"/>
              <a:t>memecahkan</a:t>
            </a:r>
            <a:r>
              <a:rPr lang="en-US" sz="3400" dirty="0" smtClean="0"/>
              <a:t> </a:t>
            </a:r>
            <a:r>
              <a:rPr lang="en-US" sz="3400" dirty="0" err="1" smtClean="0"/>
              <a:t>masalah</a:t>
            </a:r>
            <a:r>
              <a:rPr lang="en-US" sz="3400" dirty="0" smtClean="0"/>
              <a:t> </a:t>
            </a:r>
            <a:r>
              <a:rPr lang="en-US" sz="3400" dirty="0" err="1" smtClean="0"/>
              <a:t>tsb</a:t>
            </a:r>
            <a:endParaRPr lang="en-US" sz="3400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en-US" sz="3400" dirty="0" smtClean="0"/>
              <a:t>Tahap </a:t>
            </a:r>
            <a:r>
              <a:rPr lang="en-US" sz="3400" b="1" dirty="0" err="1" smtClean="0"/>
              <a:t>penetapan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kebijakan</a:t>
            </a:r>
            <a:endParaRPr lang="en-US" sz="3400" b="1" dirty="0" smtClean="0"/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-  </a:t>
            </a:r>
            <a:r>
              <a:rPr lang="en-US" sz="3400" dirty="0" err="1" smtClean="0"/>
              <a:t>Setelah</a:t>
            </a:r>
            <a:r>
              <a:rPr lang="en-US" sz="3400" dirty="0" smtClean="0"/>
              <a:t> </a:t>
            </a:r>
            <a:r>
              <a:rPr lang="en-US" sz="3400" dirty="0" err="1" smtClean="0"/>
              <a:t>pilihan</a:t>
            </a:r>
            <a:r>
              <a:rPr lang="en-US" sz="3400" dirty="0" smtClean="0"/>
              <a:t> </a:t>
            </a:r>
            <a:r>
              <a:rPr lang="en-US" sz="3400" dirty="0" err="1" smtClean="0"/>
              <a:t>alternatif</a:t>
            </a:r>
            <a:r>
              <a:rPr lang="en-US" sz="3400" dirty="0" smtClean="0"/>
              <a:t> </a:t>
            </a:r>
            <a:r>
              <a:rPr lang="en-US" sz="3400" dirty="0" err="1" smtClean="0"/>
              <a:t>dipilih</a:t>
            </a:r>
            <a:r>
              <a:rPr lang="en-US" sz="3400" dirty="0"/>
              <a:t>, </a:t>
            </a:r>
            <a:r>
              <a:rPr lang="en-US" sz="3400" dirty="0" err="1" smtClean="0"/>
              <a:t>maka</a:t>
            </a:r>
            <a:r>
              <a:rPr lang="en-US" sz="3400" dirty="0" smtClean="0"/>
              <a:t> </a:t>
            </a:r>
            <a:r>
              <a:rPr lang="en-US" sz="3400" dirty="0" err="1" smtClean="0"/>
              <a:t>langkah</a:t>
            </a:r>
            <a:r>
              <a:rPr lang="en-US" sz="3400" dirty="0" smtClean="0"/>
              <a:t> </a:t>
            </a:r>
            <a:r>
              <a:rPr lang="en-US" sz="3400" dirty="0" err="1" smtClean="0"/>
              <a:t>akhir</a:t>
            </a:r>
            <a:r>
              <a:rPr lang="en-US" sz="3400" dirty="0" smtClean="0"/>
              <a:t> </a:t>
            </a:r>
            <a:r>
              <a:rPr lang="en-US" sz="3400" dirty="0" err="1" smtClean="0"/>
              <a:t>adalah</a:t>
            </a:r>
            <a:endParaRPr lang="id-ID" sz="3400" dirty="0" smtClean="0"/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   </a:t>
            </a:r>
            <a:r>
              <a:rPr lang="en-US" sz="3400" dirty="0" smtClean="0"/>
              <a:t> </a:t>
            </a:r>
            <a:r>
              <a:rPr lang="en-US" sz="3400" dirty="0" err="1" smtClean="0"/>
              <a:t>penetapan</a:t>
            </a:r>
            <a:r>
              <a:rPr lang="en-US" sz="3400" dirty="0" smtClean="0"/>
              <a:t> </a:t>
            </a:r>
            <a:r>
              <a:rPr lang="en-US" sz="3400" dirty="0" err="1" smtClean="0"/>
              <a:t>kebijakan</a:t>
            </a:r>
            <a:r>
              <a:rPr lang="en-US" sz="3400" dirty="0" smtClean="0"/>
              <a:t> </a:t>
            </a:r>
            <a:r>
              <a:rPr lang="en-US" sz="3400" dirty="0" err="1" smtClean="0"/>
              <a:t>sehingga</a:t>
            </a:r>
            <a:r>
              <a:rPr lang="en-US" sz="3400" dirty="0" smtClean="0"/>
              <a:t> </a:t>
            </a:r>
            <a:r>
              <a:rPr lang="en-US" sz="3400" dirty="0" err="1" smtClean="0"/>
              <a:t>mempunyai</a:t>
            </a:r>
            <a:r>
              <a:rPr lang="en-US" sz="3400" dirty="0" smtClean="0"/>
              <a:t> </a:t>
            </a:r>
            <a:r>
              <a:rPr lang="en-US" sz="3400" dirty="0" err="1" smtClean="0"/>
              <a:t>kekuatan</a:t>
            </a:r>
            <a:r>
              <a:rPr lang="en-US" sz="3400" dirty="0" smtClean="0"/>
              <a:t> </a:t>
            </a:r>
            <a:endParaRPr lang="id-ID" sz="3400" dirty="0" smtClean="0"/>
          </a:p>
          <a:p>
            <a:pPr marL="0" indent="0">
              <a:buNone/>
            </a:pPr>
            <a:r>
              <a:rPr lang="id-ID" sz="3400" dirty="0"/>
              <a:t> </a:t>
            </a:r>
            <a:r>
              <a:rPr lang="id-ID" sz="3400" dirty="0" smtClean="0"/>
              <a:t>          </a:t>
            </a:r>
            <a:r>
              <a:rPr lang="en-US" sz="3400" dirty="0" err="1" smtClean="0"/>
              <a:t>hukum</a:t>
            </a:r>
            <a:r>
              <a:rPr lang="en-US" sz="3400" dirty="0" smtClean="0"/>
              <a:t> </a:t>
            </a:r>
            <a:r>
              <a:rPr lang="en-US" sz="3400" dirty="0" smtClean="0"/>
              <a:t>yang </a:t>
            </a:r>
            <a:r>
              <a:rPr lang="en-US" sz="3400" dirty="0" err="1"/>
              <a:t>mengikat</a:t>
            </a:r>
            <a:endParaRPr lang="en-US" sz="3400" dirty="0"/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584158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Aktor</a:t>
            </a:r>
            <a:r>
              <a:rPr lang="en-US" b="1" dirty="0" smtClean="0"/>
              <a:t> </a:t>
            </a:r>
            <a:r>
              <a:rPr lang="id-ID" b="1" dirty="0" smtClean="0"/>
              <a:t>- </a:t>
            </a:r>
            <a:r>
              <a:rPr lang="en-US" b="1" dirty="0" err="1" smtClean="0"/>
              <a:t>aktor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perumusan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(</a:t>
            </a:r>
            <a:r>
              <a:rPr lang="en-US" dirty="0" err="1" smtClean="0"/>
              <a:t>agen-agen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Presiden</a:t>
            </a:r>
            <a:r>
              <a:rPr lang="en-US" dirty="0" smtClean="0"/>
              <a:t> ( </a:t>
            </a:r>
            <a:r>
              <a:rPr lang="en-US" dirty="0" err="1" smtClean="0"/>
              <a:t>eksekutif</a:t>
            </a:r>
            <a:r>
              <a:rPr lang="en-US" dirty="0" smtClean="0"/>
              <a:t> )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Yudikatuf</a:t>
            </a:r>
            <a:endParaRPr lang="en-US" dirty="0" smtClean="0"/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Pemeran</a:t>
            </a:r>
            <a:r>
              <a:rPr lang="en-US" b="1" dirty="0" smtClean="0"/>
              <a:t> 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resmi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perumusan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endParaRPr lang="en-US" b="1" dirty="0"/>
          </a:p>
          <a:p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partai-partai</a:t>
            </a:r>
            <a:r>
              <a:rPr lang="en-US" dirty="0" smtClean="0"/>
              <a:t> politik </a:t>
            </a:r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/>
              <a:t> </a:t>
            </a:r>
            <a:r>
              <a:rPr lang="en-US" dirty="0" err="1"/>
              <a:t>individu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002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latin typeface="+mj-lt"/>
              </a:rPr>
              <a:t>Konteks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perumusan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kebijakan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publik</a:t>
            </a:r>
            <a:endParaRPr lang="en-US" sz="2800" b="1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Konteks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Kebudayaan</a:t>
            </a:r>
            <a:r>
              <a:rPr lang="en-US" sz="2800" dirty="0" smtClean="0">
                <a:latin typeface="+mj-lt"/>
              </a:rPr>
              <a:t> Politik</a:t>
            </a:r>
          </a:p>
          <a:p>
            <a:r>
              <a:rPr lang="en-US" sz="2800" dirty="0" err="1" smtClean="0">
                <a:latin typeface="+mj-lt"/>
              </a:rPr>
              <a:t>Setiap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masyarakat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memiliki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kebudayaan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tertentu</a:t>
            </a:r>
            <a:r>
              <a:rPr lang="en-US" sz="2800" dirty="0" smtClean="0">
                <a:latin typeface="+mj-lt"/>
              </a:rPr>
              <a:t> yang </a:t>
            </a:r>
            <a:r>
              <a:rPr lang="en-US" sz="2800" dirty="0" err="1" smtClean="0">
                <a:latin typeface="+mj-lt"/>
              </a:rPr>
              <a:t>membedakan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gaya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hidup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masing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-</a:t>
            </a:r>
            <a:r>
              <a:rPr lang="en-US" sz="2800" dirty="0" err="1" smtClean="0">
                <a:latin typeface="+mj-lt"/>
              </a:rPr>
              <a:t>masing</a:t>
            </a:r>
            <a:endParaRPr lang="en-US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Konteks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sosial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ekonomi</a:t>
            </a: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Kondisi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sosial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ekonomi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juga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merupakan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variabel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penting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proses </a:t>
            </a:r>
            <a:r>
              <a:rPr lang="en-US" sz="2800" dirty="0" err="1" smtClean="0">
                <a:latin typeface="+mj-lt"/>
              </a:rPr>
              <a:t>perumusan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kebijakan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99925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8003232" cy="9361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Nilai </a:t>
            </a:r>
            <a:r>
              <a:rPr lang="en-US" sz="3600" b="1" dirty="0"/>
              <a:t>yang </a:t>
            </a:r>
            <a:r>
              <a:rPr lang="en-US" sz="3600" b="1" dirty="0" err="1"/>
              <a:t>berpengaruh</a:t>
            </a:r>
            <a:r>
              <a:rPr lang="en-US" sz="3600" b="1" dirty="0"/>
              <a:t> </a:t>
            </a:r>
            <a:r>
              <a:rPr lang="en-US" sz="3600" b="1" dirty="0" err="1"/>
              <a:t>dalam</a:t>
            </a:r>
            <a:r>
              <a:rPr lang="en-US" sz="3600" b="1" dirty="0"/>
              <a:t> </a:t>
            </a:r>
            <a:r>
              <a:rPr lang="en-US" sz="3600" b="1" dirty="0" err="1"/>
              <a:t>perumusan</a:t>
            </a:r>
            <a:r>
              <a:rPr lang="en-US" sz="3600" b="1" dirty="0"/>
              <a:t> </a:t>
            </a:r>
            <a:r>
              <a:rPr lang="en-US" sz="3600" b="1" dirty="0" err="1"/>
              <a:t>kebijakan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515719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+mj-lt"/>
              </a:rPr>
              <a:t>Nilai - </a:t>
            </a:r>
            <a:r>
              <a:rPr lang="en-US" sz="2800" b="1" dirty="0" err="1" smtClean="0">
                <a:latin typeface="+mj-lt"/>
              </a:rPr>
              <a:t>nilai</a:t>
            </a:r>
            <a:r>
              <a:rPr lang="en-US" sz="2800" b="1" dirty="0" smtClean="0">
                <a:latin typeface="+mj-lt"/>
              </a:rPr>
              <a:t> politik</a:t>
            </a:r>
          </a:p>
          <a:p>
            <a:pPr marL="0" indent="0">
              <a:buNone/>
            </a:pPr>
            <a:r>
              <a:rPr lang="id-ID" sz="2800" dirty="0" smtClean="0">
                <a:latin typeface="+mj-lt"/>
              </a:rPr>
              <a:t>       </a:t>
            </a:r>
            <a:r>
              <a:rPr lang="en-US" sz="2800" dirty="0" err="1" smtClean="0">
                <a:latin typeface="+mj-lt"/>
              </a:rPr>
              <a:t>Pembuat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mungkin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menilai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alternatif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 </a:t>
            </a:r>
            <a:r>
              <a:rPr lang="en-US" sz="2800" dirty="0" err="1"/>
              <a:t>alternatif</a:t>
            </a:r>
            <a:r>
              <a:rPr lang="id-ID" sz="2800" dirty="0"/>
              <a:t> </a:t>
            </a:r>
            <a:r>
              <a:rPr lang="en-US" sz="2800" dirty="0" err="1" smtClean="0">
                <a:latin typeface="+mj-lt"/>
              </a:rPr>
              <a:t>kebijakan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berdasarkan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kepentingan</a:t>
            </a:r>
            <a:r>
              <a:rPr lang="en-US" sz="2800" dirty="0" smtClean="0">
                <a:latin typeface="+mj-lt"/>
              </a:rPr>
              <a:t> 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 </a:t>
            </a:r>
            <a:r>
              <a:rPr lang="en-US" sz="2800" dirty="0" err="1" smtClean="0">
                <a:latin typeface="+mj-lt"/>
              </a:rPr>
              <a:t>partai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politik</a:t>
            </a:r>
            <a:r>
              <a:rPr lang="en-US" sz="2800" dirty="0" smtClean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kelompoknya</a:t>
            </a:r>
            <a:endParaRPr lang="en-US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800" b="1" dirty="0">
                <a:latin typeface="+mj-lt"/>
              </a:rPr>
              <a:t>Nilai </a:t>
            </a:r>
            <a:r>
              <a:rPr lang="en-US" sz="2800" b="1" dirty="0" smtClean="0">
                <a:latin typeface="+mj-lt"/>
              </a:rPr>
              <a:t>- </a:t>
            </a:r>
            <a:r>
              <a:rPr lang="en-US" sz="2800" b="1" dirty="0" err="1" smtClean="0">
                <a:latin typeface="+mj-lt"/>
              </a:rPr>
              <a:t>nilai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organisasi</a:t>
            </a:r>
            <a:endParaRPr lang="en-US" sz="2800" b="1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 smtClean="0">
                <a:latin typeface="+mj-lt"/>
              </a:rPr>
              <a:t>     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Pembuat </a:t>
            </a:r>
            <a:r>
              <a:rPr lang="en-US" sz="2800" dirty="0" err="1" smtClean="0">
                <a:latin typeface="+mj-lt"/>
              </a:rPr>
              <a:t>keputusan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juga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mungkin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dipengaruhi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oleh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</a:t>
            </a:r>
            <a:r>
              <a:rPr lang="en-US" sz="2800" dirty="0" smtClean="0">
                <a:latin typeface="+mj-lt"/>
              </a:rPr>
              <a:t>-</a:t>
            </a:r>
            <a:r>
              <a:rPr lang="id-ID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</a:t>
            </a:r>
            <a:r>
              <a:rPr lang="en-US" sz="2800" dirty="0" smtClean="0">
                <a:latin typeface="+mj-lt"/>
              </a:rPr>
              <a:t>  </a:t>
            </a:r>
            <a:r>
              <a:rPr lang="en-US" sz="2800" dirty="0" err="1" smtClean="0">
                <a:latin typeface="+mj-lt"/>
              </a:rPr>
              <a:t>organisasi,dimana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organisasi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banyak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 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menggunakan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imbalan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atau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sanksi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dalam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usahanya</a:t>
            </a:r>
            <a:r>
              <a:rPr lang="en-US" sz="2800" dirty="0" smtClean="0">
                <a:latin typeface="+mj-lt"/>
              </a:rPr>
              <a:t> 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 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mempengaruhi</a:t>
            </a:r>
            <a:r>
              <a:rPr lang="en-US" sz="2800" dirty="0" smtClean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anggotanya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bertindak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atas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dasar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nilai-nilai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organisasi</a:t>
            </a:r>
            <a:r>
              <a:rPr lang="en-US" sz="28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66031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18058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590465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600" b="1" dirty="0" err="1">
                <a:latin typeface="+mj-lt"/>
              </a:rPr>
              <a:t>Nilai</a:t>
            </a:r>
            <a:r>
              <a:rPr lang="en-US" sz="3600" b="1" dirty="0">
                <a:latin typeface="+mj-lt"/>
              </a:rPr>
              <a:t> - </a:t>
            </a:r>
            <a:r>
              <a:rPr lang="en-US" sz="3600" b="1" dirty="0" err="1">
                <a:latin typeface="+mj-lt"/>
              </a:rPr>
              <a:t>nilai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kebijakan</a:t>
            </a:r>
            <a:endParaRPr lang="en-US" sz="3600" b="1" dirty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    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Pembuat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keputusan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juga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mungkin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bertindak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baik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atas</a:t>
            </a:r>
            <a:r>
              <a:rPr lang="en-US" sz="3600" dirty="0">
                <a:latin typeface="+mj-lt"/>
              </a:rPr>
              <a:t>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</a:t>
            </a:r>
            <a:r>
              <a:rPr lang="en-US" sz="3600" dirty="0" err="1" smtClean="0">
                <a:latin typeface="+mj-lt"/>
              </a:rPr>
              <a:t>dasarpersepsi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mereka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tentang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kepentingan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masyarakat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atau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kepercayaan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mengenari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apa</a:t>
            </a:r>
            <a:r>
              <a:rPr lang="en-US" sz="3600" dirty="0">
                <a:latin typeface="+mj-lt"/>
              </a:rPr>
              <a:t>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</a:t>
            </a:r>
            <a:r>
              <a:rPr lang="en-US" sz="3600" dirty="0" err="1" smtClean="0">
                <a:latin typeface="+mj-lt"/>
              </a:rPr>
              <a:t>yg</a:t>
            </a:r>
            <a:r>
              <a:rPr lang="id-ID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merupakan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kebijakan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publik</a:t>
            </a:r>
            <a:r>
              <a:rPr lang="en-US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secara</a:t>
            </a:r>
            <a:r>
              <a:rPr lang="en-US" sz="3600" dirty="0">
                <a:latin typeface="+mj-lt"/>
              </a:rPr>
              <a:t> moral </a:t>
            </a:r>
            <a:r>
              <a:rPr lang="en-US" sz="3600" dirty="0" err="1">
                <a:latin typeface="+mj-lt"/>
              </a:rPr>
              <a:t>benar</a:t>
            </a:r>
            <a:r>
              <a:rPr lang="en-US" sz="3600" dirty="0">
                <a:latin typeface="+mj-lt"/>
              </a:rPr>
              <a:t>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 </a:t>
            </a:r>
            <a:r>
              <a:rPr lang="en-US" sz="3600" dirty="0" err="1" smtClean="0">
                <a:latin typeface="+mj-lt"/>
              </a:rPr>
              <a:t>atau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pantas</a:t>
            </a:r>
            <a:endParaRPr lang="id-ID" sz="3600" b="1" dirty="0">
              <a:latin typeface="+mj-lt"/>
            </a:endParaRPr>
          </a:p>
          <a:p>
            <a:pPr marL="514350" indent="-514350">
              <a:buAutoNum type="arabicPeriod" startAt="4"/>
            </a:pPr>
            <a:r>
              <a:rPr lang="en-US" sz="3600" b="1" dirty="0" err="1" smtClean="0">
                <a:latin typeface="+mj-lt"/>
              </a:rPr>
              <a:t>Nilai</a:t>
            </a:r>
            <a:r>
              <a:rPr lang="en-US" sz="3600" b="1" dirty="0" smtClean="0">
                <a:latin typeface="+mj-lt"/>
              </a:rPr>
              <a:t> – </a:t>
            </a:r>
            <a:r>
              <a:rPr lang="en-US" sz="3600" b="1" dirty="0" err="1" smtClean="0">
                <a:latin typeface="+mj-lt"/>
              </a:rPr>
              <a:t>nilai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pribadi</a:t>
            </a:r>
            <a:endParaRPr lang="id-ID" sz="3600" b="1" dirty="0">
              <a:latin typeface="+mj-lt"/>
            </a:endParaRPr>
          </a:p>
          <a:p>
            <a:pPr marL="0" indent="0">
              <a:buNone/>
            </a:pPr>
            <a:r>
              <a:rPr lang="id-ID" sz="3600" b="1" dirty="0" smtClean="0">
                <a:latin typeface="+mj-lt"/>
              </a:rPr>
              <a:t>       </a:t>
            </a:r>
            <a:r>
              <a:rPr lang="en-US" sz="3600" dirty="0" err="1" smtClean="0">
                <a:latin typeface="+mj-lt"/>
              </a:rPr>
              <a:t>Untuk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melindungi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mengembangkan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kepentingan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ekonomi</a:t>
            </a:r>
            <a:r>
              <a:rPr lang="en-US" sz="3600" dirty="0" smtClean="0">
                <a:latin typeface="+mj-lt"/>
              </a:rPr>
              <a:t>, </a:t>
            </a:r>
            <a:r>
              <a:rPr lang="en-US" sz="3600" dirty="0" err="1" smtClean="0">
                <a:latin typeface="+mj-lt"/>
              </a:rPr>
              <a:t>reputasi</a:t>
            </a:r>
            <a:r>
              <a:rPr lang="en-US" sz="3600" dirty="0" smtClean="0">
                <a:latin typeface="+mj-lt"/>
              </a:rPr>
              <a:t>, </a:t>
            </a:r>
            <a:r>
              <a:rPr lang="en-US" sz="3600" dirty="0" err="1" smtClean="0">
                <a:latin typeface="+mj-lt"/>
              </a:rPr>
              <a:t>atau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kedudukan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sejarah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seseorang</a:t>
            </a:r>
            <a:r>
              <a:rPr lang="en-US" sz="3600" dirty="0" smtClean="0">
                <a:latin typeface="+mj-lt"/>
              </a:rPr>
              <a:t>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</a:t>
            </a:r>
            <a:r>
              <a:rPr lang="en-US" sz="3600" dirty="0" err="1" smtClean="0">
                <a:latin typeface="+mj-lt"/>
              </a:rPr>
              <a:t>mungkin</a:t>
            </a:r>
            <a:r>
              <a:rPr lang="en-US" sz="3600" dirty="0" smtClean="0">
                <a:latin typeface="+mj-lt"/>
              </a:rPr>
              <a:t> pula </a:t>
            </a:r>
            <a:r>
              <a:rPr lang="en-US" sz="3600" dirty="0" err="1" smtClean="0">
                <a:latin typeface="+mj-lt"/>
              </a:rPr>
              <a:t>merupakan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kriteria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keputusan</a:t>
            </a:r>
            <a:endParaRPr lang="en-US" sz="3600" dirty="0" smtClean="0">
              <a:latin typeface="+mj-lt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sz="3600" b="1" dirty="0" err="1" smtClean="0">
                <a:latin typeface="+mj-lt"/>
              </a:rPr>
              <a:t>Nilai</a:t>
            </a:r>
            <a:r>
              <a:rPr lang="en-US" sz="3600" b="1" dirty="0" smtClean="0">
                <a:latin typeface="+mj-lt"/>
              </a:rPr>
              <a:t> – </a:t>
            </a:r>
            <a:r>
              <a:rPr lang="en-US" sz="3600" b="1" dirty="0" err="1" smtClean="0">
                <a:latin typeface="+mj-lt"/>
              </a:rPr>
              <a:t>nilai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ideologi</a:t>
            </a:r>
            <a:r>
              <a:rPr lang="en-US" sz="3600" b="1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id-ID" sz="3600" dirty="0" smtClean="0">
                <a:latin typeface="+mj-lt"/>
              </a:rPr>
              <a:t>        </a:t>
            </a:r>
            <a:r>
              <a:rPr lang="en-US" sz="3600" dirty="0" err="1" smtClean="0">
                <a:latin typeface="+mj-lt"/>
              </a:rPr>
              <a:t>Ideologi</a:t>
            </a:r>
            <a:r>
              <a:rPr lang="en-US" sz="3600" dirty="0" smtClean="0">
                <a:latin typeface="+mj-lt"/>
              </a:rPr>
              <a:t>(</a:t>
            </a:r>
            <a:r>
              <a:rPr lang="en-US" sz="3600" dirty="0" err="1" smtClean="0">
                <a:latin typeface="+mj-lt"/>
              </a:rPr>
              <a:t>sperangkat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nilai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kepecayaan</a:t>
            </a:r>
            <a:r>
              <a:rPr lang="en-US" sz="3600" dirty="0" smtClean="0">
                <a:latin typeface="+mj-lt"/>
              </a:rPr>
              <a:t> yang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 </a:t>
            </a:r>
            <a:r>
              <a:rPr lang="en-US" sz="3600" dirty="0" err="1" smtClean="0">
                <a:latin typeface="+mj-lt"/>
              </a:rPr>
              <a:t>berhubungan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dengan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logis</a:t>
            </a:r>
            <a:r>
              <a:rPr lang="en-US" sz="3600" dirty="0" smtClean="0">
                <a:latin typeface="+mj-lt"/>
              </a:rPr>
              <a:t> yang </a:t>
            </a:r>
            <a:r>
              <a:rPr lang="en-US" sz="3600" dirty="0" err="1" smtClean="0">
                <a:latin typeface="+mj-lt"/>
              </a:rPr>
              <a:t>memberikan</a:t>
            </a:r>
            <a:r>
              <a:rPr lang="en-US" sz="3600" dirty="0" smtClean="0">
                <a:latin typeface="+mj-lt"/>
              </a:rPr>
              <a:t>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 </a:t>
            </a:r>
            <a:r>
              <a:rPr lang="en-US" sz="3600" dirty="0" err="1" smtClean="0">
                <a:latin typeface="+mj-lt"/>
              </a:rPr>
              <a:t>gambaran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dunia</a:t>
            </a:r>
            <a:r>
              <a:rPr lang="en-US" sz="3600" dirty="0" smtClean="0">
                <a:latin typeface="+mj-lt"/>
              </a:rPr>
              <a:t> yang </a:t>
            </a:r>
            <a:r>
              <a:rPr lang="en-US" sz="3600" dirty="0" err="1" smtClean="0">
                <a:latin typeface="+mj-lt"/>
              </a:rPr>
              <a:t>disederhanakan</a:t>
            </a:r>
            <a:r>
              <a:rPr lang="en-US" sz="3600" dirty="0" smtClean="0">
                <a:latin typeface="+mj-lt"/>
              </a:rPr>
              <a:t>) </a:t>
            </a:r>
            <a:r>
              <a:rPr lang="en-US" sz="3600" dirty="0" err="1" smtClean="0">
                <a:latin typeface="+mj-lt"/>
              </a:rPr>
              <a:t>dijadikan</a:t>
            </a:r>
            <a:r>
              <a:rPr lang="en-US" sz="3600" dirty="0" smtClean="0">
                <a:latin typeface="+mj-lt"/>
              </a:rPr>
              <a:t> </a:t>
            </a:r>
            <a:endParaRPr lang="id-ID" sz="3600" dirty="0" smtClean="0">
              <a:latin typeface="+mj-lt"/>
            </a:endParaRPr>
          </a:p>
          <a:p>
            <a:pPr marL="0" indent="0">
              <a:buNone/>
            </a:pPr>
            <a:r>
              <a:rPr lang="id-ID" sz="3600" dirty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       </a:t>
            </a:r>
            <a:r>
              <a:rPr lang="en-US" sz="3600" dirty="0" err="1" smtClean="0">
                <a:latin typeface="+mj-lt"/>
              </a:rPr>
              <a:t>pedoman</a:t>
            </a:r>
            <a:r>
              <a:rPr lang="en-US" sz="3600" dirty="0" smtClean="0">
                <a:latin typeface="+mj-lt"/>
              </a:rPr>
              <a:t> </a:t>
            </a:r>
            <a:r>
              <a:rPr lang="id-ID" sz="3600" dirty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perumusan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kebijakan</a:t>
            </a:r>
            <a:r>
              <a:rPr lang="en-US" sz="36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830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600" b="1" dirty="0" smtClean="0">
                <a:cs typeface="Arial" pitchFamily="34" charset="0"/>
              </a:rPr>
              <a:t/>
            </a:r>
            <a:br>
              <a:rPr lang="id-ID" sz="3600" b="1" dirty="0" smtClean="0">
                <a:cs typeface="Arial" pitchFamily="34" charset="0"/>
              </a:rPr>
            </a:br>
            <a:r>
              <a:rPr lang="en-US" sz="3600" b="1" dirty="0" err="1" smtClean="0">
                <a:cs typeface="Arial" pitchFamily="34" charset="0"/>
              </a:rPr>
              <a:t>Pendekatan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dalam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Analisis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Kebijakan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Publik</a:t>
            </a:r>
            <a:r>
              <a:rPr lang="en-US" sz="3600" b="1" dirty="0" smtClean="0">
                <a:cs typeface="Arial" pitchFamily="34" charset="0"/>
              </a:rPr>
              <a:t/>
            </a:r>
            <a:br>
              <a:rPr lang="en-US" sz="3600" b="1" dirty="0" smtClean="0">
                <a:cs typeface="Arial" pitchFamily="34" charset="0"/>
              </a:rPr>
            </a:b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Ada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Fungsional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kelembagaan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warganegara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psikologis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10969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9766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b="1" dirty="0" err="1" smtClean="0">
                <a:latin typeface="+mj-lt"/>
                <a:cs typeface="Arial" pitchFamily="34" charset="0"/>
              </a:rPr>
              <a:t>Pendekatan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kelompok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dirty="0" err="1" smtClean="0">
                <a:latin typeface="+mj-lt"/>
                <a:cs typeface="Arial" pitchFamily="34" charset="0"/>
              </a:rPr>
              <a:t>Pendekatan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menyatakan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bahwa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pembuatan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kebijakan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adalah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hasil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perjuangan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kelompok-kelompok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r>
              <a:rPr lang="en-US" dirty="0" err="1" smtClean="0">
                <a:latin typeface="+mj-lt"/>
                <a:cs typeface="Arial" pitchFamily="34" charset="0"/>
              </a:rPr>
              <a:t>Masing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masing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kelompok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mmpertahan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membela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tujuan-tujuan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persaingannya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kelompok</a:t>
            </a:r>
            <a:r>
              <a:rPr lang="en-US" dirty="0" smtClean="0">
                <a:latin typeface="+mj-lt"/>
                <a:cs typeface="Arial" pitchFamily="34" charset="0"/>
              </a:rPr>
              <a:t> lain.</a:t>
            </a:r>
          </a:p>
          <a:p>
            <a:endParaRPr lang="en-US" dirty="0" smtClean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2. </a:t>
            </a:r>
            <a:r>
              <a:rPr lang="en-US" b="1" dirty="0" err="1" smtClean="0">
                <a:latin typeface="+mj-lt"/>
                <a:cs typeface="Arial" pitchFamily="34" charset="0"/>
              </a:rPr>
              <a:t>Pendekatan</a:t>
            </a:r>
            <a:r>
              <a:rPr lang="en-US" b="1" dirty="0" smtClean="0">
                <a:latin typeface="+mj-lt"/>
                <a:cs typeface="Arial" pitchFamily="34" charset="0"/>
              </a:rPr>
              <a:t> Proses </a:t>
            </a:r>
            <a:r>
              <a:rPr lang="en-US" b="1" dirty="0" err="1" smtClean="0">
                <a:latin typeface="+mj-lt"/>
                <a:cs typeface="Arial" pitchFamily="34" charset="0"/>
              </a:rPr>
              <a:t>Fungsional</a:t>
            </a:r>
            <a:r>
              <a:rPr lang="en-US" b="1" dirty="0" smtClean="0">
                <a:latin typeface="+mj-lt"/>
                <a:cs typeface="Arial" pitchFamily="34" charset="0"/>
              </a:rPr>
              <a:t> (Harold </a:t>
            </a:r>
            <a:r>
              <a:rPr lang="en-US" b="1" dirty="0" err="1" smtClean="0">
                <a:latin typeface="+mj-lt"/>
                <a:cs typeface="Arial" pitchFamily="34" charset="0"/>
              </a:rPr>
              <a:t>Lasswell</a:t>
            </a:r>
            <a:r>
              <a:rPr lang="en-US" dirty="0" smtClean="0">
                <a:latin typeface="+mj-lt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  </a:t>
            </a:r>
            <a:r>
              <a:rPr lang="en-US" dirty="0" err="1" smtClean="0">
                <a:latin typeface="+mj-lt"/>
                <a:cs typeface="Arial" pitchFamily="34" charset="0"/>
              </a:rPr>
              <a:t>kategori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analisis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fungsional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dapat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digunakan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meliputi</a:t>
            </a:r>
            <a:r>
              <a:rPr lang="en-US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Intelegensi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Rekomendasi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Perskripsi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Permohonan</a:t>
            </a:r>
            <a:r>
              <a:rPr lang="en-US" dirty="0" smtClean="0">
                <a:latin typeface="+mj-lt"/>
                <a:cs typeface="Arial" pitchFamily="34" charset="0"/>
              </a:rPr>
              <a:t> (invocation)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Aplikasi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f.   </a:t>
            </a:r>
            <a:r>
              <a:rPr lang="en-US" dirty="0" err="1" smtClean="0">
                <a:latin typeface="+mj-lt"/>
                <a:cs typeface="Arial" pitchFamily="34" charset="0"/>
              </a:rPr>
              <a:t>Penilaian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endParaRPr lang="en-US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44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54461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600" b="1" dirty="0" smtClean="0">
                <a:latin typeface="+mj-lt"/>
                <a:cs typeface="Arial" pitchFamily="34" charset="0"/>
              </a:rPr>
              <a:t>3. </a:t>
            </a:r>
            <a:r>
              <a:rPr lang="en-US" sz="4600" b="1" dirty="0" err="1" smtClean="0">
                <a:latin typeface="+mj-lt"/>
                <a:cs typeface="Arial" pitchFamily="34" charset="0"/>
              </a:rPr>
              <a:t>Pendekatan</a:t>
            </a:r>
            <a:r>
              <a:rPr lang="en-US" sz="4600" b="1" dirty="0" smtClean="0">
                <a:latin typeface="+mj-lt"/>
                <a:cs typeface="Arial" pitchFamily="34" charset="0"/>
              </a:rPr>
              <a:t> </a:t>
            </a:r>
            <a:r>
              <a:rPr lang="en-US" sz="4600" b="1" dirty="0" err="1" smtClean="0">
                <a:latin typeface="+mj-lt"/>
                <a:cs typeface="Arial" pitchFamily="34" charset="0"/>
              </a:rPr>
              <a:t>kelembag</a:t>
            </a:r>
            <a:r>
              <a:rPr lang="en-US" sz="5100" b="1" dirty="0" err="1" smtClean="0">
                <a:latin typeface="+mj-lt"/>
                <a:cs typeface="Arial" pitchFamily="34" charset="0"/>
              </a:rPr>
              <a:t>aan</a:t>
            </a:r>
            <a:endParaRPr lang="en-US" sz="5100" b="1" dirty="0" smtClean="0">
              <a:latin typeface="+mj-lt"/>
              <a:cs typeface="Arial" pitchFamily="34" charset="0"/>
            </a:endParaRPr>
          </a:p>
          <a:p>
            <a:r>
              <a:rPr lang="en-US" sz="4400" dirty="0" err="1" smtClean="0">
                <a:latin typeface="+mj-lt"/>
                <a:cs typeface="Arial" pitchFamily="34" charset="0"/>
              </a:rPr>
              <a:t>Struktur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telah</a:t>
            </a:r>
            <a:r>
              <a:rPr lang="en-US" sz="4400" dirty="0" smtClean="0">
                <a:latin typeface="+mj-lt"/>
                <a:cs typeface="Arial" pitchFamily="34" charset="0"/>
              </a:rPr>
              <a:t> lama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fokus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ilmu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4400" dirty="0" smtClean="0">
                <a:latin typeface="+mj-lt"/>
                <a:cs typeface="Arial" pitchFamily="34" charset="0"/>
              </a:rPr>
              <a:t>. </a:t>
            </a:r>
            <a:r>
              <a:rPr lang="en-US" sz="4400" dirty="0" err="1" smtClean="0">
                <a:latin typeface="+mj-lt"/>
                <a:cs typeface="Arial" pitchFamily="34" charset="0"/>
              </a:rPr>
              <a:t>Kajian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ilmu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memfokuskan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studi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4400" dirty="0" smtClean="0">
                <a:latin typeface="+mj-lt"/>
                <a:cs typeface="Arial" pitchFamily="34" charset="0"/>
              </a:rPr>
              <a:t>-  </a:t>
            </a:r>
            <a:r>
              <a:rPr lang="en-US" sz="44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44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4400" dirty="0" smtClean="0">
                <a:latin typeface="+mj-lt"/>
                <a:cs typeface="Arial" pitchFamily="34" charset="0"/>
              </a:rPr>
              <a:t>Dalam </a:t>
            </a:r>
            <a:r>
              <a:rPr lang="en-US" sz="4400" dirty="0" err="1" smtClean="0">
                <a:latin typeface="+mj-lt"/>
                <a:cs typeface="Arial" pitchFamily="34" charset="0"/>
              </a:rPr>
              <a:t>pandangan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tradisional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kegiatan-kegiatan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umum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berpusat</a:t>
            </a:r>
            <a:r>
              <a:rPr lang="en-US" sz="4400" dirty="0" smtClean="0">
                <a:latin typeface="+mj-lt"/>
                <a:cs typeface="Arial" pitchFamily="34" charset="0"/>
              </a:rPr>
              <a:t> di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sekitar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ttt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4400" dirty="0" smtClean="0">
                <a:latin typeface="+mj-lt"/>
                <a:cs typeface="Arial" pitchFamily="34" charset="0"/>
              </a:rPr>
              <a:t>: </a:t>
            </a:r>
            <a:r>
              <a:rPr lang="en-US" sz="4400" dirty="0" err="1" smtClean="0">
                <a:latin typeface="+mj-lt"/>
                <a:cs typeface="Arial" pitchFamily="34" charset="0"/>
              </a:rPr>
              <a:t>legislatif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eksekutif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yudikatif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partai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4400" dirty="0" smtClean="0">
                <a:latin typeface="+mj-lt"/>
                <a:cs typeface="Arial" pitchFamily="34" charset="0"/>
              </a:rPr>
              <a:t>. </a:t>
            </a:r>
            <a:r>
              <a:rPr lang="en-US" sz="4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itu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dilihat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4400" dirty="0" smtClean="0">
                <a:latin typeface="+mj-lt"/>
                <a:cs typeface="Arial" pitchFamily="34" charset="0"/>
              </a:rPr>
              <a:t> yang </a:t>
            </a:r>
            <a:r>
              <a:rPr lang="en-US" sz="4400" dirty="0" err="1" smtClean="0">
                <a:latin typeface="+mj-lt"/>
                <a:cs typeface="Arial" pitchFamily="34" charset="0"/>
              </a:rPr>
              <a:t>sangat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erat</a:t>
            </a:r>
            <a:r>
              <a:rPr lang="en-US" sz="44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44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memiliki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tiga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karakteristik</a:t>
            </a:r>
            <a:r>
              <a:rPr lang="en-US" sz="4400" dirty="0" smtClean="0">
                <a:latin typeface="+mj-lt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memberi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legitimasi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kebijakan</a:t>
            </a:r>
            <a:endParaRPr lang="en-US" sz="4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4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membutuhkan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universitalitas</a:t>
            </a:r>
            <a:endParaRPr lang="en-US" sz="4400" dirty="0" smtClean="0">
              <a:latin typeface="+mj-lt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menjangkau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syah</a:t>
            </a:r>
            <a:r>
              <a:rPr lang="en-US" sz="4400" dirty="0" smtClean="0">
                <a:latin typeface="+mj-lt"/>
                <a:cs typeface="Arial" pitchFamily="34" charset="0"/>
              </a:rPr>
              <a:t> orang yang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melanggar</a:t>
            </a:r>
            <a:r>
              <a:rPr lang="en-US" sz="4400" dirty="0" smtClean="0">
                <a:latin typeface="+mj-lt"/>
                <a:cs typeface="Arial" pitchFamily="34" charset="0"/>
              </a:rPr>
              <a:t>. </a:t>
            </a:r>
            <a:r>
              <a:rPr lang="en-US" sz="4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demikian</a:t>
            </a:r>
            <a:r>
              <a:rPr lang="en-US" sz="4400" dirty="0" smtClean="0">
                <a:latin typeface="+mj-lt"/>
                <a:cs typeface="Arial" pitchFamily="34" charset="0"/>
              </a:rPr>
              <a:t>,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menuntut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loyalitas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semua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warganegara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dan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monopoli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penggunaan</a:t>
            </a:r>
            <a:r>
              <a:rPr lang="en-US" sz="4400" dirty="0" smtClean="0">
                <a:latin typeface="+mj-lt"/>
                <a:cs typeface="Arial" pitchFamily="34" charset="0"/>
              </a:rPr>
              <a:t> </a:t>
            </a:r>
            <a:r>
              <a:rPr lang="en-US" sz="4400" dirty="0" err="1" smtClean="0">
                <a:latin typeface="+mj-lt"/>
                <a:cs typeface="Arial" pitchFamily="34" charset="0"/>
              </a:rPr>
              <a:t>kekuatan</a:t>
            </a:r>
            <a:r>
              <a:rPr lang="en-US" dirty="0" smtClean="0">
                <a:cs typeface="Arial" pitchFamily="34" charset="0"/>
              </a:rPr>
              <a:t>.</a:t>
            </a:r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502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4. </a:t>
            </a:r>
            <a:r>
              <a:rPr lang="en-US" b="1" dirty="0" smtClean="0"/>
              <a:t> </a:t>
            </a: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peran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warganegara</a:t>
            </a:r>
            <a:endParaRPr lang="en-US" b="1" dirty="0" smtClean="0"/>
          </a:p>
          <a:p>
            <a:r>
              <a:rPr lang="en-US" dirty="0" smtClean="0"/>
              <a:t>Pembuatan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John Locke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John Stuart Mill yang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07373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Psikologis</a:t>
            </a:r>
            <a:endParaRPr lang="en-US" b="1" dirty="0" smtClean="0"/>
          </a:p>
          <a:p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kejiwaan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orang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Adaptasi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Kooptasi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-  Non-</a:t>
            </a:r>
            <a:r>
              <a:rPr lang="en-US" dirty="0" err="1" smtClean="0"/>
              <a:t>implementasi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2700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846640" cy="8640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sz="4000" b="1" dirty="0" smtClean="0"/>
              <a:t>Model </a:t>
            </a:r>
            <a:r>
              <a:rPr lang="id-ID" sz="4000" b="1" dirty="0" smtClean="0"/>
              <a:t>- model </a:t>
            </a:r>
            <a:r>
              <a:rPr lang="en-US" sz="4000" b="1" dirty="0" err="1" smtClean="0"/>
              <a:t>Perumusan</a:t>
            </a:r>
            <a:r>
              <a:rPr lang="en-US" sz="4000" b="1" dirty="0" smtClean="0"/>
              <a:t> Kebijakan</a:t>
            </a:r>
            <a:br>
              <a:rPr lang="en-US" sz="4000" b="1" dirty="0" smtClean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001000" cy="4953000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Model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(Easton)</a:t>
            </a:r>
          </a:p>
          <a:p>
            <a:pPr algn="l"/>
            <a:r>
              <a:rPr lang="en-US" b="1" dirty="0"/>
              <a:t> </a:t>
            </a:r>
            <a:endParaRPr lang="en-US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1257300" y="3394364"/>
            <a:ext cx="12954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Input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5200" y="3394364"/>
            <a:ext cx="19050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Political System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72200" y="3394364"/>
            <a:ext cx="1524000" cy="9074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    Output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90800" y="36576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  <a:endCxn id="8" idx="1"/>
          </p:cNvCxnSpPr>
          <p:nvPr/>
        </p:nvCxnSpPr>
        <p:spPr>
          <a:xfrm>
            <a:off x="2552700" y="3851564"/>
            <a:ext cx="952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Up Arrow 25"/>
          <p:cNvSpPr/>
          <p:nvPr/>
        </p:nvSpPr>
        <p:spPr>
          <a:xfrm>
            <a:off x="1905000" y="4419600"/>
            <a:ext cx="45719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736079" y="4419600"/>
            <a:ext cx="45719" cy="5604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657600" y="5105400"/>
            <a:ext cx="16002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</a:t>
            </a:r>
            <a:r>
              <a:rPr lang="en-US" dirty="0" smtClean="0">
                <a:solidFill>
                  <a:schemeClr val="tx1"/>
                </a:solidFill>
              </a:rPr>
              <a:t>feedback</a:t>
            </a:r>
          </a:p>
        </p:txBody>
      </p:sp>
      <p:cxnSp>
        <p:nvCxnSpPr>
          <p:cNvPr id="31" name="Straight Connector 30"/>
          <p:cNvCxnSpPr>
            <a:stCxn id="26" idx="2"/>
            <a:endCxn id="28" idx="2"/>
          </p:cNvCxnSpPr>
          <p:nvPr/>
        </p:nvCxnSpPr>
        <p:spPr>
          <a:xfrm>
            <a:off x="1927860" y="4953000"/>
            <a:ext cx="4831079" cy="27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9" idx="1"/>
          </p:cNvCxnSpPr>
          <p:nvPr/>
        </p:nvCxnSpPr>
        <p:spPr>
          <a:xfrm flipV="1">
            <a:off x="5562600" y="3848101"/>
            <a:ext cx="609600" cy="3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75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40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4000" b="1" dirty="0" smtClean="0">
                <a:latin typeface="+mj-lt"/>
                <a:cs typeface="Arial" pitchFamily="34" charset="0"/>
              </a:rPr>
              <a:t>. </a:t>
            </a:r>
            <a:r>
              <a:rPr lang="en-US" sz="4000" b="1" dirty="0" smtClean="0">
                <a:latin typeface="+mj-lt"/>
                <a:cs typeface="Arial" pitchFamily="34" charset="0"/>
              </a:rPr>
              <a:t>Model </a:t>
            </a:r>
            <a:r>
              <a:rPr lang="id-ID" sz="4000" b="1" dirty="0" err="1">
                <a:latin typeface="+mj-lt"/>
                <a:cs typeface="Arial" pitchFamily="34" charset="0"/>
              </a:rPr>
              <a:t>R</a:t>
            </a:r>
            <a:r>
              <a:rPr lang="en-US" sz="4000" b="1" dirty="0" err="1" smtClean="0">
                <a:latin typeface="+mj-lt"/>
                <a:cs typeface="Arial" pitchFamily="34" charset="0"/>
              </a:rPr>
              <a:t>asional</a:t>
            </a:r>
            <a:r>
              <a:rPr lang="en-US" sz="4000" b="1" dirty="0" smtClean="0">
                <a:latin typeface="+mj-lt"/>
                <a:cs typeface="Arial" pitchFamily="34" charset="0"/>
              </a:rPr>
              <a:t> </a:t>
            </a:r>
            <a:r>
              <a:rPr lang="id-ID" sz="4000" b="1" dirty="0" err="1">
                <a:latin typeface="+mj-lt"/>
                <a:cs typeface="Arial" pitchFamily="34" charset="0"/>
              </a:rPr>
              <a:t>K</a:t>
            </a:r>
            <a:r>
              <a:rPr lang="en-US" sz="4000" b="1" dirty="0" err="1" smtClean="0">
                <a:latin typeface="+mj-lt"/>
                <a:cs typeface="Arial" pitchFamily="34" charset="0"/>
              </a:rPr>
              <a:t>omprehensif</a:t>
            </a:r>
            <a:endParaRPr lang="en-US" sz="4000" b="1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dirty="0" smtClean="0">
                <a:latin typeface="+mj-lt"/>
                <a:cs typeface="Arial" pitchFamily="34" charset="0"/>
              </a:rPr>
              <a:t>Dalam model ini ada </a:t>
            </a:r>
            <a:r>
              <a:rPr lang="en-US" dirty="0" smtClean="0">
                <a:latin typeface="+mj-lt"/>
                <a:cs typeface="Arial" pitchFamily="34" charset="0"/>
              </a:rPr>
              <a:t>Lima </a:t>
            </a:r>
            <a:r>
              <a:rPr lang="en-US" dirty="0" err="1" smtClean="0">
                <a:latin typeface="+mj-lt"/>
                <a:cs typeface="Arial" pitchFamily="34" charset="0"/>
              </a:rPr>
              <a:t>elemen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 yaitu </a:t>
            </a:r>
            <a:r>
              <a:rPr lang="en-US" dirty="0" smtClean="0">
                <a:latin typeface="+mj-lt"/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  <a:cs typeface="Arial" pitchFamily="34" charset="0"/>
              </a:rPr>
              <a:t>Pembuat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keputusan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dihadapkan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tertentu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Tujuan-tujuan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nilai-nilai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atau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sasaran-sasaran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mengarahkan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pembuat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keputusan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dijelaskan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disusun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menurut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arti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pentingnya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  <a:cs typeface="Arial" pitchFamily="34" charset="0"/>
              </a:rPr>
              <a:t>Berbagai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alternatif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mengatasi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masalah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perlu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diselidiki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Konsekuensi-konsekuensi</a:t>
            </a:r>
            <a:r>
              <a:rPr lang="en-US" dirty="0" smtClean="0">
                <a:latin typeface="+mj-lt"/>
                <a:cs typeface="Arial" pitchFamily="34" charset="0"/>
              </a:rPr>
              <a:t>( </a:t>
            </a:r>
            <a:r>
              <a:rPr lang="en-US" dirty="0" err="1" smtClean="0">
                <a:latin typeface="+mj-lt"/>
                <a:cs typeface="Arial" pitchFamily="34" charset="0"/>
              </a:rPr>
              <a:t>biaya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keuntungan</a:t>
            </a:r>
            <a:r>
              <a:rPr lang="en-US" dirty="0" smtClean="0">
                <a:latin typeface="+mj-lt"/>
                <a:cs typeface="Arial" pitchFamily="34" charset="0"/>
              </a:rPr>
              <a:t>) yang </a:t>
            </a:r>
            <a:r>
              <a:rPr lang="en-US" dirty="0" err="1" smtClean="0">
                <a:latin typeface="+mj-lt"/>
                <a:cs typeface="Arial" pitchFamily="34" charset="0"/>
              </a:rPr>
              <a:t>timbul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setiap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pemilihan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alternatif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sendiri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  <a:cs typeface="Arial" pitchFamily="34" charset="0"/>
              </a:rPr>
              <a:t>Setiap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alternatif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konsekuensi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menyertainya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dapat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dibandingkan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alternatif-alternatif</a:t>
            </a:r>
            <a:r>
              <a:rPr lang="en-US" dirty="0" smtClean="0">
                <a:latin typeface="+mj-lt"/>
                <a:cs typeface="Arial" pitchFamily="34" charset="0"/>
              </a:rPr>
              <a:t> lain.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750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1812</Words>
  <Application>Microsoft Office PowerPoint</Application>
  <PresentationFormat>On-screen Show (4:3)</PresentationFormat>
  <Paragraphs>223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Model Analisis KebijakanPublik</vt:lpstr>
      <vt:lpstr>PowerPoint Presentation</vt:lpstr>
      <vt:lpstr> Pendekatan dalam Analisis Kebijakan Publik </vt:lpstr>
      <vt:lpstr>PowerPoint Presentation</vt:lpstr>
      <vt:lpstr>PowerPoint Presentation</vt:lpstr>
      <vt:lpstr>PowerPoint Presentation</vt:lpstr>
      <vt:lpstr>PowerPoint Presentation</vt:lpstr>
      <vt:lpstr>  Model - model Perumusan Kebijakan </vt:lpstr>
      <vt:lpstr>PowerPoint Presentation</vt:lpstr>
      <vt:lpstr>8 Kritik terhadap model Rasional Komprehensif</vt:lpstr>
      <vt:lpstr>PowerPoint Presentation</vt:lpstr>
      <vt:lpstr>PowerPoint Presentation</vt:lpstr>
      <vt:lpstr>PowerPoint Presentation</vt:lpstr>
      <vt:lpstr>  Tahap-Tahap Kebijakan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Perumusan Kebijakan </vt:lpstr>
      <vt:lpstr>lanjutan</vt:lpstr>
      <vt:lpstr>PowerPoint Presentation</vt:lpstr>
      <vt:lpstr> Nilai yang berpengaruh dalam perumusan kebijakan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Analisis KebijakanPublik</dc:title>
  <dc:creator>My PC</dc:creator>
  <cp:lastModifiedBy>My PC</cp:lastModifiedBy>
  <cp:revision>11</cp:revision>
  <dcterms:created xsi:type="dcterms:W3CDTF">2021-08-15T10:52:56Z</dcterms:created>
  <dcterms:modified xsi:type="dcterms:W3CDTF">2021-08-16T01:42:43Z</dcterms:modified>
</cp:coreProperties>
</file>