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0" r:id="rId4"/>
    <p:sldId id="258" r:id="rId5"/>
    <p:sldId id="261" r:id="rId6"/>
    <p:sldId id="262" r:id="rId7"/>
    <p:sldId id="263" r:id="rId8"/>
    <p:sldId id="264" r:id="rId9"/>
    <p:sldId id="265" r:id="rId10"/>
    <p:sldId id="266" r:id="rId11"/>
    <p:sldId id="267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BB55C5-4D69-4C73-BEB3-1F7B26637393}" type="datetimeFigureOut">
              <a:rPr lang="en-US" smtClean="0"/>
              <a:pPr/>
              <a:t>8/20/2019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BCA46F-6D7D-4441-B931-41AFB85A647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BB55C5-4D69-4C73-BEB3-1F7B26637393}" type="datetimeFigureOut">
              <a:rPr lang="en-US" smtClean="0"/>
              <a:pPr/>
              <a:t>8/20/2019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BCA46F-6D7D-4441-B931-41AFB85A647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BB55C5-4D69-4C73-BEB3-1F7B26637393}" type="datetimeFigureOut">
              <a:rPr lang="en-US" smtClean="0"/>
              <a:pPr/>
              <a:t>8/20/2019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BCA46F-6D7D-4441-B931-41AFB85A647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BB55C5-4D69-4C73-BEB3-1F7B26637393}" type="datetimeFigureOut">
              <a:rPr lang="en-US" smtClean="0"/>
              <a:pPr/>
              <a:t>8/20/2019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BCA46F-6D7D-4441-B931-41AFB85A647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BB55C5-4D69-4C73-BEB3-1F7B26637393}" type="datetimeFigureOut">
              <a:rPr lang="en-US" smtClean="0"/>
              <a:pPr/>
              <a:t>8/20/2019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BCA46F-6D7D-4441-B931-41AFB85A647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BB55C5-4D69-4C73-BEB3-1F7B26637393}" type="datetimeFigureOut">
              <a:rPr lang="en-US" smtClean="0"/>
              <a:pPr/>
              <a:t>8/20/2019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BCA46F-6D7D-4441-B931-41AFB85A647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BB55C5-4D69-4C73-BEB3-1F7B26637393}" type="datetimeFigureOut">
              <a:rPr lang="en-US" smtClean="0"/>
              <a:pPr/>
              <a:t>8/20/2019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BCA46F-6D7D-4441-B931-41AFB85A647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BB55C5-4D69-4C73-BEB3-1F7B26637393}" type="datetimeFigureOut">
              <a:rPr lang="en-US" smtClean="0"/>
              <a:pPr/>
              <a:t>8/20/2019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BCA46F-6D7D-4441-B931-41AFB85A647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BB55C5-4D69-4C73-BEB3-1F7B26637393}" type="datetimeFigureOut">
              <a:rPr lang="en-US" smtClean="0"/>
              <a:pPr/>
              <a:t>8/20/2019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BCA46F-6D7D-4441-B931-41AFB85A647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BB55C5-4D69-4C73-BEB3-1F7B26637393}" type="datetimeFigureOut">
              <a:rPr lang="en-US" smtClean="0"/>
              <a:pPr/>
              <a:t>8/20/2019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BCA46F-6D7D-4441-B931-41AFB85A647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BB55C5-4D69-4C73-BEB3-1F7B26637393}" type="datetimeFigureOut">
              <a:rPr lang="en-US" smtClean="0"/>
              <a:pPr/>
              <a:t>8/20/2019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BCA46F-6D7D-4441-B931-41AFB85A647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BB55C5-4D69-4C73-BEB3-1F7B26637393}" type="datetimeFigureOut">
              <a:rPr lang="en-US" smtClean="0"/>
              <a:pPr/>
              <a:t>8/20/2019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BCA46F-6D7D-4441-B931-41AFB85A647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228600"/>
            <a:ext cx="7924800" cy="685799"/>
          </a:xfrm>
        </p:spPr>
        <p:txBody>
          <a:bodyPr>
            <a:normAutofit fontScale="90000"/>
          </a:bodyPr>
          <a:lstStyle/>
          <a:p>
            <a:r>
              <a:rPr lang="en-US" sz="4000" b="1" dirty="0" smtClean="0">
                <a:latin typeface="Arial" pitchFamily="34" charset="0"/>
                <a:cs typeface="Arial" pitchFamily="34" charset="0"/>
              </a:rPr>
              <a:t>ASPEK PELAYANAN</a:t>
            </a:r>
            <a:endParaRPr lang="en-US" sz="4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1066800"/>
            <a:ext cx="8077200" cy="5105400"/>
          </a:xfrm>
        </p:spPr>
        <p:txBody>
          <a:bodyPr>
            <a:normAutofit fontScale="25000" lnSpcReduction="20000"/>
          </a:bodyPr>
          <a:lstStyle/>
          <a:p>
            <a:pPr marL="514350" indent="-514350" algn="l"/>
            <a:r>
              <a:rPr lang="en-US" sz="11200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Zeithamal</a:t>
            </a:r>
            <a:r>
              <a:rPr lang="en-US" sz="11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11200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Parasuraman</a:t>
            </a:r>
            <a:r>
              <a:rPr lang="en-US" sz="11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&amp; </a:t>
            </a:r>
            <a:r>
              <a:rPr lang="en-US" sz="11200" b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Berry </a:t>
            </a:r>
            <a:endParaRPr lang="en-US" sz="11200" b="1" dirty="0" smtClean="0">
              <a:latin typeface="Arial" pitchFamily="34" charset="0"/>
              <a:cs typeface="Arial" pitchFamily="34" charset="0"/>
            </a:endParaRPr>
          </a:p>
          <a:p>
            <a:pPr marL="514350" indent="-514350" algn="l">
              <a:buFont typeface="+mj-lt"/>
              <a:buAutoNum type="arabicPeriod"/>
            </a:pPr>
            <a:r>
              <a:rPr lang="en-US" sz="112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1200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Tangibels</a:t>
            </a:r>
            <a:r>
              <a:rPr lang="en-US" sz="11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n-US" sz="112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atau</a:t>
            </a:r>
            <a:r>
              <a:rPr lang="en-US" sz="11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12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ketampakan</a:t>
            </a:r>
            <a:r>
              <a:rPr lang="en-US" sz="11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12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fisik</a:t>
            </a:r>
            <a:r>
              <a:rPr lang="en-US" sz="11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(</a:t>
            </a:r>
            <a:r>
              <a:rPr lang="en-US" sz="112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fasilitas</a:t>
            </a:r>
            <a:r>
              <a:rPr lang="en-US" sz="11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12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operasional</a:t>
            </a:r>
            <a:r>
              <a:rPr lang="en-US" sz="11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) </a:t>
            </a:r>
            <a:r>
              <a:rPr lang="en-US" sz="112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meliputi</a:t>
            </a:r>
            <a:r>
              <a:rPr lang="en-US" sz="11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12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gedung</a:t>
            </a:r>
            <a:r>
              <a:rPr lang="en-US" sz="11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112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peralatan</a:t>
            </a:r>
            <a:r>
              <a:rPr lang="en-US" sz="11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112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pegawai</a:t>
            </a:r>
            <a:r>
              <a:rPr lang="en-US" sz="11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, &amp; fasilitas2 lain </a:t>
            </a:r>
            <a:r>
              <a:rPr lang="id-ID" sz="11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kualitas</a:t>
            </a:r>
            <a:r>
              <a:rPr lang="en-US" sz="11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id-ID" sz="11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pelayanan </a:t>
            </a:r>
            <a:r>
              <a:rPr lang="en-US" sz="11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id-ID" sz="11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yang dilihat</a:t>
            </a:r>
            <a:r>
              <a:rPr lang="en-US" sz="11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id-ID" sz="11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dari</a:t>
            </a:r>
            <a:r>
              <a:rPr lang="en-US" sz="11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id-ID" sz="11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sarana</a:t>
            </a:r>
            <a:r>
              <a:rPr lang="en-US" sz="11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id-ID" sz="11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fisik </a:t>
            </a:r>
            <a:r>
              <a:rPr lang="en-US" sz="11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id-ID" sz="11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yang </a:t>
            </a:r>
            <a:r>
              <a:rPr lang="en-US" sz="11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id-ID" sz="11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kasat</a:t>
            </a:r>
            <a:r>
              <a:rPr lang="en-US" sz="11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id-ID" sz="11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mata, dengan</a:t>
            </a:r>
            <a:r>
              <a:rPr lang="en-US" sz="11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id-ID" sz="11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indikator-indikatornya yang meliputi</a:t>
            </a:r>
            <a:r>
              <a:rPr lang="en-US" sz="11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id-ID" sz="11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sarana</a:t>
            </a:r>
            <a:r>
              <a:rPr lang="en-US" sz="11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id-ID" sz="11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parkir, ruang</a:t>
            </a:r>
            <a:r>
              <a:rPr lang="en-US" sz="11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id-ID" sz="11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tunggu, jumlah</a:t>
            </a:r>
            <a:r>
              <a:rPr lang="en-US" sz="11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id-ID" sz="11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pegawai, media informasi</a:t>
            </a:r>
            <a:r>
              <a:rPr lang="en-US" sz="11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id-ID" sz="11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pengurusan, media informasi</a:t>
            </a:r>
            <a:r>
              <a:rPr lang="en-US" sz="11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id-ID" sz="11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keluhan</a:t>
            </a:r>
            <a:r>
              <a:rPr lang="en-US" sz="11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, &amp; </a:t>
            </a:r>
            <a:r>
              <a:rPr lang="id-ID" sz="11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jarak</a:t>
            </a:r>
            <a:r>
              <a:rPr lang="en-US" sz="11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id-ID" sz="11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ketempat</a:t>
            </a:r>
            <a:r>
              <a:rPr lang="en-US" sz="11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id-ID" sz="11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layanan</a:t>
            </a:r>
            <a:r>
              <a:rPr lang="en-US" sz="11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 </a:t>
            </a:r>
          </a:p>
          <a:p>
            <a:pPr marL="514350" indent="-514350" algn="l">
              <a:buFont typeface="+mj-lt"/>
              <a:buAutoNum type="arabicPeriod"/>
            </a:pPr>
            <a:r>
              <a:rPr lang="en-US" sz="11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1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Reliability </a:t>
            </a:r>
            <a:r>
              <a:rPr lang="en-US" sz="11200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atau</a:t>
            </a:r>
            <a:r>
              <a:rPr lang="en-US" sz="11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1200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realibilatas</a:t>
            </a:r>
            <a:r>
              <a:rPr lang="en-US" sz="11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12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adalah</a:t>
            </a:r>
            <a:r>
              <a:rPr lang="en-US" sz="11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12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kemampuan</a:t>
            </a:r>
            <a:r>
              <a:rPr lang="en-US" sz="11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12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untuk</a:t>
            </a:r>
            <a:r>
              <a:rPr lang="en-US" sz="11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12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menyelenggarakan</a:t>
            </a:r>
            <a:r>
              <a:rPr lang="en-US" sz="11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yang </a:t>
            </a:r>
            <a:r>
              <a:rPr lang="en-US" sz="112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dijanjikan</a:t>
            </a:r>
            <a:r>
              <a:rPr lang="en-US" sz="11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12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secara</a:t>
            </a:r>
            <a:r>
              <a:rPr lang="en-US" sz="11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12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akurat</a:t>
            </a:r>
            <a:r>
              <a:rPr lang="en-US" sz="11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( </a:t>
            </a:r>
            <a:r>
              <a:rPr lang="en-US" sz="112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informasi</a:t>
            </a:r>
            <a:r>
              <a:rPr lang="en-US" sz="11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12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ttg</a:t>
            </a:r>
            <a:r>
              <a:rPr lang="en-US" sz="11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12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syarat,waktu</a:t>
            </a:r>
            <a:r>
              <a:rPr lang="en-US" sz="11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112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beaya</a:t>
            </a:r>
            <a:r>
              <a:rPr lang="en-US" sz="11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12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dll</a:t>
            </a:r>
            <a:r>
              <a:rPr lang="en-US" sz="11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)</a:t>
            </a:r>
          </a:p>
          <a:p>
            <a:pPr marL="514350" indent="-514350" algn="l">
              <a:buFont typeface="+mj-lt"/>
              <a:buAutoNum type="arabicPeriod"/>
            </a:pPr>
            <a:endParaRPr lang="en-US" sz="11200" dirty="0" smtClean="0">
              <a:latin typeface="Arial" pitchFamily="34" charset="0"/>
              <a:cs typeface="Arial" pitchFamily="34" charset="0"/>
            </a:endParaRPr>
          </a:p>
          <a:p>
            <a:pPr marL="514350" indent="-514350" algn="l">
              <a:buFont typeface="+mj-lt"/>
              <a:buAutoNum type="arabicPeriod"/>
            </a:pPr>
            <a:endParaRPr lang="en-US" sz="11200" dirty="0" smtClean="0">
              <a:latin typeface="Arial" pitchFamily="34" charset="0"/>
              <a:cs typeface="Arial" pitchFamily="34" charset="0"/>
            </a:endParaRPr>
          </a:p>
          <a:p>
            <a:pPr marL="514350" indent="-514350" algn="l">
              <a:buFont typeface="+mj-lt"/>
              <a:buAutoNum type="arabicPeriod"/>
            </a:pPr>
            <a:endParaRPr lang="en-US" dirty="0" smtClean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4638"/>
            <a:ext cx="8153400" cy="715962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Sistematika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059363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dirty="0" smtClean="0"/>
              <a:t>I  </a:t>
            </a:r>
            <a:r>
              <a:rPr lang="en-US" dirty="0" err="1" smtClean="0"/>
              <a:t>Pendahuluan</a:t>
            </a:r>
            <a:r>
              <a:rPr lang="en-US" dirty="0" smtClean="0"/>
              <a:t> </a:t>
            </a:r>
          </a:p>
          <a:p>
            <a:r>
              <a:rPr lang="en-US" dirty="0" err="1" smtClean="0"/>
              <a:t>Latar</a:t>
            </a:r>
            <a:r>
              <a:rPr lang="en-US" dirty="0" smtClean="0"/>
              <a:t> </a:t>
            </a:r>
            <a:r>
              <a:rPr lang="en-US" dirty="0" err="1" smtClean="0"/>
              <a:t>belakang</a:t>
            </a:r>
            <a:r>
              <a:rPr lang="en-US" dirty="0" smtClean="0"/>
              <a:t> </a:t>
            </a:r>
          </a:p>
          <a:p>
            <a:r>
              <a:rPr lang="en-US" dirty="0" err="1" smtClean="0"/>
              <a:t>Perumusan</a:t>
            </a:r>
            <a:r>
              <a:rPr lang="en-US" dirty="0" smtClean="0"/>
              <a:t> </a:t>
            </a:r>
            <a:r>
              <a:rPr lang="en-US" dirty="0" err="1" smtClean="0"/>
              <a:t>masalah</a:t>
            </a:r>
            <a:endParaRPr lang="en-US" dirty="0" smtClean="0"/>
          </a:p>
          <a:p>
            <a:r>
              <a:rPr lang="en-US" dirty="0" err="1" smtClean="0"/>
              <a:t>Tujuan</a:t>
            </a:r>
            <a:r>
              <a:rPr lang="en-US" dirty="0" smtClean="0"/>
              <a:t>, </a:t>
            </a:r>
            <a:r>
              <a:rPr lang="en-US" dirty="0" err="1" smtClean="0"/>
              <a:t>manfaat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II. </a:t>
            </a:r>
            <a:r>
              <a:rPr lang="en-US" dirty="0" err="1" smtClean="0"/>
              <a:t>Kerangka</a:t>
            </a:r>
            <a:r>
              <a:rPr lang="en-US" dirty="0" smtClean="0"/>
              <a:t> </a:t>
            </a:r>
            <a:r>
              <a:rPr lang="en-US" dirty="0" err="1" smtClean="0"/>
              <a:t>Konseptual</a:t>
            </a:r>
            <a:r>
              <a:rPr lang="en-US" dirty="0" smtClean="0"/>
              <a:t>   </a:t>
            </a:r>
            <a:r>
              <a:rPr lang="en-US" dirty="0" smtClean="0">
                <a:solidFill>
                  <a:srgbClr val="FF0000"/>
                </a:solidFill>
              </a:rPr>
              <a:t>(</a:t>
            </a:r>
            <a:r>
              <a:rPr lang="en-US" dirty="0" err="1" smtClean="0">
                <a:solidFill>
                  <a:srgbClr val="FF0000"/>
                </a:solidFill>
              </a:rPr>
              <a:t>ruang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lingkup</a:t>
            </a:r>
            <a:r>
              <a:rPr lang="en-US" dirty="0" smtClean="0">
                <a:solidFill>
                  <a:srgbClr val="FF0000"/>
                </a:solidFill>
              </a:rPr>
              <a:t>) </a:t>
            </a:r>
            <a:r>
              <a:rPr lang="en-US" dirty="0" err="1" smtClean="0">
                <a:solidFill>
                  <a:srgbClr val="FF0000"/>
                </a:solidFill>
              </a:rPr>
              <a:t>Metode</a:t>
            </a:r>
            <a:endParaRPr lang="en-US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en-US" dirty="0" smtClean="0"/>
              <a:t>III </a:t>
            </a:r>
            <a:r>
              <a:rPr lang="en-US" dirty="0" err="1" smtClean="0"/>
              <a:t>Pembahasan</a:t>
            </a:r>
            <a:r>
              <a:rPr lang="en-US" dirty="0" smtClean="0"/>
              <a:t> </a:t>
            </a:r>
          </a:p>
          <a:p>
            <a:pPr>
              <a:buNone/>
            </a:pPr>
            <a:r>
              <a:rPr lang="en-US" dirty="0" smtClean="0"/>
              <a:t>IV. </a:t>
            </a:r>
            <a:r>
              <a:rPr lang="en-US" dirty="0" err="1" smtClean="0"/>
              <a:t>Penutup</a:t>
            </a:r>
            <a:r>
              <a:rPr lang="en-US" dirty="0" smtClean="0"/>
              <a:t> : </a:t>
            </a:r>
            <a:r>
              <a:rPr lang="en-US" dirty="0" err="1" smtClean="0"/>
              <a:t>Kesimpulan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                        Saran</a:t>
            </a:r>
          </a:p>
          <a:p>
            <a:pPr>
              <a:buNone/>
            </a:pPr>
            <a:r>
              <a:rPr lang="en-US" dirty="0" smtClean="0"/>
              <a:t> </a:t>
            </a:r>
            <a:r>
              <a:rPr lang="en-US" dirty="0" err="1" smtClean="0"/>
              <a:t>Daftar</a:t>
            </a:r>
            <a:r>
              <a:rPr lang="en-US" dirty="0" smtClean="0"/>
              <a:t> </a:t>
            </a:r>
            <a:r>
              <a:rPr lang="en-US" dirty="0" err="1" smtClean="0"/>
              <a:t>Pustaka</a:t>
            </a:r>
            <a:endParaRPr lang="en-US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4638"/>
            <a:ext cx="8153400" cy="868362"/>
          </a:xfrm>
        </p:spPr>
        <p:txBody>
          <a:bodyPr/>
          <a:lstStyle/>
          <a:p>
            <a:r>
              <a:rPr lang="en-US" dirty="0" err="1" smtClean="0"/>
              <a:t>Diskusi</a:t>
            </a:r>
            <a:r>
              <a:rPr lang="en-US" dirty="0" smtClean="0"/>
              <a:t> 14 </a:t>
            </a:r>
            <a:r>
              <a:rPr lang="en-US" dirty="0" err="1" smtClean="0"/>
              <a:t>Agustus</a:t>
            </a:r>
            <a:r>
              <a:rPr lang="en-US" dirty="0" smtClean="0"/>
              <a:t> 2017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830763"/>
          </a:xfrm>
        </p:spPr>
        <p:txBody>
          <a:bodyPr>
            <a:normAutofit fontScale="85000" lnSpcReduction="10000"/>
          </a:bodyPr>
          <a:lstStyle/>
          <a:p>
            <a:r>
              <a:rPr lang="en-US" dirty="0" err="1" smtClean="0"/>
              <a:t>Pelayanan</a:t>
            </a:r>
            <a:r>
              <a:rPr lang="en-US" dirty="0" smtClean="0"/>
              <a:t> </a:t>
            </a:r>
            <a:r>
              <a:rPr lang="en-US" dirty="0" err="1" smtClean="0"/>
              <a:t>Lembaga</a:t>
            </a:r>
            <a:r>
              <a:rPr lang="en-US" dirty="0" smtClean="0"/>
              <a:t> </a:t>
            </a:r>
            <a:r>
              <a:rPr lang="en-US" dirty="0" err="1" smtClean="0"/>
              <a:t>Pemasyarakatan</a:t>
            </a:r>
            <a:endParaRPr lang="en-US" dirty="0" smtClean="0"/>
          </a:p>
          <a:p>
            <a:r>
              <a:rPr lang="en-US" dirty="0" err="1" smtClean="0"/>
              <a:t>Bebas</a:t>
            </a:r>
            <a:r>
              <a:rPr lang="en-US" dirty="0" smtClean="0"/>
              <a:t> </a:t>
            </a:r>
            <a:r>
              <a:rPr lang="en-US" dirty="0" err="1" smtClean="0"/>
              <a:t>Gelandang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Huntap</a:t>
            </a:r>
            <a:r>
              <a:rPr lang="en-US" dirty="0" smtClean="0"/>
              <a:t> </a:t>
            </a:r>
          </a:p>
          <a:p>
            <a:r>
              <a:rPr lang="en-US" dirty="0" err="1" smtClean="0"/>
              <a:t>Kawasan</a:t>
            </a:r>
            <a:r>
              <a:rPr lang="en-US" dirty="0" smtClean="0"/>
              <a:t> </a:t>
            </a:r>
            <a:r>
              <a:rPr lang="en-US" dirty="0" err="1" smtClean="0"/>
              <a:t>Tanpa</a:t>
            </a:r>
            <a:r>
              <a:rPr lang="en-US" dirty="0" smtClean="0"/>
              <a:t> </a:t>
            </a:r>
            <a:r>
              <a:rPr lang="en-US" dirty="0" err="1" smtClean="0"/>
              <a:t>Rokok</a:t>
            </a:r>
            <a:r>
              <a:rPr lang="en-US" dirty="0" smtClean="0"/>
              <a:t> </a:t>
            </a:r>
            <a:r>
              <a:rPr lang="en-US" dirty="0" smtClean="0">
                <a:sym typeface="Wingdings" pitchFamily="2" charset="2"/>
              </a:rPr>
              <a:t> </a:t>
            </a:r>
            <a:r>
              <a:rPr lang="en-US" dirty="0" err="1" smtClean="0">
                <a:sym typeface="Wingdings" pitchFamily="2" charset="2"/>
              </a:rPr>
              <a:t>Kebijakan</a:t>
            </a:r>
            <a:r>
              <a:rPr lang="en-US" dirty="0" smtClean="0">
                <a:sym typeface="Wingdings" pitchFamily="2" charset="2"/>
              </a:rPr>
              <a:t>  </a:t>
            </a:r>
            <a:r>
              <a:rPr lang="en-US" dirty="0" err="1" smtClean="0">
                <a:sym typeface="Wingdings" pitchFamily="2" charset="2"/>
              </a:rPr>
              <a:t>Perwal</a:t>
            </a:r>
            <a:r>
              <a:rPr lang="en-US" dirty="0" smtClean="0">
                <a:sym typeface="Wingdings" pitchFamily="2" charset="2"/>
              </a:rPr>
              <a:t> </a:t>
            </a:r>
          </a:p>
          <a:p>
            <a:r>
              <a:rPr lang="en-US" dirty="0" err="1" smtClean="0">
                <a:sym typeface="Wingdings" pitchFamily="2" charset="2"/>
              </a:rPr>
              <a:t>Pelayanan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Puskesmas</a:t>
            </a:r>
            <a:r>
              <a:rPr lang="en-US" dirty="0" smtClean="0">
                <a:sym typeface="Wingdings" pitchFamily="2" charset="2"/>
              </a:rPr>
              <a:t> </a:t>
            </a:r>
          </a:p>
          <a:p>
            <a:r>
              <a:rPr lang="en-US" dirty="0" err="1" smtClean="0">
                <a:sym typeface="Wingdings" pitchFamily="2" charset="2"/>
              </a:rPr>
              <a:t>Pelayanan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Publik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Dukcapil</a:t>
            </a:r>
            <a:endParaRPr lang="en-US" dirty="0" smtClean="0">
              <a:sym typeface="Wingdings" pitchFamily="2" charset="2"/>
            </a:endParaRPr>
          </a:p>
          <a:p>
            <a:r>
              <a:rPr lang="en-US" dirty="0" err="1" smtClean="0">
                <a:sym typeface="Wingdings" pitchFamily="2" charset="2"/>
              </a:rPr>
              <a:t>Kualitas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Playanan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Publik</a:t>
            </a:r>
            <a:r>
              <a:rPr lang="en-US" dirty="0" smtClean="0">
                <a:sym typeface="Wingdings" pitchFamily="2" charset="2"/>
              </a:rPr>
              <a:t>  Ad </a:t>
            </a:r>
            <a:r>
              <a:rPr lang="en-US" dirty="0" err="1" smtClean="0">
                <a:sym typeface="Wingdings" pitchFamily="2" charset="2"/>
              </a:rPr>
              <a:t>Kep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Kec</a:t>
            </a:r>
            <a:r>
              <a:rPr lang="en-US" dirty="0" smtClean="0">
                <a:sym typeface="Wingdings" pitchFamily="2" charset="2"/>
              </a:rPr>
              <a:t>. </a:t>
            </a:r>
            <a:r>
              <a:rPr lang="en-US" dirty="0" err="1" smtClean="0">
                <a:sym typeface="Wingdings" pitchFamily="2" charset="2"/>
              </a:rPr>
              <a:t>Gamping</a:t>
            </a:r>
            <a:endParaRPr lang="en-US" dirty="0" smtClean="0">
              <a:sym typeface="Wingdings" pitchFamily="2" charset="2"/>
            </a:endParaRPr>
          </a:p>
          <a:p>
            <a:r>
              <a:rPr lang="en-US" dirty="0" err="1" smtClean="0">
                <a:sym typeface="Wingdings" pitchFamily="2" charset="2"/>
              </a:rPr>
              <a:t>Kinerja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Aparat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Kec</a:t>
            </a:r>
            <a:r>
              <a:rPr lang="en-US" dirty="0" smtClean="0">
                <a:sym typeface="Wingdings" pitchFamily="2" charset="2"/>
              </a:rPr>
              <a:t>  </a:t>
            </a:r>
            <a:r>
              <a:rPr lang="en-US" dirty="0" err="1" smtClean="0">
                <a:sym typeface="Wingdings" pitchFamily="2" charset="2"/>
              </a:rPr>
              <a:t>Dalam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Playanan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Publik</a:t>
            </a:r>
            <a:r>
              <a:rPr lang="en-US" dirty="0" smtClean="0">
                <a:sym typeface="Wingdings" pitchFamily="2" charset="2"/>
              </a:rPr>
              <a:t>  </a:t>
            </a:r>
            <a:r>
              <a:rPr lang="en-US" dirty="0" err="1" smtClean="0">
                <a:sym typeface="Wingdings" pitchFamily="2" charset="2"/>
              </a:rPr>
              <a:t>di</a:t>
            </a:r>
            <a:r>
              <a:rPr lang="en-US" dirty="0" smtClean="0">
                <a:sym typeface="Wingdings" pitchFamily="2" charset="2"/>
              </a:rPr>
              <a:t> .</a:t>
            </a:r>
          </a:p>
          <a:p>
            <a:pPr>
              <a:buNone/>
            </a:pPr>
            <a:r>
              <a:rPr lang="en-US" b="1" dirty="0" smtClean="0"/>
              <a:t>     </a:t>
            </a:r>
            <a:r>
              <a:rPr lang="id-ID" b="1" dirty="0" smtClean="0"/>
              <a:t>Responsivitas </a:t>
            </a:r>
            <a:r>
              <a:rPr lang="en-US" b="1" dirty="0" smtClean="0"/>
              <a:t>,</a:t>
            </a:r>
            <a:r>
              <a:rPr lang="id-ID" b="1" dirty="0" smtClean="0"/>
              <a:t>  Responsibilitas </a:t>
            </a:r>
            <a:r>
              <a:rPr lang="en-US" b="1" dirty="0" smtClean="0"/>
              <a:t>, </a:t>
            </a:r>
            <a:r>
              <a:rPr lang="id-ID" b="1" dirty="0" smtClean="0"/>
              <a:t>  </a:t>
            </a:r>
            <a:r>
              <a:rPr lang="en-US" b="1" dirty="0" err="1" smtClean="0"/>
              <a:t>Transparan</a:t>
            </a:r>
            <a:r>
              <a:rPr lang="en-US" b="1" dirty="0" smtClean="0"/>
              <a:t>, </a:t>
            </a:r>
            <a:r>
              <a:rPr lang="id-ID" b="1" dirty="0" smtClean="0"/>
              <a:t>Akuntabilitas </a:t>
            </a:r>
            <a:r>
              <a:rPr lang="en-US" b="1" dirty="0" smtClean="0"/>
              <a:t>,</a:t>
            </a:r>
            <a:r>
              <a:rPr lang="id-ID" b="1" dirty="0" smtClean="0"/>
              <a:t> Efisien</a:t>
            </a:r>
            <a:r>
              <a:rPr lang="id-ID" dirty="0" smtClean="0"/>
              <a:t> </a:t>
            </a:r>
            <a:r>
              <a:rPr lang="en-US" dirty="0" smtClean="0"/>
              <a:t>, </a:t>
            </a:r>
            <a:r>
              <a:rPr lang="en-US" b="1" dirty="0" err="1" smtClean="0"/>
              <a:t>efektif</a:t>
            </a:r>
            <a:r>
              <a:rPr lang="en-US" b="1" dirty="0" smtClean="0"/>
              <a:t>, </a:t>
            </a:r>
            <a:r>
              <a:rPr lang="id-ID" b="1" dirty="0" smtClean="0"/>
              <a:t>  Kualitas Layanan</a:t>
            </a:r>
            <a:r>
              <a:rPr lang="en-US" b="1" dirty="0" smtClean="0"/>
              <a:t>.</a:t>
            </a:r>
          </a:p>
          <a:p>
            <a:r>
              <a:rPr lang="en-US" dirty="0" smtClean="0"/>
              <a:t> </a:t>
            </a:r>
            <a:r>
              <a:rPr lang="en-US" dirty="0" err="1" smtClean="0">
                <a:sym typeface="Wingdings" pitchFamily="2" charset="2"/>
              </a:rPr>
              <a:t>Pelayanan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Publik</a:t>
            </a:r>
            <a:endParaRPr lang="en-US" dirty="0" smtClean="0"/>
          </a:p>
          <a:p>
            <a:pPr>
              <a:buNone/>
            </a:pPr>
            <a:endParaRPr lang="en-US" dirty="0" smtClean="0"/>
          </a:p>
          <a:p>
            <a:endParaRPr lang="en-US" dirty="0" smtClean="0"/>
          </a:p>
          <a:p>
            <a:endParaRPr lang="en-US" dirty="0" smtClean="0">
              <a:sym typeface="Wingdings" pitchFamily="2" charset="2"/>
            </a:endParaRPr>
          </a:p>
          <a:p>
            <a:endParaRPr lang="en-US" dirty="0" smtClean="0">
              <a:sym typeface="Wingdings" pitchFamily="2" charset="2"/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668963"/>
          </a:xfrm>
        </p:spPr>
        <p:txBody>
          <a:bodyPr>
            <a:normAutofit/>
          </a:bodyPr>
          <a:lstStyle/>
          <a:p>
            <a:pPr marL="514350" indent="-514350">
              <a:buNone/>
            </a:pPr>
            <a:r>
              <a:rPr lang="en-US" b="1" dirty="0" smtClean="0"/>
              <a:t>3.</a:t>
            </a:r>
            <a:r>
              <a:rPr lang="en-US" dirty="0" smtClean="0"/>
              <a:t> </a:t>
            </a:r>
            <a:r>
              <a:rPr lang="en-US" b="1" dirty="0" smtClean="0"/>
              <a:t>Responsiveness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responsivitas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    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kerelaan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menolong</a:t>
            </a:r>
            <a:r>
              <a:rPr lang="en-US" dirty="0" smtClean="0"/>
              <a:t> customers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menyelenggarakan</a:t>
            </a:r>
            <a:r>
              <a:rPr lang="en-US" dirty="0" smtClean="0"/>
              <a:t> </a:t>
            </a:r>
            <a:r>
              <a:rPr lang="en-US" dirty="0" err="1" smtClean="0"/>
              <a:t>pelayanan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iklas</a:t>
            </a:r>
            <a:r>
              <a:rPr lang="en-US" dirty="0" smtClean="0"/>
              <a:t>. ( </a:t>
            </a:r>
            <a:r>
              <a:rPr lang="en-US" dirty="0" err="1" smtClean="0"/>
              <a:t>tanggapan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solusi</a:t>
            </a:r>
            <a:r>
              <a:rPr lang="en-US" dirty="0" smtClean="0"/>
              <a:t>)</a:t>
            </a:r>
            <a:r>
              <a:rPr lang="id-ID" dirty="0" smtClean="0"/>
              <a:t>keinginan</a:t>
            </a:r>
            <a:r>
              <a:rPr lang="en-US" dirty="0" smtClean="0"/>
              <a:t> </a:t>
            </a:r>
            <a:r>
              <a:rPr lang="id-ID" dirty="0" smtClean="0"/>
              <a:t>untuk</a:t>
            </a:r>
            <a:r>
              <a:rPr lang="en-US" dirty="0" smtClean="0"/>
              <a:t> </a:t>
            </a:r>
            <a:r>
              <a:rPr lang="id-ID" dirty="0" smtClean="0"/>
              <a:t>membantu</a:t>
            </a:r>
            <a:r>
              <a:rPr lang="en-US" dirty="0" smtClean="0"/>
              <a:t> </a:t>
            </a:r>
            <a:r>
              <a:rPr lang="id-ID" dirty="0" smtClean="0"/>
              <a:t>pelanggan</a:t>
            </a:r>
            <a:r>
              <a:rPr lang="en-US" dirty="0" smtClean="0"/>
              <a:t> </a:t>
            </a:r>
            <a:r>
              <a:rPr lang="id-ID" dirty="0" smtClean="0"/>
              <a:t>dengan</a:t>
            </a:r>
            <a:r>
              <a:rPr lang="en-US" dirty="0" smtClean="0"/>
              <a:t> </a:t>
            </a:r>
            <a:r>
              <a:rPr lang="id-ID" dirty="0" smtClean="0"/>
              <a:t>menyediakan</a:t>
            </a:r>
            <a:r>
              <a:rPr lang="en-US" dirty="0" smtClean="0"/>
              <a:t> </a:t>
            </a:r>
            <a:r>
              <a:rPr lang="id-ID" dirty="0" smtClean="0"/>
              <a:t>pelayanan yang tepat</a:t>
            </a:r>
            <a:r>
              <a:rPr lang="en-US" dirty="0" smtClean="0"/>
              <a:t> </a:t>
            </a:r>
            <a:r>
              <a:rPr lang="id-ID" dirty="0" smtClean="0"/>
              <a:t>waktu, seperti</a:t>
            </a:r>
            <a:r>
              <a:rPr lang="en-US" dirty="0" smtClean="0"/>
              <a:t> </a:t>
            </a:r>
            <a:r>
              <a:rPr lang="id-ID" dirty="0" smtClean="0"/>
              <a:t>sensitif</a:t>
            </a:r>
            <a:r>
              <a:rPr lang="en-US" dirty="0" smtClean="0"/>
              <a:t> </a:t>
            </a:r>
            <a:r>
              <a:rPr lang="id-ID" dirty="0" smtClean="0"/>
              <a:t>terhadap</a:t>
            </a:r>
            <a:r>
              <a:rPr lang="en-US" dirty="0" smtClean="0"/>
              <a:t> </a:t>
            </a:r>
            <a:r>
              <a:rPr lang="id-ID" dirty="0" smtClean="0"/>
              <a:t>kebutuhan, fleksibel, mau</a:t>
            </a:r>
            <a:r>
              <a:rPr lang="en-US" dirty="0" smtClean="0"/>
              <a:t> </a:t>
            </a:r>
            <a:r>
              <a:rPr lang="id-ID" dirty="0" smtClean="0"/>
              <a:t>berusaha</a:t>
            </a:r>
            <a:r>
              <a:rPr lang="en-US" dirty="0" smtClean="0"/>
              <a:t> </a:t>
            </a:r>
            <a:r>
              <a:rPr lang="id-ID" dirty="0" smtClean="0"/>
              <a:t>lebih</a:t>
            </a:r>
            <a:r>
              <a:rPr lang="en-US" dirty="0" smtClean="0"/>
              <a:t> </a:t>
            </a:r>
            <a:r>
              <a:rPr lang="id-ID" dirty="0" smtClean="0"/>
              <a:t>dari</a:t>
            </a:r>
            <a:r>
              <a:rPr lang="en-US" dirty="0" smtClean="0"/>
              <a:t> </a:t>
            </a:r>
            <a:r>
              <a:rPr lang="id-ID" dirty="0" smtClean="0"/>
              <a:t>seharusnya, memperhatikan</a:t>
            </a:r>
            <a:r>
              <a:rPr lang="en-US" dirty="0" smtClean="0"/>
              <a:t> </a:t>
            </a:r>
            <a:r>
              <a:rPr lang="id-ID" dirty="0" smtClean="0"/>
              <a:t>secara personal, keinginan</a:t>
            </a:r>
            <a:r>
              <a:rPr lang="en-US" dirty="0" smtClean="0"/>
              <a:t> </a:t>
            </a:r>
            <a:r>
              <a:rPr lang="id-ID" dirty="0" smtClean="0"/>
              <a:t>untuk</a:t>
            </a:r>
            <a:r>
              <a:rPr lang="en-US" dirty="0" smtClean="0"/>
              <a:t> </a:t>
            </a:r>
            <a:r>
              <a:rPr lang="id-ID" dirty="0" smtClean="0"/>
              <a:t>menindak</a:t>
            </a:r>
            <a:r>
              <a:rPr lang="en-US" dirty="0" smtClean="0"/>
              <a:t> </a:t>
            </a:r>
            <a:r>
              <a:rPr lang="id-ID" dirty="0" smtClean="0"/>
              <a:t>lanjuti</a:t>
            </a:r>
            <a:r>
              <a:rPr lang="en-US" dirty="0" smtClean="0"/>
              <a:t> </a:t>
            </a:r>
            <a:r>
              <a:rPr lang="id-ID" dirty="0" smtClean="0"/>
              <a:t>dan</a:t>
            </a:r>
            <a:r>
              <a:rPr lang="en-US" dirty="0" smtClean="0"/>
              <a:t> </a:t>
            </a:r>
            <a:r>
              <a:rPr lang="id-ID" dirty="0" smtClean="0"/>
              <a:t>menyelesaikan</a:t>
            </a:r>
            <a:r>
              <a:rPr lang="en-US" dirty="0" smtClean="0"/>
              <a:t> </a:t>
            </a:r>
            <a:r>
              <a:rPr lang="id-ID" dirty="0" smtClean="0"/>
              <a:t>masalah</a:t>
            </a:r>
            <a:endParaRPr lang="en-US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5745163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d. 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Assurance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atau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kepastian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   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adalah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pengetahuan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kesopanan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para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pekerja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kemampuan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mereka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dalam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memberikan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kepercayaan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kepada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customers.  </a:t>
            </a:r>
            <a:r>
              <a:rPr lang="id-ID" dirty="0" smtClean="0">
                <a:latin typeface="Arial" pitchFamily="34" charset="0"/>
                <a:cs typeface="Arial" pitchFamily="34" charset="0"/>
              </a:rPr>
              <a:t>kualitas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id-ID" dirty="0" smtClean="0">
                <a:latin typeface="Arial" pitchFamily="34" charset="0"/>
                <a:cs typeface="Arial" pitchFamily="34" charset="0"/>
              </a:rPr>
              <a:t>pelayanan yang dilihat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id-ID" dirty="0" smtClean="0">
                <a:latin typeface="Arial" pitchFamily="34" charset="0"/>
                <a:cs typeface="Arial" pitchFamily="34" charset="0"/>
              </a:rPr>
              <a:t>dari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id-ID" dirty="0" smtClean="0">
                <a:latin typeface="Arial" pitchFamily="34" charset="0"/>
                <a:cs typeface="Arial" pitchFamily="34" charset="0"/>
              </a:rPr>
              <a:t>sisi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id-ID" dirty="0" smtClean="0">
                <a:latin typeface="Arial" pitchFamily="34" charset="0"/>
                <a:cs typeface="Arial" pitchFamily="34" charset="0"/>
              </a:rPr>
              <a:t>kemampuan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id-ID" dirty="0" smtClean="0">
                <a:latin typeface="Arial" pitchFamily="34" charset="0"/>
                <a:cs typeface="Arial" pitchFamily="34" charset="0"/>
              </a:rPr>
              <a:t>petugas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id-ID" dirty="0" smtClean="0">
                <a:latin typeface="Arial" pitchFamily="34" charset="0"/>
                <a:cs typeface="Arial" pitchFamily="34" charset="0"/>
              </a:rPr>
              <a:t>dalam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id-ID" dirty="0" smtClean="0">
                <a:latin typeface="Arial" pitchFamily="34" charset="0"/>
                <a:cs typeface="Arial" pitchFamily="34" charset="0"/>
              </a:rPr>
              <a:t>meyakinkan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id-ID" dirty="0" smtClean="0">
                <a:latin typeface="Arial" pitchFamily="34" charset="0"/>
                <a:cs typeface="Arial" pitchFamily="34" charset="0"/>
              </a:rPr>
              <a:t>kepercayaan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id-ID" dirty="0" smtClean="0">
                <a:latin typeface="Arial" pitchFamily="34" charset="0"/>
                <a:cs typeface="Arial" pitchFamily="34" charset="0"/>
              </a:rPr>
              <a:t>masyarakat. Adapun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id-ID" dirty="0" smtClean="0">
                <a:latin typeface="Arial" pitchFamily="34" charset="0"/>
                <a:cs typeface="Arial" pitchFamily="34" charset="0"/>
              </a:rPr>
              <a:t>indikator-indikatornya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id-ID" dirty="0" smtClean="0">
                <a:latin typeface="Arial" pitchFamily="34" charset="0"/>
                <a:cs typeface="Arial" pitchFamily="34" charset="0"/>
              </a:rPr>
              <a:t>adalah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id-ID" dirty="0" smtClean="0">
                <a:latin typeface="Arial" pitchFamily="34" charset="0"/>
                <a:cs typeface="Arial" pitchFamily="34" charset="0"/>
              </a:rPr>
              <a:t>dengan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id-ID" dirty="0" smtClean="0">
                <a:latin typeface="Arial" pitchFamily="34" charset="0"/>
                <a:cs typeface="Arial" pitchFamily="34" charset="0"/>
              </a:rPr>
              <a:t>adanya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id-ID" dirty="0" smtClean="0">
                <a:latin typeface="Arial" pitchFamily="34" charset="0"/>
                <a:cs typeface="Arial" pitchFamily="34" charset="0"/>
              </a:rPr>
              <a:t>kejelasan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id-ID" dirty="0" smtClean="0">
                <a:latin typeface="Arial" pitchFamily="34" charset="0"/>
                <a:cs typeface="Arial" pitchFamily="34" charset="0"/>
              </a:rPr>
              <a:t>mengenai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id-ID" dirty="0" smtClean="0">
                <a:latin typeface="Arial" pitchFamily="34" charset="0"/>
                <a:cs typeface="Arial" pitchFamily="34" charset="0"/>
              </a:rPr>
              <a:t>mekanis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id-ID" dirty="0" smtClean="0">
                <a:latin typeface="Arial" pitchFamily="34" charset="0"/>
                <a:cs typeface="Arial" pitchFamily="34" charset="0"/>
              </a:rPr>
              <a:t>mel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id-ID" dirty="0" smtClean="0">
                <a:latin typeface="Arial" pitchFamily="34" charset="0"/>
                <a:cs typeface="Arial" pitchFamily="34" charset="0"/>
              </a:rPr>
              <a:t>ayanan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id-ID" dirty="0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id-ID" dirty="0" smtClean="0">
                <a:latin typeface="Arial" pitchFamily="34" charset="0"/>
                <a:cs typeface="Arial" pitchFamily="34" charset="0"/>
              </a:rPr>
              <a:t>kejelasan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id-ID" dirty="0" smtClean="0">
                <a:latin typeface="Arial" pitchFamily="34" charset="0"/>
                <a:cs typeface="Arial" pitchFamily="34" charset="0"/>
              </a:rPr>
              <a:t>mengenai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id-ID" dirty="0" smtClean="0">
                <a:latin typeface="Arial" pitchFamily="34" charset="0"/>
                <a:cs typeface="Arial" pitchFamily="34" charset="0"/>
              </a:rPr>
              <a:t>tarif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 l</a:t>
            </a:r>
            <a:r>
              <a:rPr lang="id-ID" dirty="0" smtClean="0">
                <a:latin typeface="Arial" pitchFamily="34" charset="0"/>
                <a:cs typeface="Arial" pitchFamily="34" charset="0"/>
              </a:rPr>
              <a:t>ayanan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en-US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57451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e. 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Empathy </a:t>
            </a:r>
          </a:p>
          <a:p>
            <a:pPr>
              <a:buNone/>
            </a:pPr>
            <a:r>
              <a:rPr lang="en-US" b="1" dirty="0" smtClean="0">
                <a:latin typeface="Arial" pitchFamily="34" charset="0"/>
                <a:cs typeface="Arial" pitchFamily="34" charset="0"/>
              </a:rPr>
              <a:t>   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adalah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perlakuan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atau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perhatian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pribadi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yang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diberikan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oleh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providers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kepada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customers.</a:t>
            </a:r>
            <a:r>
              <a:rPr lang="id-ID" dirty="0" smtClean="0">
                <a:latin typeface="Arial" pitchFamily="34" charset="0"/>
                <a:cs typeface="Arial" pitchFamily="34" charset="0"/>
              </a:rPr>
              <a:t> kualitaspelayanan yang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id-ID" dirty="0" smtClean="0">
                <a:latin typeface="Arial" pitchFamily="34" charset="0"/>
                <a:cs typeface="Arial" pitchFamily="34" charset="0"/>
              </a:rPr>
              <a:t>diberikan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id-ID" dirty="0" smtClean="0">
                <a:latin typeface="Arial" pitchFamily="34" charset="0"/>
                <a:cs typeface="Arial" pitchFamily="34" charset="0"/>
              </a:rPr>
              <a:t>berupa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id-ID" dirty="0" smtClean="0">
                <a:latin typeface="Arial" pitchFamily="34" charset="0"/>
                <a:cs typeface="Arial" pitchFamily="34" charset="0"/>
              </a:rPr>
              <a:t>sikap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id-ID" dirty="0" smtClean="0">
                <a:latin typeface="Arial" pitchFamily="34" charset="0"/>
                <a:cs typeface="Arial" pitchFamily="34" charset="0"/>
              </a:rPr>
              <a:t>tegas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id-ID" dirty="0" smtClean="0">
                <a:latin typeface="Arial" pitchFamily="34" charset="0"/>
                <a:cs typeface="Arial" pitchFamily="34" charset="0"/>
              </a:rPr>
              <a:t>tetapi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id-ID" dirty="0" smtClean="0">
                <a:latin typeface="Arial" pitchFamily="34" charset="0"/>
                <a:cs typeface="Arial" pitchFamily="34" charset="0"/>
              </a:rPr>
              <a:t>penuh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id-ID" dirty="0" smtClean="0">
                <a:latin typeface="Arial" pitchFamily="34" charset="0"/>
                <a:cs typeface="Arial" pitchFamily="34" charset="0"/>
              </a:rPr>
              <a:t>perhatian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id-ID" dirty="0" smtClean="0">
                <a:latin typeface="Arial" pitchFamily="34" charset="0"/>
                <a:cs typeface="Arial" pitchFamily="34" charset="0"/>
              </a:rPr>
              <a:t>terhadap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id-ID" dirty="0" smtClean="0">
                <a:latin typeface="Arial" pitchFamily="34" charset="0"/>
                <a:cs typeface="Arial" pitchFamily="34" charset="0"/>
              </a:rPr>
              <a:t>masyarakat (konsumen). Dalam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id-ID" dirty="0" smtClean="0">
                <a:latin typeface="Arial" pitchFamily="34" charset="0"/>
                <a:cs typeface="Arial" pitchFamily="34" charset="0"/>
              </a:rPr>
              <a:t>konteks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id-ID" dirty="0" smtClean="0">
                <a:latin typeface="Arial" pitchFamily="34" charset="0"/>
                <a:cs typeface="Arial" pitchFamily="34" charset="0"/>
              </a:rPr>
              <a:t>ini, indikator yang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id-ID" dirty="0" smtClean="0">
                <a:latin typeface="Arial" pitchFamily="34" charset="0"/>
                <a:cs typeface="Arial" pitchFamily="34" charset="0"/>
              </a:rPr>
              <a:t>dilihat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id-ID" dirty="0" smtClean="0">
                <a:latin typeface="Arial" pitchFamily="34" charset="0"/>
                <a:cs typeface="Arial" pitchFamily="34" charset="0"/>
              </a:rPr>
              <a:t>adalah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id-ID" dirty="0" smtClean="0">
                <a:latin typeface="Arial" pitchFamily="34" charset="0"/>
                <a:cs typeface="Arial" pitchFamily="34" charset="0"/>
              </a:rPr>
              <a:t>adanya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id-ID" dirty="0" smtClean="0">
                <a:latin typeface="Arial" pitchFamily="34" charset="0"/>
                <a:cs typeface="Arial" pitchFamily="34" charset="0"/>
              </a:rPr>
              <a:t>sopan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id-ID" dirty="0" smtClean="0">
                <a:latin typeface="Arial" pitchFamily="34" charset="0"/>
                <a:cs typeface="Arial" pitchFamily="34" charset="0"/>
              </a:rPr>
              <a:t>santun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id-ID" dirty="0" smtClean="0">
                <a:latin typeface="Arial" pitchFamily="34" charset="0"/>
                <a:cs typeface="Arial" pitchFamily="34" charset="0"/>
              </a:rPr>
              <a:t>petugas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id-ID" dirty="0" smtClean="0">
                <a:latin typeface="Arial" pitchFamily="34" charset="0"/>
                <a:cs typeface="Arial" pitchFamily="34" charset="0"/>
              </a:rPr>
              <a:t>selama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id-ID" dirty="0" smtClean="0">
                <a:latin typeface="Arial" pitchFamily="34" charset="0"/>
                <a:cs typeface="Arial" pitchFamily="34" charset="0"/>
              </a:rPr>
              <a:t>pelayanan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id-ID" dirty="0" smtClean="0">
                <a:latin typeface="Arial" pitchFamily="34" charset="0"/>
                <a:cs typeface="Arial" pitchFamily="34" charset="0"/>
              </a:rPr>
              <a:t>berlangsung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id-ID" dirty="0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id-ID" dirty="0" smtClean="0">
                <a:latin typeface="Arial" pitchFamily="34" charset="0"/>
                <a:cs typeface="Arial" pitchFamily="34" charset="0"/>
              </a:rPr>
              <a:t>bantuan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id-ID" dirty="0" smtClean="0">
                <a:latin typeface="Arial" pitchFamily="34" charset="0"/>
                <a:cs typeface="Arial" pitchFamily="34" charset="0"/>
              </a:rPr>
              <a:t>khusus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id-ID" dirty="0" smtClean="0">
                <a:latin typeface="Arial" pitchFamily="34" charset="0"/>
                <a:cs typeface="Arial" pitchFamily="34" charset="0"/>
              </a:rPr>
              <a:t>dari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id-ID" dirty="0" smtClean="0">
                <a:latin typeface="Arial" pitchFamily="34" charset="0"/>
                <a:cs typeface="Arial" pitchFamily="34" charset="0"/>
              </a:rPr>
              <a:t>petugas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id-ID" dirty="0" smtClean="0">
                <a:latin typeface="Arial" pitchFamily="34" charset="0"/>
                <a:cs typeface="Arial" pitchFamily="34" charset="0"/>
              </a:rPr>
              <a:t>selama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id-ID" dirty="0" smtClean="0">
                <a:latin typeface="Arial" pitchFamily="34" charset="0"/>
                <a:cs typeface="Arial" pitchFamily="34" charset="0"/>
              </a:rPr>
              <a:t>proses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id-ID" dirty="0" smtClean="0">
                <a:latin typeface="Arial" pitchFamily="34" charset="0"/>
                <a:cs typeface="Arial" pitchFamily="34" charset="0"/>
              </a:rPr>
              <a:t>pelayanan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id-ID" dirty="0" smtClean="0">
                <a:latin typeface="Arial" pitchFamily="34" charset="0"/>
                <a:cs typeface="Arial" pitchFamily="34" charset="0"/>
              </a:rPr>
              <a:t>berlangsung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8077200" cy="792162"/>
          </a:xfrm>
        </p:spPr>
        <p:txBody>
          <a:bodyPr>
            <a:normAutofit/>
          </a:bodyPr>
          <a:lstStyle/>
          <a:p>
            <a:r>
              <a:rPr lang="id-ID" sz="3600" b="1" dirty="0" smtClean="0"/>
              <a:t>Pemulihan</a:t>
            </a:r>
            <a:r>
              <a:rPr lang="en-US" sz="3600" b="1" dirty="0" smtClean="0"/>
              <a:t> </a:t>
            </a:r>
            <a:r>
              <a:rPr lang="id-ID" sz="3600" b="1" dirty="0" smtClean="0"/>
              <a:t>Layanan (Service Recovery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83163"/>
          </a:xfrm>
        </p:spPr>
        <p:txBody>
          <a:bodyPr>
            <a:normAutofit fontScale="85000" lnSpcReduction="20000"/>
          </a:bodyPr>
          <a:lstStyle/>
          <a:p>
            <a:r>
              <a:rPr lang="id-ID" b="1" dirty="0" smtClean="0"/>
              <a:t>Pendekatankasus per kasus</a:t>
            </a:r>
            <a:r>
              <a:rPr lang="id-ID" dirty="0" smtClean="0"/>
              <a:t>: 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     </a:t>
            </a:r>
            <a:r>
              <a:rPr lang="id-ID" dirty="0" smtClean="0"/>
              <a:t>menangani</a:t>
            </a:r>
            <a:r>
              <a:rPr lang="en-US" dirty="0" smtClean="0"/>
              <a:t> </a:t>
            </a:r>
            <a:r>
              <a:rPr lang="id-ID" dirty="0" smtClean="0"/>
              <a:t>setiap</a:t>
            </a:r>
            <a:r>
              <a:rPr lang="en-US" dirty="0" smtClean="0"/>
              <a:t> </a:t>
            </a:r>
            <a:r>
              <a:rPr lang="id-ID" dirty="0" smtClean="0"/>
              <a:t>keluhan</a:t>
            </a:r>
            <a:r>
              <a:rPr lang="en-US" dirty="0" smtClean="0"/>
              <a:t> </a:t>
            </a:r>
            <a:r>
              <a:rPr lang="id-ID" dirty="0" smtClean="0"/>
              <a:t>pelanggan</a:t>
            </a:r>
            <a:r>
              <a:rPr lang="en-US" dirty="0" smtClean="0"/>
              <a:t> </a:t>
            </a:r>
            <a:r>
              <a:rPr lang="id-ID" dirty="0" smtClean="0"/>
              <a:t>secara</a:t>
            </a:r>
            <a:r>
              <a:rPr lang="en-US" dirty="0" smtClean="0"/>
              <a:t> </a:t>
            </a:r>
            <a:r>
              <a:rPr lang="id-ID" dirty="0" smtClean="0"/>
              <a:t>individu</a:t>
            </a:r>
            <a:r>
              <a:rPr lang="en-US" dirty="0" smtClean="0"/>
              <a:t> </a:t>
            </a:r>
            <a:r>
              <a:rPr lang="id-ID" dirty="0" smtClean="0"/>
              <a:t>Pendekatan</a:t>
            </a:r>
            <a:r>
              <a:rPr lang="en-US" dirty="0" smtClean="0"/>
              <a:t> </a:t>
            </a:r>
            <a:r>
              <a:rPr lang="id-ID" dirty="0" smtClean="0"/>
              <a:t>ini</a:t>
            </a:r>
            <a:r>
              <a:rPr lang="en-US" dirty="0" smtClean="0"/>
              <a:t> </a:t>
            </a:r>
            <a:r>
              <a:rPr lang="id-ID" dirty="0" smtClean="0"/>
              <a:t>tidak</a:t>
            </a:r>
            <a:r>
              <a:rPr lang="en-US" dirty="0" smtClean="0"/>
              <a:t> </a:t>
            </a:r>
            <a:r>
              <a:rPr lang="id-ID" dirty="0" smtClean="0"/>
              <a:t>mahal</a:t>
            </a:r>
            <a:r>
              <a:rPr lang="en-US" dirty="0" smtClean="0"/>
              <a:t> </a:t>
            </a:r>
            <a:r>
              <a:rPr lang="id-ID" dirty="0" smtClean="0"/>
              <a:t>dan</a:t>
            </a:r>
            <a:r>
              <a:rPr lang="en-US" dirty="0" smtClean="0"/>
              <a:t> </a:t>
            </a:r>
            <a:r>
              <a:rPr lang="id-ID" dirty="0" smtClean="0"/>
              <a:t>mudah</a:t>
            </a:r>
            <a:r>
              <a:rPr lang="en-US" dirty="0" smtClean="0"/>
              <a:t> </a:t>
            </a:r>
            <a:r>
              <a:rPr lang="id-ID" dirty="0" smtClean="0"/>
              <a:t>diterapkan</a:t>
            </a:r>
            <a:r>
              <a:rPr lang="en-US" dirty="0" smtClean="0"/>
              <a:t>, </a:t>
            </a:r>
            <a:r>
              <a:rPr lang="id-ID" dirty="0" smtClean="0"/>
              <a:t>namun</a:t>
            </a:r>
            <a:r>
              <a:rPr lang="en-US" dirty="0" smtClean="0"/>
              <a:t> </a:t>
            </a:r>
            <a:r>
              <a:rPr lang="id-ID" dirty="0" smtClean="0"/>
              <a:t>dapat</a:t>
            </a:r>
            <a:r>
              <a:rPr lang="en-US" dirty="0" smtClean="0"/>
              <a:t> </a:t>
            </a:r>
            <a:r>
              <a:rPr lang="id-ID" dirty="0" smtClean="0"/>
              <a:t>menimbulkan</a:t>
            </a:r>
            <a:r>
              <a:rPr lang="en-US" dirty="0" smtClean="0"/>
              <a:t> </a:t>
            </a:r>
            <a:r>
              <a:rPr lang="id-ID" dirty="0" smtClean="0"/>
              <a:t>kesan</a:t>
            </a:r>
            <a:r>
              <a:rPr lang="en-US" dirty="0" smtClean="0"/>
              <a:t> </a:t>
            </a:r>
            <a:r>
              <a:rPr lang="id-ID" dirty="0" smtClean="0"/>
              <a:t>tidak</a:t>
            </a:r>
            <a:r>
              <a:rPr lang="en-US" dirty="0" smtClean="0"/>
              <a:t> </a:t>
            </a:r>
            <a:r>
              <a:rPr lang="id-ID" dirty="0" smtClean="0"/>
              <a:t>adil, apabila</a:t>
            </a:r>
            <a:r>
              <a:rPr lang="en-US" dirty="0" smtClean="0"/>
              <a:t> </a:t>
            </a:r>
            <a:r>
              <a:rPr lang="id-ID" dirty="0" smtClean="0"/>
              <a:t>kurang</a:t>
            </a:r>
            <a:r>
              <a:rPr lang="en-US" dirty="0" smtClean="0"/>
              <a:t> </a:t>
            </a:r>
            <a:r>
              <a:rPr lang="id-ID" dirty="0" smtClean="0"/>
              <a:t>hati-hati</a:t>
            </a:r>
            <a:r>
              <a:rPr lang="en-US" dirty="0" smtClean="0"/>
              <a:t> </a:t>
            </a:r>
            <a:r>
              <a:rPr lang="id-ID" dirty="0" smtClean="0"/>
              <a:t>dalam</a:t>
            </a:r>
            <a:r>
              <a:rPr lang="en-US" dirty="0" smtClean="0"/>
              <a:t> </a:t>
            </a:r>
            <a:r>
              <a:rPr lang="id-ID" dirty="0" smtClean="0"/>
              <a:t>menanganinya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r>
              <a:rPr lang="id-ID" b="1" dirty="0" smtClean="0"/>
              <a:t>Pendekatan</a:t>
            </a:r>
            <a:r>
              <a:rPr lang="en-US" b="1" dirty="0" smtClean="0"/>
              <a:t> </a:t>
            </a:r>
            <a:r>
              <a:rPr lang="id-ID" b="1" dirty="0" smtClean="0"/>
              <a:t>responsistematis:</a:t>
            </a:r>
            <a:r>
              <a:rPr lang="id-ID" dirty="0" smtClean="0"/>
              <a:t> 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     </a:t>
            </a:r>
            <a:r>
              <a:rPr lang="id-ID" dirty="0" smtClean="0"/>
              <a:t>menggunakan</a:t>
            </a:r>
            <a:r>
              <a:rPr lang="en-US" dirty="0" smtClean="0"/>
              <a:t> </a:t>
            </a:r>
            <a:r>
              <a:rPr lang="id-ID" dirty="0" smtClean="0"/>
              <a:t>protokol</a:t>
            </a:r>
            <a:r>
              <a:rPr lang="en-US" dirty="0" smtClean="0"/>
              <a:t> </a:t>
            </a:r>
            <a:r>
              <a:rPr lang="id-ID" dirty="0" smtClean="0"/>
              <a:t>untuk</a:t>
            </a:r>
            <a:r>
              <a:rPr lang="en-US" dirty="0" smtClean="0"/>
              <a:t> </a:t>
            </a:r>
            <a:r>
              <a:rPr lang="id-ID" dirty="0" smtClean="0"/>
              <a:t>menangani</a:t>
            </a:r>
            <a:r>
              <a:rPr lang="en-US" dirty="0" smtClean="0"/>
              <a:t> </a:t>
            </a:r>
            <a:r>
              <a:rPr lang="id-ID" dirty="0" smtClean="0"/>
              <a:t>keluhan</a:t>
            </a:r>
            <a:r>
              <a:rPr lang="en-US" dirty="0" smtClean="0"/>
              <a:t> </a:t>
            </a:r>
            <a:r>
              <a:rPr lang="id-ID" dirty="0" smtClean="0"/>
              <a:t>pelanggan. Lebih</a:t>
            </a:r>
            <a:r>
              <a:rPr lang="en-US" dirty="0" smtClean="0"/>
              <a:t> </a:t>
            </a:r>
            <a:r>
              <a:rPr lang="id-ID" dirty="0" smtClean="0"/>
              <a:t>dapat</a:t>
            </a:r>
            <a:r>
              <a:rPr lang="en-US" dirty="0" smtClean="0"/>
              <a:t> </a:t>
            </a:r>
            <a:r>
              <a:rPr lang="id-ID" dirty="0" smtClean="0"/>
              <a:t>diandalkan</a:t>
            </a:r>
            <a:r>
              <a:rPr lang="en-US" dirty="0" smtClean="0"/>
              <a:t> </a:t>
            </a:r>
            <a:r>
              <a:rPr lang="id-ID" dirty="0" smtClean="0"/>
              <a:t>dibanding</a:t>
            </a:r>
            <a:r>
              <a:rPr lang="en-US" dirty="0" smtClean="0"/>
              <a:t> </a:t>
            </a:r>
            <a:r>
              <a:rPr lang="id-ID" dirty="0" smtClean="0"/>
              <a:t>pendekatan</a:t>
            </a:r>
            <a:r>
              <a:rPr lang="en-US" dirty="0" smtClean="0"/>
              <a:t> </a:t>
            </a:r>
            <a:r>
              <a:rPr lang="id-ID" dirty="0" smtClean="0"/>
              <a:t>kasus per kasus, karena</a:t>
            </a:r>
            <a:r>
              <a:rPr lang="en-US" dirty="0" smtClean="0"/>
              <a:t> </a:t>
            </a:r>
            <a:r>
              <a:rPr lang="id-ID" dirty="0" smtClean="0"/>
              <a:t>respon</a:t>
            </a:r>
            <a:r>
              <a:rPr lang="en-US" dirty="0" smtClean="0"/>
              <a:t> </a:t>
            </a:r>
            <a:r>
              <a:rPr lang="id-ID" dirty="0" smtClean="0"/>
              <a:t>telah</a:t>
            </a:r>
            <a:r>
              <a:rPr lang="en-US" dirty="0" smtClean="0"/>
              <a:t> </a:t>
            </a:r>
            <a:r>
              <a:rPr lang="id-ID" dirty="0" smtClean="0"/>
              <a:t>direncanakan</a:t>
            </a:r>
            <a:r>
              <a:rPr lang="en-US" dirty="0" smtClean="0"/>
              <a:t> </a:t>
            </a:r>
            <a:r>
              <a:rPr lang="id-ID" dirty="0" smtClean="0"/>
              <a:t>berdasarkan</a:t>
            </a:r>
            <a:r>
              <a:rPr lang="en-US" dirty="0" smtClean="0"/>
              <a:t> </a:t>
            </a:r>
            <a:r>
              <a:rPr lang="id-ID" dirty="0" smtClean="0"/>
              <a:t>identifikasi</a:t>
            </a:r>
            <a:r>
              <a:rPr lang="en-US" dirty="0" smtClean="0"/>
              <a:t> </a:t>
            </a:r>
            <a:r>
              <a:rPr lang="id-ID" dirty="0" smtClean="0"/>
              <a:t>dari</a:t>
            </a:r>
            <a:r>
              <a:rPr lang="en-US" dirty="0" smtClean="0"/>
              <a:t> </a:t>
            </a:r>
            <a:r>
              <a:rPr lang="id-ID" dirty="0" smtClean="0"/>
              <a:t>tingkat</a:t>
            </a:r>
            <a:r>
              <a:rPr lang="en-US" dirty="0" smtClean="0"/>
              <a:t> </a:t>
            </a:r>
            <a:r>
              <a:rPr lang="id-ID" dirty="0" smtClean="0"/>
              <a:t>kritis</a:t>
            </a:r>
            <a:r>
              <a:rPr lang="en-US" dirty="0" smtClean="0"/>
              <a:t> </a:t>
            </a:r>
            <a:r>
              <a:rPr lang="id-ID" dirty="0" smtClean="0"/>
              <a:t>kegagalan</a:t>
            </a:r>
            <a:r>
              <a:rPr lang="en-US" dirty="0" smtClean="0"/>
              <a:t> </a:t>
            </a:r>
            <a:r>
              <a:rPr lang="id-ID" dirty="0" smtClean="0"/>
              <a:t>dan</a:t>
            </a:r>
            <a:r>
              <a:rPr lang="en-US" dirty="0" smtClean="0"/>
              <a:t> </a:t>
            </a:r>
            <a:r>
              <a:rPr lang="id-ID" dirty="0" smtClean="0"/>
              <a:t>adanya</a:t>
            </a:r>
            <a:r>
              <a:rPr lang="en-US" dirty="0" smtClean="0"/>
              <a:t> </a:t>
            </a:r>
            <a:r>
              <a:rPr lang="id-ID" dirty="0" smtClean="0"/>
              <a:t>kriteria</a:t>
            </a:r>
            <a:r>
              <a:rPr lang="en-US" dirty="0" smtClean="0"/>
              <a:t> </a:t>
            </a:r>
            <a:r>
              <a:rPr lang="id-ID" dirty="0" smtClean="0"/>
              <a:t>recovery yang sesuai, sehingga</a:t>
            </a:r>
            <a:r>
              <a:rPr lang="en-US" dirty="0" smtClean="0"/>
              <a:t> </a:t>
            </a:r>
            <a:r>
              <a:rPr lang="id-ID" dirty="0" smtClean="0"/>
              <a:t>konsisten</a:t>
            </a:r>
            <a:r>
              <a:rPr lang="en-US" dirty="0" smtClean="0"/>
              <a:t> </a:t>
            </a:r>
            <a:r>
              <a:rPr lang="id-ID" dirty="0" smtClean="0"/>
              <a:t>dan</a:t>
            </a:r>
            <a:r>
              <a:rPr lang="en-US" dirty="0" smtClean="0"/>
              <a:t> </a:t>
            </a:r>
            <a:r>
              <a:rPr lang="id-ID" dirty="0" smtClean="0"/>
              <a:t>sesuai</a:t>
            </a:r>
            <a:r>
              <a:rPr lang="en-US" dirty="0" smtClean="0"/>
              <a:t> </a:t>
            </a:r>
            <a:r>
              <a:rPr lang="id-ID" dirty="0" smtClean="0"/>
              <a:t>d</a:t>
            </a:r>
            <a:r>
              <a:rPr lang="en-US" dirty="0" smtClean="0"/>
              <a:t>g </a:t>
            </a:r>
            <a:r>
              <a:rPr lang="id-ID" dirty="0" smtClean="0"/>
              <a:t>jadwal.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381000"/>
            <a:ext cx="8153400" cy="6096000"/>
          </a:xfrm>
        </p:spPr>
        <p:txBody>
          <a:bodyPr>
            <a:normAutofit fontScale="85000" lnSpcReduction="20000"/>
          </a:bodyPr>
          <a:lstStyle/>
          <a:p>
            <a:r>
              <a:rPr lang="id-ID" b="1" dirty="0" smtClean="0"/>
              <a:t>Pendekatan</a:t>
            </a:r>
            <a:r>
              <a:rPr lang="en-US" b="1" dirty="0" smtClean="0"/>
              <a:t> </a:t>
            </a:r>
            <a:r>
              <a:rPr lang="id-ID" b="1" dirty="0" smtClean="0"/>
              <a:t>pencegahan</a:t>
            </a:r>
            <a:r>
              <a:rPr lang="en-US" b="1" dirty="0" smtClean="0"/>
              <a:t> </a:t>
            </a:r>
            <a:r>
              <a:rPr lang="id-ID" b="1" dirty="0" smtClean="0"/>
              <a:t>dini: </a:t>
            </a:r>
            <a:endParaRPr lang="en-US" b="1" dirty="0" smtClean="0"/>
          </a:p>
          <a:p>
            <a:pPr>
              <a:buNone/>
            </a:pPr>
            <a:r>
              <a:rPr lang="en-US" b="1" dirty="0" smtClean="0"/>
              <a:t>    </a:t>
            </a:r>
            <a:r>
              <a:rPr lang="id-ID" dirty="0" smtClean="0"/>
              <a:t>menambah</a:t>
            </a:r>
            <a:r>
              <a:rPr lang="en-US" dirty="0" smtClean="0"/>
              <a:t> </a:t>
            </a:r>
            <a:r>
              <a:rPr lang="id-ID" dirty="0" smtClean="0"/>
              <a:t>komponen</a:t>
            </a:r>
            <a:r>
              <a:rPr lang="en-US" dirty="0" smtClean="0"/>
              <a:t> </a:t>
            </a:r>
            <a:r>
              <a:rPr lang="id-ID" dirty="0" smtClean="0"/>
              <a:t>pada</a:t>
            </a:r>
            <a:r>
              <a:rPr lang="en-US" dirty="0" smtClean="0"/>
              <a:t> </a:t>
            </a:r>
            <a:r>
              <a:rPr lang="id-ID" dirty="0" smtClean="0"/>
              <a:t>pendekatan</a:t>
            </a:r>
            <a:r>
              <a:rPr lang="en-US" dirty="0" smtClean="0"/>
              <a:t> </a:t>
            </a:r>
            <a:r>
              <a:rPr lang="id-ID" dirty="0" smtClean="0"/>
              <a:t>respon</a:t>
            </a:r>
            <a:r>
              <a:rPr lang="en-US" dirty="0" smtClean="0"/>
              <a:t> </a:t>
            </a:r>
            <a:r>
              <a:rPr lang="id-ID" dirty="0" smtClean="0"/>
              <a:t>sistematis</a:t>
            </a:r>
            <a:r>
              <a:rPr lang="en-US" dirty="0" smtClean="0"/>
              <a:t> </a:t>
            </a:r>
            <a:r>
              <a:rPr lang="id-ID" dirty="0" smtClean="0"/>
              <a:t>dengan</a:t>
            </a:r>
            <a:r>
              <a:rPr lang="en-US" dirty="0" smtClean="0"/>
              <a:t> </a:t>
            </a:r>
            <a:r>
              <a:rPr lang="id-ID" dirty="0" smtClean="0"/>
              <a:t>berusaha</a:t>
            </a:r>
            <a:r>
              <a:rPr lang="en-US" dirty="0" smtClean="0"/>
              <a:t> </a:t>
            </a:r>
            <a:r>
              <a:rPr lang="id-ID" dirty="0" smtClean="0"/>
              <a:t>campur</a:t>
            </a:r>
            <a:r>
              <a:rPr lang="en-US" dirty="0" smtClean="0"/>
              <a:t> </a:t>
            </a:r>
            <a:r>
              <a:rPr lang="id-ID" dirty="0" smtClean="0"/>
              <a:t>tangan</a:t>
            </a:r>
            <a:r>
              <a:rPr lang="en-US" dirty="0" smtClean="0"/>
              <a:t> </a:t>
            </a:r>
            <a:r>
              <a:rPr lang="id-ID" dirty="0" smtClean="0"/>
              <a:t>untuk</a:t>
            </a:r>
            <a:r>
              <a:rPr lang="en-US" dirty="0" smtClean="0"/>
              <a:t> </a:t>
            </a:r>
            <a:r>
              <a:rPr lang="id-ID" dirty="0" smtClean="0"/>
              <a:t>memperbaiki</a:t>
            </a:r>
            <a:r>
              <a:rPr lang="en-US" dirty="0" smtClean="0"/>
              <a:t> </a:t>
            </a:r>
            <a:r>
              <a:rPr lang="id-ID" dirty="0" smtClean="0"/>
              <a:t>masalah, sebelum</a:t>
            </a:r>
            <a:r>
              <a:rPr lang="en-US" dirty="0" smtClean="0"/>
              <a:t> </a:t>
            </a:r>
            <a:r>
              <a:rPr lang="id-ID" dirty="0" smtClean="0"/>
              <a:t>masalah</a:t>
            </a:r>
            <a:r>
              <a:rPr lang="en-US" dirty="0" smtClean="0"/>
              <a:t> </a:t>
            </a:r>
            <a:r>
              <a:rPr lang="id-ID" dirty="0" smtClean="0"/>
              <a:t>tersebut</a:t>
            </a:r>
            <a:r>
              <a:rPr lang="en-US" dirty="0" smtClean="0"/>
              <a:t> </a:t>
            </a:r>
            <a:r>
              <a:rPr lang="id-ID" dirty="0" smtClean="0"/>
              <a:t>mempengaruhi</a:t>
            </a:r>
            <a:r>
              <a:rPr lang="en-US" dirty="0" smtClean="0"/>
              <a:t> </a:t>
            </a:r>
            <a:r>
              <a:rPr lang="id-ID" dirty="0" smtClean="0"/>
              <a:t>pelanggan. </a:t>
            </a:r>
            <a:endParaRPr lang="en-US" dirty="0" smtClean="0"/>
          </a:p>
          <a:p>
            <a:r>
              <a:rPr lang="en-US" b="1" dirty="0" smtClean="0"/>
              <a:t> </a:t>
            </a:r>
            <a:r>
              <a:rPr lang="id-ID" b="1" dirty="0" smtClean="0"/>
              <a:t>Pendekatanservice recovery pengganti</a:t>
            </a:r>
            <a:r>
              <a:rPr lang="id-ID" dirty="0" smtClean="0"/>
              <a:t>: memanfaatkan</a:t>
            </a:r>
            <a:r>
              <a:rPr lang="en-US" dirty="0" smtClean="0"/>
              <a:t> </a:t>
            </a:r>
            <a:r>
              <a:rPr lang="id-ID" dirty="0" smtClean="0"/>
              <a:t>kegagalan</a:t>
            </a:r>
            <a:r>
              <a:rPr lang="en-US" dirty="0" smtClean="0"/>
              <a:t> </a:t>
            </a:r>
            <a:r>
              <a:rPr lang="id-ID" dirty="0" smtClean="0"/>
              <a:t>pelayanan</a:t>
            </a:r>
            <a:r>
              <a:rPr lang="en-US" dirty="0" smtClean="0"/>
              <a:t> </a:t>
            </a:r>
            <a:r>
              <a:rPr lang="id-ID" dirty="0" smtClean="0"/>
              <a:t>dari</a:t>
            </a:r>
            <a:r>
              <a:rPr lang="en-US" dirty="0" smtClean="0"/>
              <a:t> </a:t>
            </a:r>
            <a:r>
              <a:rPr lang="id-ID" dirty="0" smtClean="0"/>
              <a:t>pesaing</a:t>
            </a:r>
            <a:r>
              <a:rPr lang="en-US" dirty="0" smtClean="0"/>
              <a:t> </a:t>
            </a:r>
            <a:r>
              <a:rPr lang="id-ID" dirty="0" smtClean="0"/>
              <a:t>dan</a:t>
            </a:r>
            <a:r>
              <a:rPr lang="en-US" dirty="0" smtClean="0"/>
              <a:t> </a:t>
            </a:r>
            <a:r>
              <a:rPr lang="id-ID" dirty="0" smtClean="0"/>
              <a:t>menawarkan</a:t>
            </a:r>
            <a:r>
              <a:rPr lang="en-US" dirty="0" smtClean="0"/>
              <a:t> </a:t>
            </a:r>
            <a:r>
              <a:rPr lang="id-ID" dirty="0" smtClean="0"/>
              <a:t>pengganti</a:t>
            </a:r>
            <a:r>
              <a:rPr lang="en-US" dirty="0" smtClean="0"/>
              <a:t> </a:t>
            </a:r>
            <a:r>
              <a:rPr lang="id-ID" dirty="0" smtClean="0"/>
              <a:t>untuk</a:t>
            </a:r>
            <a:r>
              <a:rPr lang="en-US" dirty="0" smtClean="0"/>
              <a:t> </a:t>
            </a:r>
            <a:r>
              <a:rPr lang="id-ID" dirty="0" smtClean="0"/>
              <a:t>memperoleh</a:t>
            </a:r>
            <a:r>
              <a:rPr lang="en-US" dirty="0" smtClean="0"/>
              <a:t> </a:t>
            </a:r>
            <a:r>
              <a:rPr lang="id-ID" dirty="0" smtClean="0"/>
              <a:t>pelanggan</a:t>
            </a:r>
            <a:r>
              <a:rPr lang="en-US" dirty="0" smtClean="0"/>
              <a:t> </a:t>
            </a:r>
            <a:r>
              <a:rPr lang="id-ID" dirty="0" smtClean="0"/>
              <a:t>pesaing</a:t>
            </a:r>
            <a:r>
              <a:rPr lang="en-US" dirty="0" smtClean="0"/>
              <a:t> </a:t>
            </a:r>
            <a:r>
              <a:rPr lang="id-ID" dirty="0" smtClean="0"/>
              <a:t>tersebut</a:t>
            </a:r>
            <a:endParaRPr lang="en-US" dirty="0" smtClean="0"/>
          </a:p>
          <a:p>
            <a:r>
              <a:rPr lang="en-US" dirty="0" smtClean="0"/>
              <a:t> P</a:t>
            </a:r>
            <a:r>
              <a:rPr lang="id-ID" dirty="0" smtClean="0"/>
              <a:t>endekatan </a:t>
            </a:r>
            <a:r>
              <a:rPr lang="id-ID" b="1" dirty="0" smtClean="0"/>
              <a:t>Total Quality Management</a:t>
            </a:r>
            <a:r>
              <a:rPr lang="en-US" b="1" dirty="0" smtClean="0"/>
              <a:t> </a:t>
            </a:r>
            <a:r>
              <a:rPr lang="id-ID" b="1" dirty="0" smtClean="0"/>
              <a:t>(TQM)</a:t>
            </a:r>
            <a:endParaRPr lang="en-US" b="1" dirty="0" smtClean="0"/>
          </a:p>
          <a:p>
            <a:pPr>
              <a:buNone/>
            </a:pPr>
            <a:r>
              <a:rPr lang="en-US" b="1" dirty="0" smtClean="0"/>
              <a:t>    </a:t>
            </a:r>
            <a:r>
              <a:rPr lang="id-ID" dirty="0" smtClean="0"/>
              <a:t>Tiga</a:t>
            </a:r>
            <a:r>
              <a:rPr lang="en-US" dirty="0" smtClean="0"/>
              <a:t> </a:t>
            </a:r>
            <a:r>
              <a:rPr lang="id-ID" dirty="0" smtClean="0"/>
              <a:t>pilar</a:t>
            </a:r>
            <a:r>
              <a:rPr lang="en-US" dirty="0" smtClean="0"/>
              <a:t> </a:t>
            </a:r>
            <a:r>
              <a:rPr lang="id-ID" dirty="0" smtClean="0"/>
              <a:t>utama yg hrs</a:t>
            </a:r>
            <a:r>
              <a:rPr lang="en-US" dirty="0" smtClean="0"/>
              <a:t> </a:t>
            </a:r>
            <a:r>
              <a:rPr lang="id-ID" dirty="0" smtClean="0"/>
              <a:t>dicapai</a:t>
            </a:r>
            <a:r>
              <a:rPr lang="en-US" dirty="0" smtClean="0"/>
              <a:t> </a:t>
            </a:r>
            <a:r>
              <a:rPr lang="id-ID" dirty="0" smtClean="0"/>
              <a:t>dl</a:t>
            </a:r>
            <a:r>
              <a:rPr lang="en-US" dirty="0" smtClean="0"/>
              <a:t>m p</a:t>
            </a:r>
            <a:r>
              <a:rPr lang="id-ID" dirty="0" smtClean="0"/>
              <a:t>engembangan TQM di</a:t>
            </a:r>
            <a:r>
              <a:rPr lang="en-US" dirty="0" smtClean="0"/>
              <a:t> </a:t>
            </a:r>
            <a:r>
              <a:rPr lang="id-ID" dirty="0" smtClean="0"/>
              <a:t>OrganisasiPublik</a:t>
            </a:r>
            <a:r>
              <a:rPr lang="en-US" dirty="0" smtClean="0"/>
              <a:t> </a:t>
            </a:r>
            <a:r>
              <a:rPr lang="id-ID" dirty="0" smtClean="0"/>
              <a:t>adalah</a:t>
            </a:r>
            <a:r>
              <a:rPr lang="en-US" dirty="0" smtClean="0"/>
              <a:t>:</a:t>
            </a:r>
          </a:p>
          <a:p>
            <a:pPr>
              <a:buNone/>
            </a:pPr>
            <a:r>
              <a:rPr lang="en-US" dirty="0" smtClean="0"/>
              <a:t>     a. </a:t>
            </a:r>
            <a:r>
              <a:rPr lang="id-ID" dirty="0" smtClean="0"/>
              <a:t>Tingkat Kepuasan, </a:t>
            </a:r>
            <a:r>
              <a:rPr lang="en-US" dirty="0" smtClean="0"/>
              <a:t> </a:t>
            </a:r>
          </a:p>
          <a:p>
            <a:pPr>
              <a:buNone/>
            </a:pPr>
            <a:r>
              <a:rPr lang="en-US" dirty="0" smtClean="0"/>
              <a:t>     b.  </a:t>
            </a:r>
            <a:r>
              <a:rPr lang="id-ID" dirty="0" smtClean="0"/>
              <a:t>Layanan</a:t>
            </a:r>
            <a:r>
              <a:rPr lang="en-US" dirty="0" smtClean="0"/>
              <a:t> </a:t>
            </a:r>
            <a:r>
              <a:rPr lang="id-ID" dirty="0" smtClean="0"/>
              <a:t>sesuai</a:t>
            </a:r>
            <a:r>
              <a:rPr lang="en-US" dirty="0" smtClean="0"/>
              <a:t> </a:t>
            </a:r>
            <a:r>
              <a:rPr lang="id-ID" dirty="0" smtClean="0"/>
              <a:t>d</a:t>
            </a:r>
            <a:r>
              <a:rPr lang="en-US" dirty="0" smtClean="0"/>
              <a:t>e</a:t>
            </a:r>
            <a:r>
              <a:rPr lang="id-ID" dirty="0" smtClean="0"/>
              <a:t>gn</a:t>
            </a:r>
            <a:r>
              <a:rPr lang="en-US" dirty="0" smtClean="0"/>
              <a:t>an </a:t>
            </a:r>
            <a:r>
              <a:rPr lang="id-ID" dirty="0" smtClean="0"/>
              <a:t>keinginan </a:t>
            </a:r>
            <a:r>
              <a:rPr lang="id-ID" b="1" dirty="0" smtClean="0"/>
              <a:t>stakeholders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dirty="0" smtClean="0"/>
              <a:t>     c.   </a:t>
            </a:r>
            <a:r>
              <a:rPr lang="id-ID" dirty="0" smtClean="0"/>
              <a:t>Melibatkan</a:t>
            </a:r>
            <a:r>
              <a:rPr lang="en-US" dirty="0" smtClean="0"/>
              <a:t> </a:t>
            </a:r>
            <a:r>
              <a:rPr lang="id-ID" dirty="0" smtClean="0"/>
              <a:t>seluruh</a:t>
            </a:r>
            <a:r>
              <a:rPr lang="en-US" dirty="0" smtClean="0"/>
              <a:t> </a:t>
            </a:r>
            <a:r>
              <a:rPr lang="id-ID" dirty="0" smtClean="0"/>
              <a:t>pegawai</a:t>
            </a:r>
            <a:endParaRPr lang="en-US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err="1" smtClean="0"/>
              <a:t>Pelayanan</a:t>
            </a:r>
            <a:r>
              <a:rPr lang="en-US" dirty="0" smtClean="0"/>
              <a:t> </a:t>
            </a:r>
            <a:r>
              <a:rPr lang="en-US" dirty="0" err="1" smtClean="0"/>
              <a:t>apa</a:t>
            </a:r>
            <a:r>
              <a:rPr lang="en-US" dirty="0" smtClean="0"/>
              <a:t> </a:t>
            </a:r>
            <a:r>
              <a:rPr lang="en-US" dirty="0" err="1" smtClean="0"/>
              <a:t>saja</a:t>
            </a:r>
            <a:r>
              <a:rPr lang="en-US" dirty="0" smtClean="0"/>
              <a:t> yang </a:t>
            </a:r>
            <a:r>
              <a:rPr lang="en-US" dirty="0" err="1" smtClean="0"/>
              <a:t>bisa</a:t>
            </a:r>
            <a:r>
              <a:rPr lang="en-US" dirty="0" smtClean="0"/>
              <a:t> </a:t>
            </a:r>
            <a:r>
              <a:rPr lang="en-US" dirty="0" err="1" smtClean="0"/>
              <a:t>disediakan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?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swasta</a:t>
            </a:r>
            <a:r>
              <a:rPr lang="en-US" dirty="0" smtClean="0"/>
              <a:t>? Dan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?</a:t>
            </a:r>
          </a:p>
          <a:p>
            <a:r>
              <a:rPr lang="en-US" dirty="0" err="1" smtClean="0"/>
              <a:t>Melalui</a:t>
            </a:r>
            <a:r>
              <a:rPr lang="en-US" dirty="0" smtClean="0"/>
              <a:t> </a:t>
            </a:r>
            <a:r>
              <a:rPr lang="en-US" dirty="0" err="1" smtClean="0"/>
              <a:t>mekanisme</a:t>
            </a:r>
            <a:r>
              <a:rPr lang="en-US" dirty="0" smtClean="0"/>
              <a:t> </a:t>
            </a:r>
            <a:r>
              <a:rPr lang="en-US" dirty="0" err="1" smtClean="0"/>
              <a:t>apa</a:t>
            </a:r>
            <a:r>
              <a:rPr lang="en-US" dirty="0" smtClean="0"/>
              <a:t> </a:t>
            </a:r>
            <a:r>
              <a:rPr lang="en-US" dirty="0" err="1" smtClean="0"/>
              <a:t>pelayanan</a:t>
            </a:r>
            <a:r>
              <a:rPr lang="en-US" dirty="0" smtClean="0"/>
              <a:t> </a:t>
            </a:r>
            <a:r>
              <a:rPr lang="en-US" dirty="0" err="1" smtClean="0"/>
              <a:t>publik</a:t>
            </a:r>
            <a:r>
              <a:rPr lang="en-US" dirty="0" smtClean="0"/>
              <a:t>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diperbaiki</a:t>
            </a:r>
            <a:r>
              <a:rPr lang="en-US" dirty="0" smtClean="0"/>
              <a:t>?</a:t>
            </a:r>
          </a:p>
          <a:p>
            <a:pPr>
              <a:lnSpc>
                <a:spcPct val="90000"/>
              </a:lnSpc>
              <a:defRPr/>
            </a:pPr>
            <a:endParaRPr lang="en-US" dirty="0" smtClean="0"/>
          </a:p>
          <a:p>
            <a:pPr>
              <a:lnSpc>
                <a:spcPct val="90000"/>
              </a:lnSpc>
              <a:buNone/>
              <a:defRPr/>
            </a:pPr>
            <a:r>
              <a:rPr lang="en-US" dirty="0" err="1" smtClean="0"/>
              <a:t>Contoh-contoh</a:t>
            </a:r>
            <a:r>
              <a:rPr lang="en-US" dirty="0" smtClean="0"/>
              <a:t> </a:t>
            </a:r>
            <a:r>
              <a:rPr lang="en-US" dirty="0" err="1" smtClean="0"/>
              <a:t>inovasi</a:t>
            </a:r>
            <a:r>
              <a:rPr lang="en-US" dirty="0" smtClean="0"/>
              <a:t> </a:t>
            </a:r>
            <a:r>
              <a:rPr lang="en-US" dirty="0" err="1" smtClean="0"/>
              <a:t>pelayanan</a:t>
            </a:r>
            <a:r>
              <a:rPr lang="en-US" dirty="0" smtClean="0"/>
              <a:t> </a:t>
            </a:r>
            <a:r>
              <a:rPr lang="en-US" dirty="0" err="1" smtClean="0"/>
              <a:t>Publik</a:t>
            </a:r>
            <a:r>
              <a:rPr lang="en-US" dirty="0" smtClean="0"/>
              <a:t> </a:t>
            </a:r>
          </a:p>
          <a:p>
            <a:pPr>
              <a:lnSpc>
                <a:spcPct val="90000"/>
              </a:lnSpc>
              <a:buNone/>
              <a:defRPr/>
            </a:pP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antrian</a:t>
            </a:r>
            <a:r>
              <a:rPr lang="en-US" dirty="0" smtClean="0"/>
              <a:t> </a:t>
            </a:r>
            <a:r>
              <a:rPr lang="en-US" dirty="0" err="1" smtClean="0"/>
              <a:t>pelayanan</a:t>
            </a:r>
            <a:r>
              <a:rPr lang="en-US" dirty="0" smtClean="0"/>
              <a:t>: Bank </a:t>
            </a:r>
            <a:r>
              <a:rPr lang="en-US" dirty="0" err="1" smtClean="0"/>
              <a:t>Mandiri</a:t>
            </a:r>
            <a:r>
              <a:rPr lang="en-US" dirty="0" smtClean="0"/>
              <a:t>; Bank BNI; Kantor Pos; </a:t>
            </a:r>
            <a:r>
              <a:rPr lang="en-US" dirty="0" err="1" smtClean="0"/>
              <a:t>Mirota</a:t>
            </a:r>
            <a:endParaRPr lang="en-US" dirty="0" smtClean="0"/>
          </a:p>
          <a:p>
            <a:pPr>
              <a:lnSpc>
                <a:spcPct val="90000"/>
              </a:lnSpc>
              <a:buNone/>
              <a:defRPr/>
            </a:pPr>
            <a:r>
              <a:rPr lang="en-US" dirty="0" err="1" smtClean="0"/>
              <a:t>Sistem</a:t>
            </a:r>
            <a:r>
              <a:rPr lang="en-US" dirty="0" smtClean="0"/>
              <a:t> appointment versus 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antri</a:t>
            </a:r>
            <a:r>
              <a:rPr lang="en-US" dirty="0" smtClean="0"/>
              <a:t> </a:t>
            </a:r>
            <a:r>
              <a:rPr lang="en-US" dirty="0" err="1" smtClean="0"/>
              <a:t>langsung</a:t>
            </a:r>
            <a:endParaRPr lang="en-US" dirty="0" smtClean="0"/>
          </a:p>
          <a:p>
            <a:pPr>
              <a:lnSpc>
                <a:spcPct val="90000"/>
              </a:lnSpc>
              <a:buNone/>
              <a:defRPr/>
            </a:pP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penggajian</a:t>
            </a:r>
            <a:r>
              <a:rPr lang="en-US" dirty="0" smtClean="0"/>
              <a:t> </a:t>
            </a:r>
            <a:r>
              <a:rPr lang="en-US" dirty="0" err="1" smtClean="0"/>
              <a:t>langsung</a:t>
            </a:r>
            <a:r>
              <a:rPr lang="en-US" dirty="0" smtClean="0"/>
              <a:t> </a:t>
            </a:r>
            <a:r>
              <a:rPr lang="en-US" dirty="0" err="1" smtClean="0"/>
              <a:t>masuk</a:t>
            </a:r>
            <a:r>
              <a:rPr lang="en-US" dirty="0" smtClean="0"/>
              <a:t> </a:t>
            </a:r>
            <a:r>
              <a:rPr lang="en-US" dirty="0" err="1" smtClean="0"/>
              <a:t>rekening</a:t>
            </a:r>
            <a:r>
              <a:rPr lang="en-US" dirty="0" smtClean="0"/>
              <a:t> versus </a:t>
            </a:r>
            <a:r>
              <a:rPr lang="en-US" dirty="0" err="1" smtClean="0"/>
              <a:t>antri</a:t>
            </a:r>
            <a:r>
              <a:rPr lang="en-US" dirty="0" smtClean="0"/>
              <a:t> </a:t>
            </a:r>
            <a:r>
              <a:rPr lang="en-US" dirty="0" err="1" smtClean="0"/>
              <a:t>langsung</a:t>
            </a:r>
            <a:endParaRPr lang="en-US" dirty="0" smtClean="0"/>
          </a:p>
          <a:p>
            <a:pPr>
              <a:lnSpc>
                <a:spcPct val="90000"/>
              </a:lnSpc>
              <a:buNone/>
              <a:defRPr/>
            </a:pPr>
            <a:r>
              <a:rPr lang="en-US" dirty="0" err="1" smtClean="0"/>
              <a:t>Puskesmas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Mantri</a:t>
            </a:r>
            <a:r>
              <a:rPr lang="en-US" dirty="0" smtClean="0"/>
              <a:t> </a:t>
            </a:r>
            <a:r>
              <a:rPr lang="en-US" dirty="0" err="1" smtClean="0"/>
              <a:t>Keliling</a:t>
            </a:r>
            <a:endParaRPr lang="en-US" dirty="0" smtClean="0"/>
          </a:p>
          <a:p>
            <a:pPr>
              <a:lnSpc>
                <a:spcPct val="90000"/>
              </a:lnSpc>
              <a:buNone/>
              <a:defRPr/>
            </a:pPr>
            <a:r>
              <a:rPr lang="en-US" dirty="0" err="1" smtClean="0"/>
              <a:t>Perpustakaan</a:t>
            </a:r>
            <a:r>
              <a:rPr lang="en-US" dirty="0" smtClean="0"/>
              <a:t> </a:t>
            </a:r>
            <a:r>
              <a:rPr lang="en-US" dirty="0" err="1" smtClean="0"/>
              <a:t>Keliling</a:t>
            </a:r>
            <a:endParaRPr lang="en-US" dirty="0" smtClean="0"/>
          </a:p>
          <a:p>
            <a:pPr>
              <a:lnSpc>
                <a:spcPct val="90000"/>
              </a:lnSpc>
              <a:buNone/>
              <a:defRPr/>
            </a:pPr>
            <a:r>
              <a:rPr lang="en-US" dirty="0" err="1" smtClean="0"/>
              <a:t>Walikota</a:t>
            </a:r>
            <a:r>
              <a:rPr lang="en-US" dirty="0" smtClean="0"/>
              <a:t> </a:t>
            </a:r>
            <a:r>
              <a:rPr lang="en-US" dirty="0" err="1" smtClean="0"/>
              <a:t>Menyapa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8077200" cy="639762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Pelayanan</a:t>
            </a:r>
            <a:r>
              <a:rPr lang="en-US" dirty="0" smtClean="0"/>
              <a:t> </a:t>
            </a:r>
            <a:r>
              <a:rPr lang="en-US" dirty="0" err="1" smtClean="0"/>
              <a:t>Puskesmas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914400"/>
            <a:ext cx="8153400" cy="5334000"/>
          </a:xfrm>
        </p:spPr>
        <p:txBody>
          <a:bodyPr>
            <a:normAutofit lnSpcReduction="10000"/>
          </a:bodyPr>
          <a:lstStyle/>
          <a:p>
            <a:r>
              <a:rPr lang="en-US" sz="2800" dirty="0" err="1" smtClean="0"/>
              <a:t>Visi</a:t>
            </a:r>
            <a:endParaRPr lang="en-US" sz="2800" dirty="0" smtClean="0"/>
          </a:p>
          <a:p>
            <a:r>
              <a:rPr lang="en-US" sz="2800" dirty="0" err="1" smtClean="0"/>
              <a:t>Misi</a:t>
            </a:r>
            <a:endParaRPr lang="en-US" sz="2800" dirty="0" smtClean="0"/>
          </a:p>
          <a:p>
            <a:r>
              <a:rPr lang="en-US" sz="2800" dirty="0" smtClean="0"/>
              <a:t>Slogan</a:t>
            </a:r>
          </a:p>
          <a:p>
            <a:r>
              <a:rPr lang="en-US" sz="2800" dirty="0" err="1" smtClean="0"/>
              <a:t>Standar</a:t>
            </a:r>
            <a:r>
              <a:rPr lang="en-US" sz="2800" dirty="0" smtClean="0"/>
              <a:t> </a:t>
            </a:r>
            <a:r>
              <a:rPr lang="en-US" sz="2800" dirty="0" err="1" smtClean="0"/>
              <a:t>pelayanan</a:t>
            </a:r>
            <a:r>
              <a:rPr lang="en-US" sz="2800" dirty="0" smtClean="0"/>
              <a:t> al :</a:t>
            </a:r>
            <a:r>
              <a:rPr lang="en-US" sz="2800" dirty="0" err="1" smtClean="0"/>
              <a:t>waktu</a:t>
            </a:r>
            <a:r>
              <a:rPr lang="en-US" sz="2800" dirty="0" smtClean="0"/>
              <a:t> / jam </a:t>
            </a:r>
            <a:r>
              <a:rPr lang="en-US" sz="2800" dirty="0" err="1" smtClean="0"/>
              <a:t>pelayanan</a:t>
            </a:r>
            <a:r>
              <a:rPr lang="en-US" sz="2800" dirty="0" smtClean="0"/>
              <a:t>; </a:t>
            </a:r>
            <a:r>
              <a:rPr lang="en-US" sz="2800" dirty="0" err="1" smtClean="0"/>
              <a:t>loket</a:t>
            </a:r>
            <a:r>
              <a:rPr lang="en-US" sz="2800" dirty="0" smtClean="0"/>
              <a:t> </a:t>
            </a:r>
            <a:r>
              <a:rPr lang="en-US" sz="2800" dirty="0" err="1" smtClean="0"/>
              <a:t>pendaftaran</a:t>
            </a:r>
            <a:r>
              <a:rPr lang="en-US" sz="2800" dirty="0" smtClean="0"/>
              <a:t>; </a:t>
            </a:r>
            <a:r>
              <a:rPr lang="en-US" sz="2800" dirty="0" err="1" smtClean="0"/>
              <a:t>jadwal</a:t>
            </a:r>
            <a:r>
              <a:rPr lang="en-US" sz="2800" dirty="0" smtClean="0"/>
              <a:t> </a:t>
            </a:r>
            <a:r>
              <a:rPr lang="en-US" sz="2800" dirty="0" err="1" smtClean="0"/>
              <a:t>pelayanan</a:t>
            </a:r>
            <a:r>
              <a:rPr lang="en-US" sz="2800" dirty="0" smtClean="0"/>
              <a:t>; </a:t>
            </a:r>
            <a:r>
              <a:rPr lang="en-US" sz="2800" dirty="0" err="1" smtClean="0"/>
              <a:t>ruang</a:t>
            </a:r>
            <a:r>
              <a:rPr lang="en-US" sz="2800" dirty="0" smtClean="0"/>
              <a:t> </a:t>
            </a:r>
            <a:r>
              <a:rPr lang="en-US" sz="2800" dirty="0" err="1" smtClean="0"/>
              <a:t>pelayanan</a:t>
            </a:r>
            <a:r>
              <a:rPr lang="en-US" sz="2800" dirty="0" smtClean="0"/>
              <a:t>;</a:t>
            </a:r>
          </a:p>
          <a:p>
            <a:r>
              <a:rPr lang="en-US" sz="2800" dirty="0" smtClean="0"/>
              <a:t> </a:t>
            </a:r>
            <a:r>
              <a:rPr lang="en-US" sz="2800" dirty="0" err="1" smtClean="0"/>
              <a:t>tarif</a:t>
            </a:r>
            <a:r>
              <a:rPr lang="en-US" sz="2800" dirty="0" smtClean="0"/>
              <a:t> </a:t>
            </a:r>
            <a:r>
              <a:rPr lang="en-US" sz="2800" dirty="0" err="1" smtClean="0"/>
              <a:t>pelayanan</a:t>
            </a:r>
            <a:endParaRPr lang="en-US" sz="2800" dirty="0" smtClean="0"/>
          </a:p>
          <a:p>
            <a:r>
              <a:rPr lang="en-US" sz="2800" dirty="0" smtClean="0"/>
              <a:t> </a:t>
            </a:r>
            <a:r>
              <a:rPr lang="en-US" sz="2800" dirty="0" err="1" smtClean="0"/>
              <a:t>alur</a:t>
            </a:r>
            <a:r>
              <a:rPr lang="en-US" sz="2800" dirty="0" smtClean="0"/>
              <a:t> </a:t>
            </a:r>
            <a:r>
              <a:rPr lang="en-US" sz="2800" dirty="0" err="1" smtClean="0"/>
              <a:t>pelayanan</a:t>
            </a:r>
            <a:r>
              <a:rPr lang="en-US" sz="2800" dirty="0" smtClean="0"/>
              <a:t> </a:t>
            </a:r>
          </a:p>
          <a:p>
            <a:r>
              <a:rPr lang="en-US" sz="2800" dirty="0" err="1" smtClean="0"/>
              <a:t>penyampaian</a:t>
            </a:r>
            <a:r>
              <a:rPr lang="en-US" sz="2800" dirty="0" smtClean="0"/>
              <a:t> </a:t>
            </a:r>
            <a:r>
              <a:rPr lang="en-US" sz="2800" dirty="0" err="1" smtClean="0"/>
              <a:t>keluhan</a:t>
            </a:r>
            <a:r>
              <a:rPr lang="en-US" sz="2800" dirty="0" smtClean="0"/>
              <a:t>; </a:t>
            </a:r>
            <a:r>
              <a:rPr lang="en-US" sz="2800" dirty="0" err="1" smtClean="0"/>
              <a:t>kritik</a:t>
            </a:r>
            <a:r>
              <a:rPr lang="en-US" sz="2800" dirty="0" smtClean="0"/>
              <a:t> &amp; saran</a:t>
            </a:r>
          </a:p>
          <a:p>
            <a:r>
              <a:rPr lang="en-US" sz="2800" dirty="0" err="1" smtClean="0"/>
              <a:t>Sanksi</a:t>
            </a:r>
            <a:r>
              <a:rPr lang="en-US" sz="2800" dirty="0" smtClean="0"/>
              <a:t> : </a:t>
            </a:r>
            <a:r>
              <a:rPr lang="en-US" sz="2800" dirty="0" err="1" smtClean="0"/>
              <a:t>bagi</a:t>
            </a:r>
            <a:r>
              <a:rPr lang="en-US" sz="2800" dirty="0" smtClean="0"/>
              <a:t> </a:t>
            </a:r>
            <a:r>
              <a:rPr lang="en-US" sz="2800" dirty="0" err="1" smtClean="0"/>
              <a:t>penyedia</a:t>
            </a:r>
            <a:r>
              <a:rPr lang="en-US" sz="2800" dirty="0" smtClean="0"/>
              <a:t> </a:t>
            </a:r>
            <a:r>
              <a:rPr lang="en-US" sz="2800" dirty="0" err="1" smtClean="0"/>
              <a:t>layanan</a:t>
            </a:r>
            <a:r>
              <a:rPr lang="en-US" sz="2800" dirty="0" smtClean="0"/>
              <a:t> (UU RI No 23 </a:t>
            </a:r>
            <a:r>
              <a:rPr lang="en-US" sz="2800" dirty="0" err="1" smtClean="0"/>
              <a:t>Th</a:t>
            </a:r>
            <a:r>
              <a:rPr lang="en-US" sz="2800" dirty="0" smtClean="0"/>
              <a:t> 1992 </a:t>
            </a:r>
            <a:r>
              <a:rPr lang="en-US" sz="2800" dirty="0" err="1" smtClean="0"/>
              <a:t>pasal</a:t>
            </a:r>
            <a:r>
              <a:rPr lang="en-US" sz="2800" dirty="0" smtClean="0"/>
              <a:t> 54, 55 ).</a:t>
            </a:r>
          </a:p>
          <a:p>
            <a:r>
              <a:rPr lang="en-US" sz="2800" dirty="0" err="1" smtClean="0"/>
              <a:t>Sanksi</a:t>
            </a:r>
            <a:r>
              <a:rPr lang="en-US" sz="2800" dirty="0" smtClean="0"/>
              <a:t> : </a:t>
            </a:r>
            <a:r>
              <a:rPr lang="en-US" sz="2800" dirty="0" err="1" smtClean="0"/>
              <a:t>bagi</a:t>
            </a:r>
            <a:r>
              <a:rPr lang="en-US" sz="2800" dirty="0" smtClean="0"/>
              <a:t> </a:t>
            </a:r>
            <a:r>
              <a:rPr lang="en-US" sz="2800" dirty="0" err="1" smtClean="0"/>
              <a:t>pengguna</a:t>
            </a:r>
            <a:r>
              <a:rPr lang="en-US" sz="2800" dirty="0" smtClean="0"/>
              <a:t> </a:t>
            </a:r>
            <a:r>
              <a:rPr lang="en-US" sz="2800" dirty="0" err="1" smtClean="0"/>
              <a:t>layanan</a:t>
            </a:r>
            <a:r>
              <a:rPr lang="en-US" sz="2800" dirty="0" smtClean="0"/>
              <a:t>  (UU No 4 </a:t>
            </a:r>
            <a:r>
              <a:rPr lang="en-US" sz="2800" dirty="0" err="1" smtClean="0"/>
              <a:t>Th</a:t>
            </a:r>
            <a:r>
              <a:rPr lang="en-US" sz="2800" dirty="0" smtClean="0"/>
              <a:t> 1984)</a:t>
            </a:r>
          </a:p>
          <a:p>
            <a:endParaRPr lang="en-US" sz="2800" dirty="0" smtClean="0"/>
          </a:p>
          <a:p>
            <a:endParaRPr lang="en-US" sz="2800" dirty="0" smtClean="0"/>
          </a:p>
          <a:p>
            <a:pPr>
              <a:buNone/>
            </a:pPr>
            <a:endParaRPr lang="en-US" dirty="0" smtClean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8077200" cy="715962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Pengurusan</a:t>
            </a:r>
            <a:r>
              <a:rPr lang="en-US" dirty="0" smtClean="0"/>
              <a:t> KTP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838200"/>
            <a:ext cx="8153400" cy="5287963"/>
          </a:xfrm>
        </p:spPr>
        <p:txBody>
          <a:bodyPr/>
          <a:lstStyle/>
          <a:p>
            <a:r>
              <a:rPr lang="en-US" dirty="0" err="1" smtClean="0"/>
              <a:t>Visi</a:t>
            </a:r>
            <a:r>
              <a:rPr lang="en-US" dirty="0" smtClean="0"/>
              <a:t> </a:t>
            </a:r>
            <a:r>
              <a:rPr lang="en-US" dirty="0" err="1" smtClean="0"/>
              <a:t>pelayanan</a:t>
            </a:r>
            <a:endParaRPr lang="en-US" dirty="0" smtClean="0"/>
          </a:p>
          <a:p>
            <a:r>
              <a:rPr lang="en-US" dirty="0" err="1" smtClean="0"/>
              <a:t>Misi</a:t>
            </a:r>
            <a:r>
              <a:rPr lang="en-US" dirty="0" smtClean="0"/>
              <a:t> </a:t>
            </a:r>
            <a:r>
              <a:rPr lang="en-US" dirty="0" err="1" smtClean="0"/>
              <a:t>pelayanan</a:t>
            </a:r>
            <a:endParaRPr lang="en-US" dirty="0" smtClean="0"/>
          </a:p>
          <a:p>
            <a:r>
              <a:rPr lang="en-US" dirty="0" smtClean="0"/>
              <a:t>Jam </a:t>
            </a:r>
            <a:r>
              <a:rPr lang="en-US" dirty="0" err="1" smtClean="0"/>
              <a:t>pelayanan</a:t>
            </a:r>
            <a:endParaRPr lang="en-US" dirty="0" smtClean="0"/>
          </a:p>
          <a:p>
            <a:r>
              <a:rPr lang="en-US" dirty="0" err="1" smtClean="0"/>
              <a:t>waktu</a:t>
            </a:r>
            <a:r>
              <a:rPr lang="en-US" dirty="0" smtClean="0"/>
              <a:t> </a:t>
            </a:r>
            <a:r>
              <a:rPr lang="en-US" dirty="0" err="1" smtClean="0"/>
              <a:t>pengurusan</a:t>
            </a:r>
            <a:endParaRPr lang="en-US" dirty="0" smtClean="0"/>
          </a:p>
          <a:p>
            <a:r>
              <a:rPr lang="en-US" dirty="0" err="1" smtClean="0"/>
              <a:t>Biaya</a:t>
            </a:r>
            <a:r>
              <a:rPr lang="en-US" dirty="0" smtClean="0"/>
              <a:t> </a:t>
            </a:r>
            <a:r>
              <a:rPr lang="en-US" dirty="0" err="1" smtClean="0"/>
              <a:t>administrasi</a:t>
            </a:r>
            <a:endParaRPr lang="en-US" dirty="0" smtClean="0"/>
          </a:p>
          <a:p>
            <a:r>
              <a:rPr lang="en-US" dirty="0" err="1" smtClean="0"/>
              <a:t>Etika</a:t>
            </a:r>
            <a:r>
              <a:rPr lang="en-US" dirty="0" smtClean="0"/>
              <a:t> </a:t>
            </a:r>
            <a:r>
              <a:rPr lang="en-US" dirty="0" err="1" smtClean="0"/>
              <a:t>pelayanan</a:t>
            </a:r>
            <a:endParaRPr lang="en-US" dirty="0" smtClean="0"/>
          </a:p>
          <a:p>
            <a:r>
              <a:rPr lang="en-US" dirty="0" err="1" smtClean="0"/>
              <a:t>Persyaratan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alur</a:t>
            </a:r>
            <a:r>
              <a:rPr lang="en-US" dirty="0" smtClean="0"/>
              <a:t> </a:t>
            </a:r>
            <a:r>
              <a:rPr lang="en-US" dirty="0" err="1" smtClean="0"/>
              <a:t>pelayanan</a:t>
            </a:r>
            <a:r>
              <a:rPr lang="en-US" dirty="0" smtClean="0"/>
              <a:t> : </a:t>
            </a:r>
            <a:r>
              <a:rPr lang="en-US" dirty="0" err="1" smtClean="0"/>
              <a:t>pengurusan</a:t>
            </a:r>
            <a:r>
              <a:rPr lang="en-US" dirty="0" smtClean="0"/>
              <a:t> KTP </a:t>
            </a:r>
            <a:r>
              <a:rPr lang="en-US" dirty="0" err="1" smtClean="0"/>
              <a:t>baru</a:t>
            </a:r>
            <a:r>
              <a:rPr lang="en-US" smtClean="0"/>
              <a:t>;  </a:t>
            </a:r>
            <a:r>
              <a:rPr lang="en-US" dirty="0" err="1" smtClean="0"/>
              <a:t>pengurusan</a:t>
            </a:r>
            <a:r>
              <a:rPr lang="en-US" dirty="0" smtClean="0"/>
              <a:t> KTP </a:t>
            </a:r>
            <a:r>
              <a:rPr lang="en-US" dirty="0" err="1" smtClean="0"/>
              <a:t>pindah</a:t>
            </a:r>
            <a:endParaRPr lang="en-US" dirty="0" smtClean="0"/>
          </a:p>
          <a:p>
            <a:r>
              <a:rPr lang="en-US" dirty="0" err="1" smtClean="0"/>
              <a:t>Pengaduan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endParaRPr lang="en-US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282</TotalTime>
  <Words>663</Words>
  <Application>Microsoft Office PowerPoint</Application>
  <PresentationFormat>On-screen Show (4:3)</PresentationFormat>
  <Paragraphs>78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ASPEK PELAYANAN</vt:lpstr>
      <vt:lpstr>Slide 2</vt:lpstr>
      <vt:lpstr>Slide 3</vt:lpstr>
      <vt:lpstr>Slide 4</vt:lpstr>
      <vt:lpstr>Pemulihan Layanan (Service Recovery</vt:lpstr>
      <vt:lpstr>Slide 6</vt:lpstr>
      <vt:lpstr>Slide 7</vt:lpstr>
      <vt:lpstr>Pelayanan Puskesmas</vt:lpstr>
      <vt:lpstr>Pengurusan KTP</vt:lpstr>
      <vt:lpstr>Sistematika </vt:lpstr>
      <vt:lpstr>Diskusi 14 Agustus 2017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Pengukuran Kinerja Pelayanan Publik/ Kinerja Pemerintah</dc:title>
  <dc:creator>HERAWATI</dc:creator>
  <cp:lastModifiedBy>HERAWATI</cp:lastModifiedBy>
  <cp:revision>37</cp:revision>
  <dcterms:created xsi:type="dcterms:W3CDTF">2009-08-22T00:59:31Z</dcterms:created>
  <dcterms:modified xsi:type="dcterms:W3CDTF">2019-08-19T21:54:14Z</dcterms:modified>
</cp:coreProperties>
</file>