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81" r:id="rId5"/>
    <p:sldId id="282" r:id="rId6"/>
    <p:sldId id="260" r:id="rId7"/>
    <p:sldId id="279" r:id="rId8"/>
    <p:sldId id="277" r:id="rId9"/>
    <p:sldId id="261" r:id="rId10"/>
    <p:sldId id="262" r:id="rId11"/>
    <p:sldId id="263" r:id="rId12"/>
    <p:sldId id="278" r:id="rId13"/>
    <p:sldId id="264" r:id="rId14"/>
    <p:sldId id="280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83" r:id="rId27"/>
    <p:sldId id="284" r:id="rId28"/>
    <p:sldId id="28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9D2A4-87BC-49B8-BE68-A8F2B3DAD9D1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DB16E-B5D3-46E5-A49A-22C31C05F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8001000" cy="5334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/>
              <a:t>Arti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pentingnya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Pelayanan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Publik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914400"/>
            <a:ext cx="8458200" cy="5410200"/>
          </a:xfrm>
        </p:spPr>
        <p:txBody>
          <a:bodyPr>
            <a:noAutofit/>
          </a:bodyPr>
          <a:lstStyle/>
          <a:p>
            <a:pPr marL="742950" indent="-742950" algn="l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berlakunya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UU No 22 / 1999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ttg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&amp; UU  No. 25 / 1999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Perimbangan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semakin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aktivitas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ditangani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aparat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dituntut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dpt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memahami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mempraktikkan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 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Meskipun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kedua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UU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diatas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kemudian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direvisi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UU No. 32 /2004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UU No. 33 /2004,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tetap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juga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mengakibatkan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interaksi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aparat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intens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Ditambah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semakin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tuntutan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demokratisasi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pengakuan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melahirkan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kuatnya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tuntutan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terhadap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berkualitas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943600"/>
          </a:xfrm>
        </p:spPr>
        <p:txBody>
          <a:bodyPr>
            <a:no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Kemudahan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akses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lokasi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memadai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dijangkau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memanfaatkan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teknologi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telematika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Kedisiplinan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kesopanan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keramahan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bersikap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disiplin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sopan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santun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ramah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ikhlas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Kenyamanan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tertib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tunggu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nyaman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rapi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disediakan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fasilitas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pendukung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parkir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toilet,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ibadah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dll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715962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Publik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305800" cy="5257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Ukuran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dibakukan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wajib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ditaati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pemberi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penerima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meliputi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dibakukan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pemberi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penerima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termasuk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b.   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sejak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pengajuan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pemohonan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pelayanan,termasuk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c.   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tarif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proses  </a:t>
            </a:r>
          </a:p>
          <a:p>
            <a:pPr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pemberian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d.  </a:t>
            </a:r>
            <a:r>
              <a:rPr lang="en-US" b="1" dirty="0" err="1" smtClean="0"/>
              <a:t>Produk</a:t>
            </a:r>
            <a:r>
              <a:rPr lang="en-US" b="1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;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ditetapkan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e.   </a:t>
            </a:r>
            <a:r>
              <a:rPr lang="en-US" b="1" dirty="0" err="1" smtClean="0"/>
              <a:t>Sarana</a:t>
            </a:r>
            <a:r>
              <a:rPr lang="en-US" b="1" dirty="0" smtClean="0"/>
              <a:t> &amp; </a:t>
            </a:r>
            <a:r>
              <a:rPr lang="en-US" b="1" dirty="0" err="1" smtClean="0"/>
              <a:t>prasarana:</a:t>
            </a:r>
            <a:r>
              <a:rPr lang="en-US" dirty="0" err="1" smtClean="0"/>
              <a:t>penyediaan</a:t>
            </a:r>
            <a:r>
              <a:rPr lang="en-US" b="1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f.    </a:t>
            </a:r>
            <a:r>
              <a:rPr lang="en-US" b="1" dirty="0" err="1" smtClean="0"/>
              <a:t>Kompetensi</a:t>
            </a:r>
            <a:r>
              <a:rPr lang="en-US" b="1" dirty="0" smtClean="0"/>
              <a:t> </a:t>
            </a:r>
            <a:r>
              <a:rPr lang="en-US" b="1" dirty="0" err="1" smtClean="0"/>
              <a:t>petugas</a:t>
            </a:r>
            <a:r>
              <a:rPr lang="en-US" b="1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; hrs </a:t>
            </a:r>
            <a:r>
              <a:rPr lang="en-US" dirty="0" err="1" smtClean="0"/>
              <a:t>ditetapkan</a:t>
            </a:r>
            <a:r>
              <a:rPr lang="en-US" dirty="0" smtClean="0"/>
              <a:t> dg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keahlian</a:t>
            </a:r>
            <a:r>
              <a:rPr lang="en-US" dirty="0" smtClean="0"/>
              <a:t>, </a:t>
            </a:r>
            <a:r>
              <a:rPr lang="en-US" dirty="0" err="1" smtClean="0"/>
              <a:t>keterampilan</a:t>
            </a:r>
            <a:r>
              <a:rPr lang="en-US" dirty="0" smtClean="0"/>
              <a:t>,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Pola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penyelenggaraan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pelayanan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publik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Kep</a:t>
            </a:r>
            <a:r>
              <a:rPr lang="en-US" dirty="0" smtClean="0"/>
              <a:t>. MENPAN No. 63/2004 </a:t>
            </a:r>
            <a:r>
              <a:rPr lang="en-US" dirty="0" err="1" smtClean="0"/>
              <a:t>ada</a:t>
            </a:r>
            <a:r>
              <a:rPr lang="en-US" dirty="0" smtClean="0"/>
              <a:t> 4 (</a:t>
            </a:r>
            <a:r>
              <a:rPr lang="en-US" dirty="0" err="1" smtClean="0"/>
              <a:t>empat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1.  </a:t>
            </a:r>
            <a:r>
              <a:rPr lang="en-US" dirty="0" smtClean="0">
                <a:solidFill>
                  <a:srgbClr val="FF0000"/>
                </a:solidFill>
              </a:rPr>
              <a:t> </a:t>
            </a:r>
            <a:r>
              <a:rPr lang="en-US" b="1" dirty="0" err="1" smtClean="0"/>
              <a:t>Fungsional</a:t>
            </a:r>
            <a:r>
              <a:rPr lang="en-US" b="1" dirty="0" smtClean="0"/>
              <a:t>; </a:t>
            </a:r>
            <a:r>
              <a:rPr lang="en-US" dirty="0" err="1" smtClean="0"/>
              <a:t>Pola</a:t>
            </a:r>
            <a:r>
              <a:rPr lang="en-US" dirty="0" smtClean="0"/>
              <a:t> Pelayanan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2.</a:t>
            </a:r>
            <a:r>
              <a:rPr lang="en-US" b="1" dirty="0" smtClean="0"/>
              <a:t>  </a:t>
            </a:r>
            <a:r>
              <a:rPr lang="en-US" b="1" dirty="0" err="1" smtClean="0"/>
              <a:t>Terpusat</a:t>
            </a:r>
            <a:r>
              <a:rPr lang="en-US" b="1" dirty="0" smtClean="0"/>
              <a:t> </a:t>
            </a:r>
            <a:r>
              <a:rPr lang="en-US" dirty="0" smtClean="0"/>
              <a:t>;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pelimpahan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102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3.   </a:t>
            </a:r>
            <a:r>
              <a:rPr lang="en-US" b="1" dirty="0" err="1" smtClean="0"/>
              <a:t>Terpadu</a:t>
            </a:r>
            <a:r>
              <a:rPr lang="en-US" b="1" dirty="0" smtClean="0"/>
              <a:t>;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 </a:t>
            </a:r>
            <a:r>
              <a:rPr lang="en-US" dirty="0" smtClean="0"/>
              <a:t>ada2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a.  </a:t>
            </a:r>
            <a:r>
              <a:rPr lang="en-US" b="1" dirty="0" err="1" smtClean="0"/>
              <a:t>Terpadu</a:t>
            </a:r>
            <a:r>
              <a:rPr lang="en-US" b="1" dirty="0" smtClean="0"/>
              <a:t>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atap</a:t>
            </a:r>
            <a:r>
              <a:rPr lang="en-US" b="1" dirty="0" smtClean="0"/>
              <a:t>;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meliputi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proses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dilayani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pintu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b.  </a:t>
            </a:r>
            <a:r>
              <a:rPr lang="en-US" b="1" dirty="0" err="1" smtClean="0"/>
              <a:t>Terpadu</a:t>
            </a:r>
            <a:r>
              <a:rPr lang="en-US" b="1" dirty="0" smtClean="0"/>
              <a:t>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pintu</a:t>
            </a:r>
            <a:r>
              <a:rPr lang="en-US" b="1" dirty="0" smtClean="0"/>
              <a:t>; </a:t>
            </a:r>
            <a:r>
              <a:rPr lang="en-US" dirty="0" err="1" smtClean="0"/>
              <a:t>diselengarakan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meliputi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proses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dilayani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pintu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4.   </a:t>
            </a:r>
            <a:r>
              <a:rPr lang="en-US" b="1" dirty="0" err="1" smtClean="0"/>
              <a:t>Gugus</a:t>
            </a:r>
            <a:r>
              <a:rPr lang="en-US" b="1" dirty="0" smtClean="0"/>
              <a:t> </a:t>
            </a:r>
            <a:r>
              <a:rPr lang="en-US" b="1" dirty="0" err="1" smtClean="0"/>
              <a:t>tugas</a:t>
            </a:r>
            <a:r>
              <a:rPr lang="en-US" b="1" dirty="0" smtClean="0"/>
              <a:t>;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gugus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ditempatkan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Biaya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pelayanan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publik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Kep</a:t>
            </a:r>
            <a:r>
              <a:rPr lang="en-US" dirty="0" smtClean="0"/>
              <a:t>. MENPAN No. 63/2004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besaran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mmperhatikan</a:t>
            </a:r>
            <a:r>
              <a:rPr lang="en-US" dirty="0" smtClean="0"/>
              <a:t> hal2 </a:t>
            </a:r>
            <a:r>
              <a:rPr lang="en-US" dirty="0" err="1" smtClean="0"/>
              <a:t>berikut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a.  Tingkat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b.  </a:t>
            </a:r>
            <a:r>
              <a:rPr lang="en-US" dirty="0" err="1" smtClean="0"/>
              <a:t>Nilai</a:t>
            </a:r>
            <a:r>
              <a:rPr lang="en-US" dirty="0" smtClean="0"/>
              <a:t>/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c.  </a:t>
            </a:r>
            <a:r>
              <a:rPr lang="en-US" dirty="0" err="1" smtClean="0"/>
              <a:t>Rincian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hrs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yng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mmerlukan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sperti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pemeriksaan</a:t>
            </a:r>
            <a:r>
              <a:rPr lang="en-US" dirty="0" smtClean="0"/>
              <a:t>, </a:t>
            </a:r>
            <a:r>
              <a:rPr lang="en-US" dirty="0" err="1" smtClean="0"/>
              <a:t>pengukuran</a:t>
            </a:r>
            <a:r>
              <a:rPr lang="en-US" dirty="0" smtClean="0"/>
              <a:t> &amp; </a:t>
            </a:r>
            <a:r>
              <a:rPr lang="en-US" dirty="0" err="1" smtClean="0"/>
              <a:t>pengajuan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d. 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mmperhatikan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P</a:t>
            </a:r>
            <a:r>
              <a:rPr lang="en-US" sz="2800" b="1" dirty="0" err="1" smtClean="0"/>
              <a:t>elayanan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Khusus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Sesuai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Kep.MENPAN</a:t>
            </a:r>
            <a:r>
              <a:rPr lang="en-US" sz="2800" b="1" dirty="0" smtClean="0"/>
              <a:t> No. 63/2004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9831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6700" b="1" dirty="0" smtClean="0">
                <a:latin typeface="+mj-lt"/>
              </a:rPr>
              <a:t>Pelayanan </a:t>
            </a:r>
            <a:r>
              <a:rPr lang="en-US" sz="6700" b="1" dirty="0" err="1" smtClean="0">
                <a:latin typeface="+mj-lt"/>
              </a:rPr>
              <a:t>bg</a:t>
            </a:r>
            <a:r>
              <a:rPr lang="en-US" sz="6700" b="1" dirty="0" smtClean="0">
                <a:latin typeface="+mj-lt"/>
              </a:rPr>
              <a:t> </a:t>
            </a:r>
            <a:r>
              <a:rPr lang="en-US" sz="6700" b="1" dirty="0" err="1" smtClean="0">
                <a:latin typeface="+mj-lt"/>
              </a:rPr>
              <a:t>penyandang</a:t>
            </a:r>
            <a:r>
              <a:rPr lang="en-US" sz="6700" b="1" dirty="0" smtClean="0">
                <a:latin typeface="+mj-lt"/>
              </a:rPr>
              <a:t> </a:t>
            </a:r>
            <a:r>
              <a:rPr lang="en-US" sz="6700" b="1" dirty="0" err="1" smtClean="0">
                <a:latin typeface="+mj-lt"/>
              </a:rPr>
              <a:t>cacat</a:t>
            </a:r>
            <a:r>
              <a:rPr lang="en-US" sz="6700" b="1" dirty="0" smtClean="0">
                <a:latin typeface="+mj-lt"/>
              </a:rPr>
              <a:t>, </a:t>
            </a:r>
            <a:r>
              <a:rPr lang="en-US" sz="6700" b="1" dirty="0" err="1" smtClean="0">
                <a:latin typeface="+mj-lt"/>
              </a:rPr>
              <a:t>lansia</a:t>
            </a:r>
            <a:r>
              <a:rPr lang="en-US" sz="6700" b="1" dirty="0" smtClean="0">
                <a:latin typeface="+mj-lt"/>
              </a:rPr>
              <a:t>, </a:t>
            </a:r>
            <a:r>
              <a:rPr lang="en-US" sz="6700" b="1" dirty="0" err="1" smtClean="0">
                <a:latin typeface="+mj-lt"/>
              </a:rPr>
              <a:t>wanita</a:t>
            </a:r>
            <a:r>
              <a:rPr lang="en-US" sz="6700" b="1" dirty="0" smtClean="0">
                <a:latin typeface="+mj-lt"/>
              </a:rPr>
              <a:t> </a:t>
            </a:r>
            <a:r>
              <a:rPr lang="en-US" sz="6700" b="1" dirty="0" err="1" smtClean="0">
                <a:latin typeface="+mj-lt"/>
              </a:rPr>
              <a:t>hamil</a:t>
            </a:r>
            <a:r>
              <a:rPr lang="en-US" sz="6700" b="1" dirty="0" smtClean="0">
                <a:latin typeface="+mj-lt"/>
              </a:rPr>
              <a:t> &amp; </a:t>
            </a:r>
            <a:r>
              <a:rPr lang="en-US" sz="6700" b="1" dirty="0" err="1" smtClean="0">
                <a:latin typeface="+mj-lt"/>
              </a:rPr>
              <a:t>balita</a:t>
            </a:r>
            <a:r>
              <a:rPr lang="en-US" sz="6700" b="1" dirty="0" smtClean="0">
                <a:latin typeface="+mj-lt"/>
              </a:rPr>
              <a:t>.</a:t>
            </a:r>
          </a:p>
          <a:p>
            <a:r>
              <a:rPr lang="en-US" sz="6700" dirty="0" smtClean="0">
                <a:latin typeface="+mj-lt"/>
              </a:rPr>
              <a:t>Penyelenggara </a:t>
            </a:r>
            <a:r>
              <a:rPr lang="en-US" sz="6700" dirty="0" err="1" smtClean="0">
                <a:latin typeface="+mj-lt"/>
              </a:rPr>
              <a:t>layanan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wajib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mngupayakan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sarana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prasarana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yng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diperlukan</a:t>
            </a:r>
            <a:r>
              <a:rPr lang="en-US" sz="6700" dirty="0" smtClean="0">
                <a:latin typeface="+mj-lt"/>
              </a:rPr>
              <a:t> &amp; </a:t>
            </a:r>
            <a:r>
              <a:rPr lang="en-US" sz="6700" dirty="0" err="1" smtClean="0">
                <a:latin typeface="+mj-lt"/>
              </a:rPr>
              <a:t>memberi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akses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khusus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berupa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kemudahan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pelayanan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bgipenyandang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cacat</a:t>
            </a:r>
            <a:r>
              <a:rPr lang="en-US" sz="6700" dirty="0" smtClean="0">
                <a:latin typeface="+mj-lt"/>
              </a:rPr>
              <a:t>, </a:t>
            </a:r>
            <a:r>
              <a:rPr lang="en-US" sz="6700" dirty="0" err="1" smtClean="0">
                <a:latin typeface="+mj-lt"/>
              </a:rPr>
              <a:t>lansia</a:t>
            </a:r>
            <a:r>
              <a:rPr lang="en-US" sz="6700" dirty="0" smtClean="0">
                <a:latin typeface="+mj-lt"/>
              </a:rPr>
              <a:t>, </a:t>
            </a:r>
            <a:r>
              <a:rPr lang="en-US" sz="6700" dirty="0" err="1" smtClean="0">
                <a:latin typeface="+mj-lt"/>
              </a:rPr>
              <a:t>wanita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hamil</a:t>
            </a:r>
            <a:r>
              <a:rPr lang="en-US" sz="6700" dirty="0" smtClean="0">
                <a:latin typeface="+mj-lt"/>
              </a:rPr>
              <a:t> , </a:t>
            </a:r>
            <a:r>
              <a:rPr lang="en-US" sz="6700" dirty="0" err="1" smtClean="0">
                <a:latin typeface="+mj-lt"/>
              </a:rPr>
              <a:t>balita</a:t>
            </a:r>
            <a:r>
              <a:rPr lang="en-US" sz="6700" dirty="0" smtClean="0">
                <a:latin typeface="+mj-lt"/>
              </a:rPr>
              <a:t>.  </a:t>
            </a:r>
          </a:p>
          <a:p>
            <a:r>
              <a:rPr lang="en-US" sz="6700" dirty="0" err="1" smtClean="0">
                <a:latin typeface="+mj-lt"/>
              </a:rPr>
              <a:t>Seperti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pelayanan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kesehatan</a:t>
            </a:r>
            <a:r>
              <a:rPr lang="en-US" sz="6700" dirty="0" smtClean="0">
                <a:latin typeface="+mj-lt"/>
              </a:rPr>
              <a:t>, </a:t>
            </a:r>
            <a:r>
              <a:rPr lang="en-US" sz="6700" dirty="0" err="1" smtClean="0">
                <a:latin typeface="+mj-lt"/>
              </a:rPr>
              <a:t>transportasi</a:t>
            </a:r>
            <a:r>
              <a:rPr lang="en-US" sz="6700" dirty="0" smtClean="0">
                <a:latin typeface="+mj-lt"/>
              </a:rPr>
              <a:t>, </a:t>
            </a:r>
            <a:r>
              <a:rPr lang="en-US" sz="6700" dirty="0" err="1" smtClean="0">
                <a:latin typeface="+mj-lt"/>
              </a:rPr>
              <a:t>dimungkinkan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untuk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memberikan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penyelenggaraan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pelayanan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khusus</a:t>
            </a:r>
            <a:r>
              <a:rPr lang="en-US" sz="6700" dirty="0" smtClean="0">
                <a:latin typeface="+mj-lt"/>
              </a:rPr>
              <a:t>, </a:t>
            </a:r>
            <a:r>
              <a:rPr lang="en-US" sz="6700" dirty="0" err="1" smtClean="0">
                <a:latin typeface="+mj-lt"/>
              </a:rPr>
              <a:t>dengan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ketentuan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seimbang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dengan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biaya</a:t>
            </a:r>
            <a:r>
              <a:rPr lang="en-US" sz="6700" dirty="0" smtClean="0">
                <a:latin typeface="+mj-lt"/>
              </a:rPr>
              <a:t> yang </a:t>
            </a:r>
            <a:r>
              <a:rPr lang="en-US" sz="6700" dirty="0" err="1" smtClean="0">
                <a:latin typeface="+mj-lt"/>
              </a:rPr>
              <a:t>dikeluarkan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sepanjang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tidak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bertentangan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dengan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peraturan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perundangan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seperti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ruang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perawatan</a:t>
            </a:r>
            <a:r>
              <a:rPr lang="en-US" sz="6700" dirty="0" smtClean="0">
                <a:latin typeface="+mj-lt"/>
              </a:rPr>
              <a:t> VIP </a:t>
            </a:r>
            <a:r>
              <a:rPr lang="en-US" sz="6700" dirty="0" err="1" smtClean="0">
                <a:latin typeface="+mj-lt"/>
              </a:rPr>
              <a:t>di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Rumah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Sakit</a:t>
            </a:r>
            <a:r>
              <a:rPr lang="en-US" sz="6700" dirty="0" smtClean="0">
                <a:latin typeface="+mj-lt"/>
              </a:rPr>
              <a:t>, </a:t>
            </a:r>
            <a:r>
              <a:rPr lang="en-US" sz="6700" dirty="0" err="1" smtClean="0">
                <a:latin typeface="+mj-lt"/>
              </a:rPr>
              <a:t>gerbong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eksekutif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kereta</a:t>
            </a:r>
            <a:r>
              <a:rPr lang="en-US" sz="6700" dirty="0" smtClean="0">
                <a:latin typeface="+mj-lt"/>
              </a:rPr>
              <a:t> </a:t>
            </a:r>
            <a:r>
              <a:rPr lang="en-US" sz="6700" dirty="0" err="1" smtClean="0">
                <a:latin typeface="+mj-lt"/>
              </a:rPr>
              <a:t>api</a:t>
            </a:r>
            <a:r>
              <a:rPr lang="en-US" sz="6700" dirty="0" smtClean="0">
                <a:latin typeface="+mj-lt"/>
              </a:rPr>
              <a:t>.</a:t>
            </a:r>
          </a:p>
          <a:p>
            <a:pPr>
              <a:buNone/>
            </a:pPr>
            <a:r>
              <a:rPr lang="en-US" sz="6700" dirty="0" smtClean="0">
                <a:latin typeface="+mj-lt"/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79216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Biro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esuai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Kep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 MENPAN No. 63/2004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47545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b="1" dirty="0" smtClean="0"/>
              <a:t>biro </a:t>
            </a:r>
            <a:r>
              <a:rPr lang="en-US" b="1" dirty="0" err="1" smtClean="0"/>
              <a:t>jasa</a:t>
            </a:r>
            <a:r>
              <a:rPr lang="en-US" b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status biro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,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berkoordinasi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, </a:t>
            </a:r>
            <a:r>
              <a:rPr lang="en-US" dirty="0" err="1" smtClean="0"/>
              <a:t>persyaratan</a:t>
            </a:r>
            <a:r>
              <a:rPr lang="en-US" dirty="0" smtClean="0"/>
              <a:t>,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Contoh</a:t>
            </a:r>
            <a:r>
              <a:rPr lang="en-US" dirty="0" smtClean="0"/>
              <a:t>: biro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angkutan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,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/>
              <a:t>Pengawasan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penyelenggaraan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pelayanan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publik</a:t>
            </a:r>
            <a:r>
              <a:rPr lang="en-US" sz="3200" dirty="0" smtClean="0"/>
              <a:t> </a:t>
            </a:r>
            <a:r>
              <a:rPr lang="en-US" sz="3200" b="1" dirty="0" err="1" smtClean="0"/>
              <a:t>sesuai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Kep</a:t>
            </a:r>
            <a:r>
              <a:rPr lang="en-US" sz="3200" b="1" dirty="0" smtClean="0"/>
              <a:t>. MENPAN No. 63/2004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a. 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b="1" dirty="0" err="1" smtClean="0"/>
              <a:t>melekat</a:t>
            </a:r>
            <a:r>
              <a:rPr lang="en-US" dirty="0" smtClean="0"/>
              <a:t>;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,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b. 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f</a:t>
            </a:r>
            <a:r>
              <a:rPr lang="en-US" b="1" dirty="0" err="1" smtClean="0"/>
              <a:t>ungsional</a:t>
            </a:r>
            <a:r>
              <a:rPr lang="en-US" dirty="0" smtClean="0"/>
              <a:t>;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pengawas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c.  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b="1" dirty="0" err="1" smtClean="0"/>
              <a:t>masyarakat</a:t>
            </a:r>
            <a:r>
              <a:rPr lang="en-US" dirty="0" smtClean="0"/>
              <a:t>;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Penyelesaian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Pengaduan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sesuai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Kep</a:t>
            </a:r>
            <a:r>
              <a:rPr lang="en-US" sz="3600" b="1" dirty="0" smtClean="0"/>
              <a:t>. MENPAN No. 63/2004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unit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/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/>
              <a:t> </a:t>
            </a:r>
            <a:r>
              <a:rPr lang="en-US" dirty="0" err="1" smtClean="0"/>
              <a:t>puasaan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, unit 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loket</a:t>
            </a:r>
            <a:r>
              <a:rPr lang="en-US" dirty="0" smtClean="0"/>
              <a:t>/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pimpinan</a:t>
            </a:r>
            <a:r>
              <a:rPr lang="en-US" dirty="0" smtClean="0"/>
              <a:t> unit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yang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153400" cy="55165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None/>
            </a:pPr>
            <a:r>
              <a:rPr lang="en-US" dirty="0" smtClean="0">
                <a:cs typeface="Arial" pitchFamily="34" charset="0"/>
              </a:rPr>
              <a:t>3.</a:t>
            </a:r>
            <a:r>
              <a:rPr lang="en-US" b="1" dirty="0" smtClean="0">
                <a:cs typeface="Arial" pitchFamily="34" charset="0"/>
              </a:rPr>
              <a:t>     </a:t>
            </a:r>
            <a:r>
              <a:rPr lang="en-US" b="1" dirty="0" err="1" smtClean="0">
                <a:cs typeface="Arial" pitchFamily="34" charset="0"/>
              </a:rPr>
              <a:t>Globalisasi</a:t>
            </a:r>
            <a:r>
              <a:rPr lang="en-US" b="1" dirty="0" smtClean="0">
                <a:cs typeface="Arial" pitchFamily="34" charset="0"/>
              </a:rPr>
              <a:t>  </a:t>
            </a:r>
            <a:r>
              <a:rPr lang="en-US" dirty="0" smtClean="0">
                <a:cs typeface="Arial" pitchFamily="34" charset="0"/>
              </a:rPr>
              <a:t>&amp; </a:t>
            </a:r>
            <a:r>
              <a:rPr lang="en-US" dirty="0" err="1" smtClean="0">
                <a:cs typeface="Arial" pitchFamily="34" charset="0"/>
              </a:rPr>
              <a:t>berlakunya</a:t>
            </a:r>
            <a:r>
              <a:rPr lang="en-US" dirty="0" smtClean="0">
                <a:cs typeface="Arial" pitchFamily="34" charset="0"/>
              </a:rPr>
              <a:t> era </a:t>
            </a:r>
            <a:r>
              <a:rPr lang="en-US" b="1" dirty="0" err="1" smtClean="0">
                <a:cs typeface="Arial" pitchFamily="34" charset="0"/>
              </a:rPr>
              <a:t>perdagangan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bebas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mengakibatkan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batas</a:t>
            </a:r>
            <a:r>
              <a:rPr lang="en-US" dirty="0" smtClean="0">
                <a:cs typeface="Arial" pitchFamily="34" charset="0"/>
              </a:rPr>
              <a:t> - </a:t>
            </a:r>
            <a:r>
              <a:rPr lang="en-US" dirty="0" err="1" smtClean="0">
                <a:cs typeface="Arial" pitchFamily="34" charset="0"/>
              </a:rPr>
              <a:t>batas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antar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negara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kabur</a:t>
            </a:r>
            <a:r>
              <a:rPr lang="en-US" dirty="0" smtClean="0">
                <a:cs typeface="Arial" pitchFamily="34" charset="0"/>
              </a:rPr>
              <a:t>&amp; </a:t>
            </a:r>
            <a:r>
              <a:rPr lang="en-US" dirty="0" err="1" smtClean="0">
                <a:cs typeface="Arial" pitchFamily="34" charset="0"/>
              </a:rPr>
              <a:t>kompetisi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sangat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ketat</a:t>
            </a:r>
            <a:r>
              <a:rPr lang="en-US" dirty="0" smtClean="0">
                <a:cs typeface="Arial" pitchFamily="34" charset="0"/>
              </a:rPr>
              <a:t>  Hal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menuntut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kemampuan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manajemen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pelayanan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yang </a:t>
            </a:r>
            <a:r>
              <a:rPr lang="en-US" dirty="0" err="1" smtClean="0">
                <a:cs typeface="Arial" pitchFamily="34" charset="0"/>
              </a:rPr>
              <a:t>sangat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tinggi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untuk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dapat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tetap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eksis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mampu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bersaing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err="1" smtClean="0">
                <a:cs typeface="Arial" pitchFamily="34" charset="0"/>
              </a:rPr>
              <a:t>Pasal</a:t>
            </a:r>
            <a:r>
              <a:rPr lang="en-US" b="1" dirty="0" smtClean="0">
                <a:cs typeface="Arial" pitchFamily="34" charset="0"/>
              </a:rPr>
              <a:t>:  18 </a:t>
            </a:r>
            <a:endParaRPr lang="en-US" b="1" dirty="0" smtClean="0">
              <a:cs typeface="Arial" pitchFamily="34" charset="0"/>
            </a:endParaRPr>
          </a:p>
          <a:p>
            <a:pPr marL="742950" indent="-742950"/>
            <a:r>
              <a:rPr lang="en-US" dirty="0" smtClean="0">
                <a:cs typeface="Arial" pitchFamily="34" charset="0"/>
              </a:rPr>
              <a:t>34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  </a:t>
            </a:r>
          </a:p>
          <a:p>
            <a:pPr marL="742950" indent="-742950"/>
            <a:r>
              <a:rPr lang="en-US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518 Kabupaten </a:t>
            </a:r>
            <a:r>
              <a:rPr lang="en-US" dirty="0" smtClean="0">
                <a:cs typeface="Arial" pitchFamily="34" charset="0"/>
              </a:rPr>
              <a:t>Kota  </a:t>
            </a:r>
          </a:p>
          <a:p>
            <a:pPr marL="742950" indent="-742950"/>
            <a:r>
              <a:rPr lang="en-US" dirty="0" smtClean="0">
                <a:cs typeface="Arial" pitchFamily="34" charset="0"/>
              </a:rPr>
              <a:t> 74.000 -</a:t>
            </a:r>
            <a:r>
              <a:rPr lang="en-US" dirty="0" smtClean="0">
                <a:cs typeface="Arial" pitchFamily="34" charset="0"/>
                <a:sym typeface="Wingdings" pitchFamily="2" charset="2"/>
              </a:rPr>
              <a:t> UU </a:t>
            </a:r>
            <a:r>
              <a:rPr lang="en-US" dirty="0" err="1" smtClean="0">
                <a:cs typeface="Arial" pitchFamily="34" charset="0"/>
                <a:sym typeface="Wingdings" pitchFamily="2" charset="2"/>
              </a:rPr>
              <a:t>Desa</a:t>
            </a:r>
            <a:r>
              <a:rPr lang="en-US" dirty="0" smtClean="0">
                <a:cs typeface="Arial" pitchFamily="34" charset="0"/>
                <a:sym typeface="Wingdings" pitchFamily="2" charset="2"/>
              </a:rPr>
              <a:t> NO </a:t>
            </a:r>
            <a:r>
              <a:rPr lang="en-US" dirty="0" smtClean="0">
                <a:cs typeface="Arial" pitchFamily="34" charset="0"/>
              </a:rPr>
              <a:t> 6  </a:t>
            </a:r>
            <a:r>
              <a:rPr lang="en-US" dirty="0" err="1" smtClean="0">
                <a:cs typeface="Arial" pitchFamily="34" charset="0"/>
              </a:rPr>
              <a:t>Tahun</a:t>
            </a:r>
            <a:r>
              <a:rPr lang="en-US" dirty="0" smtClean="0">
                <a:cs typeface="Arial" pitchFamily="34" charset="0"/>
              </a:rPr>
              <a:t> 2014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lphaLcPeriod" startAt="3"/>
            </a:pPr>
            <a:r>
              <a:rPr lang="en-US" sz="3000" dirty="0" err="1" smtClean="0"/>
              <a:t>Prosedur</a:t>
            </a:r>
            <a:r>
              <a:rPr lang="en-US" sz="3000" dirty="0" smtClean="0"/>
              <a:t> </a:t>
            </a:r>
            <a:r>
              <a:rPr lang="en-US" sz="3000" dirty="0" err="1" smtClean="0"/>
              <a:t>penyelesaian</a:t>
            </a:r>
            <a:r>
              <a:rPr lang="en-US" sz="3000" dirty="0" smtClean="0"/>
              <a:t> </a:t>
            </a:r>
            <a:r>
              <a:rPr lang="en-US" sz="3000" dirty="0" err="1" smtClean="0"/>
              <a:t>pengaduan</a:t>
            </a:r>
            <a:r>
              <a:rPr lang="en-US" sz="3000" dirty="0" smtClean="0"/>
              <a:t>.</a:t>
            </a:r>
          </a:p>
          <a:p>
            <a:pPr marL="514350" indent="-514350">
              <a:buNone/>
            </a:pPr>
            <a:r>
              <a:rPr lang="en-US" sz="3000" dirty="0" smtClean="0"/>
              <a:t>d.   </a:t>
            </a:r>
            <a:r>
              <a:rPr lang="en-US" sz="3000" dirty="0" err="1" smtClean="0"/>
              <a:t>Rekomendasi</a:t>
            </a:r>
            <a:r>
              <a:rPr lang="en-US" sz="3000" dirty="0" smtClean="0"/>
              <a:t> </a:t>
            </a:r>
            <a:r>
              <a:rPr lang="en-US" sz="3000" dirty="0" err="1" smtClean="0"/>
              <a:t>penyelesaian</a:t>
            </a:r>
            <a:r>
              <a:rPr lang="en-US" sz="3000" dirty="0" smtClean="0"/>
              <a:t> </a:t>
            </a:r>
            <a:r>
              <a:rPr lang="en-US" sz="3000" dirty="0" err="1" smtClean="0"/>
              <a:t>pengaduan</a:t>
            </a:r>
            <a:r>
              <a:rPr lang="en-US" sz="3000" dirty="0" smtClean="0"/>
              <a:t>.</a:t>
            </a:r>
          </a:p>
          <a:p>
            <a:pPr>
              <a:buNone/>
            </a:pPr>
            <a:r>
              <a:rPr lang="en-US" sz="3000" dirty="0" smtClean="0"/>
              <a:t>e.   </a:t>
            </a:r>
            <a:r>
              <a:rPr lang="en-US" sz="3000" dirty="0" err="1" smtClean="0"/>
              <a:t>Pemantauan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evaluasi</a:t>
            </a:r>
            <a:r>
              <a:rPr lang="en-US" sz="3000" dirty="0" smtClean="0"/>
              <a:t> </a:t>
            </a:r>
            <a:r>
              <a:rPr lang="en-US" sz="3000" dirty="0" err="1" smtClean="0"/>
              <a:t>penyelesaian</a:t>
            </a:r>
            <a:r>
              <a:rPr lang="en-US" sz="3000" dirty="0"/>
              <a:t> </a:t>
            </a:r>
            <a:r>
              <a:rPr lang="en-US" sz="3000" dirty="0" err="1" smtClean="0"/>
              <a:t>pengaduan</a:t>
            </a:r>
            <a:r>
              <a:rPr lang="en-US" sz="3000" dirty="0" smtClean="0"/>
              <a:t>.</a:t>
            </a:r>
          </a:p>
          <a:p>
            <a:pPr>
              <a:buNone/>
            </a:pPr>
            <a:r>
              <a:rPr lang="en-US" sz="3000" dirty="0" smtClean="0"/>
              <a:t>f.    </a:t>
            </a:r>
            <a:r>
              <a:rPr lang="en-US" sz="3000" dirty="0" err="1" smtClean="0"/>
              <a:t>Pelaporan</a:t>
            </a:r>
            <a:r>
              <a:rPr lang="en-US" sz="3000" dirty="0" smtClean="0"/>
              <a:t> </a:t>
            </a:r>
            <a:r>
              <a:rPr lang="en-US" sz="3000" dirty="0" err="1" smtClean="0"/>
              <a:t>proses</a:t>
            </a:r>
            <a:r>
              <a:rPr lang="en-US" sz="3000" dirty="0" smtClean="0"/>
              <a:t> &amp; </a:t>
            </a:r>
            <a:r>
              <a:rPr lang="en-US" sz="3000" dirty="0" err="1" smtClean="0"/>
              <a:t>hasil</a:t>
            </a:r>
            <a:r>
              <a:rPr lang="en-US" sz="3000" dirty="0" smtClean="0"/>
              <a:t> </a:t>
            </a:r>
            <a:r>
              <a:rPr lang="en-US" sz="3000" dirty="0" err="1" smtClean="0"/>
              <a:t>penyelesaian</a:t>
            </a:r>
            <a:r>
              <a:rPr lang="en-US" sz="3000" dirty="0" smtClean="0"/>
              <a:t>   </a:t>
            </a:r>
            <a:r>
              <a:rPr lang="en-US" sz="3000" dirty="0" err="1" smtClean="0"/>
              <a:t>pengaduan</a:t>
            </a:r>
            <a:r>
              <a:rPr lang="en-US" sz="3000" dirty="0" smtClean="0"/>
              <a:t>  </a:t>
            </a:r>
          </a:p>
          <a:p>
            <a:pPr>
              <a:buNone/>
            </a:pPr>
            <a:r>
              <a:rPr lang="en-US" sz="3000" dirty="0"/>
              <a:t> </a:t>
            </a:r>
            <a:r>
              <a:rPr lang="en-US" sz="3000" dirty="0" smtClean="0"/>
              <a:t>     </a:t>
            </a:r>
            <a:r>
              <a:rPr lang="en-US" sz="3000" dirty="0" err="1" smtClean="0"/>
              <a:t>kepada</a:t>
            </a:r>
            <a:r>
              <a:rPr lang="en-US" sz="3000" dirty="0" smtClean="0"/>
              <a:t> </a:t>
            </a:r>
            <a:r>
              <a:rPr lang="en-US" sz="3000" dirty="0" err="1" smtClean="0"/>
              <a:t>pimpinan</a:t>
            </a:r>
            <a:r>
              <a:rPr lang="en-US" sz="3000" dirty="0" smtClean="0"/>
              <a:t>.</a:t>
            </a:r>
          </a:p>
          <a:p>
            <a:pPr>
              <a:buNone/>
            </a:pPr>
            <a:r>
              <a:rPr lang="en-US" sz="3000" dirty="0" smtClean="0"/>
              <a:t> g.   </a:t>
            </a:r>
            <a:r>
              <a:rPr lang="en-US" sz="3000" dirty="0" err="1" smtClean="0"/>
              <a:t>Penyampaian</a:t>
            </a:r>
            <a:r>
              <a:rPr lang="en-US" sz="3000" dirty="0" smtClean="0"/>
              <a:t> </a:t>
            </a:r>
            <a:r>
              <a:rPr lang="en-US" sz="3000" dirty="0" err="1" smtClean="0"/>
              <a:t>hasil</a:t>
            </a:r>
            <a:r>
              <a:rPr lang="en-US" sz="3000" dirty="0" smtClean="0"/>
              <a:t> </a:t>
            </a:r>
            <a:r>
              <a:rPr lang="en-US" sz="3000" dirty="0" err="1" smtClean="0"/>
              <a:t>pengaduan</a:t>
            </a:r>
            <a:r>
              <a:rPr lang="en-US" sz="3000" dirty="0" smtClean="0"/>
              <a:t> </a:t>
            </a:r>
            <a:r>
              <a:rPr lang="en-US" sz="3000" dirty="0" err="1" smtClean="0"/>
              <a:t>kpd</a:t>
            </a:r>
            <a:r>
              <a:rPr lang="en-US" sz="3000" dirty="0" smtClean="0"/>
              <a:t> </a:t>
            </a:r>
            <a:r>
              <a:rPr lang="en-US" sz="3000" dirty="0" err="1" smtClean="0"/>
              <a:t>yg</a:t>
            </a:r>
            <a:r>
              <a:rPr lang="en-US" sz="3000" dirty="0" smtClean="0"/>
              <a:t> </a:t>
            </a:r>
            <a:r>
              <a:rPr lang="en-US" sz="3000" dirty="0" err="1" smtClean="0"/>
              <a:t>mengadukan</a:t>
            </a:r>
            <a:r>
              <a:rPr lang="en-US" sz="3000" dirty="0" smtClean="0"/>
              <a:t>.</a:t>
            </a:r>
          </a:p>
          <a:p>
            <a:pPr>
              <a:buNone/>
            </a:pPr>
            <a:r>
              <a:rPr lang="en-US" sz="3000" dirty="0" smtClean="0"/>
              <a:t>h.   </a:t>
            </a:r>
            <a:r>
              <a:rPr lang="en-US" sz="3000" dirty="0" err="1" smtClean="0"/>
              <a:t>Dokumentasi</a:t>
            </a:r>
            <a:r>
              <a:rPr lang="en-US" sz="3000" dirty="0" smtClean="0"/>
              <a:t> </a:t>
            </a:r>
            <a:r>
              <a:rPr lang="en-US" sz="3000" dirty="0" err="1" smtClean="0"/>
              <a:t>penyelesaian</a:t>
            </a:r>
            <a:r>
              <a:rPr lang="en-US" sz="3000" dirty="0" smtClean="0"/>
              <a:t> </a:t>
            </a:r>
            <a:r>
              <a:rPr lang="en-US" sz="3000" dirty="0" err="1" smtClean="0"/>
              <a:t>pengaduan</a:t>
            </a:r>
            <a:r>
              <a:rPr lang="en-US" sz="3000" dirty="0" smtClean="0"/>
              <a:t>.</a:t>
            </a:r>
          </a:p>
          <a:p>
            <a:pPr>
              <a:buNone/>
            </a:pPr>
            <a:endParaRPr lang="en-US" sz="3000" dirty="0" smtClean="0"/>
          </a:p>
          <a:p>
            <a:pPr lvl="0">
              <a:buNone/>
            </a:pPr>
            <a:r>
              <a:rPr lang="en-US" sz="3000" b="1" dirty="0" err="1" smtClean="0"/>
              <a:t>Penyelesiaan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sengketa</a:t>
            </a:r>
            <a:r>
              <a:rPr lang="en-US" sz="3000" dirty="0" smtClean="0"/>
              <a:t>.</a:t>
            </a:r>
          </a:p>
          <a:p>
            <a:r>
              <a:rPr lang="en-US" sz="3000" dirty="0" err="1" smtClean="0"/>
              <a:t>Apabila</a:t>
            </a:r>
            <a:r>
              <a:rPr lang="en-US" sz="3000" dirty="0" smtClean="0"/>
              <a:t> </a:t>
            </a:r>
            <a:r>
              <a:rPr lang="en-US" sz="3000" dirty="0" err="1" smtClean="0"/>
              <a:t>pengaduan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  </a:t>
            </a:r>
            <a:r>
              <a:rPr lang="en-US" sz="3000" dirty="0" err="1" smtClean="0"/>
              <a:t>dapat</a:t>
            </a:r>
            <a:r>
              <a:rPr lang="en-US" sz="3000" dirty="0" smtClean="0"/>
              <a:t> </a:t>
            </a:r>
            <a:r>
              <a:rPr lang="en-US" sz="3000" dirty="0" err="1" smtClean="0"/>
              <a:t>diselesaikan</a:t>
            </a:r>
            <a:r>
              <a:rPr lang="en-US" sz="3000" dirty="0" smtClean="0"/>
              <a:t> </a:t>
            </a:r>
            <a:r>
              <a:rPr lang="en-US" sz="3000" dirty="0" err="1" smtClean="0"/>
              <a:t>oleh</a:t>
            </a:r>
            <a:r>
              <a:rPr lang="en-US" sz="3000" dirty="0" smtClean="0"/>
              <a:t> unit </a:t>
            </a:r>
            <a:r>
              <a:rPr lang="en-US" sz="3000" dirty="0" err="1" smtClean="0"/>
              <a:t>penyelenggara</a:t>
            </a:r>
            <a:r>
              <a:rPr lang="en-US" sz="3000" dirty="0" smtClean="0"/>
              <a:t> </a:t>
            </a:r>
            <a:r>
              <a:rPr lang="en-US" sz="3000" dirty="0" err="1" smtClean="0"/>
              <a:t>pelayanan</a:t>
            </a:r>
            <a:r>
              <a:rPr lang="en-US" sz="3000" dirty="0" smtClean="0"/>
              <a:t> </a:t>
            </a:r>
            <a:r>
              <a:rPr lang="en-US" sz="3000" dirty="0" err="1" smtClean="0"/>
              <a:t>publik</a:t>
            </a:r>
            <a:r>
              <a:rPr lang="en-US" sz="3000" dirty="0" smtClean="0"/>
              <a:t> yang </a:t>
            </a:r>
            <a:r>
              <a:rPr lang="en-US" sz="3000" dirty="0" err="1" smtClean="0"/>
              <a:t>bersangkutan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terjadi</a:t>
            </a:r>
            <a:r>
              <a:rPr lang="en-US" sz="3000" dirty="0" smtClean="0"/>
              <a:t> </a:t>
            </a:r>
            <a:r>
              <a:rPr lang="en-US" sz="3000" dirty="0" err="1" smtClean="0"/>
              <a:t>sengketa</a:t>
            </a:r>
            <a:r>
              <a:rPr lang="en-US" sz="3000" dirty="0" smtClean="0"/>
              <a:t>, </a:t>
            </a:r>
            <a:r>
              <a:rPr lang="en-US" sz="3000" dirty="0" err="1" smtClean="0"/>
              <a:t>maka</a:t>
            </a:r>
            <a:r>
              <a:rPr lang="en-US" sz="3000" dirty="0" smtClean="0"/>
              <a:t> </a:t>
            </a:r>
            <a:r>
              <a:rPr lang="en-US" sz="3000" dirty="0" err="1" smtClean="0"/>
              <a:t>Kep</a:t>
            </a:r>
            <a:r>
              <a:rPr lang="en-US" sz="3000" dirty="0" smtClean="0"/>
              <a:t>. MENPAN No. 63/2004 </a:t>
            </a:r>
            <a:r>
              <a:rPr lang="en-US" sz="3000" dirty="0" err="1" smtClean="0"/>
              <a:t>mengatur</a:t>
            </a:r>
            <a:r>
              <a:rPr lang="en-US" sz="3000" dirty="0" smtClean="0"/>
              <a:t> </a:t>
            </a:r>
            <a:r>
              <a:rPr lang="en-US" sz="3000" dirty="0" err="1" smtClean="0"/>
              <a:t>bahwa</a:t>
            </a:r>
            <a:r>
              <a:rPr lang="en-US" sz="3000" dirty="0" smtClean="0"/>
              <a:t> </a:t>
            </a:r>
            <a:r>
              <a:rPr lang="en-US" sz="3000" dirty="0" err="1" smtClean="0"/>
              <a:t>penyelesaiannya</a:t>
            </a:r>
            <a:r>
              <a:rPr lang="en-US" sz="3000" dirty="0" smtClean="0"/>
              <a:t> </a:t>
            </a:r>
            <a:r>
              <a:rPr lang="en-US" sz="3000" dirty="0" err="1" smtClean="0"/>
              <a:t>dapat</a:t>
            </a:r>
            <a:r>
              <a:rPr lang="en-US" sz="3000" dirty="0" smtClean="0"/>
              <a:t> </a:t>
            </a:r>
            <a:r>
              <a:rPr lang="en-US" sz="3000" dirty="0" err="1" smtClean="0"/>
              <a:t>dilakukan</a:t>
            </a:r>
            <a:r>
              <a:rPr lang="en-US" sz="3000" dirty="0" smtClean="0"/>
              <a:t> </a:t>
            </a:r>
            <a:r>
              <a:rPr lang="en-US" sz="3000" b="1" dirty="0" err="1" smtClean="0"/>
              <a:t>melalui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jalur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hukum</a:t>
            </a:r>
            <a:r>
              <a:rPr lang="en-US" sz="3000" b="1" dirty="0" smtClean="0"/>
              <a:t>.  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/>
              <a:t>Penyusunan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Petunjuk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Pelaksanaan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Penyelenggaraan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Pelayanan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Publik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masing2- </a:t>
            </a:r>
            <a:r>
              <a:rPr lang="en-US" dirty="0" err="1" smtClean="0"/>
              <a:t>pimpinan</a:t>
            </a:r>
            <a:r>
              <a:rPr lang="en-US" dirty="0" smtClean="0"/>
              <a:t> unit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Kep</a:t>
            </a:r>
            <a:r>
              <a:rPr lang="en-US" dirty="0" smtClean="0"/>
              <a:t>. MENPAN No. 63/2004 </a:t>
            </a:r>
            <a:r>
              <a:rPr lang="en-US" dirty="0" err="1" smtClean="0"/>
              <a:t>Juklak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minimal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1.  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2.   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153400" cy="55927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minimal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tatacara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a.    </a:t>
            </a:r>
            <a:r>
              <a:rPr lang="en-US" dirty="0" err="1" smtClean="0"/>
              <a:t>Pengajuan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b.   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c.   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d.   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e.  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;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administrative </a:t>
            </a:r>
            <a:r>
              <a:rPr lang="en-US" dirty="0" err="1" smtClean="0"/>
              <a:t>yangharus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f.   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rincian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g  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i</a:t>
            </a:r>
            <a:r>
              <a:rPr lang="en-US" dirty="0" smtClean="0"/>
              <a:t>.   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;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j.   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err="1" smtClean="0"/>
              <a:t>Penghargaan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bagi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Penyelenggaraan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Pelayanan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Publik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Terbaik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Kep</a:t>
            </a:r>
            <a:r>
              <a:rPr lang="en-US" dirty="0" smtClean="0"/>
              <a:t>. MENPAN No. 06/1995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Penganugrahan</a:t>
            </a:r>
            <a:r>
              <a:rPr lang="en-US" dirty="0" smtClean="0"/>
              <a:t>. </a:t>
            </a: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/>
              <a:t>Abdisatya</a:t>
            </a:r>
            <a:r>
              <a:rPr lang="en-US" dirty="0" smtClean="0"/>
              <a:t> </a:t>
            </a:r>
            <a:r>
              <a:rPr lang="en-US" dirty="0" err="1" smtClean="0"/>
              <a:t>bhakti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Unit </a:t>
            </a:r>
            <a:r>
              <a:rPr lang="en-US" dirty="0" err="1" smtClean="0"/>
              <a:t>kerja</a:t>
            </a:r>
            <a:r>
              <a:rPr lang="en-US" dirty="0" smtClean="0"/>
              <a:t> / Kantor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Percontohan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2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1.   </a:t>
            </a:r>
            <a:r>
              <a:rPr lang="en-US" dirty="0" err="1" smtClean="0"/>
              <a:t>Piala</a:t>
            </a:r>
            <a:r>
              <a:rPr lang="en-US" dirty="0" smtClean="0"/>
              <a:t> </a:t>
            </a:r>
            <a:r>
              <a:rPr lang="en-US" dirty="0" err="1" smtClean="0"/>
              <a:t>Abdisatya</a:t>
            </a:r>
            <a:r>
              <a:rPr lang="en-US" dirty="0" smtClean="0"/>
              <a:t> </a:t>
            </a:r>
            <a:r>
              <a:rPr lang="en-US" dirty="0" err="1" smtClean="0"/>
              <a:t>Bhakti</a:t>
            </a:r>
            <a:r>
              <a:rPr lang="en-US" dirty="0" smtClean="0"/>
              <a:t>;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unit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optimal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layak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.</a:t>
            </a:r>
          </a:p>
          <a:p>
            <a:pPr>
              <a:buNone/>
            </a:pPr>
            <a:r>
              <a:rPr lang="en-US" dirty="0" smtClean="0"/>
              <a:t>2.   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Andisatya</a:t>
            </a:r>
            <a:r>
              <a:rPr lang="en-US" dirty="0" smtClean="0"/>
              <a:t> </a:t>
            </a:r>
            <a:r>
              <a:rPr lang="en-US" dirty="0" err="1" smtClean="0"/>
              <a:t>Bhakti</a:t>
            </a:r>
            <a:r>
              <a:rPr lang="en-US" dirty="0" smtClean="0"/>
              <a:t>;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unit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brupaya</a:t>
            </a:r>
            <a:r>
              <a:rPr lang="en-US" dirty="0" smtClean="0"/>
              <a:t> </a:t>
            </a:r>
            <a:r>
              <a:rPr lang="en-US" dirty="0" err="1" smtClean="0"/>
              <a:t>mlakukan</a:t>
            </a:r>
            <a:r>
              <a:rPr lang="en-US" dirty="0" smtClean="0"/>
              <a:t> </a:t>
            </a:r>
            <a:r>
              <a:rPr lang="en-US" dirty="0" err="1" smtClean="0"/>
              <a:t>prbaikkan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brarti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blm</a:t>
            </a:r>
            <a:r>
              <a:rPr lang="en-US" dirty="0" smtClean="0"/>
              <a:t> optimal.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668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Kep</a:t>
            </a:r>
            <a:r>
              <a:rPr lang="en-US" dirty="0" smtClean="0"/>
              <a:t>. MENPAN No.81/1993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Tatalaksana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Abdisatya</a:t>
            </a:r>
            <a:r>
              <a:rPr lang="en-US" dirty="0" smtClean="0">
                <a:solidFill>
                  <a:srgbClr val="FF0000"/>
                </a:solidFill>
              </a:rPr>
              <a:t> Bhakti </a:t>
            </a:r>
            <a:r>
              <a:rPr lang="en-US" dirty="0" err="1" smtClean="0"/>
              <a:t>meiputi</a:t>
            </a:r>
            <a:r>
              <a:rPr lang="en-US" dirty="0" smtClean="0"/>
              <a:t>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1. </a:t>
            </a:r>
            <a:r>
              <a:rPr lang="en-US" b="1" dirty="0" err="1" smtClean="0"/>
              <a:t>Kriteria</a:t>
            </a:r>
            <a:r>
              <a:rPr lang="en-US" b="1" dirty="0" smtClean="0"/>
              <a:t> </a:t>
            </a:r>
            <a:r>
              <a:rPr lang="en-US" b="1" dirty="0" err="1" smtClean="0"/>
              <a:t>kualitatif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; </a:t>
            </a:r>
          </a:p>
          <a:p>
            <a:pPr>
              <a:buNone/>
            </a:pPr>
            <a:r>
              <a:rPr lang="en-US" dirty="0" smtClean="0"/>
              <a:t> a.    </a:t>
            </a:r>
            <a:r>
              <a:rPr lang="en-US" dirty="0" err="1" smtClean="0"/>
              <a:t>Kesederhanaan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b.    </a:t>
            </a:r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c.    </a:t>
            </a:r>
            <a:r>
              <a:rPr lang="en-US" dirty="0" err="1" smtClean="0"/>
              <a:t>Keamanan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d.    </a:t>
            </a:r>
            <a:r>
              <a:rPr lang="en-US" dirty="0" err="1" smtClean="0"/>
              <a:t>Keterbukaan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e.    </a:t>
            </a:r>
            <a:r>
              <a:rPr lang="en-US" dirty="0" err="1" smtClean="0"/>
              <a:t>Efisiensi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f.     </a:t>
            </a:r>
            <a:r>
              <a:rPr lang="en-US" dirty="0" err="1" smtClean="0"/>
              <a:t>Ekonomis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g.    </a:t>
            </a:r>
            <a:r>
              <a:rPr lang="en-US" dirty="0" err="1" smtClean="0"/>
              <a:t>Keadilan</a:t>
            </a:r>
            <a:r>
              <a:rPr lang="en-US" dirty="0" smtClean="0"/>
              <a:t> yang </a:t>
            </a:r>
            <a:r>
              <a:rPr lang="en-US" dirty="0" err="1" smtClean="0"/>
              <a:t>merata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h.    </a:t>
            </a: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err="1" smtClean="0"/>
              <a:t>Kriteria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kuantitatif</a:t>
            </a:r>
            <a:r>
              <a:rPr lang="en-US" sz="2800" b="1" dirty="0" smtClean="0"/>
              <a:t> </a:t>
            </a:r>
            <a:r>
              <a:rPr lang="en-US" sz="2800" dirty="0" smtClean="0"/>
              <a:t>yang </a:t>
            </a:r>
            <a:r>
              <a:rPr lang="en-US" sz="2800" dirty="0" err="1" smtClean="0"/>
              <a:t>ditentukan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sbb</a:t>
            </a:r>
            <a:r>
              <a:rPr lang="en-US" sz="2800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/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 yang </a:t>
            </a:r>
            <a:r>
              <a:rPr lang="en-US" sz="2800" dirty="0" err="1" smtClean="0"/>
              <a:t>meminta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per </a:t>
            </a:r>
            <a:r>
              <a:rPr lang="en-US" sz="2800" dirty="0" err="1" smtClean="0"/>
              <a:t>hari</a:t>
            </a:r>
            <a:r>
              <a:rPr lang="en-US" sz="2800" dirty="0" smtClean="0"/>
              <a:t>/</a:t>
            </a:r>
            <a:r>
              <a:rPr lang="en-US" sz="2800" dirty="0" err="1" smtClean="0"/>
              <a:t>bulan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pertahun</a:t>
            </a:r>
            <a:r>
              <a:rPr lang="en-US" sz="2800" dirty="0" smtClean="0"/>
              <a:t> </a:t>
            </a:r>
            <a:r>
              <a:rPr lang="en-US" sz="2800" dirty="0" err="1" smtClean="0"/>
              <a:t>perbandingan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periode</a:t>
            </a:r>
            <a:r>
              <a:rPr lang="en-US" sz="2800" dirty="0" smtClean="0"/>
              <a:t> </a:t>
            </a:r>
            <a:r>
              <a:rPr lang="en-US" sz="2800" dirty="0" err="1" smtClean="0"/>
              <a:t>pertama</a:t>
            </a:r>
            <a:r>
              <a:rPr lang="en-US" sz="2800" dirty="0" smtClean="0"/>
              <a:t> dg </a:t>
            </a:r>
            <a:r>
              <a:rPr lang="en-US" sz="2800" dirty="0" err="1" smtClean="0"/>
              <a:t>periode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berikutnya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</a:t>
            </a:r>
            <a:r>
              <a:rPr lang="en-US" sz="2800" dirty="0" smtClean="0"/>
              <a:t> / </a:t>
            </a:r>
            <a:r>
              <a:rPr lang="en-US" sz="2800" dirty="0" err="1" smtClean="0"/>
              <a:t>tidak</a:t>
            </a:r>
            <a:r>
              <a:rPr lang="en-US" sz="28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Lamanya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</a:t>
            </a:r>
            <a:r>
              <a:rPr lang="en-US" sz="2800" dirty="0" err="1" smtClean="0"/>
              <a:t>pemberian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 smtClean="0"/>
              <a:t>kpd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permintaan</a:t>
            </a:r>
            <a:r>
              <a:rPr lang="en-US" sz="2800" dirty="0" smtClean="0"/>
              <a:t> (</a:t>
            </a:r>
            <a:r>
              <a:rPr lang="en-US" sz="2800" dirty="0" err="1" smtClean="0"/>
              <a:t>dihitung</a:t>
            </a:r>
            <a:r>
              <a:rPr lang="en-US" sz="2800" dirty="0" smtClean="0"/>
              <a:t> </a:t>
            </a:r>
            <a:r>
              <a:rPr lang="en-US" sz="2800" dirty="0" err="1" smtClean="0"/>
              <a:t>scara</a:t>
            </a:r>
            <a:r>
              <a:rPr lang="en-US" sz="2800" dirty="0" smtClean="0"/>
              <a:t> rata2)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Penggunaan</a:t>
            </a:r>
            <a:r>
              <a:rPr lang="en-US" sz="2800" dirty="0" smtClean="0"/>
              <a:t> perangkat2 modern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mempercepat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mempermudah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 </a:t>
            </a:r>
            <a:r>
              <a:rPr lang="en-US" sz="2800" dirty="0" err="1" smtClean="0"/>
              <a:t>Frekuensi</a:t>
            </a:r>
            <a:r>
              <a:rPr lang="en-US" sz="2800" dirty="0" smtClean="0"/>
              <a:t> </a:t>
            </a:r>
            <a:r>
              <a:rPr lang="en-US" sz="2800" dirty="0" err="1" smtClean="0"/>
              <a:t>keluhan</a:t>
            </a:r>
            <a:r>
              <a:rPr lang="en-US" sz="2800" dirty="0" smtClean="0"/>
              <a:t> / </a:t>
            </a:r>
            <a:r>
              <a:rPr lang="en-US" sz="2800" dirty="0" err="1" smtClean="0"/>
              <a:t>pujian</a:t>
            </a:r>
            <a:r>
              <a:rPr lang="en-US" sz="2800" dirty="0" smtClean="0"/>
              <a:t> </a:t>
            </a:r>
            <a:r>
              <a:rPr lang="en-US" sz="2800" dirty="0" err="1" smtClean="0"/>
              <a:t>dr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penerima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 yang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unit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kantor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 smtClean="0"/>
              <a:t>yangbersangkutan</a:t>
            </a:r>
            <a:r>
              <a:rPr lang="en-US" sz="28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 Hal-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positif</a:t>
            </a:r>
            <a:r>
              <a:rPr lang="en-US" sz="2800" dirty="0" smtClean="0"/>
              <a:t> </a:t>
            </a:r>
            <a:r>
              <a:rPr lang="en-US" sz="2800" dirty="0" err="1" smtClean="0"/>
              <a:t>menonjol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prestasi</a:t>
            </a:r>
            <a:r>
              <a:rPr lang="en-US" sz="2800" dirty="0" smtClean="0"/>
              <a:t> </a:t>
            </a:r>
            <a:r>
              <a:rPr lang="en-US" sz="2800" dirty="0" err="1" smtClean="0"/>
              <a:t>khusus</a:t>
            </a: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 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BUDAYA PELAYANAN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638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berkualitas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terwujud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apabila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budaya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berorientasi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kpd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pelanggan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Budaya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al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800" b="1" i="1" dirty="0">
                <a:cs typeface="Arial" pitchFamily="34" charset="0"/>
              </a:rPr>
              <a:t>Apathetic culture </a:t>
            </a:r>
            <a:r>
              <a:rPr lang="en-US" sz="3800" dirty="0">
                <a:cs typeface="Arial" pitchFamily="34" charset="0"/>
              </a:rPr>
              <a:t>: </a:t>
            </a:r>
            <a:r>
              <a:rPr lang="en-US" sz="3800" dirty="0" err="1">
                <a:cs typeface="Arial" pitchFamily="34" charset="0"/>
              </a:rPr>
              <a:t>dalam</a:t>
            </a:r>
            <a:r>
              <a:rPr lang="en-US" sz="3800" dirty="0">
                <a:cs typeface="Arial" pitchFamily="34" charset="0"/>
              </a:rPr>
              <a:t> type </a:t>
            </a:r>
            <a:r>
              <a:rPr lang="en-US" sz="3800" dirty="0" err="1">
                <a:cs typeface="Arial" pitchFamily="34" charset="0"/>
              </a:rPr>
              <a:t>ini</a:t>
            </a:r>
            <a:r>
              <a:rPr lang="en-US" sz="3800" dirty="0">
                <a:cs typeface="Arial" pitchFamily="34" charset="0"/>
              </a:rPr>
              <a:t> perhatian </a:t>
            </a:r>
            <a:r>
              <a:rPr lang="en-US" sz="3800" dirty="0" err="1">
                <a:cs typeface="Arial" pitchFamily="34" charset="0"/>
              </a:rPr>
              <a:t>anggota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organisasi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terhadap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kinerja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pelaksanaan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tugas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rendah</a:t>
            </a:r>
            <a:r>
              <a:rPr lang="en-US" sz="3800" dirty="0">
                <a:cs typeface="Arial" pitchFamily="34" charset="0"/>
              </a:rPr>
              <a:t>. Di </a:t>
            </a:r>
            <a:r>
              <a:rPr lang="en-US" sz="3800" dirty="0" err="1">
                <a:cs typeface="Arial" pitchFamily="34" charset="0"/>
              </a:rPr>
              <a:t>sini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penghargaan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diberikan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berdasarkan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permainan</a:t>
            </a:r>
            <a:r>
              <a:rPr lang="en-US" sz="3800" dirty="0">
                <a:cs typeface="Arial" pitchFamily="34" charset="0"/>
              </a:rPr>
              <a:t> politik </a:t>
            </a:r>
            <a:r>
              <a:rPr lang="en-US" sz="3800" dirty="0" err="1">
                <a:cs typeface="Arial" pitchFamily="34" charset="0"/>
              </a:rPr>
              <a:t>dan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pemanipulasian</a:t>
            </a:r>
            <a:r>
              <a:rPr lang="en-US" sz="3800" dirty="0">
                <a:cs typeface="Arial" pitchFamily="34" charset="0"/>
              </a:rPr>
              <a:t> orang lain. </a:t>
            </a:r>
            <a:endParaRPr lang="en-US" sz="38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800" b="1" i="1" dirty="0" smtClean="0">
                <a:cs typeface="Arial" pitchFamily="34" charset="0"/>
              </a:rPr>
              <a:t>Caring </a:t>
            </a:r>
            <a:r>
              <a:rPr lang="en-US" sz="3800" b="1" i="1" dirty="0">
                <a:cs typeface="Arial" pitchFamily="34" charset="0"/>
              </a:rPr>
              <a:t>culture</a:t>
            </a:r>
            <a:r>
              <a:rPr lang="en-US" sz="3800" i="1" dirty="0">
                <a:cs typeface="Arial" pitchFamily="34" charset="0"/>
              </a:rPr>
              <a:t>: </a:t>
            </a:r>
            <a:r>
              <a:rPr lang="en-US" sz="3800" dirty="0" err="1">
                <a:cs typeface="Arial" pitchFamily="34" charset="0"/>
              </a:rPr>
              <a:t>rendahnya</a:t>
            </a:r>
            <a:r>
              <a:rPr lang="en-US" sz="3800" dirty="0">
                <a:cs typeface="Arial" pitchFamily="34" charset="0"/>
              </a:rPr>
              <a:t> perhatian </a:t>
            </a:r>
            <a:r>
              <a:rPr lang="en-US" sz="3800" dirty="0" err="1">
                <a:cs typeface="Arial" pitchFamily="34" charset="0"/>
              </a:rPr>
              <a:t>terhadap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kinerja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dan</a:t>
            </a:r>
            <a:r>
              <a:rPr lang="en-US" sz="3800" dirty="0">
                <a:cs typeface="Arial" pitchFamily="34" charset="0"/>
              </a:rPr>
              <a:t> tingginya perhatian </a:t>
            </a:r>
            <a:r>
              <a:rPr lang="en-US" sz="3800" dirty="0" err="1">
                <a:cs typeface="Arial" pitchFamily="34" charset="0"/>
              </a:rPr>
              <a:t>terhadap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hubungan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anatar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manusia</a:t>
            </a:r>
            <a:r>
              <a:rPr lang="en-US" sz="3800" dirty="0">
                <a:cs typeface="Arial" pitchFamily="34" charset="0"/>
              </a:rPr>
              <a:t>. (</a:t>
            </a:r>
            <a:r>
              <a:rPr lang="en-US" sz="3800" dirty="0" err="1">
                <a:cs typeface="Arial" pitchFamily="34" charset="0"/>
              </a:rPr>
              <a:t>penghargaan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lebih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didasarkan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pd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paduan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tim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dan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bukan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pada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pelaksanaan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kinerja</a:t>
            </a:r>
            <a:r>
              <a:rPr lang="en-US" sz="3800" dirty="0">
                <a:cs typeface="Arial" pitchFamily="34" charset="0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800" b="1" i="1" dirty="0" err="1">
                <a:cs typeface="Arial" pitchFamily="34" charset="0"/>
              </a:rPr>
              <a:t>Exating</a:t>
            </a:r>
            <a:r>
              <a:rPr lang="en-US" sz="3800" b="1" i="1" dirty="0">
                <a:cs typeface="Arial" pitchFamily="34" charset="0"/>
              </a:rPr>
              <a:t> culture</a:t>
            </a:r>
            <a:r>
              <a:rPr lang="en-US" sz="3800" dirty="0">
                <a:cs typeface="Arial" pitchFamily="34" charset="0"/>
              </a:rPr>
              <a:t>: adalah </a:t>
            </a:r>
            <a:r>
              <a:rPr lang="en-US" sz="3800" dirty="0" err="1">
                <a:cs typeface="Arial" pitchFamily="34" charset="0"/>
              </a:rPr>
              <a:t>bahwa</a:t>
            </a:r>
            <a:r>
              <a:rPr lang="en-US" sz="3800" dirty="0">
                <a:cs typeface="Arial" pitchFamily="34" charset="0"/>
              </a:rPr>
              <a:t> perhatian </a:t>
            </a:r>
            <a:r>
              <a:rPr lang="en-US" sz="3800" dirty="0" err="1">
                <a:cs typeface="Arial" pitchFamily="34" charset="0"/>
              </a:rPr>
              <a:t>terhadap</a:t>
            </a:r>
            <a:r>
              <a:rPr lang="en-US" sz="3800" dirty="0">
                <a:cs typeface="Arial" pitchFamily="34" charset="0"/>
              </a:rPr>
              <a:t> orang </a:t>
            </a:r>
            <a:r>
              <a:rPr lang="en-US" sz="3800" dirty="0" err="1">
                <a:cs typeface="Arial" pitchFamily="34" charset="0"/>
              </a:rPr>
              <a:t>sangat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rendah</a:t>
            </a:r>
            <a:r>
              <a:rPr lang="en-US" sz="3800" dirty="0">
                <a:cs typeface="Arial" pitchFamily="34" charset="0"/>
              </a:rPr>
              <a:t> , </a:t>
            </a:r>
            <a:r>
              <a:rPr lang="en-US" sz="3800" dirty="0" err="1">
                <a:cs typeface="Arial" pitchFamily="34" charset="0"/>
              </a:rPr>
              <a:t>tetapi</a:t>
            </a:r>
            <a:r>
              <a:rPr lang="en-US" sz="3800" dirty="0">
                <a:cs typeface="Arial" pitchFamily="34" charset="0"/>
              </a:rPr>
              <a:t> perhatian </a:t>
            </a:r>
            <a:r>
              <a:rPr lang="en-US" sz="3800" dirty="0" err="1">
                <a:cs typeface="Arial" pitchFamily="34" charset="0"/>
              </a:rPr>
              <a:t>trehadap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kinerja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sangat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tinggi</a:t>
            </a:r>
            <a:r>
              <a:rPr lang="en-US" sz="3800" dirty="0">
                <a:cs typeface="Arial" pitchFamily="34" charset="0"/>
              </a:rPr>
              <a:t>. (</a:t>
            </a:r>
            <a:r>
              <a:rPr lang="en-US" sz="3800" dirty="0" err="1">
                <a:cs typeface="Arial" pitchFamily="34" charset="0"/>
              </a:rPr>
              <a:t>penghargaan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sangat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memuaskan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tetapi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hukuman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juga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sangat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berat</a:t>
            </a:r>
            <a:endParaRPr lang="en-US" sz="3800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800" b="1" i="1" dirty="0">
                <a:cs typeface="Arial" pitchFamily="34" charset="0"/>
              </a:rPr>
              <a:t>Integrative culture</a:t>
            </a:r>
            <a:r>
              <a:rPr lang="en-US" sz="3800" dirty="0">
                <a:cs typeface="Arial" pitchFamily="34" charset="0"/>
              </a:rPr>
              <a:t>: perhatian </a:t>
            </a:r>
            <a:r>
              <a:rPr lang="en-US" sz="3800" dirty="0" err="1">
                <a:cs typeface="Arial" pitchFamily="34" charset="0"/>
              </a:rPr>
              <a:t>terhadap</a:t>
            </a:r>
            <a:r>
              <a:rPr lang="en-US" sz="3800" dirty="0">
                <a:cs typeface="Arial" pitchFamily="34" charset="0"/>
              </a:rPr>
              <a:t> orang </a:t>
            </a:r>
            <a:r>
              <a:rPr lang="en-US" sz="3800" dirty="0" err="1">
                <a:cs typeface="Arial" pitchFamily="34" charset="0"/>
              </a:rPr>
              <a:t>maupun</a:t>
            </a:r>
            <a:r>
              <a:rPr lang="en-US" sz="3800" dirty="0">
                <a:cs typeface="Arial" pitchFamily="34" charset="0"/>
              </a:rPr>
              <a:t> perhatian </a:t>
            </a:r>
            <a:r>
              <a:rPr lang="en-US" sz="3800" dirty="0" err="1">
                <a:cs typeface="Arial" pitchFamily="34" charset="0"/>
              </a:rPr>
              <a:t>terhadap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kinerja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keduanya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sangat</a:t>
            </a:r>
            <a:r>
              <a:rPr lang="en-US" sz="3800" dirty="0">
                <a:cs typeface="Arial" pitchFamily="34" charset="0"/>
              </a:rPr>
              <a:t> </a:t>
            </a:r>
            <a:r>
              <a:rPr lang="en-US" sz="3800" dirty="0" err="1">
                <a:cs typeface="Arial" pitchFamily="34" charset="0"/>
              </a:rPr>
              <a:t>tinggi</a:t>
            </a:r>
            <a:r>
              <a:rPr lang="en-US" sz="3800" dirty="0">
                <a:cs typeface="Arial" pitchFamily="34" charset="0"/>
              </a:rPr>
              <a:t>. </a:t>
            </a:r>
          </a:p>
          <a:p>
            <a:endParaRPr lang="en-US" sz="3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1798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/>
          </a:bodyPr>
          <a:lstStyle/>
          <a:p>
            <a:r>
              <a:rPr lang="en-US" sz="3600" b="1" dirty="0"/>
              <a:t>Budaya </a:t>
            </a:r>
            <a:r>
              <a:rPr lang="en-US" sz="3600" b="1" dirty="0" err="1"/>
              <a:t>Organisasi</a:t>
            </a:r>
            <a:r>
              <a:rPr lang="en-US" sz="3600" b="1" dirty="0"/>
              <a:t> </a:t>
            </a:r>
            <a:r>
              <a:rPr lang="en-US" sz="3600" b="1" dirty="0" err="1"/>
              <a:t>Publik</a:t>
            </a:r>
            <a:r>
              <a:rPr lang="en-US" sz="3600" b="1" dirty="0"/>
              <a:t> di Indonesia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33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Apabila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organisasi-organisasi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Indonesia</a:t>
            </a:r>
          </a:p>
          <a:p>
            <a:pPr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dianalisis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Budaya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type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Caring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perhatian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kinerja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perhatian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anatar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nampak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Ciri-ciri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birokrat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Indonesia: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mementingkan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pimpinan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pengguna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jasa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b.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merasa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abdi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abdi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masyarakat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c. 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Meminimkan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resiko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tdk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berinisiatif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d. 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Menghindari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tanggung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jawa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berkreasi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lphaLcPeriod" startAt="5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Menolak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tantangan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berkreasi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berinovasi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366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Nilai-</a:t>
            </a:r>
            <a:r>
              <a:rPr lang="en-US" b="1" dirty="0" err="1"/>
              <a:t>nila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Budaya </a:t>
            </a:r>
            <a:r>
              <a:rPr lang="en-US" b="1" dirty="0" err="1"/>
              <a:t>Kerja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4678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Kep</a:t>
            </a:r>
            <a:r>
              <a:rPr lang="en-US" b="1" dirty="0"/>
              <a:t> MENPAN No 25 </a:t>
            </a:r>
            <a:r>
              <a:rPr lang="en-US" b="1" dirty="0" err="1"/>
              <a:t>Tahun</a:t>
            </a:r>
            <a:r>
              <a:rPr lang="en-US" b="1" dirty="0"/>
              <a:t> </a:t>
            </a:r>
            <a:r>
              <a:rPr lang="en-US" b="1" dirty="0" smtClean="0"/>
              <a:t>2002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Komitmen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konsistensi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Keikhlasan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Kejujuran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Profesionalisme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Kreativitas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Kepekaan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Keteladanan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Kebersamaan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Ketepatan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Kecepatan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8937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983163"/>
          </a:xfrm>
        </p:spPr>
        <p:txBody>
          <a:bodyPr>
            <a:normAutofit lnSpcReduction="10000"/>
          </a:bodyPr>
          <a:lstStyle/>
          <a:p>
            <a:pPr marL="571500" indent="-571500">
              <a:buAutoNum type="romanLcPeriod"/>
            </a:pPr>
            <a:r>
              <a:rPr lang="en-US" dirty="0" err="1"/>
              <a:t>Rasionalitas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Kecerdasan</a:t>
            </a:r>
            <a:r>
              <a:rPr lang="en-US" dirty="0"/>
              <a:t> </a:t>
            </a:r>
            <a:r>
              <a:rPr lang="en-US" dirty="0" err="1"/>
              <a:t>Emosi</a:t>
            </a:r>
            <a:endParaRPr lang="en-US" dirty="0"/>
          </a:p>
          <a:p>
            <a:pPr marL="571500" indent="-571500">
              <a:buAutoNum type="alphaLcPeriod" startAt="10"/>
            </a:pPr>
            <a:r>
              <a:rPr lang="en-US" dirty="0" err="1"/>
              <a:t>Keteguhan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Kecerdasan</a:t>
            </a:r>
            <a:endParaRPr lang="en-US" dirty="0"/>
          </a:p>
          <a:p>
            <a:pPr marL="571500" indent="-571500">
              <a:buAutoNum type="alphaLcPeriod" startAt="10"/>
            </a:pP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Keteraturan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pPr marL="571500" indent="-571500">
              <a:buAutoNum type="alphaLcPeriod" startAt="10"/>
            </a:pPr>
            <a:r>
              <a:rPr lang="en-US" dirty="0" err="1"/>
              <a:t>Keberanian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Kearifan</a:t>
            </a:r>
            <a:endParaRPr lang="en-US" dirty="0"/>
          </a:p>
          <a:p>
            <a:pPr marL="571500" indent="-571500">
              <a:buAutoNum type="alphaLcPeriod" startAt="10"/>
            </a:pPr>
            <a:r>
              <a:rPr lang="en-US" dirty="0" err="1"/>
              <a:t>Dedikasi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Loyalitas</a:t>
            </a:r>
            <a:endParaRPr lang="en-US" dirty="0"/>
          </a:p>
          <a:p>
            <a:pPr marL="571500" indent="-571500">
              <a:buAutoNum type="alphaLcPeriod" startAt="10"/>
            </a:pP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Motivasi</a:t>
            </a:r>
            <a:endParaRPr lang="en-US" dirty="0"/>
          </a:p>
          <a:p>
            <a:pPr marL="571500" indent="-571500">
              <a:buAutoNum type="alphaLcPeriod" startAt="10"/>
            </a:pPr>
            <a:r>
              <a:rPr lang="en-US" dirty="0" err="1"/>
              <a:t>Ketekunan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Kesabaran</a:t>
            </a:r>
            <a:endParaRPr lang="en-US" dirty="0"/>
          </a:p>
          <a:p>
            <a:pPr marL="571500" indent="-571500">
              <a:buAutoNum type="alphaLcPeriod" startAt="10"/>
            </a:pP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Keterbukaan</a:t>
            </a:r>
            <a:endParaRPr lang="en-US" dirty="0"/>
          </a:p>
          <a:p>
            <a:pPr marL="571500" indent="-571500">
              <a:buAutoNum type="alphaLcPeriod" startAt="10"/>
            </a:pP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Iptek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1728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153400" cy="8382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Kebijakan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Pelayanan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Perijinan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>
                <a:latin typeface="Arial" pitchFamily="34" charset="0"/>
                <a:cs typeface="Arial" pitchFamily="34" charset="0"/>
              </a:rPr>
            </a:b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Manajemen Pelayanan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di Indonesia </a:t>
            </a:r>
            <a:r>
              <a:rPr lang="en-US" sz="2800" dirty="0" err="1" smtClean="0"/>
              <a:t>diatur</a:t>
            </a:r>
            <a:r>
              <a:rPr lang="en-US" sz="2800" dirty="0" smtClean="0"/>
              <a:t> dlm </a:t>
            </a:r>
            <a:r>
              <a:rPr lang="en-US" sz="2800" b="1" dirty="0" err="1" smtClean="0"/>
              <a:t>beberapa</a:t>
            </a:r>
            <a:r>
              <a:rPr lang="en-US" sz="2800" dirty="0" smtClean="0"/>
              <a:t>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peraturan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berikut</a:t>
            </a:r>
            <a:r>
              <a:rPr lang="en-US" sz="2800" dirty="0" smtClean="0"/>
              <a:t>:</a:t>
            </a:r>
          </a:p>
          <a:p>
            <a:pPr lvl="0"/>
            <a:r>
              <a:rPr lang="en-US" sz="2800" dirty="0" err="1" smtClean="0">
                <a:cs typeface="Arial" pitchFamily="34" charset="0"/>
              </a:rPr>
              <a:t>Kepmen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b="1" dirty="0" smtClean="0">
                <a:cs typeface="Arial" pitchFamily="34" charset="0"/>
              </a:rPr>
              <a:t>PAN No.90 / MENPAN /1989 </a:t>
            </a:r>
            <a:r>
              <a:rPr lang="en-US" sz="2800" dirty="0" err="1" smtClean="0">
                <a:cs typeface="Arial" pitchFamily="34" charset="0"/>
              </a:rPr>
              <a:t>ttg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Delapan</a:t>
            </a:r>
            <a:r>
              <a:rPr lang="en-US" sz="2800" dirty="0" smtClean="0">
                <a:cs typeface="Arial" pitchFamily="34" charset="0"/>
              </a:rPr>
              <a:t> Program </a:t>
            </a:r>
            <a:r>
              <a:rPr lang="en-US" sz="2800" dirty="0" err="1" smtClean="0">
                <a:cs typeface="Arial" pitchFamily="34" charset="0"/>
              </a:rPr>
              <a:t>Strategis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Pemicu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Pendayagunaan</a:t>
            </a:r>
            <a:r>
              <a:rPr lang="en-US" sz="2800" dirty="0" smtClean="0">
                <a:cs typeface="Arial" pitchFamily="34" charset="0"/>
              </a:rPr>
              <a:t> Adm. Negara. </a:t>
            </a:r>
            <a:r>
              <a:rPr lang="en-US" sz="2800" dirty="0" err="1" smtClean="0">
                <a:cs typeface="Arial" pitchFamily="34" charset="0"/>
              </a:rPr>
              <a:t>Diantara</a:t>
            </a:r>
            <a:r>
              <a:rPr lang="en-US" sz="2800" dirty="0" smtClean="0">
                <a:cs typeface="Arial" pitchFamily="34" charset="0"/>
              </a:rPr>
              <a:t> 8 program </a:t>
            </a:r>
            <a:r>
              <a:rPr lang="en-US" sz="2800" dirty="0" err="1" smtClean="0">
                <a:cs typeface="Arial" pitchFamily="34" charset="0"/>
              </a:rPr>
              <a:t>strategis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tersebut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salah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satunya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adalah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ttg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pnyederhanaan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pelayanan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publik</a:t>
            </a:r>
            <a:r>
              <a:rPr lang="en-US" sz="2800" dirty="0" smtClean="0">
                <a:cs typeface="Arial" pitchFamily="34" charset="0"/>
              </a:rPr>
              <a:t>.</a:t>
            </a:r>
          </a:p>
          <a:p>
            <a:pPr lvl="0"/>
            <a:r>
              <a:rPr lang="en-US" sz="2800" dirty="0" err="1" smtClean="0">
                <a:cs typeface="Arial" pitchFamily="34" charset="0"/>
              </a:rPr>
              <a:t>Kepmen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b="1" dirty="0" smtClean="0">
                <a:cs typeface="Arial" pitchFamily="34" charset="0"/>
              </a:rPr>
              <a:t>PAN No.1 / 1993 </a:t>
            </a:r>
            <a:r>
              <a:rPr lang="en-US" sz="2800" dirty="0" err="1" smtClean="0">
                <a:cs typeface="Arial" pitchFamily="34" charset="0"/>
              </a:rPr>
              <a:t>tentang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Pedoman</a:t>
            </a:r>
            <a:r>
              <a:rPr lang="en-US" sz="2800" dirty="0" smtClean="0">
                <a:cs typeface="Arial" pitchFamily="34" charset="0"/>
              </a:rPr>
              <a:t> Tata  </a:t>
            </a:r>
            <a:r>
              <a:rPr lang="en-US" sz="2800" dirty="0" err="1" smtClean="0">
                <a:cs typeface="Arial" pitchFamily="34" charset="0"/>
              </a:rPr>
              <a:t>laksana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Pelayanan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Umum</a:t>
            </a:r>
            <a:r>
              <a:rPr lang="en-US" sz="2800" dirty="0" smtClean="0">
                <a:cs typeface="Arial" pitchFamily="34" charset="0"/>
              </a:rPr>
              <a:t>. Yang </a:t>
            </a:r>
            <a:r>
              <a:rPr lang="en-US" sz="2800" dirty="0" err="1" smtClean="0">
                <a:cs typeface="Arial" pitchFamily="34" charset="0"/>
              </a:rPr>
              <a:t>antara</a:t>
            </a:r>
            <a:r>
              <a:rPr lang="en-US" sz="2800" dirty="0" smtClean="0">
                <a:cs typeface="Arial" pitchFamily="34" charset="0"/>
              </a:rPr>
              <a:t> lain </a:t>
            </a:r>
            <a:r>
              <a:rPr lang="en-US" sz="2800" dirty="0" err="1" smtClean="0">
                <a:cs typeface="Arial" pitchFamily="34" charset="0"/>
              </a:rPr>
              <a:t>mengatur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tentang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azas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pelayanan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umum</a:t>
            </a:r>
            <a:r>
              <a:rPr lang="en-US" sz="2800" dirty="0" smtClean="0">
                <a:cs typeface="Arial" pitchFamily="34" charset="0"/>
              </a:rPr>
              <a:t>, </a:t>
            </a:r>
            <a:r>
              <a:rPr lang="en-US" sz="2800" dirty="0" err="1" smtClean="0">
                <a:cs typeface="Arial" pitchFamily="34" charset="0"/>
              </a:rPr>
              <a:t>tata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laksana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pelayanan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umum</a:t>
            </a:r>
            <a:r>
              <a:rPr lang="en-US" sz="2800" dirty="0" smtClean="0">
                <a:cs typeface="Arial" pitchFamily="34" charset="0"/>
              </a:rPr>
              <a:t>, </a:t>
            </a:r>
            <a:r>
              <a:rPr lang="en-US" sz="2800" dirty="0" err="1" smtClean="0">
                <a:cs typeface="Arial" pitchFamily="34" charset="0"/>
              </a:rPr>
              <a:t>biaya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pelayanan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umum,dan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penyelesaian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persoalan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sengketa</a:t>
            </a:r>
            <a:r>
              <a:rPr lang="en-US" sz="2800" dirty="0" smtClean="0"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200" b="1" dirty="0" err="1"/>
              <a:t>Contoh</a:t>
            </a:r>
            <a:r>
              <a:rPr lang="en-US" sz="3200" b="1" dirty="0"/>
              <a:t> : Nilai-Nilai </a:t>
            </a:r>
            <a:r>
              <a:rPr lang="en-US" sz="3200" b="1" dirty="0" err="1"/>
              <a:t>Dasar</a:t>
            </a:r>
            <a:r>
              <a:rPr lang="en-US" sz="3200" b="1" dirty="0"/>
              <a:t> Budaya </a:t>
            </a:r>
            <a:r>
              <a:rPr lang="en-US" sz="3200" b="1" dirty="0" err="1"/>
              <a:t>Kerja</a:t>
            </a:r>
            <a:r>
              <a:rPr lang="en-US" sz="3200" b="1" dirty="0"/>
              <a:t> BPKP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Profesionalisme</a:t>
            </a:r>
            <a:r>
              <a:rPr lang="en-US" dirty="0"/>
              <a:t> : a)</a:t>
            </a:r>
            <a:r>
              <a:rPr lang="en-US" dirty="0" err="1"/>
              <a:t>komitmen</a:t>
            </a:r>
            <a:r>
              <a:rPr lang="en-US" dirty="0"/>
              <a:t> &amp; </a:t>
            </a:r>
            <a:r>
              <a:rPr lang="en-US" dirty="0" err="1"/>
              <a:t>konsistensi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, 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; b) </a:t>
            </a:r>
            <a:r>
              <a:rPr lang="en-US" dirty="0" err="1"/>
              <a:t>wewenang</a:t>
            </a:r>
            <a:r>
              <a:rPr lang="en-US" dirty="0"/>
              <a:t> &amp; </a:t>
            </a:r>
            <a:r>
              <a:rPr lang="en-US" dirty="0" err="1"/>
              <a:t>tanggungjawab</a:t>
            </a:r>
            <a:r>
              <a:rPr lang="en-US" dirty="0"/>
              <a:t>; c) </a:t>
            </a:r>
            <a:r>
              <a:rPr lang="en-US" dirty="0" err="1"/>
              <a:t>integritas</a:t>
            </a:r>
            <a:r>
              <a:rPr lang="en-US" dirty="0"/>
              <a:t>; d)</a:t>
            </a:r>
            <a:r>
              <a:rPr lang="en-US" dirty="0" err="1"/>
              <a:t>ketepatan</a:t>
            </a:r>
            <a:r>
              <a:rPr lang="en-US" dirty="0"/>
              <a:t> &amp; </a:t>
            </a:r>
            <a:r>
              <a:rPr lang="en-US" dirty="0" err="1"/>
              <a:t>kecepatan</a:t>
            </a:r>
            <a:r>
              <a:rPr lang="en-US" dirty="0"/>
              <a:t>; e)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keteraturan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; e)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iptek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Kerjasama</a:t>
            </a:r>
            <a:r>
              <a:rPr lang="en-US" dirty="0"/>
              <a:t>: a) </a:t>
            </a:r>
            <a:r>
              <a:rPr lang="en-US" dirty="0" err="1"/>
              <a:t>kepemimpinan</a:t>
            </a:r>
            <a:r>
              <a:rPr lang="en-US" dirty="0"/>
              <a:t> &amp; </a:t>
            </a:r>
            <a:r>
              <a:rPr lang="en-US" dirty="0" err="1"/>
              <a:t>keteladanan</a:t>
            </a:r>
            <a:r>
              <a:rPr lang="en-US" dirty="0"/>
              <a:t>; b) </a:t>
            </a:r>
            <a:r>
              <a:rPr lang="en-US" dirty="0" err="1"/>
              <a:t>kebersamaan</a:t>
            </a:r>
            <a:r>
              <a:rPr lang="en-US" dirty="0"/>
              <a:t> &amp; 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kel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; c)</a:t>
            </a:r>
            <a:r>
              <a:rPr lang="en-US" dirty="0" err="1"/>
              <a:t>keteguhan</a:t>
            </a:r>
            <a:r>
              <a:rPr lang="en-US" dirty="0"/>
              <a:t> &amp; </a:t>
            </a:r>
            <a:r>
              <a:rPr lang="en-US" dirty="0" err="1"/>
              <a:t>ketegasan</a:t>
            </a:r>
            <a:r>
              <a:rPr lang="en-US" dirty="0"/>
              <a:t>; d) </a:t>
            </a:r>
            <a:r>
              <a:rPr lang="en-US" dirty="0" err="1"/>
              <a:t>semangat</a:t>
            </a:r>
            <a:r>
              <a:rPr lang="en-US" dirty="0"/>
              <a:t> &amp;   </a:t>
            </a:r>
            <a:r>
              <a:rPr lang="en-US" dirty="0" err="1"/>
              <a:t>motivasi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Keserasian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Keselarasan</a:t>
            </a:r>
            <a:r>
              <a:rPr lang="en-US" dirty="0">
                <a:solidFill>
                  <a:srgbClr val="FF0000"/>
                </a:solidFill>
              </a:rPr>
              <a:t> &amp; </a:t>
            </a:r>
            <a:r>
              <a:rPr lang="en-US" dirty="0" err="1">
                <a:solidFill>
                  <a:srgbClr val="FF0000"/>
                </a:solidFill>
              </a:rPr>
              <a:t>Keseimbangan</a:t>
            </a:r>
            <a:r>
              <a:rPr lang="en-US" dirty="0">
                <a:solidFill>
                  <a:srgbClr val="FF0000"/>
                </a:solidFill>
              </a:rPr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a) </a:t>
            </a:r>
            <a:r>
              <a:rPr lang="en-US" dirty="0" err="1"/>
              <a:t>keikhlasan</a:t>
            </a:r>
            <a:r>
              <a:rPr lang="en-US" dirty="0"/>
              <a:t> &amp; </a:t>
            </a:r>
            <a:r>
              <a:rPr lang="en-US" dirty="0" err="1"/>
              <a:t>kejujuran</a:t>
            </a:r>
            <a:r>
              <a:rPr lang="en-US" dirty="0"/>
              <a:t>; b)</a:t>
            </a:r>
            <a:r>
              <a:rPr lang="en-US" dirty="0" err="1"/>
              <a:t>kreativitas</a:t>
            </a:r>
            <a:r>
              <a:rPr lang="en-US" dirty="0"/>
              <a:t> &amp; </a:t>
            </a:r>
            <a:r>
              <a:rPr lang="en-US" dirty="0" err="1"/>
              <a:t>kepekaan</a:t>
            </a:r>
            <a:endParaRPr lang="en-US" dirty="0"/>
          </a:p>
          <a:p>
            <a:pPr marL="514350" indent="-514350">
              <a:buNone/>
            </a:pPr>
            <a:r>
              <a:rPr lang="en-US" dirty="0">
                <a:solidFill>
                  <a:srgbClr val="FF0000"/>
                </a:solidFill>
              </a:rPr>
              <a:t>      </a:t>
            </a:r>
            <a:r>
              <a:rPr lang="en-US" dirty="0"/>
              <a:t>c) </a:t>
            </a:r>
            <a:r>
              <a:rPr lang="en-US" dirty="0" err="1"/>
              <a:t>rasionalitas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kecerdasan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; d) </a:t>
            </a:r>
            <a:r>
              <a:rPr lang="en-US" dirty="0" err="1"/>
              <a:t>ketekunan</a:t>
            </a:r>
            <a:r>
              <a:rPr lang="en-US" dirty="0"/>
              <a:t> &amp; </a:t>
            </a:r>
            <a:r>
              <a:rPr lang="en-US" dirty="0" err="1"/>
              <a:t>kesabaran</a:t>
            </a:r>
            <a:r>
              <a:rPr lang="en-US" dirty="0"/>
              <a:t>; e) </a:t>
            </a:r>
            <a:r>
              <a:rPr lang="en-US" dirty="0" err="1"/>
              <a:t>keberanian</a:t>
            </a:r>
            <a:r>
              <a:rPr lang="en-US" dirty="0"/>
              <a:t> &amp; </a:t>
            </a:r>
            <a:r>
              <a:rPr lang="en-US" dirty="0" err="1"/>
              <a:t>kerifan</a:t>
            </a:r>
            <a:r>
              <a:rPr lang="en-US" dirty="0"/>
              <a:t>; f) </a:t>
            </a:r>
            <a:r>
              <a:rPr lang="en-US" dirty="0" err="1"/>
              <a:t>dedikasi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loyalitas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dirty="0">
                <a:solidFill>
                  <a:srgbClr val="FF0000"/>
                </a:solidFill>
              </a:rPr>
              <a:t>4.   </a:t>
            </a:r>
            <a:r>
              <a:rPr lang="en-US" dirty="0" err="1">
                <a:solidFill>
                  <a:srgbClr val="FF0000"/>
                </a:solidFill>
              </a:rPr>
              <a:t>Kesejahteraan</a:t>
            </a:r>
            <a:r>
              <a:rPr lang="en-US" dirty="0">
                <a:solidFill>
                  <a:srgbClr val="FF0000"/>
                </a:solidFill>
              </a:rPr>
              <a:t> :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keterbukaan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0824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Nilai-Nilai </a:t>
            </a:r>
            <a:r>
              <a:rPr lang="en-US" b="1" dirty="0" err="1"/>
              <a:t>Dasar</a:t>
            </a:r>
            <a:r>
              <a:rPr lang="en-US" b="1" dirty="0"/>
              <a:t> Budaya </a:t>
            </a:r>
            <a:r>
              <a:rPr lang="en-US" b="1" dirty="0" err="1"/>
              <a:t>Kerja</a:t>
            </a:r>
            <a:r>
              <a:rPr lang="en-US" b="1" dirty="0"/>
              <a:t> BPKP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sz="3600" b="1" dirty="0" err="1"/>
              <a:t>Profesionalisme</a:t>
            </a:r>
            <a:r>
              <a:rPr lang="en-US" sz="3600" b="1" dirty="0"/>
              <a:t> </a:t>
            </a:r>
            <a:r>
              <a:rPr lang="en-US" sz="3600" dirty="0"/>
              <a:t>: a)</a:t>
            </a:r>
            <a:r>
              <a:rPr lang="en-US" sz="3600" dirty="0" err="1"/>
              <a:t>komitmen</a:t>
            </a:r>
            <a:r>
              <a:rPr lang="en-US" sz="3600" dirty="0"/>
              <a:t> &amp; </a:t>
            </a:r>
            <a:r>
              <a:rPr lang="en-US" sz="3600" dirty="0" err="1"/>
              <a:t>konsistensi</a:t>
            </a:r>
            <a:r>
              <a:rPr lang="en-US" sz="3600" dirty="0"/>
              <a:t> </a:t>
            </a:r>
            <a:r>
              <a:rPr lang="en-US" sz="3600" dirty="0" err="1"/>
              <a:t>thd</a:t>
            </a:r>
            <a:r>
              <a:rPr lang="en-US" sz="3600" dirty="0"/>
              <a:t> </a:t>
            </a:r>
            <a:r>
              <a:rPr lang="en-US" sz="3600" dirty="0" err="1"/>
              <a:t>visi</a:t>
            </a:r>
            <a:r>
              <a:rPr lang="en-US" sz="3600" dirty="0"/>
              <a:t>, </a:t>
            </a:r>
            <a:r>
              <a:rPr lang="en-US" sz="3600" dirty="0" err="1"/>
              <a:t>misi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tujuan</a:t>
            </a:r>
            <a:r>
              <a:rPr lang="en-US" sz="3600" dirty="0"/>
              <a:t> </a:t>
            </a:r>
            <a:r>
              <a:rPr lang="en-US" sz="3600" dirty="0" err="1"/>
              <a:t>organisasi</a:t>
            </a:r>
            <a:r>
              <a:rPr lang="en-US" sz="3600" dirty="0"/>
              <a:t>; b) </a:t>
            </a:r>
            <a:r>
              <a:rPr lang="en-US" sz="3600" dirty="0" err="1"/>
              <a:t>wewenang</a:t>
            </a:r>
            <a:r>
              <a:rPr lang="en-US" sz="3600" dirty="0"/>
              <a:t> &amp; </a:t>
            </a:r>
            <a:r>
              <a:rPr lang="en-US" sz="3600" dirty="0" err="1"/>
              <a:t>tanggungjawab</a:t>
            </a:r>
            <a:r>
              <a:rPr lang="en-US" sz="3600" dirty="0"/>
              <a:t>; c) </a:t>
            </a:r>
            <a:r>
              <a:rPr lang="en-US" sz="3600" dirty="0" err="1"/>
              <a:t>integritas</a:t>
            </a:r>
            <a:r>
              <a:rPr lang="en-US" sz="3600" dirty="0"/>
              <a:t>; d)</a:t>
            </a:r>
            <a:r>
              <a:rPr lang="en-US" sz="3600" dirty="0" err="1"/>
              <a:t>ketepatan</a:t>
            </a:r>
            <a:r>
              <a:rPr lang="en-US" sz="3600" dirty="0"/>
              <a:t> &amp; </a:t>
            </a:r>
            <a:r>
              <a:rPr lang="en-US" sz="3600" dirty="0" err="1"/>
              <a:t>kecepatan</a:t>
            </a:r>
            <a:r>
              <a:rPr lang="en-US" sz="3600" dirty="0"/>
              <a:t>; e) </a:t>
            </a:r>
            <a:r>
              <a:rPr lang="en-US" sz="3600" dirty="0" err="1"/>
              <a:t>disiplin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keteraturan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; e)</a:t>
            </a:r>
            <a:r>
              <a:rPr lang="en-US" sz="3600" dirty="0" err="1"/>
              <a:t>penguasaan</a:t>
            </a:r>
            <a:r>
              <a:rPr lang="en-US" sz="3600" dirty="0"/>
              <a:t> </a:t>
            </a:r>
            <a:r>
              <a:rPr lang="en-US" sz="3600" dirty="0" err="1"/>
              <a:t>iptek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Kerjasama: </a:t>
            </a:r>
            <a:r>
              <a:rPr lang="en-US" sz="3600" dirty="0"/>
              <a:t>a) </a:t>
            </a:r>
            <a:r>
              <a:rPr lang="en-US" sz="3600" dirty="0" err="1"/>
              <a:t>kepemimpinan</a:t>
            </a:r>
            <a:r>
              <a:rPr lang="en-US" sz="3600" dirty="0"/>
              <a:t> &amp; </a:t>
            </a:r>
            <a:r>
              <a:rPr lang="en-US" sz="3600" dirty="0" err="1"/>
              <a:t>keteladanan</a:t>
            </a:r>
            <a:r>
              <a:rPr lang="en-US" sz="3600" dirty="0"/>
              <a:t>; b) </a:t>
            </a:r>
            <a:r>
              <a:rPr lang="en-US" sz="3600" dirty="0" err="1"/>
              <a:t>kebersamaan</a:t>
            </a:r>
            <a:r>
              <a:rPr lang="en-US" sz="3600" dirty="0"/>
              <a:t> &amp; </a:t>
            </a:r>
            <a:r>
              <a:rPr lang="en-US" sz="3600" dirty="0" err="1"/>
              <a:t>dinamika</a:t>
            </a:r>
            <a:r>
              <a:rPr lang="en-US" sz="3600" dirty="0"/>
              <a:t> </a:t>
            </a:r>
            <a:r>
              <a:rPr lang="en-US" sz="3600" dirty="0" err="1"/>
              <a:t>kel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; c)</a:t>
            </a:r>
            <a:r>
              <a:rPr lang="en-US" sz="3600" dirty="0" err="1"/>
              <a:t>keteguhan</a:t>
            </a:r>
            <a:r>
              <a:rPr lang="en-US" sz="3600" dirty="0"/>
              <a:t> &amp; </a:t>
            </a:r>
            <a:r>
              <a:rPr lang="en-US" sz="3600" dirty="0" err="1"/>
              <a:t>ketegasan</a:t>
            </a:r>
            <a:r>
              <a:rPr lang="en-US" sz="3600" dirty="0"/>
              <a:t>; d) </a:t>
            </a:r>
            <a:r>
              <a:rPr lang="en-US" sz="3600" dirty="0" err="1"/>
              <a:t>semangat</a:t>
            </a:r>
            <a:r>
              <a:rPr lang="en-US" sz="3600" dirty="0"/>
              <a:t> &amp;   </a:t>
            </a:r>
            <a:r>
              <a:rPr lang="en-US" sz="3600" dirty="0" err="1"/>
              <a:t>motivasi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b="1" dirty="0" err="1"/>
              <a:t>Keserasian</a:t>
            </a:r>
            <a:r>
              <a:rPr lang="en-US" sz="3600" b="1" dirty="0"/>
              <a:t>, </a:t>
            </a:r>
            <a:r>
              <a:rPr lang="en-US" sz="3600" dirty="0" err="1"/>
              <a:t>Keselarasan</a:t>
            </a:r>
            <a:r>
              <a:rPr lang="en-US" sz="3600" dirty="0"/>
              <a:t> &amp; </a:t>
            </a:r>
            <a:r>
              <a:rPr lang="en-US" sz="3600" dirty="0" err="1"/>
              <a:t>Keseimbangan</a:t>
            </a:r>
            <a:r>
              <a:rPr lang="en-US" sz="3600" dirty="0"/>
              <a:t>: </a:t>
            </a:r>
          </a:p>
          <a:p>
            <a:pPr marL="0" indent="0">
              <a:buNone/>
            </a:pPr>
            <a:r>
              <a:rPr lang="en-US" sz="3600" dirty="0"/>
              <a:t>       a) </a:t>
            </a:r>
            <a:r>
              <a:rPr lang="en-US" sz="3600" dirty="0" err="1"/>
              <a:t>keikhlasan</a:t>
            </a:r>
            <a:r>
              <a:rPr lang="en-US" sz="3600" dirty="0"/>
              <a:t> &amp; </a:t>
            </a:r>
            <a:r>
              <a:rPr lang="en-US" sz="3600" dirty="0" err="1"/>
              <a:t>kejujuran</a:t>
            </a:r>
            <a:r>
              <a:rPr lang="en-US" sz="3600" dirty="0"/>
              <a:t>; b)</a:t>
            </a:r>
            <a:r>
              <a:rPr lang="en-US" sz="3600" dirty="0" err="1"/>
              <a:t>kreativitas</a:t>
            </a:r>
            <a:r>
              <a:rPr lang="en-US" sz="3600" dirty="0"/>
              <a:t> &amp; </a:t>
            </a:r>
            <a:r>
              <a:rPr lang="en-US" sz="3600" dirty="0" err="1"/>
              <a:t>kepekaan</a:t>
            </a:r>
            <a:endParaRPr lang="en-US" sz="3600" dirty="0"/>
          </a:p>
          <a:p>
            <a:pPr marL="514350" indent="-514350">
              <a:buNone/>
            </a:pPr>
            <a:r>
              <a:rPr lang="en-US" sz="3600" dirty="0">
                <a:solidFill>
                  <a:srgbClr val="FF0000"/>
                </a:solidFill>
              </a:rPr>
              <a:t>      </a:t>
            </a:r>
            <a:r>
              <a:rPr lang="en-US" sz="3600" dirty="0"/>
              <a:t>c) </a:t>
            </a:r>
            <a:r>
              <a:rPr lang="en-US" sz="3600" dirty="0" err="1"/>
              <a:t>rasionalitas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kecerdasan</a:t>
            </a:r>
            <a:r>
              <a:rPr lang="en-US" sz="3600" dirty="0"/>
              <a:t> </a:t>
            </a:r>
            <a:r>
              <a:rPr lang="en-US" sz="3600" dirty="0" err="1"/>
              <a:t>emosi</a:t>
            </a:r>
            <a:r>
              <a:rPr lang="en-US" sz="3600" dirty="0"/>
              <a:t>; d) </a:t>
            </a:r>
            <a:r>
              <a:rPr lang="en-US" sz="3600" dirty="0" err="1"/>
              <a:t>ketekunan</a:t>
            </a:r>
            <a:r>
              <a:rPr lang="en-US" sz="3600" dirty="0"/>
              <a:t> &amp; </a:t>
            </a:r>
            <a:r>
              <a:rPr lang="en-US" sz="3600" dirty="0" err="1"/>
              <a:t>kesabaran</a:t>
            </a:r>
            <a:r>
              <a:rPr lang="en-US" sz="3600" dirty="0"/>
              <a:t>; e) </a:t>
            </a:r>
            <a:r>
              <a:rPr lang="en-US" sz="3600" dirty="0" err="1"/>
              <a:t>keberanian</a:t>
            </a:r>
            <a:r>
              <a:rPr lang="en-US" sz="3600" dirty="0"/>
              <a:t> &amp; </a:t>
            </a:r>
            <a:r>
              <a:rPr lang="en-US" sz="3600" dirty="0" err="1"/>
              <a:t>kerifan</a:t>
            </a:r>
            <a:r>
              <a:rPr lang="en-US" sz="3600" dirty="0"/>
              <a:t>; f) </a:t>
            </a:r>
            <a:r>
              <a:rPr lang="en-US" sz="3600" dirty="0" err="1"/>
              <a:t>dedikasi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loyalitas</a:t>
            </a:r>
            <a:r>
              <a:rPr lang="en-US" sz="3600" dirty="0"/>
              <a:t>.</a:t>
            </a:r>
            <a:endParaRPr lang="en-US" sz="3600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sz="3600" b="1" dirty="0"/>
              <a:t>4.   </a:t>
            </a:r>
            <a:r>
              <a:rPr lang="en-US" sz="3600" b="1" dirty="0" err="1"/>
              <a:t>Kesejahteraan</a:t>
            </a:r>
            <a:r>
              <a:rPr lang="en-US" sz="3600" b="1" dirty="0"/>
              <a:t> </a:t>
            </a:r>
            <a:r>
              <a:rPr lang="en-US" sz="3600" dirty="0"/>
              <a:t>: </a:t>
            </a:r>
            <a:r>
              <a:rPr lang="en-US" sz="3600" dirty="0" err="1"/>
              <a:t>keadilan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keterbukaan</a:t>
            </a:r>
            <a:r>
              <a:rPr lang="en-US" sz="3600" dirty="0"/>
              <a:t>. </a:t>
            </a:r>
            <a:endParaRPr lang="en-US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99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Lanjutan</a:t>
            </a:r>
            <a:r>
              <a:rPr lang="en-US" sz="2800" b="1" dirty="0" smtClean="0"/>
              <a:t>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172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>
                <a:cs typeface="Arial" pitchFamily="34" charset="0"/>
              </a:rPr>
              <a:t>Inpres</a:t>
            </a:r>
            <a:r>
              <a:rPr lang="en-US" b="1" dirty="0">
                <a:cs typeface="Arial" pitchFamily="34" charset="0"/>
              </a:rPr>
              <a:t> No. 1 / 1995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Perbaikan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Peningkatan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Mutu</a:t>
            </a:r>
            <a:r>
              <a:rPr lang="en-US" dirty="0">
                <a:cs typeface="Arial" pitchFamily="34" charset="0"/>
              </a:rPr>
              <a:t> Pelayanan </a:t>
            </a:r>
            <a:r>
              <a:rPr lang="en-US" dirty="0" err="1">
                <a:cs typeface="Arial" pitchFamily="34" charset="0"/>
              </a:rPr>
              <a:t>Aparatur</a:t>
            </a:r>
            <a:r>
              <a:rPr lang="en-US" dirty="0">
                <a:cs typeface="Arial" pitchFamily="34" charset="0"/>
              </a:rPr>
              <a:t> Pemerintah </a:t>
            </a:r>
            <a:r>
              <a:rPr lang="en-US" dirty="0" err="1">
                <a:cs typeface="Arial" pitchFamily="34" charset="0"/>
              </a:rPr>
              <a:t>kpd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Masyarakat</a:t>
            </a:r>
            <a:r>
              <a:rPr lang="en-US" dirty="0">
                <a:cs typeface="Arial" pitchFamily="34" charset="0"/>
              </a:rPr>
              <a:t>. </a:t>
            </a:r>
            <a:r>
              <a:rPr lang="en-US" dirty="0" err="1">
                <a:cs typeface="Arial" pitchFamily="34" charset="0"/>
              </a:rPr>
              <a:t>Inpres</a:t>
            </a:r>
            <a:r>
              <a:rPr lang="en-US" dirty="0">
                <a:cs typeface="Arial" pitchFamily="34" charset="0"/>
              </a:rPr>
              <a:t> RI </a:t>
            </a:r>
            <a:r>
              <a:rPr lang="en-US" dirty="0" err="1">
                <a:cs typeface="Arial" pitchFamily="34" charset="0"/>
              </a:rPr>
              <a:t>kpd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Menpan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untuk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>
                <a:cs typeface="Arial" pitchFamily="34" charset="0"/>
              </a:rPr>
              <a:t>mengambil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langkah</a:t>
            </a:r>
            <a:r>
              <a:rPr lang="en-US" dirty="0">
                <a:cs typeface="Arial" pitchFamily="34" charset="0"/>
              </a:rPr>
              <a:t> 2 </a:t>
            </a:r>
            <a:r>
              <a:rPr lang="en-US" dirty="0" err="1">
                <a:cs typeface="Arial" pitchFamily="34" charset="0"/>
              </a:rPr>
              <a:t>yg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terkoordinasi</a:t>
            </a:r>
            <a:r>
              <a:rPr lang="en-US" dirty="0">
                <a:cs typeface="Arial" pitchFamily="34" charset="0"/>
              </a:rPr>
              <a:t> dg </a:t>
            </a:r>
            <a:r>
              <a:rPr lang="en-US" dirty="0" err="1">
                <a:cs typeface="Arial" pitchFamily="34" charset="0"/>
              </a:rPr>
              <a:t>departemen</a:t>
            </a:r>
            <a:r>
              <a:rPr lang="en-US" dirty="0">
                <a:cs typeface="Arial" pitchFamily="34" charset="0"/>
              </a:rPr>
              <a:t> /</a:t>
            </a:r>
            <a:r>
              <a:rPr lang="en-US" dirty="0" err="1">
                <a:cs typeface="Arial" pitchFamily="34" charset="0"/>
              </a:rPr>
              <a:t>instansi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 di </a:t>
            </a:r>
            <a:r>
              <a:rPr lang="en-US" dirty="0" err="1">
                <a:cs typeface="Arial" pitchFamily="34" charset="0"/>
              </a:rPr>
              <a:t>pusat</a:t>
            </a:r>
            <a:r>
              <a:rPr lang="en-US" dirty="0">
                <a:cs typeface="Arial" pitchFamily="34" charset="0"/>
              </a:rPr>
              <a:t> &amp; </a:t>
            </a:r>
            <a:r>
              <a:rPr lang="en-US" dirty="0" err="1">
                <a:cs typeface="Arial" pitchFamily="34" charset="0"/>
              </a:rPr>
              <a:t>daerah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untuk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memperbaiki</a:t>
            </a:r>
            <a:r>
              <a:rPr lang="en-US" dirty="0">
                <a:cs typeface="Arial" pitchFamily="34" charset="0"/>
              </a:rPr>
              <a:t> &amp; </a:t>
            </a:r>
            <a:r>
              <a:rPr lang="en-US" dirty="0" err="1">
                <a:cs typeface="Arial" pitchFamily="34" charset="0"/>
              </a:rPr>
              <a:t>meningkatkan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mutu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pelayanan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aparatur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kpd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masyarakat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baik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yg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menyangkut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penyelenggaraan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pelayanan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>
                <a:cs typeface="Arial" pitchFamily="34" charset="0"/>
              </a:rPr>
              <a:t>pembangunan</a:t>
            </a:r>
            <a:r>
              <a:rPr lang="en-US" dirty="0">
                <a:cs typeface="Arial" pitchFamily="34" charset="0"/>
              </a:rPr>
              <a:t> /</a:t>
            </a:r>
            <a:r>
              <a:rPr lang="en-US" dirty="0" err="1">
                <a:cs typeface="Arial" pitchFamily="34" charset="0"/>
              </a:rPr>
              <a:t>kemasyarakatan</a:t>
            </a:r>
            <a:r>
              <a:rPr lang="en-US" dirty="0">
                <a:cs typeface="Arial" pitchFamily="34" charset="0"/>
              </a:rPr>
              <a:t>.</a:t>
            </a:r>
          </a:p>
          <a:p>
            <a:pPr lvl="0"/>
            <a:r>
              <a:rPr lang="en-US" b="1" dirty="0" err="1">
                <a:cs typeface="Arial" pitchFamily="34" charset="0"/>
              </a:rPr>
              <a:t>Kepmen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b="1" dirty="0">
                <a:cs typeface="Arial" pitchFamily="34" charset="0"/>
              </a:rPr>
              <a:t>PAN No 06/95 </a:t>
            </a:r>
            <a:r>
              <a:rPr lang="en-US" dirty="0">
                <a:cs typeface="Arial" pitchFamily="34" charset="0"/>
              </a:rPr>
              <a:t>ttg </a:t>
            </a:r>
            <a:r>
              <a:rPr lang="en-US" dirty="0" err="1">
                <a:cs typeface="Arial" pitchFamily="34" charset="0"/>
              </a:rPr>
              <a:t>Pdoman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Penganugrahan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Penghargaan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Abdisatyabakti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bagi</a:t>
            </a:r>
            <a:r>
              <a:rPr lang="en-US" dirty="0">
                <a:cs typeface="Arial" pitchFamily="34" charset="0"/>
              </a:rPr>
              <a:t> Kantor Pelayanan </a:t>
            </a:r>
            <a:r>
              <a:rPr lang="en-US" dirty="0" err="1">
                <a:cs typeface="Arial" pitchFamily="34" charset="0"/>
              </a:rPr>
              <a:t>Percontohan</a:t>
            </a:r>
            <a:r>
              <a:rPr lang="en-US" dirty="0">
                <a:cs typeface="Arial" pitchFamily="34" charset="0"/>
              </a:rPr>
              <a:t>.</a:t>
            </a:r>
          </a:p>
          <a:p>
            <a:pPr lvl="0"/>
            <a:r>
              <a:rPr lang="en-US" dirty="0">
                <a:cs typeface="Arial" pitchFamily="34" charset="0"/>
              </a:rPr>
              <a:t>Instruksi </a:t>
            </a:r>
            <a:r>
              <a:rPr lang="en-US" dirty="0" err="1">
                <a:cs typeface="Arial" pitchFamily="34" charset="0"/>
              </a:rPr>
              <a:t>Mendagri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b="1" dirty="0">
                <a:cs typeface="Arial" pitchFamily="34" charset="0"/>
              </a:rPr>
              <a:t>No 20/1999. 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Gubernur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KDH TK I </a:t>
            </a:r>
            <a:r>
              <a:rPr lang="en-US" dirty="0" err="1">
                <a:cs typeface="Arial" pitchFamily="34" charset="0"/>
              </a:rPr>
              <a:t>Bupati</a:t>
            </a:r>
            <a:r>
              <a:rPr lang="en-US" dirty="0">
                <a:cs typeface="Arial" pitchFamily="34" charset="0"/>
              </a:rPr>
              <a:t> / </a:t>
            </a:r>
            <a:r>
              <a:rPr lang="en-US" dirty="0" err="1">
                <a:cs typeface="Arial" pitchFamily="34" charset="0"/>
              </a:rPr>
              <a:t>Walikota</a:t>
            </a:r>
            <a:r>
              <a:rPr lang="en-US" dirty="0">
                <a:cs typeface="Arial" pitchFamily="34" charset="0"/>
              </a:rPr>
              <a:t>  KDH TK II </a:t>
            </a:r>
            <a:r>
              <a:rPr lang="en-US" dirty="0" err="1">
                <a:cs typeface="Arial" pitchFamily="34" charset="0"/>
              </a:rPr>
              <a:t>diseluruh</a:t>
            </a:r>
            <a:r>
              <a:rPr lang="en-US" dirty="0">
                <a:cs typeface="Arial" pitchFamily="34" charset="0"/>
              </a:rPr>
              <a:t> Indonesia </a:t>
            </a:r>
            <a:r>
              <a:rPr lang="en-US" dirty="0" err="1">
                <a:cs typeface="Arial" pitchFamily="34" charset="0"/>
              </a:rPr>
              <a:t>untuk</a:t>
            </a:r>
            <a:r>
              <a:rPr lang="en-US" dirty="0">
                <a:cs typeface="Arial" pitchFamily="34" charset="0"/>
              </a:rPr>
              <a:t> :</a:t>
            </a:r>
          </a:p>
          <a:p>
            <a:pPr lvl="0">
              <a:buNone/>
            </a:pPr>
            <a:r>
              <a:rPr lang="en-US" dirty="0">
                <a:cs typeface="Arial" pitchFamily="34" charset="0"/>
              </a:rPr>
              <a:t>a.  </a:t>
            </a:r>
            <a:r>
              <a:rPr lang="en-US" dirty="0" err="1">
                <a:cs typeface="Arial" pitchFamily="34" charset="0"/>
              </a:rPr>
              <a:t>mengambil</a:t>
            </a:r>
            <a:r>
              <a:rPr lang="en-US" dirty="0">
                <a:cs typeface="Arial" pitchFamily="34" charset="0"/>
              </a:rPr>
              <a:t> langkah2 </a:t>
            </a:r>
            <a:r>
              <a:rPr lang="en-US" dirty="0" err="1">
                <a:cs typeface="Arial" pitchFamily="34" charset="0"/>
              </a:rPr>
              <a:t>penyederhanaan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perijinan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beserta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pelaksanaannya</a:t>
            </a:r>
            <a:r>
              <a:rPr lang="en-US" dirty="0">
                <a:cs typeface="Arial" pitchFamily="34" charset="0"/>
              </a:rPr>
              <a:t>; </a:t>
            </a:r>
            <a:endParaRPr lang="en-US" dirty="0"/>
          </a:p>
          <a:p>
            <a:pPr lvl="0">
              <a:buNone/>
            </a:pPr>
            <a:r>
              <a:rPr lang="en-US" dirty="0">
                <a:cs typeface="Arial" pitchFamily="34" charset="0"/>
              </a:rPr>
              <a:t>b. </a:t>
            </a:r>
            <a:r>
              <a:rPr lang="en-US" dirty="0" err="1">
                <a:cs typeface="Arial" pitchFamily="34" charset="0"/>
              </a:rPr>
              <a:t>memberikan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kemudahan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bagi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masyarakat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melakukan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kegiatan</a:t>
            </a:r>
            <a:r>
              <a:rPr lang="en-US" dirty="0">
                <a:cs typeface="Arial" pitchFamily="34" charset="0"/>
              </a:rPr>
              <a:t> di </a:t>
            </a:r>
            <a:r>
              <a:rPr lang="en-US" dirty="0" err="1">
                <a:cs typeface="Arial" pitchFamily="34" charset="0"/>
              </a:rPr>
              <a:t>bidang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usaha</a:t>
            </a:r>
            <a:r>
              <a:rPr lang="en-US" dirty="0">
                <a:cs typeface="Arial" pitchFamily="34" charset="0"/>
              </a:rPr>
              <a:t>;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</a:p>
          <a:p>
            <a:pPr lvl="0">
              <a:buNone/>
            </a:pPr>
            <a:r>
              <a:rPr lang="en-US" dirty="0">
                <a:cs typeface="Arial" pitchFamily="34" charset="0"/>
              </a:rPr>
              <a:t>c. </a:t>
            </a:r>
            <a:r>
              <a:rPr lang="en-US" dirty="0" err="1">
                <a:cs typeface="Arial" pitchFamily="34" charset="0"/>
              </a:rPr>
              <a:t>menyusun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buku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petunjuk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pelayanan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perijinan</a:t>
            </a:r>
            <a:r>
              <a:rPr lang="en-US" dirty="0">
                <a:cs typeface="Arial" pitchFamily="34" charset="0"/>
              </a:rPr>
              <a:t> di </a:t>
            </a:r>
            <a:r>
              <a:rPr lang="en-US" dirty="0" err="1">
                <a:cs typeface="Arial" pitchFamily="34" charset="0"/>
              </a:rPr>
              <a:t>daerah</a:t>
            </a:r>
            <a:endParaRPr lang="en-US" dirty="0"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27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SE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Dirjen</a:t>
            </a:r>
            <a:r>
              <a:rPr lang="en-US" dirty="0">
                <a:latin typeface="Arial" pitchFamily="34" charset="0"/>
                <a:cs typeface="Arial" pitchFamily="34" charset="0"/>
              </a:rPr>
              <a:t> PUOD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No. 503/125 </a:t>
            </a:r>
            <a:r>
              <a:rPr lang="en-US" dirty="0">
                <a:latin typeface="Arial" pitchFamily="34" charset="0"/>
                <a:cs typeface="Arial" pitchFamily="34" charset="0"/>
              </a:rPr>
              <a:t>/ PUOD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16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Januari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1996,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>
                <a:latin typeface="Arial" pitchFamily="34" charset="0"/>
                <a:cs typeface="Arial" pitchFamily="34" charset="0"/>
              </a:rPr>
              <a:t> TK II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membentuk</a:t>
            </a:r>
            <a:r>
              <a:rPr lang="en-US" dirty="0">
                <a:latin typeface="Arial" pitchFamily="34" charset="0"/>
                <a:cs typeface="Arial" pitchFamily="34" charset="0"/>
              </a:rPr>
              <a:t> unit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terpadu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bertahap</a:t>
            </a:r>
            <a:r>
              <a:rPr lang="en-US" dirty="0">
                <a:latin typeface="Arial" pitchFamily="34" charset="0"/>
                <a:cs typeface="Arial" pitchFamily="34" charset="0"/>
              </a:rPr>
              <a:t>,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operasionalnya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dituangkan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dirty="0">
                <a:latin typeface="Arial" pitchFamily="34" charset="0"/>
                <a:cs typeface="Arial" pitchFamily="34" charset="0"/>
              </a:rPr>
              <a:t> /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madya</a:t>
            </a:r>
            <a:r>
              <a:rPr lang="en-US" dirty="0">
                <a:latin typeface="Arial" pitchFamily="34" charset="0"/>
                <a:cs typeface="Arial" pitchFamily="34" charset="0"/>
              </a:rPr>
              <a:t> KDH TK II. </a:t>
            </a:r>
          </a:p>
          <a:p>
            <a:pPr lvl="0"/>
            <a:r>
              <a:rPr lang="en-US" b="1" dirty="0">
                <a:latin typeface="Arial" pitchFamily="34" charset="0"/>
                <a:cs typeface="Arial" pitchFamily="34" charset="0"/>
              </a:rPr>
              <a:t>SE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Mendagri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No.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100/757/OTDA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tanggal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8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Juli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2002,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Pelaksanaan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dirty="0">
                <a:latin typeface="Arial" pitchFamily="34" charset="0"/>
                <a:cs typeface="Arial" pitchFamily="34" charset="0"/>
              </a:rPr>
              <a:t> Pelayanan Minimal (SPM).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Kep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MENPAN No. 63/2003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Pedoman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Pnyelenggaraan</a:t>
            </a:r>
            <a:r>
              <a:rPr lang="en-US" dirty="0">
                <a:latin typeface="Arial" pitchFamily="34" charset="0"/>
                <a:cs typeface="Arial" pitchFamily="34" charset="0"/>
              </a:rPr>
              <a:t> Pelayanan.</a:t>
            </a:r>
          </a:p>
          <a:p>
            <a:pPr lvl="0"/>
            <a:r>
              <a:rPr lang="en-US" b="1" dirty="0" err="1">
                <a:latin typeface="Arial" pitchFamily="34" charset="0"/>
                <a:cs typeface="Arial" pitchFamily="34" charset="0"/>
              </a:rPr>
              <a:t>Kep.MENPAN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No. 25/2004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Transparansi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Akuntabilitas</a:t>
            </a:r>
            <a:r>
              <a:rPr lang="en-US" dirty="0">
                <a:latin typeface="Arial" pitchFamily="34" charset="0"/>
                <a:cs typeface="Arial" pitchFamily="34" charset="0"/>
              </a:rPr>
              <a:t> Pelayanan.</a:t>
            </a:r>
          </a:p>
          <a:p>
            <a:pPr lvl="0"/>
            <a:r>
              <a:rPr lang="en-US" b="1" dirty="0" err="1">
                <a:latin typeface="Arial" pitchFamily="34" charset="0"/>
                <a:cs typeface="Arial" pitchFamily="34" charset="0"/>
              </a:rPr>
              <a:t>Kep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 MENPAN No. 26/2004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Penanganan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Pengaduan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b="1" dirty="0" err="1">
                <a:latin typeface="Arial" pitchFamily="34" charset="0"/>
                <a:cs typeface="Arial" pitchFamily="34" charset="0"/>
              </a:rPr>
              <a:t>Kep.MENPAN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No. 119/2004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Pemberian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Penghargaan</a:t>
            </a:r>
            <a:r>
              <a:rPr lang="en-US" dirty="0">
                <a:latin typeface="Arial" pitchFamily="34" charset="0"/>
                <a:cs typeface="Arial" pitchFamily="34" charset="0"/>
              </a:rPr>
              <a:t> “Citra Pelayanan Prima”.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576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Azas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Kep.MENPAN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No. 63/2004 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49530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Transparansi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</a:t>
            </a:r>
          </a:p>
          <a:p>
            <a:pPr marL="0" lvl="0" indent="0">
              <a:buNone/>
            </a:pP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Terbuka,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diakses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pihak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memerlukan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disediakan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memadai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dimengerti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Akuntabilitas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dipertanggungjawabkan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Undang-Undang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Kondisional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0" lv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penerima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berprinsip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efesiensi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efektifitas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Partisipatif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endorong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0" lv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marL="0" lvl="0" indent="0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aspirasi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harapan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Kesamaan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hak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0" lvl="0" indent="0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deskriminatif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membedakan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suku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lv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agama,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golongan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gender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status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ekonomi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Keseimbangan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hak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pemberi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penerima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memenuhi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masing-masing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7159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Publik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2578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Kesederhanaan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berbelit-belit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dipahami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Kejelasan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mencakup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kejelasan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: (1)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persyaratan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teknis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administratif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; (2) unit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berwenang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 &amp;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bertanggung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keluhan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persoalan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sengketa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dlm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; 3)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rincian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tatacara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pembayaran</a:t>
            </a:r>
            <a:endParaRPr lang="en-US" sz="33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Kepastian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diselesaikan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dalamkurun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3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pPr lv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6172200"/>
          </a:xfrm>
        </p:spPr>
        <p:txBody>
          <a:bodyPr>
            <a:noAutofit/>
          </a:bodyPr>
          <a:lstStyle/>
          <a:p>
            <a:pPr marL="514350" indent="-514350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Akurasi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produk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diterima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benar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Keamanan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produk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rasa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aman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kepastian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lvl="1" indent="-514350">
              <a:buFont typeface="Arial" pitchFamily="34" charset="0"/>
              <a:buChar char="•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Tanggung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ditunjuk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bertanggung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keluhan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persoalan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lvl="1" indent="-514350">
              <a:buFont typeface="Arial" pitchFamily="34" charset="0"/>
              <a:buChar char="•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Kelengkapan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prasarana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tersedianya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prasarana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peralatan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pendukung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lainnya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memadai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termasuk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telematika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1729</Words>
  <Application>Microsoft Office PowerPoint</Application>
  <PresentationFormat>On-screen Show (4:3)</PresentationFormat>
  <Paragraphs>225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Arti pentingnya Pelayanan Publik</vt:lpstr>
      <vt:lpstr>PowerPoint Presentation</vt:lpstr>
      <vt:lpstr>  Kebijakan Manajemen Pelayanan Publik dan Pelayanan Perijinan  </vt:lpstr>
      <vt:lpstr>Lanjutan </vt:lpstr>
      <vt:lpstr>Lanjutan </vt:lpstr>
      <vt:lpstr>Azas Pelayanan Publik Sesuai  Kep.MENPAN No. 63/2004  </vt:lpstr>
      <vt:lpstr>PowerPoint Presentation</vt:lpstr>
      <vt:lpstr> Prinsip Pelayanan Publik</vt:lpstr>
      <vt:lpstr>  </vt:lpstr>
      <vt:lpstr>PowerPoint Presentation</vt:lpstr>
      <vt:lpstr>Standar Pelayanan Publik</vt:lpstr>
      <vt:lpstr>PowerPoint Presentation</vt:lpstr>
      <vt:lpstr>Pola penyelenggaraan pelayanan publik</vt:lpstr>
      <vt:lpstr>PowerPoint Presentation</vt:lpstr>
      <vt:lpstr>Biaya pelayanan publik</vt:lpstr>
      <vt:lpstr>Pelayanan  Khusus Sesuai Kep.MENPAN No. 63/2004 </vt:lpstr>
      <vt:lpstr>Biro Jasa Pelayanan Sesuai Kep. MENPAN No. 63/2004</vt:lpstr>
      <vt:lpstr>Pengawasan penyelenggaraan pelayanan publik sesuai dengan Kep. MENPAN No. 63/2004 </vt:lpstr>
      <vt:lpstr>Penyelesaian Pengaduan sesuai Kep. MENPAN No. 63/2004 </vt:lpstr>
      <vt:lpstr>PowerPoint Presentation</vt:lpstr>
      <vt:lpstr>Penyusunan Petunjuk Pelaksanaan Penyelenggaraan Pelayanan Publik</vt:lpstr>
      <vt:lpstr>PowerPoint Presentation</vt:lpstr>
      <vt:lpstr>Penghargaan bagi Penyelenggaraan Pelayanan Publik Terbaik.</vt:lpstr>
      <vt:lpstr>PowerPoint Presentation</vt:lpstr>
      <vt:lpstr>PowerPoint Presentation</vt:lpstr>
      <vt:lpstr>BUDAYA PELAYANAN</vt:lpstr>
      <vt:lpstr>Budaya Organisasi Publik di Indonesia </vt:lpstr>
      <vt:lpstr>Nilai-nila dasar Budaya Kerja </vt:lpstr>
      <vt:lpstr>PowerPoint Presentation</vt:lpstr>
      <vt:lpstr>Contoh : Nilai-Nilai Dasar Budaya Kerja BPKP</vt:lpstr>
      <vt:lpstr>Nilai-Nilai Dasar Budaya Kerja BPKP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 pentingnya Pelayanan Publik</dc:title>
  <dc:creator>HERAWATI</dc:creator>
  <cp:lastModifiedBy>asus</cp:lastModifiedBy>
  <cp:revision>59</cp:revision>
  <dcterms:created xsi:type="dcterms:W3CDTF">2009-08-19T17:24:47Z</dcterms:created>
  <dcterms:modified xsi:type="dcterms:W3CDTF">2020-04-15T06:29:42Z</dcterms:modified>
</cp:coreProperties>
</file>