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13805F9-4EA8-49F1-A0D3-2407A14080BA}" type="datetimeFigureOut">
              <a:rPr lang="en-AU" smtClean="0"/>
              <a:t>7/03/2017</a:t>
            </a:fld>
            <a:endParaRPr lang="en-AU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A24D447-AA30-4316-BF62-A659D9A27CF9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488832" cy="4946104"/>
          </a:xfrm>
        </p:spPr>
        <p:txBody>
          <a:bodyPr>
            <a:normAutofit/>
          </a:bodyPr>
          <a:lstStyle/>
          <a:p>
            <a:r>
              <a:rPr lang="en-AU" dirty="0" err="1" smtClean="0">
                <a:solidFill>
                  <a:schemeClr val="tx1"/>
                </a:solidFill>
              </a:rPr>
              <a:t>Apakah</a:t>
            </a:r>
            <a:r>
              <a:rPr lang="en-AU" dirty="0" smtClean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Metodologi</a:t>
            </a:r>
            <a:r>
              <a:rPr lang="en-AU" dirty="0" smtClean="0"/>
              <a:t>?</a:t>
            </a:r>
          </a:p>
          <a:p>
            <a:endParaRPr lang="en-AU" dirty="0" smtClean="0"/>
          </a:p>
          <a:p>
            <a:pPr lvl="0" algn="just"/>
            <a:r>
              <a:rPr lang="en-AU" dirty="0" err="1">
                <a:solidFill>
                  <a:schemeClr val="tx1"/>
                </a:solidFill>
              </a:rPr>
              <a:t>Metode</a:t>
            </a:r>
            <a:r>
              <a:rPr lang="en-AU" dirty="0">
                <a:solidFill>
                  <a:schemeClr val="tx1"/>
                </a:solidFill>
              </a:rPr>
              <a:t>          -&gt; </a:t>
            </a:r>
            <a:r>
              <a:rPr lang="en-AU" dirty="0" err="1">
                <a:solidFill>
                  <a:schemeClr val="tx1"/>
                </a:solidFill>
              </a:rPr>
              <a:t>cara</a:t>
            </a:r>
            <a:r>
              <a:rPr lang="en-AU" dirty="0">
                <a:solidFill>
                  <a:schemeClr val="tx1"/>
                </a:solidFill>
              </a:rPr>
              <a:t> yang </a:t>
            </a:r>
            <a:r>
              <a:rPr lang="en-AU" dirty="0" err="1">
                <a:solidFill>
                  <a:schemeClr val="tx1"/>
                </a:solidFill>
              </a:rPr>
              <a:t>tepat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untuk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melakukan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sesuatu</a:t>
            </a:r>
            <a:endParaRPr lang="en-AU" dirty="0" smtClean="0">
              <a:solidFill>
                <a:schemeClr val="tx1"/>
              </a:solidFill>
            </a:endParaRPr>
          </a:p>
          <a:p>
            <a:pPr lvl="0" algn="just"/>
            <a:endParaRPr lang="en-AU" dirty="0">
              <a:solidFill>
                <a:schemeClr val="tx1"/>
              </a:solidFill>
            </a:endParaRPr>
          </a:p>
          <a:p>
            <a:pPr lvl="0" algn="just"/>
            <a:r>
              <a:rPr lang="en-AU" dirty="0">
                <a:solidFill>
                  <a:schemeClr val="tx1"/>
                </a:solidFill>
              </a:rPr>
              <a:t>Logos              -&gt; </a:t>
            </a:r>
            <a:r>
              <a:rPr lang="en-AU" dirty="0" err="1">
                <a:solidFill>
                  <a:schemeClr val="tx1"/>
                </a:solidFill>
              </a:rPr>
              <a:t>ilmu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atau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 smtClean="0">
                <a:solidFill>
                  <a:schemeClr val="tx1"/>
                </a:solidFill>
              </a:rPr>
              <a:t>pengetahuan</a:t>
            </a:r>
            <a:endParaRPr lang="en-AU" dirty="0" smtClean="0">
              <a:solidFill>
                <a:schemeClr val="tx1"/>
              </a:solidFill>
            </a:endParaRPr>
          </a:p>
          <a:p>
            <a:pPr lvl="0" algn="just"/>
            <a:endParaRPr lang="en-AU" dirty="0">
              <a:solidFill>
                <a:schemeClr val="tx1"/>
              </a:solidFill>
            </a:endParaRPr>
          </a:p>
          <a:p>
            <a:pPr lvl="0" algn="just"/>
            <a:r>
              <a:rPr lang="en-AU" b="1" dirty="0" err="1">
                <a:solidFill>
                  <a:schemeClr val="tx1"/>
                </a:solidFill>
              </a:rPr>
              <a:t>Metodologi</a:t>
            </a:r>
            <a:r>
              <a:rPr lang="en-AU" b="1" dirty="0">
                <a:solidFill>
                  <a:schemeClr val="tx1"/>
                </a:solidFill>
              </a:rPr>
              <a:t>   -&gt; </a:t>
            </a:r>
            <a:r>
              <a:rPr lang="en-AU" b="1" dirty="0" err="1">
                <a:solidFill>
                  <a:schemeClr val="tx1"/>
                </a:solidFill>
              </a:rPr>
              <a:t>cara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>
                <a:solidFill>
                  <a:schemeClr val="tx1"/>
                </a:solidFill>
              </a:rPr>
              <a:t>melakukan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>
                <a:solidFill>
                  <a:schemeClr val="tx1"/>
                </a:solidFill>
              </a:rPr>
              <a:t>sesuatu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>
                <a:solidFill>
                  <a:schemeClr val="tx1"/>
                </a:solidFill>
              </a:rPr>
              <a:t>dengan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>
                <a:solidFill>
                  <a:schemeClr val="tx1"/>
                </a:solidFill>
              </a:rPr>
              <a:t>menggunakan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>
                <a:solidFill>
                  <a:schemeClr val="tx1"/>
                </a:solidFill>
              </a:rPr>
              <a:t>pikiran</a:t>
            </a:r>
            <a:r>
              <a:rPr lang="en-AU" b="1" dirty="0">
                <a:solidFill>
                  <a:schemeClr val="tx1"/>
                </a:solidFill>
              </a:rPr>
              <a:t> </a:t>
            </a:r>
            <a:r>
              <a:rPr lang="en-AU" b="1" dirty="0" err="1" smtClean="0">
                <a:solidFill>
                  <a:schemeClr val="tx1"/>
                </a:solidFill>
              </a:rPr>
              <a:t>secara</a:t>
            </a:r>
            <a:r>
              <a:rPr lang="en-AU" b="1" dirty="0" smtClean="0">
                <a:solidFill>
                  <a:schemeClr val="tx1"/>
                </a:solidFill>
              </a:rPr>
              <a:t> </a:t>
            </a:r>
            <a:r>
              <a:rPr lang="en-AU" b="1" dirty="0" err="1" smtClean="0">
                <a:solidFill>
                  <a:schemeClr val="tx1"/>
                </a:solidFill>
              </a:rPr>
              <a:t>seksama</a:t>
            </a:r>
            <a:r>
              <a:rPr lang="en-AU" b="1" dirty="0" smtClean="0">
                <a:solidFill>
                  <a:schemeClr val="tx1"/>
                </a:solidFill>
              </a:rPr>
              <a:t> </a:t>
            </a:r>
            <a:r>
              <a:rPr lang="en-AU" b="1" dirty="0" err="1" smtClean="0">
                <a:solidFill>
                  <a:schemeClr val="tx1"/>
                </a:solidFill>
              </a:rPr>
              <a:t>untuk</a:t>
            </a:r>
            <a:r>
              <a:rPr lang="en-AU" b="1" dirty="0" smtClean="0">
                <a:solidFill>
                  <a:schemeClr val="tx1"/>
                </a:solidFill>
              </a:rPr>
              <a:t> </a:t>
            </a:r>
            <a:r>
              <a:rPr lang="en-AU" b="1" dirty="0" err="1" smtClean="0">
                <a:solidFill>
                  <a:schemeClr val="tx1"/>
                </a:solidFill>
              </a:rPr>
              <a:t>mencapai</a:t>
            </a:r>
            <a:r>
              <a:rPr lang="en-AU" b="1" dirty="0" smtClean="0">
                <a:solidFill>
                  <a:schemeClr val="tx1"/>
                </a:solidFill>
              </a:rPr>
              <a:t> </a:t>
            </a:r>
            <a:r>
              <a:rPr lang="en-AU" b="1" dirty="0" err="1" smtClean="0">
                <a:solidFill>
                  <a:schemeClr val="tx1"/>
                </a:solidFill>
              </a:rPr>
              <a:t>tujuan</a:t>
            </a:r>
            <a:endParaRPr lang="en-AU" b="1" dirty="0">
              <a:solidFill>
                <a:schemeClr val="tx1"/>
              </a:solidFill>
            </a:endParaRPr>
          </a:p>
          <a:p>
            <a:pPr algn="just"/>
            <a:endParaRPr lang="en-A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161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just"/>
            <a:r>
              <a:rPr lang="en-AU" dirty="0" err="1" smtClean="0"/>
              <a:t>Manfaat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yang </a:t>
            </a:r>
            <a:r>
              <a:rPr lang="en-AU" dirty="0" err="1"/>
              <a:t>biasa</a:t>
            </a:r>
            <a:r>
              <a:rPr lang="en-AU" dirty="0"/>
              <a:t> </a:t>
            </a:r>
            <a:r>
              <a:rPr lang="en-AU" dirty="0" err="1"/>
              <a:t>dikenal</a:t>
            </a:r>
            <a:r>
              <a:rPr lang="en-AU" dirty="0"/>
              <a:t> </a:t>
            </a:r>
            <a:r>
              <a:rPr lang="en-AU" dirty="0" err="1"/>
              <a:t>dengan</a:t>
            </a:r>
            <a:r>
              <a:rPr lang="en-AU" dirty="0"/>
              <a:t> </a:t>
            </a:r>
            <a:r>
              <a:rPr lang="en-AU" dirty="0" err="1"/>
              <a:t>sebutan</a:t>
            </a:r>
            <a:r>
              <a:rPr lang="en-AU" dirty="0"/>
              <a:t> </a:t>
            </a:r>
            <a:r>
              <a:rPr lang="en-AU" dirty="0" err="1"/>
              <a:t>riset</a:t>
            </a:r>
            <a:r>
              <a:rPr lang="en-AU" dirty="0"/>
              <a:t> </a:t>
            </a:r>
            <a:r>
              <a:rPr lang="en-AU" dirty="0" err="1"/>
              <a:t>atau</a:t>
            </a:r>
            <a:r>
              <a:rPr lang="en-AU" dirty="0"/>
              <a:t> study </a:t>
            </a:r>
            <a:r>
              <a:rPr lang="en-AU" dirty="0" err="1"/>
              <a:t>merupakan</a:t>
            </a:r>
            <a:r>
              <a:rPr lang="en-AU" dirty="0"/>
              <a:t> </a:t>
            </a:r>
            <a:r>
              <a:rPr lang="en-AU" dirty="0" err="1"/>
              <a:t>sebuah</a:t>
            </a:r>
            <a:r>
              <a:rPr lang="en-AU" dirty="0"/>
              <a:t> </a:t>
            </a:r>
            <a:r>
              <a:rPr lang="en-AU" dirty="0" err="1"/>
              <a:t>kegiatan</a:t>
            </a:r>
            <a:r>
              <a:rPr lang="en-AU" dirty="0"/>
              <a:t> </a:t>
            </a:r>
            <a:r>
              <a:rPr lang="en-AU" dirty="0" err="1"/>
              <a:t>investigasi</a:t>
            </a:r>
            <a:r>
              <a:rPr lang="en-AU" dirty="0"/>
              <a:t> yang </a:t>
            </a:r>
            <a:r>
              <a:rPr lang="en-AU" dirty="0" err="1"/>
              <a:t>dilakukan</a:t>
            </a:r>
            <a:r>
              <a:rPr lang="en-AU" dirty="0"/>
              <a:t> </a:t>
            </a:r>
            <a:r>
              <a:rPr lang="en-AU" dirty="0" err="1"/>
              <a:t>secara</a:t>
            </a:r>
            <a:r>
              <a:rPr lang="en-AU" dirty="0"/>
              <a:t> </a:t>
            </a:r>
            <a:r>
              <a:rPr lang="en-AU" dirty="0" err="1"/>
              <a:t>sistematis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aktif</a:t>
            </a:r>
            <a:r>
              <a:rPr lang="en-AU" dirty="0"/>
              <a:t> </a:t>
            </a:r>
            <a:r>
              <a:rPr lang="en-AU" dirty="0" err="1"/>
              <a:t>guna</a:t>
            </a:r>
            <a:r>
              <a:rPr lang="en-AU" dirty="0"/>
              <a:t> </a:t>
            </a:r>
            <a:r>
              <a:rPr lang="en-AU" dirty="0" err="1"/>
              <a:t>menemukan</a:t>
            </a:r>
            <a:r>
              <a:rPr lang="en-AU" dirty="0"/>
              <a:t>, </a:t>
            </a:r>
            <a:r>
              <a:rPr lang="en-AU" dirty="0" err="1"/>
              <a:t>menyelidiki</a:t>
            </a:r>
            <a:r>
              <a:rPr lang="en-AU" dirty="0"/>
              <a:t>, </a:t>
            </a:r>
            <a:r>
              <a:rPr lang="en-AU" dirty="0" err="1"/>
              <a:t>maupun</a:t>
            </a:r>
            <a:r>
              <a:rPr lang="en-AU" dirty="0"/>
              <a:t> </a:t>
            </a:r>
            <a:r>
              <a:rPr lang="en-AU" dirty="0" err="1"/>
              <a:t>merevisi</a:t>
            </a:r>
            <a:r>
              <a:rPr lang="en-AU" dirty="0"/>
              <a:t> </a:t>
            </a:r>
            <a:r>
              <a:rPr lang="en-AU" dirty="0" err="1"/>
              <a:t>adanya</a:t>
            </a:r>
            <a:r>
              <a:rPr lang="en-AU" dirty="0"/>
              <a:t> </a:t>
            </a:r>
            <a:r>
              <a:rPr lang="en-AU" dirty="0" err="1"/>
              <a:t>kebenaran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fakta</a:t>
            </a:r>
            <a:r>
              <a:rPr lang="en-AU" dirty="0"/>
              <a:t>.</a:t>
            </a:r>
          </a:p>
          <a:p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/>
              <a:t>merupakan</a:t>
            </a:r>
            <a:r>
              <a:rPr lang="en-AU" dirty="0"/>
              <a:t> </a:t>
            </a:r>
            <a:r>
              <a:rPr lang="en-AU" dirty="0" err="1"/>
              <a:t>serangkaian</a:t>
            </a:r>
            <a:r>
              <a:rPr lang="en-AU" dirty="0"/>
              <a:t> </a:t>
            </a:r>
            <a:r>
              <a:rPr lang="en-AU" dirty="0" err="1"/>
              <a:t>kegiatan</a:t>
            </a:r>
            <a:r>
              <a:rPr lang="en-AU" dirty="0"/>
              <a:t> yang </a:t>
            </a:r>
            <a:r>
              <a:rPr lang="en-AU" dirty="0" err="1"/>
              <a:t>dilakukan</a:t>
            </a:r>
            <a:r>
              <a:rPr lang="en-AU" dirty="0"/>
              <a:t> </a:t>
            </a:r>
            <a:r>
              <a:rPr lang="en-AU" dirty="0" err="1"/>
              <a:t>sebagai</a:t>
            </a:r>
            <a:r>
              <a:rPr lang="en-AU" dirty="0"/>
              <a:t> </a:t>
            </a:r>
            <a:r>
              <a:rPr lang="en-AU" dirty="0" err="1"/>
              <a:t>usaha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memecahkan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masalah</a:t>
            </a:r>
            <a:r>
              <a:rPr lang="en-AU" dirty="0"/>
              <a:t>.</a:t>
            </a:r>
          </a:p>
          <a:p>
            <a:r>
              <a:rPr lang="en-AU" dirty="0" err="1"/>
              <a:t>Tujuan</a:t>
            </a:r>
            <a:r>
              <a:rPr lang="en-AU" dirty="0"/>
              <a:t> </a:t>
            </a:r>
            <a:r>
              <a:rPr lang="en-AU" dirty="0" err="1"/>
              <a:t>dari</a:t>
            </a:r>
            <a:r>
              <a:rPr lang="en-AU" dirty="0"/>
              <a:t> </a:t>
            </a:r>
            <a:r>
              <a:rPr lang="en-AU" dirty="0" err="1"/>
              <a:t>sebuah</a:t>
            </a:r>
            <a:r>
              <a:rPr lang="en-AU" dirty="0"/>
              <a:t> </a:t>
            </a:r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adalah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memperoleh</a:t>
            </a:r>
            <a:r>
              <a:rPr lang="en-AU" dirty="0"/>
              <a:t> </a:t>
            </a:r>
            <a:r>
              <a:rPr lang="en-AU" dirty="0" err="1"/>
              <a:t>pengetahuan</a:t>
            </a:r>
            <a:r>
              <a:rPr lang="en-AU" dirty="0"/>
              <a:t> </a:t>
            </a:r>
            <a:r>
              <a:rPr lang="en-AU" dirty="0" err="1"/>
              <a:t>tentang</a:t>
            </a:r>
            <a:r>
              <a:rPr lang="en-AU" dirty="0"/>
              <a:t> </a:t>
            </a:r>
            <a:r>
              <a:rPr lang="en-AU" dirty="0" err="1"/>
              <a:t>suatu</a:t>
            </a:r>
            <a:r>
              <a:rPr lang="en-AU" dirty="0"/>
              <a:t> </a:t>
            </a:r>
            <a:r>
              <a:rPr lang="en-AU" dirty="0" err="1"/>
              <a:t>kejadian</a:t>
            </a:r>
            <a:r>
              <a:rPr lang="en-AU" dirty="0"/>
              <a:t>, </a:t>
            </a:r>
            <a:r>
              <a:rPr lang="en-AU" dirty="0" err="1"/>
              <a:t>peristiwa</a:t>
            </a:r>
            <a:r>
              <a:rPr lang="en-AU" dirty="0"/>
              <a:t>, </a:t>
            </a:r>
            <a:r>
              <a:rPr lang="en-AU" dirty="0" err="1"/>
              <a:t>teori</a:t>
            </a:r>
            <a:r>
              <a:rPr lang="en-AU" dirty="0"/>
              <a:t>, </a:t>
            </a:r>
            <a:r>
              <a:rPr lang="en-AU" dirty="0" err="1"/>
              <a:t>hukum</a:t>
            </a:r>
            <a:r>
              <a:rPr lang="en-AU" dirty="0"/>
              <a:t>,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hal-hal</a:t>
            </a:r>
            <a:r>
              <a:rPr lang="en-AU" dirty="0"/>
              <a:t> </a:t>
            </a:r>
            <a:r>
              <a:rPr lang="en-AU" dirty="0" err="1"/>
              <a:t>lainnya</a:t>
            </a:r>
            <a:r>
              <a:rPr lang="en-AU" dirty="0"/>
              <a:t> </a:t>
            </a:r>
            <a:r>
              <a:rPr lang="en-AU" dirty="0" err="1"/>
              <a:t>sehingga</a:t>
            </a:r>
            <a:r>
              <a:rPr lang="en-AU" dirty="0"/>
              <a:t> </a:t>
            </a:r>
            <a:r>
              <a:rPr lang="en-AU" dirty="0" err="1"/>
              <a:t>dapat</a:t>
            </a:r>
            <a:r>
              <a:rPr lang="en-AU" dirty="0"/>
              <a:t> </a:t>
            </a:r>
            <a:r>
              <a:rPr lang="en-AU" dirty="0" err="1"/>
              <a:t>membuka</a:t>
            </a:r>
            <a:r>
              <a:rPr lang="en-AU" dirty="0"/>
              <a:t> </a:t>
            </a:r>
            <a:r>
              <a:rPr lang="en-AU" dirty="0" err="1"/>
              <a:t>peluang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lebih</a:t>
            </a:r>
            <a:r>
              <a:rPr lang="en-AU" dirty="0"/>
              <a:t> </a:t>
            </a:r>
            <a:r>
              <a:rPr lang="en-AU" dirty="0" err="1"/>
              <a:t>menerapkan</a:t>
            </a:r>
            <a:r>
              <a:rPr lang="en-AU" dirty="0"/>
              <a:t> </a:t>
            </a:r>
            <a:r>
              <a:rPr lang="en-AU" dirty="0" err="1"/>
              <a:t>pengetahuan</a:t>
            </a:r>
            <a:r>
              <a:rPr lang="en-AU" dirty="0"/>
              <a:t> </a:t>
            </a:r>
            <a:r>
              <a:rPr lang="en-AU" dirty="0" err="1"/>
              <a:t>tersebut</a:t>
            </a:r>
            <a:r>
              <a:rPr lang="en-AU" dirty="0"/>
              <a:t>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121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Konsep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err="1" smtClean="0"/>
              <a:t>Wimmer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Dominick (2011)</a:t>
            </a:r>
          </a:p>
          <a:p>
            <a:pPr marL="0" indent="0">
              <a:buNone/>
            </a:pP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upaya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menemukan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= </a:t>
            </a:r>
            <a:r>
              <a:rPr lang="en-AU" i="1" dirty="0" smtClean="0"/>
              <a:t>an attempt to discovery something</a:t>
            </a:r>
          </a:p>
          <a:p>
            <a:r>
              <a:rPr lang="en-AU" dirty="0" smtClean="0"/>
              <a:t>Hill Way</a:t>
            </a:r>
          </a:p>
          <a:p>
            <a:pPr marL="0" indent="0">
              <a:buNone/>
            </a:pP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metode</a:t>
            </a:r>
            <a:r>
              <a:rPr lang="en-AU" dirty="0" smtClean="0"/>
              <a:t> </a:t>
            </a:r>
            <a:r>
              <a:rPr lang="en-AU" dirty="0" err="1" smtClean="0"/>
              <a:t>studi</a:t>
            </a:r>
            <a:r>
              <a:rPr lang="en-AU" dirty="0" smtClean="0"/>
              <a:t> yang </a:t>
            </a:r>
            <a:r>
              <a:rPr lang="en-AU" dirty="0" err="1" smtClean="0"/>
              <a:t>bersifat</a:t>
            </a:r>
            <a:r>
              <a:rPr lang="en-AU" dirty="0" smtClean="0"/>
              <a:t> </a:t>
            </a:r>
            <a:r>
              <a:rPr lang="en-AU" dirty="0" err="1" smtClean="0"/>
              <a:t>hati-hati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mendalam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segala</a:t>
            </a:r>
            <a:r>
              <a:rPr lang="en-AU" dirty="0" smtClean="0"/>
              <a:t> </a:t>
            </a:r>
            <a:r>
              <a:rPr lang="en-AU" dirty="0" err="1" smtClean="0"/>
              <a:t>bentuk</a:t>
            </a:r>
            <a:r>
              <a:rPr lang="en-AU" dirty="0" smtClean="0"/>
              <a:t> </a:t>
            </a:r>
            <a:r>
              <a:rPr lang="en-AU" dirty="0" err="1" smtClean="0"/>
              <a:t>fakta</a:t>
            </a:r>
            <a:r>
              <a:rPr lang="en-AU" dirty="0" smtClean="0"/>
              <a:t> yang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dipercaya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masalah</a:t>
            </a:r>
            <a:r>
              <a:rPr lang="en-AU" dirty="0" smtClean="0"/>
              <a:t> </a:t>
            </a:r>
            <a:r>
              <a:rPr lang="en-AU" dirty="0" err="1" smtClean="0"/>
              <a:t>tertentu</a:t>
            </a:r>
            <a:r>
              <a:rPr lang="en-AU" dirty="0" smtClean="0"/>
              <a:t> </a:t>
            </a:r>
            <a:r>
              <a:rPr lang="en-AU" dirty="0" err="1" smtClean="0"/>
              <a:t>guna</a:t>
            </a:r>
            <a:r>
              <a:rPr lang="en-AU" dirty="0" smtClean="0"/>
              <a:t> </a:t>
            </a:r>
            <a:r>
              <a:rPr lang="en-AU" dirty="0" err="1" smtClean="0"/>
              <a:t>membuat</a:t>
            </a:r>
            <a:r>
              <a:rPr lang="en-AU" dirty="0" smtClean="0"/>
              <a:t> </a:t>
            </a:r>
            <a:r>
              <a:rPr lang="en-AU" dirty="0" err="1" smtClean="0"/>
              <a:t>pemecahan</a:t>
            </a:r>
            <a:r>
              <a:rPr lang="en-AU" dirty="0" smtClean="0"/>
              <a:t> </a:t>
            </a:r>
            <a:r>
              <a:rPr lang="en-AU" dirty="0" err="1" smtClean="0"/>
              <a:t>masalah</a:t>
            </a:r>
            <a:r>
              <a:rPr lang="en-AU" dirty="0" smtClean="0"/>
              <a:t> </a:t>
            </a:r>
            <a:r>
              <a:rPr lang="en-AU" dirty="0" err="1" smtClean="0"/>
              <a:t>tersebut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84660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n-AU" dirty="0" err="1" smtClean="0"/>
              <a:t>Soetrisno</a:t>
            </a:r>
            <a:r>
              <a:rPr lang="en-AU" dirty="0" smtClean="0"/>
              <a:t> </a:t>
            </a:r>
            <a:r>
              <a:rPr lang="en-AU" dirty="0" err="1" smtClean="0"/>
              <a:t>Hadi</a:t>
            </a:r>
            <a:r>
              <a:rPr lang="en-AU" dirty="0" smtClean="0"/>
              <a:t>: </a:t>
            </a:r>
          </a:p>
          <a:p>
            <a:pPr marL="0" indent="0" algn="just">
              <a:buNone/>
            </a:pP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usaha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menemukan</a:t>
            </a:r>
            <a:r>
              <a:rPr lang="en-AU" dirty="0" smtClean="0"/>
              <a:t>, </a:t>
            </a:r>
            <a:r>
              <a:rPr lang="en-AU" dirty="0" err="1" smtClean="0"/>
              <a:t>mengembangkan</a:t>
            </a:r>
            <a:r>
              <a:rPr lang="en-AU" dirty="0" smtClean="0"/>
              <a:t>,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menguji</a:t>
            </a:r>
            <a:r>
              <a:rPr lang="en-AU" dirty="0" smtClean="0"/>
              <a:t> </a:t>
            </a:r>
            <a:r>
              <a:rPr lang="en-AU" dirty="0" err="1" smtClean="0"/>
              <a:t>kebenaran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, </a:t>
            </a:r>
            <a:r>
              <a:rPr lang="en-AU" dirty="0" err="1" smtClean="0"/>
              <a:t>usaha</a:t>
            </a:r>
            <a:r>
              <a:rPr lang="en-AU" dirty="0" smtClean="0"/>
              <a:t> mana </a:t>
            </a:r>
            <a:r>
              <a:rPr lang="en-AU" dirty="0" err="1" smtClean="0"/>
              <a:t>dilakukan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</a:t>
            </a:r>
            <a:r>
              <a:rPr lang="en-AU" dirty="0" err="1" smtClean="0"/>
              <a:t>metode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.</a:t>
            </a:r>
          </a:p>
          <a:p>
            <a:pPr algn="just"/>
            <a:r>
              <a:rPr lang="en-AU" b="1" dirty="0" err="1" smtClean="0"/>
              <a:t>Winarno</a:t>
            </a:r>
            <a:r>
              <a:rPr lang="en-AU" b="1" dirty="0" smtClean="0"/>
              <a:t> </a:t>
            </a:r>
            <a:r>
              <a:rPr lang="en-AU" b="1" dirty="0" err="1" smtClean="0"/>
              <a:t>Surachmad</a:t>
            </a:r>
            <a:r>
              <a:rPr lang="en-AU" b="1" dirty="0" smtClean="0"/>
              <a:t>:</a:t>
            </a:r>
            <a:r>
              <a:rPr lang="en-AU" dirty="0" smtClean="0"/>
              <a:t> </a:t>
            </a:r>
          </a:p>
          <a:p>
            <a:pPr marL="0" indent="0" algn="just">
              <a:buNone/>
            </a:pP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r>
              <a:rPr lang="en-AU" dirty="0" err="1" smtClean="0"/>
              <a:t>mengumpulkan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baru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sumber-sumber</a:t>
            </a:r>
            <a:r>
              <a:rPr lang="en-AU" dirty="0" smtClean="0"/>
              <a:t> primer,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tekanan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penemuan</a:t>
            </a:r>
            <a:r>
              <a:rPr lang="en-AU" dirty="0" smtClean="0"/>
              <a:t> </a:t>
            </a:r>
            <a:r>
              <a:rPr lang="en-AU" dirty="0" err="1" smtClean="0"/>
              <a:t>prinsip-prinsip</a:t>
            </a:r>
            <a:r>
              <a:rPr lang="en-AU" dirty="0" smtClean="0"/>
              <a:t> </a:t>
            </a:r>
            <a:r>
              <a:rPr lang="en-AU" dirty="0" err="1" smtClean="0"/>
              <a:t>umum</a:t>
            </a:r>
            <a:r>
              <a:rPr lang="en-AU" dirty="0" smtClean="0"/>
              <a:t>, </a:t>
            </a:r>
            <a:r>
              <a:rPr lang="en-AU" dirty="0" err="1" smtClean="0"/>
              <a:t>serta</a:t>
            </a:r>
            <a:r>
              <a:rPr lang="en-AU" dirty="0" smtClean="0"/>
              <a:t> </a:t>
            </a:r>
            <a:r>
              <a:rPr lang="en-AU" dirty="0" err="1" smtClean="0"/>
              <a:t>mengadakan</a:t>
            </a:r>
            <a:r>
              <a:rPr lang="en-AU" dirty="0" smtClean="0"/>
              <a:t> </a:t>
            </a:r>
            <a:r>
              <a:rPr lang="en-AU" dirty="0" err="1" smtClean="0"/>
              <a:t>ramalan</a:t>
            </a:r>
            <a:r>
              <a:rPr lang="en-AU" dirty="0" smtClean="0"/>
              <a:t> </a:t>
            </a:r>
            <a:r>
              <a:rPr lang="en-AU" dirty="0" err="1" smtClean="0"/>
              <a:t>generalisasi</a:t>
            </a:r>
            <a:r>
              <a:rPr lang="en-AU" dirty="0" smtClean="0"/>
              <a:t> di </a:t>
            </a:r>
            <a:r>
              <a:rPr lang="en-AU" dirty="0" err="1" smtClean="0"/>
              <a:t>luar</a:t>
            </a:r>
            <a:r>
              <a:rPr lang="en-AU" dirty="0" smtClean="0"/>
              <a:t> </a:t>
            </a:r>
            <a:r>
              <a:rPr lang="en-AU" dirty="0" err="1" smtClean="0"/>
              <a:t>sampel</a:t>
            </a:r>
            <a:r>
              <a:rPr lang="en-AU" dirty="0" smtClean="0"/>
              <a:t> yang </a:t>
            </a:r>
            <a:r>
              <a:rPr lang="en-AU" dirty="0" err="1" smtClean="0"/>
              <a:t>diselidiki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3497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AU" sz="2800" dirty="0" err="1" smtClean="0"/>
              <a:t>Apakah</a:t>
            </a:r>
            <a:r>
              <a:rPr lang="en-AU" sz="2800" dirty="0" smtClean="0"/>
              <a:t> </a:t>
            </a:r>
            <a:r>
              <a:rPr lang="en-AU" sz="2800" dirty="0" err="1" smtClean="0"/>
              <a:t>penelitian</a:t>
            </a:r>
            <a:r>
              <a:rPr lang="en-AU" sz="2800" dirty="0" smtClean="0"/>
              <a:t>?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en-AU" dirty="0"/>
          </a:p>
        </p:txBody>
      </p:sp>
      <p:sp>
        <p:nvSpPr>
          <p:cNvPr id="4" name="Oval 3"/>
          <p:cNvSpPr/>
          <p:nvPr/>
        </p:nvSpPr>
        <p:spPr>
          <a:xfrm>
            <a:off x="971600" y="2636912"/>
            <a:ext cx="1800200" cy="1778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Masalah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5" name="Oval 4"/>
          <p:cNvSpPr/>
          <p:nvPr/>
        </p:nvSpPr>
        <p:spPr>
          <a:xfrm>
            <a:off x="2411760" y="1002432"/>
            <a:ext cx="1728192" cy="16344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Investigasi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10" name="Oval 9"/>
          <p:cNvSpPr/>
          <p:nvPr/>
        </p:nvSpPr>
        <p:spPr>
          <a:xfrm>
            <a:off x="2141730" y="5085184"/>
            <a:ext cx="1760494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Jawaban</a:t>
            </a:r>
            <a:r>
              <a:rPr lang="en-AU" dirty="0" smtClean="0"/>
              <a:t> /</a:t>
            </a:r>
            <a:r>
              <a:rPr lang="en-AU" dirty="0" err="1" smtClean="0"/>
              <a:t>solusi</a:t>
            </a:r>
            <a:endParaRPr lang="en-AU" dirty="0"/>
          </a:p>
        </p:txBody>
      </p:sp>
      <p:sp>
        <p:nvSpPr>
          <p:cNvPr id="17" name="Rounded Rectangle 16"/>
          <p:cNvSpPr/>
          <p:nvPr/>
        </p:nvSpPr>
        <p:spPr>
          <a:xfrm>
            <a:off x="6012160" y="1556792"/>
            <a:ext cx="16561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Terorganisir</a:t>
            </a:r>
            <a:endParaRPr lang="en-AU" dirty="0"/>
          </a:p>
        </p:txBody>
      </p:sp>
      <p:sp>
        <p:nvSpPr>
          <p:cNvPr id="18" name="Rounded Rectangle 17"/>
          <p:cNvSpPr/>
          <p:nvPr/>
        </p:nvSpPr>
        <p:spPr>
          <a:xfrm>
            <a:off x="6012160" y="2653114"/>
            <a:ext cx="1656184" cy="48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Sistematik</a:t>
            </a:r>
            <a:endParaRPr lang="en-AU" dirty="0"/>
          </a:p>
        </p:txBody>
      </p:sp>
      <p:sp>
        <p:nvSpPr>
          <p:cNvPr id="19" name="Rounded Rectangle 18"/>
          <p:cNvSpPr/>
          <p:nvPr/>
        </p:nvSpPr>
        <p:spPr>
          <a:xfrm>
            <a:off x="6012160" y="3284984"/>
            <a:ext cx="1656184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Berbasis</a:t>
            </a:r>
            <a:r>
              <a:rPr lang="en-AU" dirty="0" smtClean="0"/>
              <a:t> data</a:t>
            </a:r>
            <a:endParaRPr lang="en-AU" dirty="0"/>
          </a:p>
        </p:txBody>
      </p:sp>
      <p:sp>
        <p:nvSpPr>
          <p:cNvPr id="20" name="Rounded Rectangle 19"/>
          <p:cNvSpPr/>
          <p:nvPr/>
        </p:nvSpPr>
        <p:spPr>
          <a:xfrm>
            <a:off x="6012160" y="4005064"/>
            <a:ext cx="1742492" cy="4103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Kritikal</a:t>
            </a:r>
            <a:endParaRPr lang="en-AU" dirty="0"/>
          </a:p>
        </p:txBody>
      </p:sp>
      <p:sp>
        <p:nvSpPr>
          <p:cNvPr id="21" name="Rounded Rectangle 20"/>
          <p:cNvSpPr/>
          <p:nvPr/>
        </p:nvSpPr>
        <p:spPr>
          <a:xfrm>
            <a:off x="6012160" y="4750296"/>
            <a:ext cx="1785646" cy="624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Obyektif</a:t>
            </a:r>
            <a:endParaRPr lang="en-AU" dirty="0"/>
          </a:p>
        </p:txBody>
      </p:sp>
      <p:sp>
        <p:nvSpPr>
          <p:cNvPr id="26" name="Right Arrow 25"/>
          <p:cNvSpPr/>
          <p:nvPr/>
        </p:nvSpPr>
        <p:spPr>
          <a:xfrm>
            <a:off x="4153450" y="1550756"/>
            <a:ext cx="187220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Left Arrow 26"/>
          <p:cNvSpPr/>
          <p:nvPr/>
        </p:nvSpPr>
        <p:spPr>
          <a:xfrm>
            <a:off x="4427984" y="5542384"/>
            <a:ext cx="2088232" cy="26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Left Arrow 28"/>
          <p:cNvSpPr/>
          <p:nvPr/>
        </p:nvSpPr>
        <p:spPr>
          <a:xfrm>
            <a:off x="1691680" y="5542384"/>
            <a:ext cx="450050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Up Arrow 29"/>
          <p:cNvSpPr/>
          <p:nvPr/>
        </p:nvSpPr>
        <p:spPr>
          <a:xfrm>
            <a:off x="1691680" y="4653136"/>
            <a:ext cx="180020" cy="7218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Down Arrow 30"/>
          <p:cNvSpPr/>
          <p:nvPr/>
        </p:nvSpPr>
        <p:spPr>
          <a:xfrm>
            <a:off x="1872321" y="2013992"/>
            <a:ext cx="45719" cy="5442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ight Arrow 31"/>
          <p:cNvSpPr/>
          <p:nvPr/>
        </p:nvSpPr>
        <p:spPr>
          <a:xfrm>
            <a:off x="1916705" y="1835874"/>
            <a:ext cx="49505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7272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sosial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AU" dirty="0" err="1" smtClean="0"/>
              <a:t>Sosial</a:t>
            </a:r>
            <a:r>
              <a:rPr lang="en-AU" dirty="0" smtClean="0"/>
              <a:t> </a:t>
            </a:r>
            <a:r>
              <a:rPr lang="en-AU" dirty="0" err="1" smtClean="0"/>
              <a:t>berkaitan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endParaRPr lang="en-AU" dirty="0" smtClean="0">
              <a:effectLst/>
            </a:endParaRPr>
          </a:p>
          <a:p>
            <a:pPr algn="just"/>
            <a:r>
              <a:rPr lang="en-AU" dirty="0" err="1"/>
              <a:t>Kegunaan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pengembangan</a:t>
            </a:r>
            <a:r>
              <a:rPr lang="en-AU" dirty="0"/>
              <a:t> </a:t>
            </a:r>
            <a:r>
              <a:rPr lang="en-AU" dirty="0" err="1"/>
              <a:t>ilmu</a:t>
            </a:r>
            <a:r>
              <a:rPr lang="en-AU" dirty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yaitu</a:t>
            </a:r>
            <a:r>
              <a:rPr lang="en-AU" dirty="0"/>
              <a:t> </a:t>
            </a:r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ituberguna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mengembangkan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mensahihkan</a:t>
            </a:r>
            <a:r>
              <a:rPr lang="en-AU" dirty="0"/>
              <a:t> </a:t>
            </a:r>
            <a:r>
              <a:rPr lang="en-AU" dirty="0" err="1"/>
              <a:t>ilmu</a:t>
            </a:r>
            <a:r>
              <a:rPr lang="en-AU" dirty="0"/>
              <a:t> </a:t>
            </a:r>
            <a:r>
              <a:rPr lang="en-AU" dirty="0" err="1"/>
              <a:t>sosial</a:t>
            </a:r>
            <a:r>
              <a:rPr lang="en-AU" dirty="0"/>
              <a:t>. </a:t>
            </a:r>
            <a:r>
              <a:rPr lang="en-AU" dirty="0" err="1"/>
              <a:t>Jika</a:t>
            </a:r>
            <a:r>
              <a:rPr lang="en-AU" dirty="0"/>
              <a:t> </a:t>
            </a:r>
            <a:r>
              <a:rPr lang="en-AU" dirty="0" err="1"/>
              <a:t>macam-macam</a:t>
            </a:r>
            <a:r>
              <a:rPr lang="en-AU" dirty="0"/>
              <a:t> </a:t>
            </a:r>
            <a:r>
              <a:rPr lang="en-AU" dirty="0" err="1"/>
              <a:t>ilmu</a:t>
            </a:r>
            <a:r>
              <a:rPr lang="en-AU" dirty="0"/>
              <a:t> </a:t>
            </a:r>
            <a:r>
              <a:rPr lang="en-AU" dirty="0" err="1"/>
              <a:t>sosial</a:t>
            </a:r>
            <a:r>
              <a:rPr lang="en-AU" dirty="0"/>
              <a:t> </a:t>
            </a:r>
            <a:r>
              <a:rPr lang="en-AU" dirty="0" err="1"/>
              <a:t>meliputi</a:t>
            </a:r>
            <a:r>
              <a:rPr lang="en-AU" dirty="0"/>
              <a:t> </a:t>
            </a:r>
            <a:r>
              <a:rPr lang="en-AU" dirty="0" err="1"/>
              <a:t>sosiologi</a:t>
            </a:r>
            <a:r>
              <a:rPr lang="en-AU" dirty="0"/>
              <a:t>, </a:t>
            </a:r>
            <a:r>
              <a:rPr lang="en-AU" dirty="0" err="1"/>
              <a:t>antropologi</a:t>
            </a:r>
            <a:r>
              <a:rPr lang="en-AU" dirty="0"/>
              <a:t>, </a:t>
            </a:r>
            <a:r>
              <a:rPr lang="en-AU" dirty="0" err="1"/>
              <a:t>ekonomi</a:t>
            </a:r>
            <a:r>
              <a:rPr lang="en-AU" dirty="0"/>
              <a:t>, </a:t>
            </a:r>
            <a:r>
              <a:rPr lang="en-AU" dirty="0" err="1"/>
              <a:t>geografi</a:t>
            </a:r>
            <a:r>
              <a:rPr lang="en-AU" dirty="0"/>
              <a:t>, </a:t>
            </a:r>
            <a:r>
              <a:rPr lang="en-AU" dirty="0" err="1"/>
              <a:t>sejarah,dan</a:t>
            </a:r>
            <a:r>
              <a:rPr lang="en-AU" dirty="0"/>
              <a:t> </a:t>
            </a:r>
            <a:r>
              <a:rPr lang="en-AU" dirty="0" err="1"/>
              <a:t>hukum</a:t>
            </a:r>
            <a:r>
              <a:rPr lang="en-AU" dirty="0"/>
              <a:t>, </a:t>
            </a:r>
            <a:r>
              <a:rPr lang="en-AU" dirty="0" err="1"/>
              <a:t>maka</a:t>
            </a:r>
            <a:r>
              <a:rPr lang="en-AU" dirty="0"/>
              <a:t> </a:t>
            </a:r>
            <a:r>
              <a:rPr lang="en-AU" dirty="0" err="1"/>
              <a:t>penelitian</a:t>
            </a:r>
            <a:r>
              <a:rPr lang="en-AU" dirty="0"/>
              <a:t> </a:t>
            </a:r>
            <a:r>
              <a:rPr lang="en-AU" dirty="0" err="1"/>
              <a:t>itu</a:t>
            </a:r>
            <a:r>
              <a:rPr lang="en-AU" dirty="0"/>
              <a:t> </a:t>
            </a:r>
            <a:r>
              <a:rPr lang="en-AU" dirty="0" err="1"/>
              <a:t>berguna</a:t>
            </a:r>
            <a:r>
              <a:rPr lang="en-AU" dirty="0"/>
              <a:t> </a:t>
            </a:r>
            <a:r>
              <a:rPr lang="en-AU" dirty="0" err="1"/>
              <a:t>untuk</a:t>
            </a:r>
            <a:r>
              <a:rPr lang="en-AU" dirty="0"/>
              <a:t> </a:t>
            </a:r>
            <a:r>
              <a:rPr lang="en-AU" dirty="0" err="1"/>
              <a:t>mengembangkan</a:t>
            </a:r>
            <a:r>
              <a:rPr lang="en-AU" dirty="0"/>
              <a:t> </a:t>
            </a:r>
            <a:r>
              <a:rPr lang="en-AU" dirty="0" err="1"/>
              <a:t>dan</a:t>
            </a:r>
            <a:r>
              <a:rPr lang="en-AU" dirty="0"/>
              <a:t> </a:t>
            </a:r>
            <a:r>
              <a:rPr lang="en-AU" dirty="0" err="1"/>
              <a:t>mensahihkan</a:t>
            </a:r>
            <a:r>
              <a:rPr lang="en-AU" dirty="0"/>
              <a:t> </a:t>
            </a:r>
            <a:r>
              <a:rPr lang="en-AU" dirty="0" err="1"/>
              <a:t>ilmu</a:t>
            </a:r>
            <a:r>
              <a:rPr lang="en-AU" dirty="0"/>
              <a:t> </a:t>
            </a:r>
            <a:r>
              <a:rPr lang="en-AU" dirty="0" err="1"/>
              <a:t>sosiologi</a:t>
            </a:r>
            <a:r>
              <a:rPr lang="en-AU" dirty="0"/>
              <a:t>, </a:t>
            </a:r>
            <a:r>
              <a:rPr lang="en-AU" dirty="0" err="1"/>
              <a:t>antropologi</a:t>
            </a:r>
            <a:r>
              <a:rPr lang="en-AU" dirty="0"/>
              <a:t>, </a:t>
            </a:r>
            <a:r>
              <a:rPr lang="en-AU" dirty="0" err="1"/>
              <a:t>ekonomi</a:t>
            </a:r>
            <a:r>
              <a:rPr lang="en-AU" dirty="0"/>
              <a:t>, </a:t>
            </a:r>
            <a:r>
              <a:rPr lang="en-AU" dirty="0" err="1"/>
              <a:t>geografi</a:t>
            </a:r>
            <a:r>
              <a:rPr lang="en-AU" dirty="0"/>
              <a:t>, </a:t>
            </a:r>
            <a:r>
              <a:rPr lang="en-AU" dirty="0" err="1"/>
              <a:t>sejarah</a:t>
            </a:r>
            <a:r>
              <a:rPr lang="en-AU" dirty="0"/>
              <a:t>, </a:t>
            </a:r>
            <a:r>
              <a:rPr lang="en-AU" dirty="0" err="1" smtClean="0"/>
              <a:t>komunikasi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/>
              <a:t>hukum</a:t>
            </a:r>
            <a:r>
              <a:rPr lang="en-AU" dirty="0"/>
              <a:t>.</a:t>
            </a:r>
            <a:endParaRPr lang="en-AU" dirty="0" smtClean="0">
              <a:effectLst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9083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just"/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“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mengetahui</a:t>
            </a:r>
            <a:r>
              <a:rPr lang="en-AU" dirty="0" smtClean="0"/>
              <a:t>” </a:t>
            </a:r>
            <a:r>
              <a:rPr lang="en-AU" dirty="0" err="1" smtClean="0"/>
              <a:t>jawaban</a:t>
            </a:r>
            <a:r>
              <a:rPr lang="en-AU" dirty="0" smtClean="0"/>
              <a:t> yang </a:t>
            </a:r>
            <a:r>
              <a:rPr lang="en-AU" dirty="0" err="1" smtClean="0"/>
              <a:t>muncul</a:t>
            </a:r>
            <a:r>
              <a:rPr lang="en-AU" dirty="0" smtClean="0"/>
              <a:t> di </a:t>
            </a:r>
            <a:r>
              <a:rPr lang="en-AU" dirty="0" err="1" smtClean="0"/>
              <a:t>fikiran</a:t>
            </a:r>
            <a:r>
              <a:rPr lang="en-AU" dirty="0" smtClean="0"/>
              <a:t>. </a:t>
            </a:r>
            <a:r>
              <a:rPr lang="en-AU" dirty="0" err="1" smtClean="0"/>
              <a:t>Jawaban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temuan</a:t>
            </a:r>
            <a:r>
              <a:rPr lang="en-AU" dirty="0" smtClean="0"/>
              <a:t> yang </a:t>
            </a:r>
            <a:r>
              <a:rPr lang="en-AU" dirty="0" err="1" smtClean="0"/>
              <a:t>diperoleh</a:t>
            </a:r>
            <a:r>
              <a:rPr lang="en-AU" dirty="0" smtClean="0"/>
              <a:t> </a:t>
            </a:r>
            <a:r>
              <a:rPr lang="en-AU" dirty="0" err="1" smtClean="0"/>
              <a:t>disebut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.  </a:t>
            </a:r>
          </a:p>
          <a:p>
            <a:pPr algn="just"/>
            <a:r>
              <a:rPr lang="en-AU" dirty="0" err="1" smtClean="0"/>
              <a:t>Manusia</a:t>
            </a:r>
            <a:r>
              <a:rPr lang="en-AU" dirty="0" smtClean="0"/>
              <a:t> </a:t>
            </a:r>
            <a:r>
              <a:rPr lang="en-AU" dirty="0" err="1" smtClean="0"/>
              <a:t>menggunakan</a:t>
            </a:r>
            <a:r>
              <a:rPr lang="en-AU" dirty="0" smtClean="0"/>
              <a:t> </a:t>
            </a:r>
            <a:r>
              <a:rPr lang="en-AU" dirty="0" err="1" smtClean="0"/>
              <a:t>empat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mengetahui</a:t>
            </a:r>
            <a:r>
              <a:rPr lang="en-A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Keteguhan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Intuisi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Otoritas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Ilmiah</a:t>
            </a:r>
            <a:r>
              <a:rPr lang="en-AU" dirty="0" smtClean="0"/>
              <a:t>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48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/>
            <a:r>
              <a:rPr lang="en-AU" dirty="0" err="1" smtClean="0"/>
              <a:t>Keteguhan</a:t>
            </a:r>
            <a:r>
              <a:rPr lang="en-AU" dirty="0" smtClean="0"/>
              <a:t>: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keteguhan</a:t>
            </a:r>
            <a:r>
              <a:rPr lang="en-AU" dirty="0" smtClean="0"/>
              <a:t> </a:t>
            </a:r>
            <a:r>
              <a:rPr lang="en-AU" dirty="0" err="1" smtClean="0"/>
              <a:t>diperoleh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dasar</a:t>
            </a:r>
            <a:r>
              <a:rPr lang="en-AU" dirty="0" smtClean="0"/>
              <a:t> </a:t>
            </a:r>
            <a:r>
              <a:rPr lang="en-AU" dirty="0" err="1" smtClean="0"/>
              <a:t>anggapan</a:t>
            </a:r>
            <a:r>
              <a:rPr lang="en-AU" dirty="0" smtClean="0"/>
              <a:t> </a:t>
            </a:r>
            <a:r>
              <a:rPr lang="en-AU" dirty="0" err="1" smtClean="0"/>
              <a:t>bahwa</a:t>
            </a:r>
            <a:r>
              <a:rPr lang="en-AU" dirty="0" smtClean="0"/>
              <a:t> </a:t>
            </a:r>
            <a:r>
              <a:rPr lang="en-AU" dirty="0" err="1" smtClean="0"/>
              <a:t>sesuatu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benar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selalu</a:t>
            </a:r>
            <a:r>
              <a:rPr lang="en-AU" dirty="0" smtClean="0"/>
              <a:t> </a:t>
            </a:r>
            <a:r>
              <a:rPr lang="en-AU" dirty="0" err="1" smtClean="0"/>
              <a:t>benar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yang </a:t>
            </a:r>
            <a:r>
              <a:rPr lang="en-AU" dirty="0" err="1" smtClean="0"/>
              <a:t>berubah</a:t>
            </a:r>
            <a:r>
              <a:rPr lang="en-AU" dirty="0" smtClean="0"/>
              <a:t>.  </a:t>
            </a:r>
            <a:r>
              <a:rPr lang="en-AU" dirty="0" err="1" smtClean="0"/>
              <a:t>Apa</a:t>
            </a:r>
            <a:r>
              <a:rPr lang="en-AU" dirty="0" smtClean="0"/>
              <a:t> yang </a:t>
            </a:r>
            <a:r>
              <a:rPr lang="en-AU" dirty="0" err="1" smtClean="0"/>
              <a:t>baik</a:t>
            </a:r>
            <a:r>
              <a:rPr lang="en-AU" dirty="0" smtClean="0"/>
              <a:t>, </a:t>
            </a:r>
            <a:r>
              <a:rPr lang="en-AU" dirty="0" err="1" smtClean="0"/>
              <a:t>jelek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berhasil</a:t>
            </a:r>
            <a:r>
              <a:rPr lang="en-AU" dirty="0" smtClean="0"/>
              <a:t> </a:t>
            </a:r>
            <a:r>
              <a:rPr lang="en-AU" dirty="0" err="1" smtClean="0"/>
              <a:t>sebelum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terus</a:t>
            </a:r>
            <a:r>
              <a:rPr lang="en-AU" dirty="0" smtClean="0"/>
              <a:t> </a:t>
            </a:r>
            <a:r>
              <a:rPr lang="en-AU" dirty="0" err="1" smtClean="0"/>
              <a:t>demikian</a:t>
            </a:r>
            <a:r>
              <a:rPr lang="en-AU" dirty="0" smtClean="0"/>
              <a:t> </a:t>
            </a:r>
            <a:r>
              <a:rPr lang="en-AU" dirty="0" err="1" smtClean="0"/>
              <a:t>selanjutnya</a:t>
            </a:r>
            <a:r>
              <a:rPr lang="en-AU" dirty="0" smtClean="0"/>
              <a:t>.</a:t>
            </a:r>
          </a:p>
          <a:p>
            <a:pPr algn="just"/>
            <a:r>
              <a:rPr lang="en-AU" dirty="0" err="1" smtClean="0"/>
              <a:t>Intuisi</a:t>
            </a:r>
            <a:r>
              <a:rPr lang="en-AU" dirty="0" smtClean="0"/>
              <a:t>: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intuisi</a:t>
            </a:r>
            <a:r>
              <a:rPr lang="en-AU" dirty="0" smtClean="0"/>
              <a:t> </a:t>
            </a:r>
            <a:r>
              <a:rPr lang="en-AU" dirty="0" err="1" smtClean="0"/>
              <a:t>diperoleh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perasaan</a:t>
            </a:r>
            <a:r>
              <a:rPr lang="en-AU" dirty="0" smtClean="0"/>
              <a:t>.  </a:t>
            </a:r>
            <a:r>
              <a:rPr lang="en-AU" dirty="0" err="1" smtClean="0"/>
              <a:t>Contohnya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saya</a:t>
            </a:r>
            <a:r>
              <a:rPr lang="en-AU" dirty="0" smtClean="0"/>
              <a:t> </a:t>
            </a:r>
            <a:r>
              <a:rPr lang="en-AU" dirty="0" err="1" smtClean="0"/>
              <a:t>suka</a:t>
            </a:r>
            <a:r>
              <a:rPr lang="en-AU" dirty="0" smtClean="0"/>
              <a:t> </a:t>
            </a:r>
            <a:r>
              <a:rPr lang="en-AU" dirty="0" err="1" smtClean="0"/>
              <a:t>sinetron</a:t>
            </a:r>
            <a:r>
              <a:rPr lang="en-AU" dirty="0" smtClean="0"/>
              <a:t> </a:t>
            </a:r>
            <a:r>
              <a:rPr lang="en-AU" dirty="0" err="1" smtClean="0"/>
              <a:t>maka</a:t>
            </a:r>
            <a:r>
              <a:rPr lang="en-AU" dirty="0" smtClean="0"/>
              <a:t> orang lain juga </a:t>
            </a:r>
            <a:r>
              <a:rPr lang="en-AU" dirty="0" err="1" smtClean="0"/>
              <a:t>suka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1362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 smtClean="0"/>
              <a:t>3. </a:t>
            </a:r>
            <a:r>
              <a:rPr lang="en-AU" dirty="0" err="1" smtClean="0"/>
              <a:t>Otoritas</a:t>
            </a:r>
            <a:r>
              <a:rPr lang="en-AU" dirty="0" smtClean="0"/>
              <a:t>;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otoritas</a:t>
            </a:r>
            <a:r>
              <a:rPr lang="en-AU" dirty="0" smtClean="0"/>
              <a:t> </a:t>
            </a:r>
            <a:r>
              <a:rPr lang="en-AU" dirty="0" err="1" smtClean="0"/>
              <a:t>diperoleh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yang </a:t>
            </a:r>
            <a:r>
              <a:rPr lang="en-AU" dirty="0" err="1" smtClean="0"/>
              <a:t>dipercaya</a:t>
            </a:r>
            <a:r>
              <a:rPr lang="en-AU" dirty="0" smtClean="0"/>
              <a:t> </a:t>
            </a:r>
            <a:r>
              <a:rPr lang="en-AU" dirty="0" err="1" smtClean="0"/>
              <a:t>seperti</a:t>
            </a:r>
            <a:r>
              <a:rPr lang="en-AU" dirty="0" smtClean="0"/>
              <a:t> orang </a:t>
            </a:r>
            <a:r>
              <a:rPr lang="en-AU" dirty="0" err="1" smtClean="0"/>
              <a:t>tua</a:t>
            </a:r>
            <a:r>
              <a:rPr lang="en-AU" dirty="0" smtClean="0"/>
              <a:t>, guru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kiai</a:t>
            </a:r>
            <a:r>
              <a:rPr lang="en-AU" dirty="0" smtClean="0"/>
              <a:t>. </a:t>
            </a:r>
            <a:r>
              <a:rPr lang="en-AU" dirty="0" err="1" smtClean="0"/>
              <a:t>Jika</a:t>
            </a:r>
            <a:r>
              <a:rPr lang="en-AU" dirty="0" smtClean="0"/>
              <a:t> </a:t>
            </a:r>
            <a:r>
              <a:rPr lang="en-AU" dirty="0" err="1" smtClean="0"/>
              <a:t>mereka</a:t>
            </a:r>
            <a:r>
              <a:rPr lang="en-AU" dirty="0" smtClean="0"/>
              <a:t> </a:t>
            </a:r>
            <a:r>
              <a:rPr lang="en-AU" dirty="0" err="1" smtClean="0"/>
              <a:t>mengatakan</a:t>
            </a:r>
            <a:r>
              <a:rPr lang="en-AU" dirty="0" smtClean="0"/>
              <a:t> </a:t>
            </a:r>
            <a:r>
              <a:rPr lang="en-AU" dirty="0" err="1" smtClean="0"/>
              <a:t>itu</a:t>
            </a:r>
            <a:r>
              <a:rPr lang="en-AU" dirty="0" smtClean="0"/>
              <a:t> </a:t>
            </a:r>
            <a:r>
              <a:rPr lang="en-AU" dirty="0" err="1" smtClean="0"/>
              <a:t>benar</a:t>
            </a:r>
            <a:r>
              <a:rPr lang="en-AU" dirty="0" smtClean="0"/>
              <a:t> </a:t>
            </a:r>
            <a:r>
              <a:rPr lang="en-AU" dirty="0" err="1" smtClean="0"/>
              <a:t>maka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biasanya</a:t>
            </a:r>
            <a:r>
              <a:rPr lang="en-AU" dirty="0" smtClean="0"/>
              <a:t>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mudah</a:t>
            </a:r>
            <a:r>
              <a:rPr lang="en-AU" dirty="0" smtClean="0"/>
              <a:t> </a:t>
            </a:r>
            <a:r>
              <a:rPr lang="en-AU" dirty="0" err="1" smtClean="0"/>
              <a:t>percaya</a:t>
            </a:r>
            <a:r>
              <a:rPr lang="en-AU" dirty="0" smtClean="0"/>
              <a:t>.</a:t>
            </a:r>
          </a:p>
          <a:p>
            <a:pPr marL="0" indent="0">
              <a:buNone/>
            </a:pPr>
            <a:r>
              <a:rPr lang="en-AU" dirty="0" smtClean="0"/>
              <a:t>4.Ilmiah: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berdasarkan</a:t>
            </a:r>
            <a:r>
              <a:rPr lang="en-AU" dirty="0" smtClean="0"/>
              <a:t> </a:t>
            </a:r>
            <a:r>
              <a:rPr lang="en-AU" dirty="0" err="1" smtClean="0"/>
              <a:t>ilmu</a:t>
            </a:r>
            <a:r>
              <a:rPr lang="en-AU" dirty="0" smtClean="0"/>
              <a:t> </a:t>
            </a:r>
            <a:r>
              <a:rPr lang="en-AU" dirty="0" err="1" smtClean="0"/>
              <a:t>pengetahuan</a:t>
            </a:r>
            <a:r>
              <a:rPr lang="en-AU" dirty="0" smtClean="0"/>
              <a:t> </a:t>
            </a:r>
            <a:r>
              <a:rPr lang="en-AU" dirty="0" err="1" smtClean="0"/>
              <a:t>diperoleh</a:t>
            </a:r>
            <a:r>
              <a:rPr lang="en-AU" dirty="0" smtClean="0"/>
              <a:t> </a:t>
            </a:r>
            <a:r>
              <a:rPr lang="en-AU" dirty="0" err="1" smtClean="0"/>
              <a:t>hanya</a:t>
            </a:r>
            <a:r>
              <a:rPr lang="en-AU" dirty="0" smtClean="0"/>
              <a:t> </a:t>
            </a:r>
            <a:r>
              <a:rPr lang="en-AU" dirty="0" err="1" smtClean="0"/>
              <a:t>melalui</a:t>
            </a:r>
            <a:r>
              <a:rPr lang="en-AU" dirty="0" smtClean="0"/>
              <a:t> </a:t>
            </a:r>
            <a:r>
              <a:rPr lang="en-AU" dirty="0" err="1" smtClean="0"/>
              <a:t>serangkaian</a:t>
            </a:r>
            <a:r>
              <a:rPr lang="en-AU" dirty="0" smtClean="0"/>
              <a:t> </a:t>
            </a:r>
            <a:r>
              <a:rPr lang="en-AU" dirty="0" err="1" smtClean="0"/>
              <a:t>analisis</a:t>
            </a:r>
            <a:r>
              <a:rPr lang="en-AU" dirty="0" smtClean="0"/>
              <a:t> </a:t>
            </a:r>
            <a:r>
              <a:rPr lang="en-AU" dirty="0" err="1" smtClean="0"/>
              <a:t>objektif</a:t>
            </a:r>
            <a:r>
              <a:rPr lang="en-AU" dirty="0" smtClean="0"/>
              <a:t>.  </a:t>
            </a:r>
            <a:r>
              <a:rPr lang="en-AU" dirty="0" err="1" smtClean="0"/>
              <a:t>Penjelasan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suatu</a:t>
            </a:r>
            <a:r>
              <a:rPr lang="en-AU" dirty="0" smtClean="0"/>
              <a:t> </a:t>
            </a:r>
            <a:r>
              <a:rPr lang="en-AU" dirty="0" err="1" smtClean="0"/>
              <a:t>sumber</a:t>
            </a:r>
            <a:r>
              <a:rPr lang="en-AU" dirty="0" smtClean="0"/>
              <a:t> </a:t>
            </a:r>
            <a:r>
              <a:rPr lang="en-AU" dirty="0" err="1" smtClean="0"/>
              <a:t>hanyalah</a:t>
            </a:r>
            <a:r>
              <a:rPr lang="en-AU" dirty="0" smtClean="0"/>
              <a:t> </a:t>
            </a:r>
            <a:r>
              <a:rPr lang="en-AU" dirty="0" err="1" smtClean="0"/>
              <a:t>indikasi</a:t>
            </a:r>
            <a:r>
              <a:rPr lang="en-AU" dirty="0" smtClean="0"/>
              <a:t> </a:t>
            </a:r>
            <a:r>
              <a:rPr lang="en-AU" dirty="0" err="1" smtClean="0"/>
              <a:t>sementaraterhadap</a:t>
            </a:r>
            <a:r>
              <a:rPr lang="en-AU" dirty="0" smtClean="0"/>
              <a:t> </a:t>
            </a:r>
            <a:r>
              <a:rPr lang="en-AU" dirty="0" err="1" smtClean="0"/>
              <a:t>kebenaran</a:t>
            </a:r>
            <a:r>
              <a:rPr lang="en-AU" dirty="0" smtClean="0"/>
              <a:t>. </a:t>
            </a:r>
            <a:r>
              <a:rPr lang="en-AU" dirty="0" err="1" smtClean="0"/>
              <a:t>Metode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r>
              <a:rPr lang="en-AU" dirty="0" err="1" smtClean="0"/>
              <a:t>mampu</a:t>
            </a:r>
            <a:r>
              <a:rPr lang="en-AU" dirty="0" smtClean="0"/>
              <a:t> </a:t>
            </a:r>
            <a:r>
              <a:rPr lang="en-AU" dirty="0" err="1" smtClean="0"/>
              <a:t>melakukan</a:t>
            </a:r>
            <a:r>
              <a:rPr lang="en-AU" dirty="0" smtClean="0"/>
              <a:t> </a:t>
            </a:r>
            <a:r>
              <a:rPr lang="en-AU" dirty="0" err="1" smtClean="0"/>
              <a:t>koreksi</a:t>
            </a:r>
            <a:r>
              <a:rPr lang="en-AU" dirty="0" smtClean="0"/>
              <a:t> </a:t>
            </a:r>
            <a:r>
              <a:rPr lang="en-AU" dirty="0" err="1" smtClean="0"/>
              <a:t>thdp</a:t>
            </a:r>
            <a:r>
              <a:rPr lang="en-AU" dirty="0" smtClean="0"/>
              <a:t> </a:t>
            </a:r>
            <a:r>
              <a:rPr lang="en-AU" dirty="0" err="1" smtClean="0"/>
              <a:t>dirinya</a:t>
            </a:r>
            <a:r>
              <a:rPr lang="en-AU" dirty="0" smtClean="0"/>
              <a:t> </a:t>
            </a:r>
            <a:r>
              <a:rPr lang="en-AU" dirty="0" err="1" smtClean="0"/>
              <a:t>sendiri</a:t>
            </a:r>
            <a:r>
              <a:rPr lang="en-AU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95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en-AU" dirty="0" err="1" smtClean="0"/>
              <a:t>Perbedaan</a:t>
            </a:r>
            <a:r>
              <a:rPr lang="en-AU" dirty="0" smtClean="0"/>
              <a:t> 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non-</a:t>
            </a:r>
            <a:r>
              <a:rPr lang="en-AU" dirty="0" err="1" smtClean="0"/>
              <a:t>ilmiah</a:t>
            </a:r>
            <a:r>
              <a:rPr lang="en-AU" dirty="0" smtClean="0"/>
              <a:t> </a:t>
            </a:r>
            <a:endParaRPr lang="en-A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486433"/>
              </p:ext>
            </p:extLst>
          </p:nvPr>
        </p:nvGraphicFramePr>
        <p:xfrm>
          <a:off x="457200" y="1196975"/>
          <a:ext cx="8229600" cy="978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err="1" smtClean="0"/>
                        <a:t>Ilmiah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Non </a:t>
                      </a:r>
                      <a:r>
                        <a:rPr lang="en-AU" dirty="0" err="1" smtClean="0"/>
                        <a:t>ilmiah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AU" dirty="0" smtClean="0"/>
                    </a:p>
                    <a:p>
                      <a:pPr lvl="0" algn="just"/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Dilakukan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cara-cara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urutan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tertentu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sehingga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tercapai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ilmu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benar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logis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Skeptik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  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upaya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selalu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menanyakan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bukti2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fakta2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terhadap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pernyataan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Analitik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kegiatan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selalu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menimbang-nimbang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setiap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permasalahan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dihadapi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mana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relevan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mana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menjadi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masalah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utama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sebagainya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/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Kritis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     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berupaya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mengembangkan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kemampuan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menimbangnya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selalu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obyektif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 smtClean="0"/>
                    </a:p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dirty="0" smtClean="0"/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1) Akal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sehat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AU" sz="180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common sense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serangkaian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bagan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konsep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untuk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penggunaan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secara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praktis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dlm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memecahkan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suatu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masalah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Prasangka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pencapaian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pengetahuan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diwarnai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kepentingan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orang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melakukannya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-&gt;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pembuatan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generalisasi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terlalu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luas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Otoritas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ilmiah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orang-orang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biasanya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berpendidikan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tinggi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dianggap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mempunyai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keahlian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Otoritas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wibawa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orang-orang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dipilih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dianggap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sebagai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pemimpin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masyarakat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Penemuan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kebetulan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dan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coba-coba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didasarkan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atas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tindakan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bersifat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untung-untungan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vl="0" algn="just"/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6)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Pendekatan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intuitif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dorongan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u="sng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hati</a:t>
                      </a:r>
                      <a:r>
                        <a:rPr lang="en-AU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didapat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melalui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proses yang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cepat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tanpa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disadari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atau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terpikir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lebih</a:t>
                      </a:r>
                      <a:r>
                        <a:rPr lang="en-A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AU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dulu</a:t>
                      </a:r>
                      <a:endParaRPr lang="en-A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719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55</TotalTime>
  <Words>510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PowerPoint Presentation</vt:lpstr>
      <vt:lpstr>Konsep penelitian</vt:lpstr>
      <vt:lpstr>PowerPoint Presentation</vt:lpstr>
      <vt:lpstr>Apakah penelitian?</vt:lpstr>
      <vt:lpstr>sosial</vt:lpstr>
      <vt:lpstr>PowerPoint Presentation</vt:lpstr>
      <vt:lpstr>PowerPoint Presentation</vt:lpstr>
      <vt:lpstr>PowerPoint Presentation</vt:lpstr>
      <vt:lpstr>Perbedaan ilmiah dan non-ilmiah </vt:lpstr>
      <vt:lpstr>Manfaat penelitian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AFNAN TAM</dc:creator>
  <cp:lastModifiedBy>AFNAN TAM</cp:lastModifiedBy>
  <cp:revision>9</cp:revision>
  <dcterms:created xsi:type="dcterms:W3CDTF">2017-02-19T12:51:58Z</dcterms:created>
  <dcterms:modified xsi:type="dcterms:W3CDTF">2017-03-07T13:05:06Z</dcterms:modified>
</cp:coreProperties>
</file>