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114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22A94-B134-4C94-AE55-7BC488B32A34}" type="datetimeFigureOut">
              <a:rPr lang="id-ID" smtClean="0"/>
              <a:pPr/>
              <a:t>25/03/2013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B7B6D-8311-42E2-B1C6-924A1D72B80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428868"/>
            <a:ext cx="7958166" cy="171451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b="1" dirty="0" smtClean="0">
                <a:latin typeface="Bodoni MT Black" pitchFamily="18" charset="0"/>
              </a:rPr>
              <a:t>Elemen-elemen</a:t>
            </a:r>
            <a:br>
              <a:rPr lang="id-ID" b="1" dirty="0" smtClean="0">
                <a:latin typeface="Bodoni MT Black" pitchFamily="18" charset="0"/>
              </a:rPr>
            </a:br>
            <a:r>
              <a:rPr lang="id-ID" b="1" dirty="0" smtClean="0">
                <a:latin typeface="Bodoni MT Black" pitchFamily="18" charset="0"/>
              </a:rPr>
              <a:t>Proposal Penelitian</a:t>
            </a:r>
            <a:endParaRPr lang="id-ID" b="1" dirty="0">
              <a:latin typeface="Bodoni MT Black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3" y="214290"/>
            <a:ext cx="8786874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lphaUcPeriod"/>
            </a:pPr>
            <a:r>
              <a:rPr lang="id-ID" sz="2400" b="1" dirty="0" smtClean="0"/>
              <a:t>PENDAHULUAN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	</a:t>
            </a:r>
            <a:r>
              <a:rPr lang="id-ID" sz="2000" dirty="0" smtClean="0"/>
              <a:t>Dalam membuat proosal penelitian, seorang peneliti harus mampu: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1. 	Membedakan jenis-jenis penelitian yang ada (survey, experimentae, Field 	research/participant observation, direct observation, penelitian evaluasi, 	dll).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2.	Membedakan 2 paradigma utama penelitian, yaitu:</a:t>
            </a:r>
          </a:p>
          <a:p>
            <a:pPr marL="457200" indent="-457200" algn="just"/>
            <a:r>
              <a:rPr lang="id-ID" sz="2000" dirty="0" smtClean="0"/>
              <a:t>		- paradigma kuantitatif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- paradigma kualitatif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3.	Menempatkan posisi proposalnya secara tepat dan jelas.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4.	Mampu menarik kesimpulan dari:</a:t>
            </a:r>
          </a:p>
          <a:p>
            <a:pPr marL="457200" indent="-457200" algn="just"/>
            <a:r>
              <a:rPr lang="id-ID" sz="2000" dirty="0"/>
              <a:t>		</a:t>
            </a:r>
            <a:r>
              <a:rPr lang="id-ID" sz="2000" dirty="0" smtClean="0"/>
              <a:t>- Metode kualitatif yang didasarkan pada cerita dan interpretasi pada 	informan, data dokumen tertulis dari observasi langsung.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- Metode kuantitatif yang penarikan kesimpulannya berdasarkan besaran 	atau intensitas suatu koefisien tertentu yang secara statistik dapat 	dipercaya atau signifikan.</a:t>
            </a:r>
          </a:p>
          <a:p>
            <a:pPr marL="457200" indent="-457200" algn="just"/>
            <a:endParaRPr lang="id-ID" sz="2000" dirty="0" smtClean="0"/>
          </a:p>
          <a:p>
            <a:pPr marL="457200" indent="-457200" algn="just"/>
            <a:r>
              <a:rPr lang="id-ID" sz="2400" b="1" dirty="0" smtClean="0"/>
              <a:t>B. ELEMEN-ELEMEN PROPOSAL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1.	Latar belakang, mampu mengungkapkan 4 aspek: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a. Topik apa yang hendak diteliti?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b. Dimana letak topik dalam peta ilmu?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c.	Mengapa penting meneliti topik tersebut?</a:t>
            </a:r>
          </a:p>
          <a:p>
            <a:pPr marL="457200" indent="-457200" algn="just"/>
            <a:r>
              <a:rPr lang="id-ID" sz="2000" dirty="0" smtClean="0"/>
              <a:t>		- Apakah penting dalam arti praktis?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- Apakah penting dalam konteks teoritis?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- Apakah penting dalam konteks teoritis maupun praktis?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d.	Apakah yang diharapkan dari penelitian ini?</a:t>
            </a:r>
          </a:p>
          <a:p>
            <a:pPr marL="457200" indent="-457200" algn="just"/>
            <a:endParaRPr lang="id-ID" sz="2000" dirty="0"/>
          </a:p>
          <a:p>
            <a:pPr marL="457200" indent="-457200" algn="just">
              <a:buAutoNum type="arabicPeriod" startAt="2"/>
            </a:pPr>
            <a:r>
              <a:rPr lang="id-ID" sz="2000" dirty="0" smtClean="0"/>
              <a:t>Masalah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a. Masalah merupakan perbedaan antara kondisi “das sein” dan “das sollen”.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b. Masalah dapat berupa fakta, dapat berupa hasil interpretasi manusia.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c. Inti masalah adalah apa yang menjadi “</a:t>
            </a:r>
            <a:r>
              <a:rPr lang="id-ID" sz="2000" dirty="0" smtClean="0"/>
              <a:t>Res</a:t>
            </a:r>
            <a:r>
              <a:rPr lang="en-US" sz="2000" dirty="0" err="1" smtClean="0"/>
              <a:t>earch</a:t>
            </a:r>
            <a:r>
              <a:rPr lang="id-ID" sz="2000" dirty="0" smtClean="0"/>
              <a:t> </a:t>
            </a:r>
            <a:r>
              <a:rPr lang="id-ID" sz="2000" dirty="0" smtClean="0"/>
              <a:t>Questions”.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d. Beberapa pertanyaan pokok yang perlu dijawab:</a:t>
            </a:r>
          </a:p>
          <a:p>
            <a:pPr marL="457200" indent="-457200" algn="just"/>
            <a:r>
              <a:rPr lang="id-ID" sz="2000" dirty="0"/>
              <a:t>		</a:t>
            </a:r>
            <a:r>
              <a:rPr lang="id-ID" sz="2000" dirty="0" smtClean="0"/>
              <a:t>1) Apakah ada data yang menarik perhatian untuk dipertanyakan.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2) Apakah ada hasil penelitian yang menumbuhkan pertanyaan dan 		merangsang penelitian baru.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3) Apakah ada gap dalam teori yang ada meminta jawaban akademis 	melalui suatu penelitian.</a:t>
            </a:r>
          </a:p>
          <a:p>
            <a:pPr marL="457200" indent="-457200" algn="just"/>
            <a:r>
              <a:rPr lang="id-ID" sz="2000" dirty="0"/>
              <a:t>		</a:t>
            </a:r>
            <a:r>
              <a:rPr lang="id-ID" sz="2000" dirty="0" smtClean="0"/>
              <a:t>4) Bagaimana rumusan </a:t>
            </a:r>
            <a:r>
              <a:rPr lang="id-ID" sz="2000" dirty="0" smtClean="0"/>
              <a:t>research </a:t>
            </a:r>
            <a:r>
              <a:rPr lang="id-ID" sz="2000" dirty="0" smtClean="0"/>
              <a:t>question</a:t>
            </a:r>
          </a:p>
          <a:p>
            <a:pPr marL="457200" indent="-457200" algn="just"/>
            <a:endParaRPr lang="id-ID" sz="2000" dirty="0"/>
          </a:p>
          <a:p>
            <a:pPr marL="457200" indent="-457200" algn="just">
              <a:buAutoNum type="arabicPeriod" startAt="3"/>
            </a:pPr>
            <a:r>
              <a:rPr lang="id-ID" sz="2000" dirty="0" smtClean="0"/>
              <a:t>Tujuan Penelitian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a. Eksplorasi 	: mengembangkan pemahaman awal terhadap suatu gejala.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b. Deskripsi	: menggambarkan  dan melaporkan karakteristik dari gejala yang dihadapi (bagaimana).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2852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c. Eksplanasi	: mengidentifikasi dan melaporkan antara gejala yang satu dengan yang lain (why).</a:t>
            </a:r>
          </a:p>
          <a:p>
            <a:pPr marL="457200" indent="-457200" algn="just"/>
            <a:endParaRPr lang="id-ID" sz="2000" dirty="0"/>
          </a:p>
          <a:p>
            <a:pPr marL="457200" indent="-457200" algn="just"/>
            <a:r>
              <a:rPr lang="id-ID" sz="2000" dirty="0" smtClean="0"/>
              <a:t>	Ruang lingkupp tujuannya meliputi:</a:t>
            </a:r>
          </a:p>
          <a:p>
            <a:pPr marL="457200" indent="-457200" algn="just">
              <a:buAutoNum type="alphaLcPeriod"/>
            </a:pPr>
            <a:r>
              <a:rPr lang="id-ID" sz="2000" dirty="0" smtClean="0"/>
              <a:t>Mengukur gejala yang bersangkutan (menggambarkan tingkatan).</a:t>
            </a:r>
          </a:p>
          <a:p>
            <a:pPr marL="457200" indent="-457200" algn="just">
              <a:buAutoNum type="alphaLcPeriod"/>
            </a:pPr>
            <a:r>
              <a:rPr lang="id-ID" sz="2000" dirty="0" smtClean="0"/>
              <a:t>Mengidentifikasi faktor-faktor yang berpengaruh terhadap intensitas.</a:t>
            </a:r>
          </a:p>
          <a:p>
            <a:pPr marL="457200" indent="-457200" algn="just">
              <a:buAutoNum type="alphaLcPeriod"/>
            </a:pPr>
            <a:r>
              <a:rPr lang="id-ID" sz="2000" dirty="0" smtClean="0"/>
              <a:t>Memberi input bagi yang berkepentingan atau menguji validitas suatu teori.</a:t>
            </a:r>
          </a:p>
          <a:p>
            <a:pPr marL="457200" indent="-457200" algn="just">
              <a:buAutoNum type="alphaLcPeriod"/>
            </a:pPr>
            <a:endParaRPr lang="id-ID" sz="2000" dirty="0"/>
          </a:p>
          <a:p>
            <a:pPr marL="457200" indent="-457200" algn="just">
              <a:buAutoNum type="arabicPeriod" startAt="4"/>
            </a:pPr>
            <a:r>
              <a:rPr lang="id-ID" sz="2000" dirty="0" smtClean="0"/>
              <a:t>Tinjauan Pustaka/Kerangka Teori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	Ada beberapa pertanyaan yang dapat menuntun kita memaparkan tinjauan pustaka: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a.	Bagaimana pendapat orang atau para ahli tentang konsep dari gejala yang 	hendak diteliti?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b.	Teori-teori apa yang menjelaskan gejala tersebut?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c.	Apakah ada dukungan penelitian yang pernah dilakukan untuk menjelaskan 	gejala tersebut?</a:t>
            </a:r>
          </a:p>
          <a:p>
            <a:pPr marL="457200" indent="-457200" algn="just"/>
            <a:r>
              <a:rPr lang="id-ID" sz="2000" dirty="0"/>
              <a:t>	</a:t>
            </a:r>
            <a:r>
              <a:rPr lang="id-ID" sz="2000" dirty="0" smtClean="0"/>
              <a:t>d.	Apakah kesimpulan mereka konsisten dengan teori yang ada atau bahkan 	bertentangan.</a:t>
            </a:r>
          </a:p>
          <a:p>
            <a:pPr marL="457200" indent="-457200" algn="just"/>
            <a:endParaRPr lang="id-ID" sz="2000" dirty="0"/>
          </a:p>
          <a:p>
            <a:pPr marL="457200" indent="-457200" algn="just">
              <a:buAutoNum type="arabicPeriod" startAt="5"/>
            </a:pPr>
            <a:r>
              <a:rPr lang="id-ID" sz="2000" dirty="0" smtClean="0"/>
              <a:t>Hipotesis</a:t>
            </a:r>
          </a:p>
          <a:p>
            <a:pPr marL="914400" lvl="1" indent="-457200" algn="just"/>
            <a:r>
              <a:rPr lang="id-ID" sz="2000" dirty="0"/>
              <a:t>	</a:t>
            </a:r>
            <a:r>
              <a:rPr lang="id-ID" sz="2000" dirty="0" smtClean="0"/>
              <a:t>Penelitian eksplorasi atau deskripsi biasanya tidak memiliki hipotesis.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 startAt="6"/>
            </a:pPr>
            <a:r>
              <a:rPr lang="id-ID" sz="1900" dirty="0" smtClean="0"/>
              <a:t>Definisi Konseptual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Batasan variabel yang hendak diteliti.</a:t>
            </a:r>
          </a:p>
          <a:p>
            <a:pPr marL="457200" indent="-457200" algn="just">
              <a:buAutoNum type="arabicPeriod" startAt="7"/>
            </a:pPr>
            <a:r>
              <a:rPr lang="id-ID" sz="1900" dirty="0" smtClean="0"/>
              <a:t>Definisi Operasional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Bagaimana sifat atau karakteristik suatu variabel dan bagaimana cara mengukurnya.</a:t>
            </a:r>
          </a:p>
          <a:p>
            <a:pPr marL="457200" indent="-457200" algn="just">
              <a:buAutoNum type="arabicPeriod" startAt="8"/>
            </a:pPr>
            <a:r>
              <a:rPr lang="id-ID" sz="1900" dirty="0" smtClean="0"/>
              <a:t>Metode Penelitian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a. Unit Analisis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Satuan yang hendak diteliti: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Apakah unit analisis merupakan sampel yang mewakili populasi.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Bila mewakili, bagaimana memilih sampel.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Bila tidak, maka bagaimana menentukan informan kuncinya.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b. Teknik Pengumpulan Data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Teknik wawancara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Observasi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Quesioner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- Interview guide, dll.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c. Teknik Analisis Data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	Penelitian kualitatif menuntut si peneliti mengungkap buletin-buletin empiris 	dalam bentuk pengalaman di lapangan hasil observasi terhadap kebiasaan, 	tingkah laku dan memberi arti atau makna terhadap pernyataan-pernyataan 	informasi dan sikapnya.</a:t>
            </a:r>
          </a:p>
          <a:p>
            <a:pPr marL="457200" indent="-457200" algn="just"/>
            <a:r>
              <a:rPr lang="id-ID" sz="1900" dirty="0"/>
              <a:t>	</a:t>
            </a:r>
            <a:r>
              <a:rPr lang="id-ID" sz="1900" dirty="0" smtClean="0"/>
              <a:t>d. Teknik Pemeriksaan Keabsahan Data</a:t>
            </a:r>
          </a:p>
          <a:p>
            <a:pPr marL="457200" indent="-457200" algn="just"/>
            <a:r>
              <a:rPr lang="id-ID" sz="1900" dirty="0" smtClean="0"/>
              <a:t>		Metode triangulasi.	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id-ID" sz="2400" dirty="0" smtClean="0"/>
              <a:t>CONTOH DESIGN PENELITIAN</a:t>
            </a:r>
          </a:p>
          <a:p>
            <a:pPr marL="457200" indent="-457200" algn="ctr"/>
            <a:endParaRPr lang="id-ID" sz="2400" dirty="0"/>
          </a:p>
          <a:p>
            <a:pPr marL="457200" indent="-457200" algn="ctr"/>
            <a:r>
              <a:rPr lang="id-ID" sz="2400" u="sng" dirty="0" smtClean="0"/>
              <a:t>Analisis Manajemen Strategis</a:t>
            </a:r>
          </a:p>
          <a:p>
            <a:pPr marL="457200" indent="-457200" algn="ctr"/>
            <a:r>
              <a:rPr lang="id-ID" sz="2400" u="sng" dirty="0" smtClean="0"/>
              <a:t>Pengembangan Kinerja Pemerintah Daerah</a:t>
            </a:r>
          </a:p>
          <a:p>
            <a:pPr marL="457200" indent="-457200" algn="ctr"/>
            <a:endParaRPr lang="id-ID" sz="2400" u="sng" dirty="0"/>
          </a:p>
          <a:p>
            <a:pPr marL="457200" indent="-457200" algn="just">
              <a:buAutoNum type="arabicPeriod"/>
            </a:pPr>
            <a:r>
              <a:rPr lang="id-ID" sz="2400" u="sng" dirty="0" smtClean="0"/>
              <a:t>Latar Belakang Masalah: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a. Penetapan fokus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b. Keaslian penelitian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c. Kegunaan penelitian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d. Tujuan penelitian</a:t>
            </a:r>
          </a:p>
          <a:p>
            <a:pPr marL="457200" indent="-457200" algn="just"/>
            <a:endParaRPr lang="id-ID" sz="2400" dirty="0"/>
          </a:p>
          <a:p>
            <a:pPr marL="457200" indent="-457200" algn="just">
              <a:buAutoNum type="arabicPeriod" startAt="2"/>
            </a:pPr>
            <a:r>
              <a:rPr lang="id-ID" sz="2400" u="sng" dirty="0" smtClean="0"/>
              <a:t>Kerangka Konseptual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a. Kinerja pemerintah dalam pelaksanaan otonomi daerah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	- pengertian kinerja pemerintah daerah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	- perkembangan pelaksanaan otonomi daerah</a:t>
            </a:r>
          </a:p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	- kinerja Pemda dalam pelaksanaan otonomi daerah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id-ID" sz="2400" dirty="0"/>
              <a:t>	</a:t>
            </a:r>
            <a:r>
              <a:rPr lang="id-ID" sz="2400" dirty="0" smtClean="0"/>
              <a:t>b. Relevansi manajemen strategis dalam pengembangan kinerja 	Pemda:</a:t>
            </a:r>
          </a:p>
          <a:p>
            <a:pPr marL="457200" indent="-457200" algn="just"/>
            <a:r>
              <a:rPr lang="id-ID" sz="2400" dirty="0" smtClean="0"/>
              <a:t>		-pengertian manajemen strategis</a:t>
            </a:r>
          </a:p>
          <a:p>
            <a:pPr marL="457200" indent="-457200" algn="just"/>
            <a:r>
              <a:rPr lang="id-ID" sz="2400" dirty="0" smtClean="0"/>
              <a:t>		-proses manajemen strategis Pemda</a:t>
            </a:r>
          </a:p>
          <a:p>
            <a:pPr marL="457200" indent="-457200" algn="just"/>
            <a:r>
              <a:rPr lang="id-ID" sz="2400" dirty="0" smtClean="0"/>
              <a:t>		-Relevansi manajemen strategis dalam pengembangan kinerja 	Pemda</a:t>
            </a:r>
          </a:p>
          <a:p>
            <a:pPr marL="457200" indent="-457200" algn="just"/>
            <a:endParaRPr lang="id-ID" sz="2400" dirty="0" smtClean="0"/>
          </a:p>
          <a:p>
            <a:pPr marL="457200" indent="-457200" algn="just"/>
            <a:r>
              <a:rPr lang="id-ID" sz="2400" dirty="0" smtClean="0"/>
              <a:t>	c. Variabel-variabel dalam penelitian</a:t>
            </a:r>
          </a:p>
          <a:p>
            <a:pPr marL="457200" indent="-457200" algn="just"/>
            <a:endParaRPr lang="id-ID" sz="2400" dirty="0" smtClean="0"/>
          </a:p>
          <a:p>
            <a:pPr marL="457200" indent="-457200" algn="just"/>
            <a:r>
              <a:rPr lang="id-ID" sz="2400" u="sng" dirty="0" smtClean="0"/>
              <a:t>3. Teknik Penelitian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Pendekatan penelitian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Tahap-tahap penelitian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Lokasi penelitian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Sumber dan jenis data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Teknik pengumpulan data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Teknik pemeriksaan keabsahan data</a:t>
            </a:r>
          </a:p>
          <a:p>
            <a:pPr marL="457200" indent="-457200" algn="just">
              <a:buAutoNum type="alphaLcPeriod"/>
            </a:pPr>
            <a:r>
              <a:rPr lang="id-ID" sz="2400" dirty="0" smtClean="0"/>
              <a:t>Teknik analisis dan interpretasi data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id-ID" sz="2400" u="sng" dirty="0" smtClean="0"/>
              <a:t>METODE PENELITIAN</a:t>
            </a:r>
          </a:p>
          <a:p>
            <a:pPr marL="457200" indent="-457200" algn="ctr"/>
            <a:r>
              <a:rPr lang="id-ID" sz="2400" dirty="0" smtClean="0"/>
              <a:t>(Teknik Penelitian)</a:t>
            </a:r>
          </a:p>
          <a:p>
            <a:pPr marL="457200" indent="-457200" algn="ctr"/>
            <a:endParaRPr lang="id-ID" sz="2400" dirty="0" smtClean="0"/>
          </a:p>
          <a:p>
            <a:pPr marL="914400" lvl="1" indent="-457200" algn="just">
              <a:buAutoNum type="arabicPeriod"/>
            </a:pPr>
            <a:r>
              <a:rPr lang="id-ID" sz="2000" dirty="0" smtClean="0"/>
              <a:t>Pendekatan penelitian</a:t>
            </a:r>
          </a:p>
          <a:p>
            <a:pPr marL="457200" indent="-457200" algn="just"/>
            <a:r>
              <a:rPr lang="id-ID" sz="2000" dirty="0" smtClean="0"/>
              <a:t>		Menggunakan paradigma apa? Studi apa? Alasannya apa?</a:t>
            </a:r>
          </a:p>
          <a:p>
            <a:pPr marL="457200" indent="-457200" algn="just"/>
            <a:endParaRPr lang="id-ID" sz="2000" dirty="0" smtClean="0"/>
          </a:p>
          <a:p>
            <a:pPr marL="914400" lvl="1" indent="-457200" algn="just">
              <a:buAutoNum type="arabicPeriod" startAt="2"/>
            </a:pPr>
            <a:r>
              <a:rPr lang="id-ID" sz="2000" dirty="0" smtClean="0"/>
              <a:t>Tahap-tahap penelitian</a:t>
            </a:r>
          </a:p>
          <a:p>
            <a:pPr marL="457200" indent="-457200" algn="just"/>
            <a:r>
              <a:rPr lang="id-ID" sz="2000" dirty="0" smtClean="0"/>
              <a:t>		-Tahap pra lapangan</a:t>
            </a:r>
          </a:p>
          <a:p>
            <a:pPr marL="457200" indent="-457200" algn="just"/>
            <a:r>
              <a:rPr lang="id-ID" sz="2000" dirty="0" smtClean="0"/>
              <a:t>		-Tahap lapangan</a:t>
            </a:r>
          </a:p>
          <a:p>
            <a:pPr marL="457200" indent="-457200" algn="just"/>
            <a:r>
              <a:rPr lang="id-ID" sz="2000" dirty="0" smtClean="0"/>
              <a:t>		-Tahap analisis dan interpretasi data</a:t>
            </a:r>
          </a:p>
          <a:p>
            <a:pPr marL="457200" indent="-457200" algn="just"/>
            <a:endParaRPr lang="id-ID" sz="2000" dirty="0" smtClean="0"/>
          </a:p>
          <a:p>
            <a:pPr marL="914400" lvl="1" indent="-457200" algn="just">
              <a:buAutoNum type="arabicPeriod" startAt="3"/>
            </a:pPr>
            <a:r>
              <a:rPr lang="id-ID" sz="2000" dirty="0" smtClean="0"/>
              <a:t>Lokasi penelitian</a:t>
            </a:r>
          </a:p>
          <a:p>
            <a:pPr marL="914400" lvl="1" indent="-457200" algn="just"/>
            <a:endParaRPr lang="id-ID" sz="2000" dirty="0" smtClean="0"/>
          </a:p>
          <a:p>
            <a:pPr marL="914400" lvl="1" indent="-457200" algn="just"/>
            <a:r>
              <a:rPr lang="id-ID" sz="2000" dirty="0" smtClean="0"/>
              <a:t>4.	Sumber dan jenis data</a:t>
            </a:r>
          </a:p>
          <a:p>
            <a:pPr marL="457200" indent="-457200" algn="just"/>
            <a:r>
              <a:rPr lang="id-ID" sz="2000" dirty="0" smtClean="0"/>
              <a:t>		-Kata-kata dan tindakan</a:t>
            </a:r>
          </a:p>
          <a:p>
            <a:pPr marL="457200" indent="-457200" algn="just"/>
            <a:r>
              <a:rPr lang="id-ID" sz="2000" dirty="0" smtClean="0"/>
              <a:t>		-Sumber tertulis</a:t>
            </a:r>
          </a:p>
          <a:p>
            <a:pPr marL="457200" indent="-457200" algn="just"/>
            <a:r>
              <a:rPr lang="id-ID" sz="2000" dirty="0" smtClean="0"/>
              <a:t>		-Data statistik</a:t>
            </a:r>
          </a:p>
          <a:p>
            <a:pPr marL="457200" indent="-457200" algn="just"/>
            <a:endParaRPr lang="id-ID" sz="2000" dirty="0" smtClean="0"/>
          </a:p>
          <a:p>
            <a:pPr marL="914400" lvl="1" indent="-457200" algn="just">
              <a:buAutoNum type="arabicPeriod" startAt="5"/>
            </a:pPr>
            <a:r>
              <a:rPr lang="id-ID" sz="2000" dirty="0" smtClean="0"/>
              <a:t>Teknik pengumpulan data</a:t>
            </a:r>
          </a:p>
          <a:p>
            <a:pPr marL="457200" indent="-457200" algn="just"/>
            <a:r>
              <a:rPr lang="id-ID" dirty="0" smtClean="0"/>
              <a:t>		-Observasi</a:t>
            </a:r>
          </a:p>
          <a:p>
            <a:pPr marL="457200" indent="-457200" algn="just"/>
            <a:r>
              <a:rPr lang="id-ID" dirty="0" smtClean="0"/>
              <a:t>		-Interview</a:t>
            </a:r>
          </a:p>
          <a:p>
            <a:pPr marL="457200" indent="-457200" algn="just"/>
            <a:r>
              <a:rPr lang="id-ID" dirty="0" smtClean="0"/>
              <a:t>		-Dokumentasi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id-ID" sz="2400" u="sng" dirty="0" smtClean="0"/>
              <a:t>METODE PENELITIAN</a:t>
            </a:r>
          </a:p>
          <a:p>
            <a:pPr marL="457200" indent="-457200" algn="ctr"/>
            <a:r>
              <a:rPr lang="id-ID" sz="2400" dirty="0" smtClean="0"/>
              <a:t>(Teknik Penelitian)</a:t>
            </a:r>
          </a:p>
          <a:p>
            <a:pPr marL="457200" indent="-457200" algn="just"/>
            <a:endParaRPr lang="id-ID" sz="2000" dirty="0" smtClean="0"/>
          </a:p>
          <a:p>
            <a:pPr marL="914400" lvl="1" indent="-457200" algn="just">
              <a:buAutoNum type="arabicPeriod" startAt="6"/>
            </a:pPr>
            <a:r>
              <a:rPr lang="id-ID" sz="2400" dirty="0" smtClean="0"/>
              <a:t>Teknik pemeriksaan keabsahan data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id-ID" sz="2400" dirty="0" smtClean="0"/>
              <a:t>Ketekunan pengamatan bermaksud menemukan ciri dan unsur dalam situasi relevan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id-ID" sz="2400" dirty="0" smtClean="0"/>
              <a:t>Triangulasi : pemeriksaan memanfaatkan sesuatu di luar data untuk pengecekan (sumber data, metode, peneliti, dan teori)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id-ID" sz="2400" dirty="0" smtClean="0"/>
              <a:t>Kecukupan referensial.</a:t>
            </a:r>
          </a:p>
          <a:p>
            <a:pPr marL="1371600" lvl="2" indent="-457200" algn="just">
              <a:buFont typeface="Arial" pitchFamily="34" charset="0"/>
              <a:buChar char="•"/>
            </a:pPr>
            <a:endParaRPr lang="id-ID" sz="2400" dirty="0" smtClean="0"/>
          </a:p>
          <a:p>
            <a:pPr marL="914400" lvl="1" indent="-457200" algn="just">
              <a:buAutoNum type="arabicPeriod" startAt="6"/>
            </a:pPr>
            <a:r>
              <a:rPr lang="id-ID" sz="2400" dirty="0" smtClean="0"/>
              <a:t>Teknik analisis dan interpretasi data</a:t>
            </a:r>
          </a:p>
          <a:p>
            <a:pPr marL="1371600" lvl="2" indent="-457200" algn="just">
              <a:buAutoNum type="alphaLcPeriod"/>
            </a:pPr>
            <a:r>
              <a:rPr lang="id-ID" sz="2400" dirty="0" smtClean="0"/>
              <a:t>Reduksi data-penyederhanaan, pengabstrakan, dan transformasi data kasar.</a:t>
            </a:r>
          </a:p>
          <a:p>
            <a:pPr marL="1371600" lvl="2" indent="-457200" algn="just">
              <a:buAutoNum type="alphaLcPeriod"/>
            </a:pPr>
            <a:r>
              <a:rPr lang="id-ID" sz="2400" dirty="0" smtClean="0"/>
              <a:t>Penyajian data-tabel, network, dll.</a:t>
            </a:r>
          </a:p>
          <a:p>
            <a:pPr marL="1371600" lvl="2" indent="-457200" algn="just">
              <a:buAutoNum type="alphaLcPeriod"/>
            </a:pPr>
            <a:r>
              <a:rPr lang="id-ID" sz="2400" dirty="0" smtClean="0"/>
              <a:t>Mengambil kesimpulan dan verifikasi</a:t>
            </a:r>
          </a:p>
          <a:p>
            <a:pPr marL="1371600" lvl="2" indent="-457200" algn="just"/>
            <a:r>
              <a:rPr lang="id-ID" sz="2400" dirty="0" smtClean="0"/>
              <a:t>	- Kesimpulan harus memperhatikan </a:t>
            </a:r>
            <a:r>
              <a:rPr lang="id-ID" sz="2400" i="1" dirty="0" smtClean="0"/>
              <a:t>“Corboration”.</a:t>
            </a:r>
          </a:p>
          <a:p>
            <a:pPr marL="1371600" lvl="2" indent="-457200" algn="just"/>
            <a:r>
              <a:rPr lang="id-ID" sz="2400" i="1" dirty="0" smtClean="0"/>
              <a:t>	- K</a:t>
            </a:r>
            <a:r>
              <a:rPr lang="id-ID" sz="2400" dirty="0" smtClean="0"/>
              <a:t>riteria keabsahan data Moleong hal 173.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96</Words>
  <Application>Microsoft Office PowerPoint</Application>
  <PresentationFormat>On-screen Show (4:3)</PresentationFormat>
  <Paragraphs>137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Elemen-elemen Proposal Penelitian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Elemen-elemen Proposal Penelitian</dc:title>
  <dc:creator>dimas</dc:creator>
  <cp:lastModifiedBy>ipah</cp:lastModifiedBy>
  <cp:revision>23</cp:revision>
  <dcterms:created xsi:type="dcterms:W3CDTF">2012-03-08T15:32:41Z</dcterms:created>
  <dcterms:modified xsi:type="dcterms:W3CDTF">2013-03-25T08:26:32Z</dcterms:modified>
</cp:coreProperties>
</file>