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8683A69-0196-4F84-8704-0070242417FF}" type="datetimeFigureOut">
              <a:rPr lang="id-ID" smtClean="0"/>
              <a:t>14/05/2020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7CC26323-3CE9-4365-B0EC-FC240E1160A1}" type="slidenum">
              <a:rPr lang="id-ID" smtClean="0"/>
              <a:t>‹#›</a:t>
            </a:fld>
            <a:endParaRPr lang="id-ID"/>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683A69-0196-4F84-8704-0070242417FF}" type="datetimeFigureOut">
              <a:rPr lang="id-ID" smtClean="0"/>
              <a:t>14/05/2020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683A69-0196-4F84-8704-0070242417FF}" type="datetimeFigureOut">
              <a:rPr lang="id-ID" smtClean="0"/>
              <a:t>14/05/2020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683A69-0196-4F84-8704-0070242417FF}" type="datetimeFigureOut">
              <a:rPr lang="id-ID" smtClean="0"/>
              <a:t>14/05/2020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683A69-0196-4F84-8704-0070242417FF}" type="datetimeFigureOut">
              <a:rPr lang="id-ID" smtClean="0"/>
              <a:t>14/05/2020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924800" y="6416675"/>
            <a:ext cx="762000" cy="365125"/>
          </a:xfrm>
        </p:spPr>
        <p:txBody>
          <a:bodyPr/>
          <a:lstStyle/>
          <a:p>
            <a:fld id="{7CC26323-3CE9-4365-B0EC-FC240E1160A1}"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683A69-0196-4F84-8704-0070242417FF}" type="datetimeFigureOut">
              <a:rPr lang="id-ID" smtClean="0"/>
              <a:t>14/05/2020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8683A69-0196-4F84-8704-0070242417FF}" type="datetimeFigureOut">
              <a:rPr lang="id-ID" smtClean="0"/>
              <a:t>14/05/2020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8683A69-0196-4F84-8704-0070242417FF}" type="datetimeFigureOut">
              <a:rPr lang="id-ID" smtClean="0"/>
              <a:t>14/05/2020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83A69-0196-4F84-8704-0070242417FF}" type="datetimeFigureOut">
              <a:rPr lang="id-ID" smtClean="0"/>
              <a:t>14/05/2020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683A69-0196-4F84-8704-0070242417FF}" type="datetimeFigureOut">
              <a:rPr lang="id-ID" smtClean="0"/>
              <a:t>14/05/2020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683A69-0196-4F84-8704-0070242417FF}" type="datetimeFigureOut">
              <a:rPr lang="id-ID" smtClean="0"/>
              <a:t>14/05/2020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CC26323-3CE9-4365-B0EC-FC240E1160A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8683A69-0196-4F84-8704-0070242417FF}" type="datetimeFigureOut">
              <a:rPr lang="id-ID" smtClean="0"/>
              <a:t>14/05/2020</a:t>
            </a:fld>
            <a:endParaRPr lang="id-ID"/>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d-ID"/>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CC26323-3CE9-4365-B0EC-FC240E1160A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hellosehat.com/hidup-sehat/psikologi/7-kata-kata-semangat-diri-sendir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smtClean="0"/>
              <a:t>TEKNIK PENGAMBILAN KEPUTUSAN </a:t>
            </a:r>
            <a:endParaRPr lang="id-ID" b="1"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2597112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id-ID" sz="3200" b="1" u="sng" dirty="0" smtClean="0"/>
              <a:t>Metode – Metode Pengambilan Keputusan</a:t>
            </a:r>
            <a:r>
              <a:rPr lang="id-ID" sz="3200" b="1" dirty="0" smtClean="0"/>
              <a:t/>
            </a:r>
            <a:br>
              <a:rPr lang="id-ID" sz="3200" b="1" dirty="0" smtClean="0"/>
            </a:br>
            <a:endParaRPr lang="id-ID" sz="3200" dirty="0"/>
          </a:p>
        </p:txBody>
      </p:sp>
      <p:sp>
        <p:nvSpPr>
          <p:cNvPr id="3" name="Content Placeholder 2"/>
          <p:cNvSpPr>
            <a:spLocks noGrp="1"/>
          </p:cNvSpPr>
          <p:nvPr>
            <p:ph idx="1"/>
          </p:nvPr>
        </p:nvSpPr>
        <p:spPr>
          <a:xfrm>
            <a:off x="457200" y="908720"/>
            <a:ext cx="8507288" cy="5949280"/>
          </a:xfrm>
        </p:spPr>
        <p:txBody>
          <a:bodyPr>
            <a:normAutofit fontScale="62500" lnSpcReduction="20000"/>
          </a:bodyPr>
          <a:lstStyle/>
          <a:p>
            <a:r>
              <a:rPr lang="id-ID" u="sng" dirty="0" smtClean="0"/>
              <a:t>Dalam </a:t>
            </a:r>
            <a:r>
              <a:rPr lang="id-ID" u="sng" dirty="0"/>
              <a:t>proses pengambilan keputusan ada beberapa metode yang sering di gunakan oleh para pemimpin, yaitu </a:t>
            </a:r>
            <a:r>
              <a:rPr lang="id-ID" u="sng" dirty="0" smtClean="0"/>
              <a:t>:</a:t>
            </a:r>
          </a:p>
          <a:p>
            <a:pPr marL="0" indent="0">
              <a:buNone/>
            </a:pPr>
            <a:endParaRPr lang="id-ID" u="sng" dirty="0" smtClean="0"/>
          </a:p>
          <a:p>
            <a:pPr marL="0" indent="0">
              <a:buNone/>
            </a:pPr>
            <a:r>
              <a:rPr lang="id-ID" b="1" i="1" dirty="0" smtClean="0">
                <a:solidFill>
                  <a:srgbClr val="C00000"/>
                </a:solidFill>
              </a:rPr>
              <a:t>1. Kewenangan </a:t>
            </a:r>
            <a:r>
              <a:rPr lang="id-ID" b="1" i="1" dirty="0">
                <a:solidFill>
                  <a:srgbClr val="C00000"/>
                </a:solidFill>
              </a:rPr>
              <a:t>Tanpa Diskusi (Authority Rule Without Discussion</a:t>
            </a:r>
            <a:r>
              <a:rPr lang="id-ID" b="1" i="1" dirty="0" smtClean="0">
                <a:solidFill>
                  <a:srgbClr val="C00000"/>
                </a:solidFill>
              </a:rPr>
              <a:t>)</a:t>
            </a:r>
          </a:p>
          <a:p>
            <a:pPr marL="0" indent="0">
              <a:buNone/>
            </a:pPr>
            <a:endParaRPr lang="id-ID" b="1" i="1" dirty="0">
              <a:solidFill>
                <a:srgbClr val="C00000"/>
              </a:solidFill>
            </a:endParaRPr>
          </a:p>
          <a:p>
            <a:r>
              <a:rPr lang="id-ID" dirty="0"/>
              <a:t>Metode pengambilan keputusan ini seringkali digunakan oleh para pemimpin otokratik atau dalam kepemimpinan militer. Metode ini memiliki beberapa keuntungan, yaitu cepat, dalam arti ketika organisasi tidak mempunyai waktu yang cukup untuk memutuskan apa yang harus dilakukan.</a:t>
            </a:r>
          </a:p>
          <a:p>
            <a:r>
              <a:rPr lang="id-ID" dirty="0"/>
              <a:t>Selain itu, metode ini cukup sempurna dapat diterima kalau pengambilan keputusan yang dilaksanakan berkaitan dengan persoalan-persoalan rutin yang tidak mempersyaratkan diskusi untuk mendapatkan persetujuan para anggotanya. Namun demikian, jika metode pengambilan keputusan ini terlalu sering digunakan, ia akan menimbulkan persoalan-persoalan, seperti munculnya ketidak percayaan para anggota organisasi terhadap keputusan yang ditentukan pimpinannya, karena mereka kurang bahkan tidak dilibatkan dalam proses pengambilan keputusan.</a:t>
            </a:r>
          </a:p>
          <a:p>
            <a:r>
              <a:rPr lang="id-ID" dirty="0"/>
              <a:t>Pengambilan keputusan akan memiliki kualitas yang lebih bermakna, apabila dibuat secara bersama-sama dengan melibatkan seluruh anggota kelompok,daripada keputusan yang diambil secara individual.</a:t>
            </a:r>
          </a:p>
          <a:p>
            <a:endParaRPr lang="id-ID" dirty="0"/>
          </a:p>
          <a:p>
            <a:endParaRPr lang="id-ID" dirty="0"/>
          </a:p>
        </p:txBody>
      </p:sp>
    </p:spTree>
    <p:extLst>
      <p:ext uri="{BB962C8B-B14F-4D97-AF65-F5344CB8AC3E}">
        <p14:creationId xmlns:p14="http://schemas.microsoft.com/office/powerpoint/2010/main" val="72739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33375"/>
            <a:ext cx="9144000" cy="6408738"/>
          </a:xfrm>
        </p:spPr>
        <p:txBody>
          <a:bodyPr>
            <a:normAutofit/>
          </a:bodyPr>
          <a:lstStyle/>
          <a:p>
            <a:pPr marL="0" indent="0">
              <a:buNone/>
            </a:pPr>
            <a:r>
              <a:rPr lang="id-ID" b="1" u="sng" dirty="0" smtClean="0">
                <a:solidFill>
                  <a:srgbClr val="C00000"/>
                </a:solidFill>
              </a:rPr>
              <a:t>2. Pendapat </a:t>
            </a:r>
            <a:r>
              <a:rPr lang="id-ID" b="1" u="sng" dirty="0">
                <a:solidFill>
                  <a:srgbClr val="C00000"/>
                </a:solidFill>
              </a:rPr>
              <a:t>Ahli (expert opinion</a:t>
            </a:r>
            <a:r>
              <a:rPr lang="id-ID" b="1" u="sng" dirty="0" smtClean="0">
                <a:solidFill>
                  <a:srgbClr val="C00000"/>
                </a:solidFill>
              </a:rPr>
              <a:t>)</a:t>
            </a:r>
          </a:p>
          <a:p>
            <a:pPr marL="0" indent="0">
              <a:buNone/>
            </a:pPr>
            <a:endParaRPr lang="id-ID" b="1" dirty="0"/>
          </a:p>
          <a:p>
            <a:pPr lvl="1"/>
            <a:r>
              <a:rPr lang="id-ID" dirty="0"/>
              <a:t>Kadang-kadang seorang anggota organisasi oleh anggota lainnya diberi predikat sebagai ahli (expert), sehingga memungkinkannya memiliki kekuatan dan kekuasaan untuk membuat keputusan. Metode pengambilan keputusan ini akan bekerja dengan baik, apabila seorang anggota organisasi yang dianggap ahli tersebut memang benar-benar tidak diragukan lagi kemampuannya dalam hal tertentu oleh anggota lainnya</a:t>
            </a:r>
            <a:r>
              <a:rPr lang="id-ID" dirty="0" smtClean="0"/>
              <a:t>.</a:t>
            </a:r>
          </a:p>
          <a:p>
            <a:pPr marL="457200" lvl="1" indent="0">
              <a:buNone/>
            </a:pPr>
            <a:endParaRPr lang="id-ID" dirty="0"/>
          </a:p>
          <a:p>
            <a:pPr lvl="1"/>
            <a:r>
              <a:rPr lang="id-ID" dirty="0"/>
              <a:t>Dalam banyak kasus, persoalan orang yang dianggap ahli tersebut bukanlah masalah yang sederhana, karenasangat sulit menentukan indikator yang dapat mengukur orang yang dianggap ahli (superior).</a:t>
            </a:r>
          </a:p>
          <a:p>
            <a:endParaRPr lang="id-ID" dirty="0"/>
          </a:p>
        </p:txBody>
      </p:sp>
    </p:spTree>
    <p:extLst>
      <p:ext uri="{BB962C8B-B14F-4D97-AF65-F5344CB8AC3E}">
        <p14:creationId xmlns:p14="http://schemas.microsoft.com/office/powerpoint/2010/main" val="3042053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Ada yang berpendapat bahwa orang yang ahli adalah orang yang memiliki kualitas terbaik; untuk membuat keputusan, namun sebaliknya tidak sedikit pula orang yang tidak setuju dengan ukuran tersebut. Karenanya, menentukan apakah seseorang dalam kelompok benar-benar ahli adalah persoalan yang rumit.</a:t>
            </a:r>
          </a:p>
          <a:p>
            <a:endParaRPr lang="id-ID" dirty="0"/>
          </a:p>
        </p:txBody>
      </p:sp>
    </p:spTree>
    <p:extLst>
      <p:ext uri="{BB962C8B-B14F-4D97-AF65-F5344CB8AC3E}">
        <p14:creationId xmlns:p14="http://schemas.microsoft.com/office/powerpoint/2010/main" val="1759880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b="1" u="sng" dirty="0"/>
              <a:t>Kewenangan Setelah Diskusi </a:t>
            </a:r>
            <a:r>
              <a:rPr lang="id-ID" sz="3200" b="1" u="sng" dirty="0" smtClean="0"/>
              <a:t/>
            </a:r>
            <a:br>
              <a:rPr lang="id-ID" sz="3200" b="1" u="sng" dirty="0" smtClean="0"/>
            </a:br>
            <a:r>
              <a:rPr lang="id-ID" sz="3200" b="1" u="sng" dirty="0" smtClean="0"/>
              <a:t>(</a:t>
            </a:r>
            <a:r>
              <a:rPr lang="id-ID" sz="3200" b="1" u="sng" dirty="0"/>
              <a:t>authority rule after discussion)</a:t>
            </a:r>
            <a:r>
              <a:rPr lang="id-ID" sz="3200" b="1" dirty="0"/>
              <a:t/>
            </a:r>
            <a:br>
              <a:rPr lang="id-ID" sz="3200" b="1" dirty="0"/>
            </a:br>
            <a:endParaRPr lang="id-ID" sz="3200" dirty="0"/>
          </a:p>
        </p:txBody>
      </p:sp>
      <p:sp>
        <p:nvSpPr>
          <p:cNvPr id="3" name="Content Placeholder 2"/>
          <p:cNvSpPr>
            <a:spLocks noGrp="1"/>
          </p:cNvSpPr>
          <p:nvPr>
            <p:ph idx="1"/>
          </p:nvPr>
        </p:nvSpPr>
        <p:spPr/>
        <p:txBody>
          <a:bodyPr>
            <a:normAutofit fontScale="62500" lnSpcReduction="20000"/>
          </a:bodyPr>
          <a:lstStyle/>
          <a:p>
            <a:r>
              <a:rPr lang="id-ID" dirty="0" smtClean="0"/>
              <a:t>Sifat </a:t>
            </a:r>
            <a:r>
              <a:rPr lang="id-ID" dirty="0"/>
              <a:t>otokratik dalam pengambilan keputusan ini lebih sedikit apabila dibandingkan dengan metode yang pertama. Karena metode authority rule after discussion ini pertimbangkan pendapat atau opini lebih dari satu anggota organisasi dalam proses pengambilan keputusan.</a:t>
            </a:r>
          </a:p>
          <a:p>
            <a:r>
              <a:rPr lang="id-ID" dirty="0"/>
              <a:t>Dengan demikian, keputusan yang diambil melalui metode ini akan mengingkatkan kualitas dan tanggung jawab para anggotanya disamping juga munculnya aspek kecepatan (quickness) dalam pengambilan keputusan sebagai hasil dari usaha menghindari proses diskusi yang terlalu meluas. Dengan perkataan lain, pendapat anggota organisasi sangat diperhatikan dalam proses pembuatan keputusan, namun perilaku otokratik dari pimpinan, kelompok masih berpengaruh</a:t>
            </a:r>
            <a:r>
              <a:rPr lang="id-ID" dirty="0" smtClean="0"/>
              <a:t>.</a:t>
            </a:r>
          </a:p>
          <a:p>
            <a:r>
              <a:rPr lang="id-ID" dirty="0"/>
              <a:t>Metode pengambilan keputusan ini juga mempunyai kelemahan, yaitu pada anggota organisasi akan bersaing untukmempengaruhi pengambil atau pembuat keputusan. Artinya bagaimana para anggota organisasi yang mengemukakan pendapatnya dalam proses pengambilan keputusan, berusaha mempengaruhi pimpinan kelompok bahwa pendapatnya yang perlu diperhatikan dan dipertimbangkan.</a:t>
            </a:r>
          </a:p>
          <a:p>
            <a:endParaRPr lang="id-ID" dirty="0"/>
          </a:p>
        </p:txBody>
      </p:sp>
    </p:spTree>
    <p:extLst>
      <p:ext uri="{BB962C8B-B14F-4D97-AF65-F5344CB8AC3E}">
        <p14:creationId xmlns:p14="http://schemas.microsoft.com/office/powerpoint/2010/main" val="823224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a:t>Unsur Pengambilan Keputusan</a:t>
            </a:r>
            <a:r>
              <a:rPr lang="id-ID" dirty="0"/>
              <a:t/>
            </a:r>
            <a:br>
              <a:rPr lang="id-ID" dirty="0"/>
            </a:br>
            <a:endParaRPr lang="id-ID" dirty="0"/>
          </a:p>
        </p:txBody>
      </p:sp>
      <p:sp>
        <p:nvSpPr>
          <p:cNvPr id="3" name="Content Placeholder 2"/>
          <p:cNvSpPr>
            <a:spLocks noGrp="1"/>
          </p:cNvSpPr>
          <p:nvPr>
            <p:ph idx="1"/>
          </p:nvPr>
        </p:nvSpPr>
        <p:spPr>
          <a:xfrm>
            <a:off x="457200" y="1196752"/>
            <a:ext cx="8579296" cy="5472608"/>
          </a:xfrm>
        </p:spPr>
        <p:txBody>
          <a:bodyPr>
            <a:normAutofit/>
          </a:bodyPr>
          <a:lstStyle/>
          <a:p>
            <a:r>
              <a:rPr lang="id-ID" u="sng" dirty="0" smtClean="0"/>
              <a:t>Berikut </a:t>
            </a:r>
            <a:r>
              <a:rPr lang="id-ID" u="sng" dirty="0"/>
              <a:t>Ini Merupakan Unsur Pengambilan Keputusan.</a:t>
            </a:r>
            <a:endParaRPr lang="id-ID" dirty="0"/>
          </a:p>
          <a:p>
            <a:pPr lvl="1"/>
            <a:r>
              <a:rPr lang="id-ID" u="sng" dirty="0"/>
              <a:t>yang pertama yaitu Tujuan dari pengambilan keputusan</a:t>
            </a:r>
          </a:p>
          <a:p>
            <a:pPr lvl="1"/>
            <a:r>
              <a:rPr lang="id-ID" u="sng" dirty="0"/>
              <a:t>yang kedua Identifikasi alternatif keputusan yang memecahkan suatu permasalahan</a:t>
            </a:r>
          </a:p>
          <a:p>
            <a:pPr lvl="1"/>
            <a:r>
              <a:rPr lang="id-ID" u="sng" dirty="0"/>
              <a:t>Yang ketiga perhitungan tentang suatu faktor-faktor yang tidak bisa diketahui sebelumnya atau di luar jangkauan manusia</a:t>
            </a:r>
          </a:p>
          <a:p>
            <a:pPr lvl="1"/>
            <a:r>
              <a:rPr lang="id-ID" u="sng" dirty="0"/>
              <a:t>Dan yang terakhir Sarana dan perlengkapan untuk mengevaluasi atau mengukur suatu hasil dari suatu pengambilan keputusan.</a:t>
            </a:r>
          </a:p>
          <a:p>
            <a:endParaRPr lang="id-ID" dirty="0"/>
          </a:p>
        </p:txBody>
      </p:sp>
    </p:spTree>
    <p:extLst>
      <p:ext uri="{BB962C8B-B14F-4D97-AF65-F5344CB8AC3E}">
        <p14:creationId xmlns:p14="http://schemas.microsoft.com/office/powerpoint/2010/main" val="4254326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b="1" u="sng" dirty="0"/>
              <a:t>Faktor-faktor yang perlu diperhatikan dalam Pengambilan Keputusan</a:t>
            </a:r>
            <a:r>
              <a:rPr lang="id-ID" sz="3200" dirty="0"/>
              <a:t/>
            </a:r>
            <a:br>
              <a:rPr lang="id-ID" sz="3200" dirty="0"/>
            </a:br>
            <a:endParaRPr lang="id-ID" sz="3200" dirty="0"/>
          </a:p>
        </p:txBody>
      </p:sp>
      <p:sp>
        <p:nvSpPr>
          <p:cNvPr id="3" name="Content Placeholder 2"/>
          <p:cNvSpPr>
            <a:spLocks noGrp="1"/>
          </p:cNvSpPr>
          <p:nvPr>
            <p:ph idx="1"/>
          </p:nvPr>
        </p:nvSpPr>
        <p:spPr>
          <a:xfrm>
            <a:off x="457200" y="1600200"/>
            <a:ext cx="8229600" cy="5141168"/>
          </a:xfrm>
        </p:spPr>
        <p:txBody>
          <a:bodyPr>
            <a:normAutofit fontScale="62500" lnSpcReduction="20000"/>
          </a:bodyPr>
          <a:lstStyle/>
          <a:p>
            <a:r>
              <a:rPr lang="id-ID" u="sng" dirty="0" smtClean="0"/>
              <a:t>Faktor-faktor </a:t>
            </a:r>
            <a:r>
              <a:rPr lang="id-ID" u="sng" dirty="0"/>
              <a:t>yang perlu diperhatikan dalam pengambilan keputusan menurut Terry</a:t>
            </a:r>
            <a:r>
              <a:rPr lang="id-ID" b="1" u="sng" dirty="0"/>
              <a:t>, </a:t>
            </a:r>
            <a:r>
              <a:rPr lang="id-ID" u="sng" dirty="0"/>
              <a:t>yaitu </a:t>
            </a:r>
            <a:r>
              <a:rPr lang="id-ID" u="sng" dirty="0" smtClean="0"/>
              <a:t>:</a:t>
            </a:r>
          </a:p>
          <a:p>
            <a:pPr marL="0" indent="0">
              <a:buNone/>
            </a:pPr>
            <a:endParaRPr lang="id-ID" dirty="0"/>
          </a:p>
          <a:p>
            <a:pPr lvl="1"/>
            <a:r>
              <a:rPr lang="id-ID" u="sng" dirty="0"/>
              <a:t>Hal-hal yang berwujud maupun yang tidak berwujud, yang emosional maupun yang rasional perlu diperhitungkan dalam pengambilan keputusan.</a:t>
            </a:r>
          </a:p>
          <a:p>
            <a:pPr lvl="1"/>
            <a:r>
              <a:rPr lang="id-ID" u="sng" dirty="0"/>
              <a:t>Setiap keputusan harus dapat dijadikan bahan untuk mencapai tujuan organisasi.</a:t>
            </a:r>
          </a:p>
          <a:p>
            <a:pPr lvl="1"/>
            <a:r>
              <a:rPr lang="id-ID" u="sng" dirty="0"/>
              <a:t>Setiap keputusan jangan berorientasi pada kepentingan pribadi, tetapi harus lebih mementingkan kepentingan organisasi.</a:t>
            </a:r>
          </a:p>
          <a:p>
            <a:pPr lvl="1"/>
            <a:r>
              <a:rPr lang="id-ID" u="sng" dirty="0"/>
              <a:t>Jarang sekali pilihan yang memuaskan, oleh karena itu buatlah altenatif-alternatif tandingan.</a:t>
            </a:r>
          </a:p>
          <a:p>
            <a:pPr lvl="1"/>
            <a:r>
              <a:rPr lang="id-ID" u="sng" dirty="0"/>
              <a:t>Pengambilan keputusan merupakan tindakan mental dari tindakan ini harus diubah menjadi tindakan fisik.</a:t>
            </a:r>
          </a:p>
          <a:p>
            <a:pPr lvl="1"/>
            <a:r>
              <a:rPr lang="id-ID" u="sng" dirty="0"/>
              <a:t>Pengambilan keputusan yang efektif membutuhkan waktu yang cukup lama.</a:t>
            </a:r>
          </a:p>
          <a:p>
            <a:pPr lvl="1"/>
            <a:r>
              <a:rPr lang="id-ID" u="sng" dirty="0"/>
              <a:t>Diperlukan pengambilan keputusan yang praktis untuk mendapatkan hasil yang lebih baik.</a:t>
            </a:r>
          </a:p>
          <a:p>
            <a:pPr lvl="1"/>
            <a:r>
              <a:rPr lang="id-ID" u="sng" dirty="0"/>
              <a:t>Setiap keputusan hendaknya dilembagakan agar diketahui keputusan itu benar.</a:t>
            </a:r>
          </a:p>
          <a:p>
            <a:pPr lvl="1"/>
            <a:r>
              <a:rPr lang="id-ID" u="sng" dirty="0"/>
              <a:t>Setiap keputusan merupakan tindakan permulaan dari serangkaian kegiatan mata rantai berikutnya.</a:t>
            </a:r>
          </a:p>
          <a:p>
            <a:endParaRPr lang="id-ID" dirty="0"/>
          </a:p>
        </p:txBody>
      </p:sp>
    </p:spTree>
    <p:extLst>
      <p:ext uri="{BB962C8B-B14F-4D97-AF65-F5344CB8AC3E}">
        <p14:creationId xmlns:p14="http://schemas.microsoft.com/office/powerpoint/2010/main" val="13025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8 Cara mengambil keputusan agar tidak salah langkah</a:t>
            </a:r>
            <a:br>
              <a:rPr lang="id-ID" b="1" dirty="0"/>
            </a:br>
            <a:endParaRPr lang="id-ID" dirty="0"/>
          </a:p>
        </p:txBody>
      </p:sp>
      <p:sp>
        <p:nvSpPr>
          <p:cNvPr id="3" name="Content Placeholder 2"/>
          <p:cNvSpPr>
            <a:spLocks noGrp="1"/>
          </p:cNvSpPr>
          <p:nvPr>
            <p:ph idx="1"/>
          </p:nvPr>
        </p:nvSpPr>
        <p:spPr/>
        <p:txBody>
          <a:bodyPr>
            <a:normAutofit fontScale="70000" lnSpcReduction="20000"/>
          </a:bodyPr>
          <a:lstStyle/>
          <a:p>
            <a:r>
              <a:rPr lang="id-ID" sz="1400" baseline="30000" dirty="0">
                <a:latin typeface="Arial" pitchFamily="34" charset="0"/>
                <a:cs typeface="Arial" pitchFamily="34" charset="0"/>
              </a:rPr>
              <a:t>1. Kumpulkan informasi dan pahami permasalahannya</a:t>
            </a:r>
            <a:endParaRPr lang="id-ID" sz="1400" b="1" dirty="0">
              <a:latin typeface="Arial" pitchFamily="34" charset="0"/>
              <a:cs typeface="Arial" pitchFamily="34" charset="0"/>
            </a:endParaRPr>
          </a:p>
          <a:p>
            <a:r>
              <a:rPr lang="id-ID" sz="1400" dirty="0" smtClean="0">
                <a:latin typeface="Arial" pitchFamily="34" charset="0"/>
                <a:cs typeface="Arial" pitchFamily="34" charset="0"/>
              </a:rPr>
              <a:t>Saat </a:t>
            </a:r>
            <a:r>
              <a:rPr lang="id-ID" sz="1400" dirty="0">
                <a:latin typeface="Arial" pitchFamily="34" charset="0"/>
                <a:cs typeface="Arial" pitchFamily="34" charset="0"/>
              </a:rPr>
              <a:t>hendak mengambil keputusan, ada baiknya kamu mengumpulkan informasi dan memahami situasimu saat ini. Setelah informasi, dan data yang diperlukan sudah terkumpul, mulailah mempelajarinya dengan saksama</a:t>
            </a:r>
            <a:r>
              <a:rPr lang="id-ID" sz="1400" dirty="0" smtClean="0">
                <a:latin typeface="Arial" pitchFamily="34" charset="0"/>
                <a:cs typeface="Arial" pitchFamily="34" charset="0"/>
              </a:rPr>
              <a:t>.</a:t>
            </a:r>
          </a:p>
          <a:p>
            <a:r>
              <a:rPr lang="id-ID" sz="1400" dirty="0">
                <a:latin typeface="Arial" pitchFamily="34" charset="0"/>
                <a:cs typeface="Arial" pitchFamily="34" charset="0"/>
              </a:rPr>
              <a:t>2. Batasi opsi kemungkinan</a:t>
            </a:r>
            <a:endParaRPr lang="id-ID" sz="1400" b="1" dirty="0">
              <a:latin typeface="Arial" pitchFamily="34" charset="0"/>
              <a:cs typeface="Arial" pitchFamily="34" charset="0"/>
            </a:endParaRPr>
          </a:p>
          <a:p>
            <a:r>
              <a:rPr lang="id-ID" sz="1400" b="1" dirty="0">
                <a:latin typeface="Arial" pitchFamily="34" charset="0"/>
                <a:cs typeface="Arial" pitchFamily="34" charset="0"/>
              </a:rPr>
              <a:t> </a:t>
            </a:r>
            <a:r>
              <a:rPr lang="id-ID" sz="1400" i="1" dirty="0" smtClean="0">
                <a:latin typeface="Arial" pitchFamily="34" charset="0"/>
                <a:cs typeface="Arial" pitchFamily="34" charset="0"/>
              </a:rPr>
              <a:t>Semakin </a:t>
            </a:r>
            <a:r>
              <a:rPr lang="id-ID" sz="1400" i="1" dirty="0">
                <a:latin typeface="Arial" pitchFamily="34" charset="0"/>
                <a:cs typeface="Arial" pitchFamily="34" charset="0"/>
              </a:rPr>
              <a:t>banyak kamu membuat kemungkinan semakin kesulitan kamu mencari solusi masalah-EKRUT</a:t>
            </a:r>
            <a:endParaRPr lang="id-ID" sz="1400" dirty="0">
              <a:latin typeface="Arial" pitchFamily="34" charset="0"/>
              <a:cs typeface="Arial" pitchFamily="34" charset="0"/>
            </a:endParaRPr>
          </a:p>
          <a:p>
            <a:r>
              <a:rPr lang="id-ID" sz="1400" dirty="0">
                <a:latin typeface="Arial" pitchFamily="34" charset="0"/>
                <a:cs typeface="Arial" pitchFamily="34" charset="0"/>
              </a:rPr>
              <a:t>Setelah kamu mencari tahu berbagai macam informasi dari masalah yang kamu hadapi, cara mengambil keputusan lainnya yang bisa kamu lakukan yaitu membatasi opsi kemungkinan dari solusi terhadap permasalahan tersebut.</a:t>
            </a:r>
            <a:r>
              <a:rPr lang="id-ID" dirty="0"/>
              <a:t> </a:t>
            </a:r>
          </a:p>
          <a:p>
            <a:r>
              <a:rPr lang="id-ID" dirty="0"/>
              <a:t>3. Tanyakan kepada orang lain yang berpengalaman</a:t>
            </a:r>
            <a:endParaRPr lang="id-ID" b="1" dirty="0"/>
          </a:p>
          <a:p>
            <a:r>
              <a:rPr lang="id-ID" b="1" dirty="0"/>
              <a:t> </a:t>
            </a:r>
            <a:r>
              <a:rPr lang="id-ID" dirty="0" smtClean="0"/>
              <a:t>Jika </a:t>
            </a:r>
            <a:r>
              <a:rPr lang="id-ID" dirty="0"/>
              <a:t>setelah mengidentifikasi dan menganalisis masalah kamu tetap bingung bagaimana cara mengambil keputusan terbaik, kamu juga bisa menanyakan pada relasi, teman, bahkan sahabat yang berpengalaman</a:t>
            </a:r>
            <a:r>
              <a:rPr lang="id-ID" dirty="0" smtClean="0"/>
              <a:t>.</a:t>
            </a:r>
          </a:p>
          <a:p>
            <a:r>
              <a:rPr lang="id-ID" dirty="0"/>
              <a:t>4. Ingat lagi targetmu</a:t>
            </a:r>
            <a:endParaRPr lang="id-ID" b="1" dirty="0"/>
          </a:p>
          <a:p>
            <a:r>
              <a:rPr lang="id-ID" b="1" dirty="0"/>
              <a:t> </a:t>
            </a:r>
            <a:r>
              <a:rPr lang="id-ID" dirty="0"/>
              <a:t/>
            </a:r>
            <a:br>
              <a:rPr lang="id-ID" dirty="0"/>
            </a:br>
            <a:r>
              <a:rPr lang="id-ID" i="1" dirty="0"/>
              <a:t>Pikirkan pula targetmu agar solusi itu tidak bertentangan-EKRUT</a:t>
            </a:r>
            <a:endParaRPr lang="id-ID" dirty="0"/>
          </a:p>
          <a:p>
            <a:r>
              <a:rPr lang="id-ID" dirty="0"/>
              <a:t>Setiap orang pasti memiliki target masing-masing. Apakah ingin menjadi seorang direktur, ataukah ingin memiliki bisnis yang sukses. Mengetahui atau mengingat kembali targetmu akan membantu kamu dalam mengambil keputusan di masa sekarang.</a:t>
            </a:r>
          </a:p>
          <a:p>
            <a:endParaRPr lang="id-ID" dirty="0"/>
          </a:p>
          <a:p>
            <a:endParaRPr lang="id-ID" dirty="0"/>
          </a:p>
          <a:p>
            <a:endParaRPr lang="id-ID" dirty="0"/>
          </a:p>
        </p:txBody>
      </p:sp>
    </p:spTree>
    <p:extLst>
      <p:ext uri="{BB962C8B-B14F-4D97-AF65-F5344CB8AC3E}">
        <p14:creationId xmlns:p14="http://schemas.microsoft.com/office/powerpoint/2010/main" val="1607279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55000" lnSpcReduction="20000"/>
          </a:bodyPr>
          <a:lstStyle/>
          <a:p>
            <a:r>
              <a:rPr lang="id-ID" dirty="0"/>
              <a:t>5. Bayangkan apa yang akan terjadi</a:t>
            </a:r>
            <a:endParaRPr lang="id-ID" b="1" dirty="0"/>
          </a:p>
          <a:p>
            <a:r>
              <a:rPr lang="id-ID" b="1" dirty="0"/>
              <a:t> </a:t>
            </a:r>
            <a:r>
              <a:rPr lang="id-ID" dirty="0" smtClean="0"/>
              <a:t>Setelah </a:t>
            </a:r>
            <a:r>
              <a:rPr lang="id-ID" dirty="0"/>
              <a:t>kamu mengetahui </a:t>
            </a:r>
            <a:r>
              <a:rPr lang="id-ID" i="1" dirty="0"/>
              <a:t>goals </a:t>
            </a:r>
            <a:r>
              <a:rPr lang="id-ID" dirty="0"/>
              <a:t>dan apa yang perlu kamu lakukan untuk mencapainya, cobalah untuk membayangkan bagaimana masa depanmu ketika kamu memilih untuk mengambil keputusan tersebut. Mulai dari hubunganmu dengan orang sekitar, hingga kondisi kesehatan atau keuanganmu ke depannya</a:t>
            </a:r>
            <a:r>
              <a:rPr lang="id-ID" dirty="0" smtClean="0"/>
              <a:t>.</a:t>
            </a:r>
          </a:p>
          <a:p>
            <a:r>
              <a:rPr lang="id-ID" dirty="0"/>
              <a:t>6. Beranikan diri dalam mengambil risiko</a:t>
            </a:r>
            <a:endParaRPr lang="id-ID" b="1" dirty="0"/>
          </a:p>
          <a:p>
            <a:r>
              <a:rPr lang="id-ID" b="1" dirty="0"/>
              <a:t> </a:t>
            </a:r>
            <a:r>
              <a:rPr lang="id-ID" dirty="0" smtClean="0"/>
              <a:t>Dalam </a:t>
            </a:r>
            <a:r>
              <a:rPr lang="id-ID" dirty="0"/>
              <a:t>mengambil keputusan, risiko akan selalu ada dan melalui setiap risiko dan kesalahan yang kita alami, kita dapat belajar untuk memperbaiki kesalahan itu untuk menghadapi berbagai permasalahan lainnya dengan level yang lebih tinggi dan tentu saja lebih cenderung sulit</a:t>
            </a:r>
            <a:r>
              <a:rPr lang="id-ID" dirty="0" smtClean="0"/>
              <a:t>.</a:t>
            </a:r>
          </a:p>
          <a:p>
            <a:r>
              <a:rPr lang="id-ID" dirty="0"/>
              <a:t>7. Jaga emosi</a:t>
            </a:r>
            <a:endParaRPr lang="id-ID" b="1" dirty="0"/>
          </a:p>
          <a:p>
            <a:r>
              <a:rPr lang="id-ID" dirty="0" smtClean="0"/>
              <a:t>Sebelum </a:t>
            </a:r>
            <a:r>
              <a:rPr lang="id-ID" dirty="0"/>
              <a:t>berani mengambil keputusan, kamu sebaiknya juga tidak melewati </a:t>
            </a:r>
            <a:r>
              <a:rPr lang="id-ID" b="1" dirty="0"/>
              <a:t>cara mengambil keputusan</a:t>
            </a:r>
            <a:r>
              <a:rPr lang="id-ID" dirty="0"/>
              <a:t> selanjutnya yaitu, dengan menjaga emosi. Hal ini karena siapapun yang mengalami situasi emosional dapat berisiko menimbulkan masalah</a:t>
            </a:r>
            <a:r>
              <a:rPr lang="id-ID" dirty="0" smtClean="0"/>
              <a:t>.</a:t>
            </a:r>
          </a:p>
          <a:p>
            <a:r>
              <a:rPr lang="id-ID" dirty="0"/>
              <a:t>8. Terakhir, lakukanlah hal ini</a:t>
            </a:r>
            <a:endParaRPr lang="id-ID" b="1" dirty="0"/>
          </a:p>
          <a:p>
            <a:r>
              <a:rPr lang="id-ID" b="1" dirty="0"/>
              <a:t> </a:t>
            </a:r>
            <a:r>
              <a:rPr lang="id-ID" dirty="0" smtClean="0"/>
              <a:t>Setelah </a:t>
            </a:r>
            <a:r>
              <a:rPr lang="id-ID" dirty="0"/>
              <a:t>kamu melakukan beberapa hal di atas, sudah menuliskan daftar pro-kontra, kemungkinan yang ada, dan beberapa pertimbangan lainnya, cobalah untuk beristirahat.</a:t>
            </a:r>
          </a:p>
          <a:p>
            <a:endParaRPr lang="id-ID" dirty="0"/>
          </a:p>
          <a:p>
            <a:endParaRPr lang="id-ID" dirty="0"/>
          </a:p>
          <a:p>
            <a:endParaRPr lang="id-ID" dirty="0"/>
          </a:p>
          <a:p>
            <a:endParaRPr lang="id-ID" dirty="0"/>
          </a:p>
        </p:txBody>
      </p:sp>
    </p:spTree>
    <p:extLst>
      <p:ext uri="{BB962C8B-B14F-4D97-AF65-F5344CB8AC3E}">
        <p14:creationId xmlns:p14="http://schemas.microsoft.com/office/powerpoint/2010/main" val="1821184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id-ID" sz="3600" b="1" dirty="0"/>
              <a:t>Tips untuk membuat keputusan dengan tepat</a:t>
            </a:r>
            <a:r>
              <a:rPr lang="id-ID" dirty="0"/>
              <a:t/>
            </a:r>
            <a:br>
              <a:rPr lang="id-ID" dirty="0"/>
            </a:br>
            <a:endParaRPr lang="id-ID" dirty="0"/>
          </a:p>
        </p:txBody>
      </p:sp>
      <p:sp>
        <p:nvSpPr>
          <p:cNvPr id="3" name="Content Placeholder 2"/>
          <p:cNvSpPr>
            <a:spLocks noGrp="1"/>
          </p:cNvSpPr>
          <p:nvPr>
            <p:ph idx="1"/>
          </p:nvPr>
        </p:nvSpPr>
        <p:spPr>
          <a:xfrm>
            <a:off x="457200" y="1124744"/>
            <a:ext cx="8229600" cy="5544616"/>
          </a:xfrm>
        </p:spPr>
        <p:txBody>
          <a:bodyPr>
            <a:normAutofit fontScale="55000" lnSpcReduction="20000"/>
          </a:bodyPr>
          <a:lstStyle/>
          <a:p>
            <a:r>
              <a:rPr lang="id-ID" b="1" i="1" dirty="0"/>
              <a:t>1. Buatlah keputusan saat sedang fokus dan tidak terburu-buru</a:t>
            </a:r>
            <a:endParaRPr lang="id-ID" dirty="0"/>
          </a:p>
          <a:p>
            <a:r>
              <a:rPr lang="id-ID" dirty="0"/>
              <a:t> </a:t>
            </a:r>
            <a:r>
              <a:rPr lang="id-ID" dirty="0" smtClean="0"/>
              <a:t>Jangan </a:t>
            </a:r>
            <a:r>
              <a:rPr lang="id-ID" dirty="0"/>
              <a:t>sekali-kali memutuskan sesuatu ketika Anda dalam kondisi kalut dengan pikiran bercabang. Seburuk apapun kondisinya dan sesempit apapun waktunya Anda harus berusaha untuk fokus sejenak</a:t>
            </a:r>
            <a:r>
              <a:rPr lang="id-ID" dirty="0" smtClean="0"/>
              <a:t>.</a:t>
            </a:r>
          </a:p>
          <a:p>
            <a:endParaRPr lang="id-ID" dirty="0" smtClean="0"/>
          </a:p>
          <a:p>
            <a:r>
              <a:rPr lang="id-ID" b="1" i="1" dirty="0"/>
              <a:t>2. Mengumpulkan fakta sebanyak-banyaknya</a:t>
            </a:r>
            <a:endParaRPr lang="id-ID" dirty="0"/>
          </a:p>
          <a:p>
            <a:r>
              <a:rPr lang="id-ID" dirty="0"/>
              <a:t> </a:t>
            </a:r>
            <a:r>
              <a:rPr lang="id-ID" dirty="0" smtClean="0"/>
              <a:t>Anda </a:t>
            </a:r>
            <a:r>
              <a:rPr lang="id-ID" dirty="0"/>
              <a:t>tak bisa membuat keputusan hanya karena mengandalkan informasi dari satu pihak saja. Meski Anda memiliki banyak waktu dan berada dalam kondisi fokus tetapi jika informasi yang Anda miliki sebagai dasar sebelum membuat keputusan hanya sedikit, percuma saja</a:t>
            </a:r>
            <a:r>
              <a:rPr lang="id-ID" dirty="0" smtClean="0"/>
              <a:t>.</a:t>
            </a:r>
          </a:p>
          <a:p>
            <a:endParaRPr lang="id-ID" dirty="0" smtClean="0"/>
          </a:p>
          <a:p>
            <a:r>
              <a:rPr lang="id-ID" b="1" i="1" dirty="0"/>
              <a:t>3. Tetap terbuka untuk semua kemungkinan yang ada</a:t>
            </a:r>
            <a:endParaRPr lang="id-ID" dirty="0"/>
          </a:p>
          <a:p>
            <a:r>
              <a:rPr lang="id-ID" dirty="0"/>
              <a:t> </a:t>
            </a:r>
            <a:r>
              <a:rPr lang="id-ID" dirty="0" smtClean="0"/>
              <a:t>Saat </a:t>
            </a:r>
            <a:r>
              <a:rPr lang="id-ID" dirty="0"/>
              <a:t>data mulai terkumpul, Anda mulai bisa memetakannya sesuai dengan masalah yang ada. Dalam proses ini, berbagai fakta mulai dari yang diharapkan hingga yang sama sekali tidak Anda harapkan akan muncul di depan mata. Saat menghadapi hal ini, selalu ingat dan pikirkan dampak apa yang akan terjadi selanjutnya</a:t>
            </a:r>
            <a:r>
              <a:rPr lang="id-ID" dirty="0" smtClean="0"/>
              <a:t>.</a:t>
            </a:r>
          </a:p>
          <a:p>
            <a:endParaRPr lang="id-ID" dirty="0"/>
          </a:p>
          <a:p>
            <a:r>
              <a:rPr lang="id-ID" b="1" i="1" dirty="0"/>
              <a:t>4. Buat dampak positif dan negatif yang akan diterima</a:t>
            </a:r>
            <a:endParaRPr lang="id-ID" dirty="0"/>
          </a:p>
          <a:p>
            <a:r>
              <a:rPr lang="id-ID" dirty="0"/>
              <a:t> </a:t>
            </a:r>
            <a:r>
              <a:rPr lang="id-ID" dirty="0" smtClean="0"/>
              <a:t>Sebuah </a:t>
            </a:r>
            <a:r>
              <a:rPr lang="id-ID" dirty="0"/>
              <a:t>keputusan pasti akan memberikan dampak, baik </a:t>
            </a:r>
            <a:r>
              <a:rPr lang="id-ID" u="sng" dirty="0">
                <a:hlinkClick r:id="rId2" tooltip="7 Kalimat Positif untuk Menyemangati Diri Sendiri Saat Sedang Bad Mood"/>
              </a:rPr>
              <a:t>positif </a:t>
            </a:r>
            <a:r>
              <a:rPr lang="id-ID" dirty="0"/>
              <a:t>maupun negatif. Jika Anda bingung mana yang akan dipilih di antara beberapa pilihan yang menurut Anda baik coba lakukan hal ini. Tulislah daftar hal positif dan negatif yang akan Anda terima pada tiap pilihan keputusan yang akan diambil dalam secarik kertas</a:t>
            </a:r>
            <a:r>
              <a:rPr lang="id-ID" dirty="0" smtClean="0"/>
              <a:t>.</a:t>
            </a:r>
          </a:p>
          <a:p>
            <a:endParaRPr lang="id-ID" dirty="0" smtClean="0"/>
          </a:p>
          <a:p>
            <a:r>
              <a:rPr lang="id-ID" b="1" i="1" dirty="0"/>
              <a:t>5. Coba ubah pandangan menjadi orang lain</a:t>
            </a:r>
            <a:endParaRPr lang="id-ID" dirty="0"/>
          </a:p>
          <a:p>
            <a:r>
              <a:rPr lang="id-ID" dirty="0"/>
              <a:t> </a:t>
            </a:r>
            <a:r>
              <a:rPr lang="id-ID" dirty="0" smtClean="0"/>
              <a:t>Saat </a:t>
            </a:r>
            <a:r>
              <a:rPr lang="id-ID" dirty="0"/>
              <a:t>keputusan yang akan Anda buat sudah semakin menjurus pada satu hal, maka yang perlu dilakukan yaitu mengevaluasinya kembali. Cek kembali </a:t>
            </a:r>
          </a:p>
          <a:p>
            <a:endParaRPr lang="id-ID" dirty="0"/>
          </a:p>
          <a:p>
            <a:endParaRPr lang="id-ID" dirty="0"/>
          </a:p>
          <a:p>
            <a:endParaRPr lang="id-ID" dirty="0"/>
          </a:p>
        </p:txBody>
      </p:sp>
    </p:spTree>
    <p:extLst>
      <p:ext uri="{BB962C8B-B14F-4D97-AF65-F5344CB8AC3E}">
        <p14:creationId xmlns:p14="http://schemas.microsoft.com/office/powerpoint/2010/main" val="877308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id-ID" b="1" u="sng" dirty="0" smtClean="0"/>
              <a:t>Pengertian Pengembalian Keputusan </a:t>
            </a:r>
            <a:endParaRPr lang="id-ID" dirty="0"/>
          </a:p>
        </p:txBody>
      </p:sp>
      <p:sp>
        <p:nvSpPr>
          <p:cNvPr id="5" name="Content Placeholder 4"/>
          <p:cNvSpPr>
            <a:spLocks noGrp="1"/>
          </p:cNvSpPr>
          <p:nvPr>
            <p:ph idx="1"/>
          </p:nvPr>
        </p:nvSpPr>
        <p:spPr>
          <a:xfrm>
            <a:off x="457200" y="1600200"/>
            <a:ext cx="8686800" cy="5645224"/>
          </a:xfrm>
        </p:spPr>
        <p:txBody>
          <a:bodyPr>
            <a:normAutofit fontScale="62500" lnSpcReduction="20000"/>
          </a:bodyPr>
          <a:lstStyle/>
          <a:p>
            <a:r>
              <a:rPr lang="id-ID" u="sng" dirty="0" smtClean="0"/>
              <a:t>Berikut </a:t>
            </a:r>
            <a:r>
              <a:rPr lang="id-ID" u="sng" dirty="0"/>
              <a:t>Ini Merupakan Pengertian Pengembalian Keputusan Menurut Para Ahli.</a:t>
            </a:r>
            <a:endParaRPr lang="id-ID" dirty="0"/>
          </a:p>
          <a:p>
            <a:r>
              <a:rPr lang="id-ID" i="1" u="sng" dirty="0"/>
              <a:t>1. George R. Terry</a:t>
            </a:r>
            <a:endParaRPr lang="id-ID" b="1" i="1" dirty="0"/>
          </a:p>
          <a:p>
            <a:pPr marL="354013" indent="0">
              <a:buNone/>
            </a:pPr>
            <a:r>
              <a:rPr lang="id-ID" u="sng" dirty="0" smtClean="0"/>
              <a:t>menyatakan </a:t>
            </a:r>
            <a:r>
              <a:rPr lang="id-ID" u="sng" dirty="0"/>
              <a:t>bahwa Pengambilan keputusan ialah  suatu pemilihan alternatif tingkah laku (kelakuan) tertentu dari dua atau lebih alternatif yang ada</a:t>
            </a:r>
            <a:r>
              <a:rPr lang="id-ID" u="sng" dirty="0" smtClean="0"/>
              <a:t>.</a:t>
            </a:r>
          </a:p>
          <a:p>
            <a:pPr marL="354013" indent="0">
              <a:buNone/>
            </a:pPr>
            <a:endParaRPr lang="id-ID" dirty="0"/>
          </a:p>
          <a:p>
            <a:r>
              <a:rPr lang="id-ID" i="1" u="sng" dirty="0"/>
              <a:t>2. S.P. Siagian</a:t>
            </a:r>
            <a:endParaRPr lang="id-ID" b="1" i="1" dirty="0"/>
          </a:p>
          <a:p>
            <a:pPr marL="354013" indent="0">
              <a:buNone/>
            </a:pPr>
            <a:r>
              <a:rPr lang="id-ID" u="sng" dirty="0" smtClean="0"/>
              <a:t>menyatakan </a:t>
            </a:r>
            <a:r>
              <a:rPr lang="id-ID" u="sng" dirty="0"/>
              <a:t>bahwa Pengambilan keputusan ialah sebuah pendekatan yang sistematis terhadap sebuah hakikat alternatif yang dihadapi dan mengambil suatu tindakan yang menurut perhitungan adalah suatu tindakan yang paling tepat</a:t>
            </a:r>
            <a:r>
              <a:rPr lang="id-ID" u="sng" dirty="0" smtClean="0"/>
              <a:t>.</a:t>
            </a:r>
          </a:p>
          <a:p>
            <a:pPr marL="354013" indent="0">
              <a:buNone/>
            </a:pPr>
            <a:endParaRPr lang="id-ID" dirty="0"/>
          </a:p>
          <a:p>
            <a:r>
              <a:rPr lang="id-ID" i="1" u="sng" dirty="0"/>
              <a:t>3. James A.F. Stoner</a:t>
            </a:r>
            <a:endParaRPr lang="id-ID" b="1" i="1" dirty="0"/>
          </a:p>
          <a:p>
            <a:pPr marL="354013" indent="0">
              <a:buNone/>
            </a:pPr>
            <a:r>
              <a:rPr lang="id-ID" u="sng" dirty="0" smtClean="0"/>
              <a:t>Pengambilan </a:t>
            </a:r>
            <a:r>
              <a:rPr lang="id-ID" u="sng" dirty="0"/>
              <a:t>keputusan ialah suatu proses yang digunakan untuk memilih suatu tindakan yang sebagai cara pemecahan masalah</a:t>
            </a:r>
            <a:r>
              <a:rPr lang="id-ID" u="sng" dirty="0" smtClean="0"/>
              <a:t>.</a:t>
            </a:r>
          </a:p>
          <a:p>
            <a:pPr marL="0" indent="0">
              <a:buNone/>
            </a:pPr>
            <a:endParaRPr lang="id-ID" dirty="0"/>
          </a:p>
          <a:p>
            <a:r>
              <a:rPr lang="id-ID" i="1" u="sng" dirty="0"/>
              <a:t>4. (Kuswardani,2006)</a:t>
            </a:r>
            <a:endParaRPr lang="id-ID" b="1" i="1" dirty="0"/>
          </a:p>
          <a:p>
            <a:pPr marL="354013" indent="0">
              <a:buNone/>
            </a:pPr>
            <a:r>
              <a:rPr lang="id-ID" u="sng" dirty="0" smtClean="0"/>
              <a:t>menyatakan </a:t>
            </a:r>
            <a:r>
              <a:rPr lang="id-ID" u="sng" dirty="0"/>
              <a:t>bahwa Pengambilan keputusan ialah seorang individu yang tidak merasa puas dengan sebuah situasi yang ada atau dengan prospek situasi yang mendatang dan yang memiliki otoritas untuk berinisiatif dalam mengambil langkah untuk menanggulangi suatu keadaan tersebut.</a:t>
            </a:r>
            <a:endParaRPr lang="id-ID" dirty="0"/>
          </a:p>
          <a:p>
            <a:endParaRPr lang="id-ID" dirty="0"/>
          </a:p>
        </p:txBody>
      </p:sp>
    </p:spTree>
    <p:extLst>
      <p:ext uri="{BB962C8B-B14F-4D97-AF65-F5344CB8AC3E}">
        <p14:creationId xmlns:p14="http://schemas.microsoft.com/office/powerpoint/2010/main" val="2934233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Macam-Macam Pengambil Keputusan</a:t>
            </a:r>
            <a:r>
              <a:rPr lang="id-ID" b="1" dirty="0" smtClean="0"/>
              <a:t/>
            </a:r>
            <a:br>
              <a:rPr lang="id-ID" b="1" dirty="0" smtClean="0"/>
            </a:br>
            <a:endParaRPr lang="id-ID" dirty="0"/>
          </a:p>
        </p:txBody>
      </p:sp>
      <p:sp>
        <p:nvSpPr>
          <p:cNvPr id="3" name="Content Placeholder 2"/>
          <p:cNvSpPr>
            <a:spLocks noGrp="1"/>
          </p:cNvSpPr>
          <p:nvPr>
            <p:ph idx="1"/>
          </p:nvPr>
        </p:nvSpPr>
        <p:spPr/>
        <p:txBody>
          <a:bodyPr>
            <a:normAutofit fontScale="92500" lnSpcReduction="20000"/>
          </a:bodyPr>
          <a:lstStyle/>
          <a:p>
            <a:r>
              <a:rPr lang="id-ID" u="sng" dirty="0" smtClean="0"/>
              <a:t>1</a:t>
            </a:r>
            <a:r>
              <a:rPr lang="id-ID" u="sng" dirty="0"/>
              <a:t>. Keputusan Auto Generated</a:t>
            </a:r>
            <a:endParaRPr lang="id-ID" b="1" dirty="0"/>
          </a:p>
          <a:p>
            <a:r>
              <a:rPr lang="id-ID" u="sng" dirty="0"/>
              <a:t>Pada Keputusan yang satu ini keputusannya diambil dengan cepat dan kurang memperhatikan, mempertimbangkan data, informasi, fakta, dan pada lapangan keputusan nya</a:t>
            </a:r>
            <a:r>
              <a:rPr lang="id-ID" u="sng" dirty="0" smtClean="0"/>
              <a:t>.</a:t>
            </a:r>
          </a:p>
          <a:p>
            <a:pPr marL="0" indent="0">
              <a:buNone/>
            </a:pPr>
            <a:endParaRPr lang="id-ID" u="sng" dirty="0" smtClean="0"/>
          </a:p>
          <a:p>
            <a:r>
              <a:rPr lang="id-ID" u="sng" dirty="0"/>
              <a:t>2. Keputusan Induced</a:t>
            </a:r>
            <a:endParaRPr lang="id-ID" b="1" dirty="0"/>
          </a:p>
          <a:p>
            <a:r>
              <a:rPr lang="id-ID" u="sng" dirty="0"/>
              <a:t>Dan Keputusan induced ini diambil dengan berdasarkan </a:t>
            </a:r>
            <a:r>
              <a:rPr lang="id-ID" i="1" u="sng" dirty="0"/>
              <a:t>scientific management</a:t>
            </a:r>
            <a:r>
              <a:rPr lang="id-ID" u="sng" dirty="0"/>
              <a:t> atau manajemen ilmiah, yang sehingga keputusan itu logis, ideal, rasional untuk dilaksanakan dan resiko nya relatif kecil, dalam proses pengambilan keputusan lebih lambat.</a:t>
            </a:r>
            <a:endParaRPr lang="id-ID" dirty="0"/>
          </a:p>
          <a:p>
            <a:endParaRPr lang="id-ID" dirty="0"/>
          </a:p>
          <a:p>
            <a:endParaRPr lang="id-ID" dirty="0"/>
          </a:p>
        </p:txBody>
      </p:sp>
    </p:spTree>
    <p:extLst>
      <p:ext uri="{BB962C8B-B14F-4D97-AF65-F5344CB8AC3E}">
        <p14:creationId xmlns:p14="http://schemas.microsoft.com/office/powerpoint/2010/main" val="1034827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Tujuan Pengambil Keputusan</a:t>
            </a:r>
            <a:r>
              <a:rPr lang="id-ID" b="1" dirty="0" smtClean="0"/>
              <a:t/>
            </a:r>
            <a:br>
              <a:rPr lang="id-ID" b="1" dirty="0" smtClean="0"/>
            </a:br>
            <a:endParaRPr lang="id-ID" dirty="0"/>
          </a:p>
        </p:txBody>
      </p:sp>
      <p:sp>
        <p:nvSpPr>
          <p:cNvPr id="3" name="Content Placeholder 2"/>
          <p:cNvSpPr>
            <a:spLocks noGrp="1"/>
          </p:cNvSpPr>
          <p:nvPr>
            <p:ph idx="1"/>
          </p:nvPr>
        </p:nvSpPr>
        <p:spPr/>
        <p:txBody>
          <a:bodyPr>
            <a:normAutofit fontScale="77500" lnSpcReduction="20000"/>
          </a:bodyPr>
          <a:lstStyle/>
          <a:p>
            <a:r>
              <a:rPr lang="id-ID" u="sng" dirty="0" smtClean="0"/>
              <a:t>Dalam </a:t>
            </a:r>
            <a:r>
              <a:rPr lang="id-ID" u="sng" dirty="0"/>
              <a:t>mengambil keputusan mempunyai tujuan dalam pengambilan keputusan itu dapat dibedakan menjadi </a:t>
            </a:r>
            <a:r>
              <a:rPr lang="id-ID" u="sng" dirty="0" smtClean="0"/>
              <a:t>:</a:t>
            </a:r>
          </a:p>
          <a:p>
            <a:pPr marL="0" indent="0">
              <a:buNone/>
            </a:pPr>
            <a:endParaRPr lang="id-ID" dirty="0"/>
          </a:p>
          <a:p>
            <a:r>
              <a:rPr lang="id-ID" i="1" u="sng" dirty="0"/>
              <a:t>1. Tujuan yang bersifat tunggal</a:t>
            </a:r>
            <a:endParaRPr lang="id-ID" b="1" i="1" dirty="0"/>
          </a:p>
          <a:p>
            <a:r>
              <a:rPr lang="id-ID" u="sng" dirty="0"/>
              <a:t>Tujuan pengambilan keputusan yang bersifat tunggal yaitu terjadi apabila dalam keputusan yang dihasilkan hanya menyangkut satu masalah, yang artinya bahwa sekali diputuskan, tidak ada kaitannya dengan masalah lain</a:t>
            </a:r>
            <a:r>
              <a:rPr lang="id-ID" u="sng" dirty="0" smtClean="0"/>
              <a:t>.</a:t>
            </a:r>
          </a:p>
          <a:p>
            <a:pPr marL="0" indent="0">
              <a:buNone/>
            </a:pPr>
            <a:endParaRPr lang="id-ID" u="sng" dirty="0" smtClean="0"/>
          </a:p>
          <a:p>
            <a:r>
              <a:rPr lang="id-ID" i="1" u="sng" dirty="0"/>
              <a:t>2. Tujuan yang bersifat ganda</a:t>
            </a:r>
            <a:endParaRPr lang="id-ID" b="1" i="1" dirty="0"/>
          </a:p>
          <a:p>
            <a:r>
              <a:rPr lang="id-ID" u="sng" dirty="0"/>
              <a:t>Tujuan pengambilan keputusan yang bersifat ganda yaitu terjadi jika keputusan yang dihasilkan itu menyangkut lebih dari satu masalah, yang artinya keputusan yang diambil itu sekaligus memecahkan dua (atau lebih) masalah yang sifatnya kontradiktif atau yang sifatnya tidak kontradiktif.</a:t>
            </a:r>
            <a:endParaRPr lang="id-ID" dirty="0"/>
          </a:p>
          <a:p>
            <a:endParaRPr lang="id-ID" dirty="0"/>
          </a:p>
        </p:txBody>
      </p:sp>
    </p:spTree>
    <p:extLst>
      <p:ext uri="{BB962C8B-B14F-4D97-AF65-F5344CB8AC3E}">
        <p14:creationId xmlns:p14="http://schemas.microsoft.com/office/powerpoint/2010/main" val="2105937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Fungsi Pengambilan Keputusan</a:t>
            </a:r>
            <a:r>
              <a:rPr lang="id-ID" b="1" dirty="0" smtClean="0"/>
              <a:t/>
            </a:r>
            <a:br>
              <a:rPr lang="id-ID" b="1" dirty="0" smtClean="0"/>
            </a:br>
            <a:endParaRPr lang="id-ID" dirty="0"/>
          </a:p>
        </p:txBody>
      </p:sp>
      <p:sp>
        <p:nvSpPr>
          <p:cNvPr id="3" name="Content Placeholder 2"/>
          <p:cNvSpPr>
            <a:spLocks noGrp="1"/>
          </p:cNvSpPr>
          <p:nvPr>
            <p:ph idx="1"/>
          </p:nvPr>
        </p:nvSpPr>
        <p:spPr>
          <a:xfrm>
            <a:off x="107504" y="1600200"/>
            <a:ext cx="8928992" cy="4525963"/>
          </a:xfrm>
        </p:spPr>
        <p:txBody>
          <a:bodyPr>
            <a:normAutofit lnSpcReduction="10000"/>
          </a:bodyPr>
          <a:lstStyle/>
          <a:p>
            <a:r>
              <a:rPr lang="id-ID" u="sng" dirty="0" smtClean="0"/>
              <a:t>Pengambilan </a:t>
            </a:r>
            <a:r>
              <a:rPr lang="id-ID" u="sng" dirty="0"/>
              <a:t>keputusan sebagai </a:t>
            </a:r>
            <a:r>
              <a:rPr lang="id-ID" i="1" u="sng" dirty="0">
                <a:solidFill>
                  <a:srgbClr val="0070C0"/>
                </a:solidFill>
              </a:rPr>
              <a:t>suatu kelanjutan dari cara pemecahan masalah</a:t>
            </a:r>
            <a:r>
              <a:rPr lang="id-ID" u="sng" dirty="0"/>
              <a:t> memiliki fungsi antara lain </a:t>
            </a:r>
            <a:r>
              <a:rPr lang="id-ID" u="sng" dirty="0" smtClean="0"/>
              <a:t>:</a:t>
            </a:r>
          </a:p>
          <a:p>
            <a:pPr marL="900113" indent="-369888"/>
            <a:r>
              <a:rPr lang="id-ID" u="sng" dirty="0" smtClean="0"/>
              <a:t>1. Awal </a:t>
            </a:r>
            <a:r>
              <a:rPr lang="id-ID" u="sng" dirty="0"/>
              <a:t>dari semua aktivitas manusia yg sadar dan terarah, baik secara individual maupun secara kelompok, baik secara institusional maupun secara </a:t>
            </a:r>
            <a:r>
              <a:rPr lang="id-ID" u="sng" dirty="0" smtClean="0"/>
              <a:t>organisasional</a:t>
            </a:r>
          </a:p>
          <a:p>
            <a:pPr marL="900113" lvl="0" indent="-369888"/>
            <a:r>
              <a:rPr lang="id-ID" u="sng" dirty="0" smtClean="0"/>
              <a:t>2. Suatu </a:t>
            </a:r>
            <a:r>
              <a:rPr lang="id-ID" u="sng" dirty="0"/>
              <a:t>yang bersifat futuristik, artinya bersangkut  paut dengan hari depan, masa yg akan datang, dimana efeknya atau pengaruhnya berlangsung cukup lama.</a:t>
            </a:r>
            <a:endParaRPr lang="id-ID" dirty="0"/>
          </a:p>
          <a:p>
            <a:endParaRPr lang="id-ID" dirty="0"/>
          </a:p>
          <a:p>
            <a:endParaRPr lang="id-ID" dirty="0"/>
          </a:p>
        </p:txBody>
      </p:sp>
    </p:spTree>
    <p:extLst>
      <p:ext uri="{BB962C8B-B14F-4D97-AF65-F5344CB8AC3E}">
        <p14:creationId xmlns:p14="http://schemas.microsoft.com/office/powerpoint/2010/main" val="91643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Teknik Pengambilan Keputusan</a:t>
            </a:r>
            <a:r>
              <a:rPr lang="id-ID" b="1" dirty="0" smtClean="0"/>
              <a:t/>
            </a:r>
            <a:br>
              <a:rPr lang="id-ID" b="1" dirty="0" smtClean="0"/>
            </a:br>
            <a:endParaRPr lang="id-ID" dirty="0"/>
          </a:p>
        </p:txBody>
      </p:sp>
      <p:sp>
        <p:nvSpPr>
          <p:cNvPr id="3" name="Content Placeholder 2"/>
          <p:cNvSpPr>
            <a:spLocks noGrp="1"/>
          </p:cNvSpPr>
          <p:nvPr>
            <p:ph idx="1"/>
          </p:nvPr>
        </p:nvSpPr>
        <p:spPr>
          <a:xfrm>
            <a:off x="457200" y="1268760"/>
            <a:ext cx="8229600" cy="4857403"/>
          </a:xfrm>
        </p:spPr>
        <p:txBody>
          <a:bodyPr>
            <a:normAutofit fontScale="55000" lnSpcReduction="20000"/>
          </a:bodyPr>
          <a:lstStyle/>
          <a:p>
            <a:r>
              <a:rPr lang="id-ID" i="1" u="sng" dirty="0" smtClean="0"/>
              <a:t>1</a:t>
            </a:r>
            <a:r>
              <a:rPr lang="id-ID" i="1" u="sng" dirty="0"/>
              <a:t>. Operation </a:t>
            </a:r>
            <a:r>
              <a:rPr lang="id-ID" i="1" u="sng" dirty="0" smtClean="0"/>
              <a:t>Research  </a:t>
            </a:r>
          </a:p>
          <a:p>
            <a:r>
              <a:rPr lang="id-ID" u="sng" dirty="0" smtClean="0"/>
              <a:t>merupakan</a:t>
            </a:r>
            <a:r>
              <a:rPr lang="id-ID" u="sng" dirty="0"/>
              <a:t> dengan menggunakan suatu metode-metode scientific (yang terdiri dari teknik-teknik matematis) dalam analisis dan pemecahan suatu maslah tertentu, penerapan dalam teknik ini yaitu usaha inventarisasi</a:t>
            </a:r>
            <a:r>
              <a:rPr lang="id-ID" u="sng" dirty="0" smtClean="0"/>
              <a:t>.</a:t>
            </a:r>
          </a:p>
          <a:p>
            <a:endParaRPr lang="id-ID" u="sng" dirty="0" smtClean="0"/>
          </a:p>
          <a:p>
            <a:r>
              <a:rPr lang="id-ID" i="1" u="sng" dirty="0"/>
              <a:t>2. Linear Programming</a:t>
            </a:r>
            <a:endParaRPr lang="id-ID" b="1" i="1" dirty="0"/>
          </a:p>
          <a:p>
            <a:r>
              <a:rPr lang="id-ID" u="sng" dirty="0"/>
              <a:t>merupakan dengan memakai rumus-rumus matematik yang disebut juga dengan vector analysis</a:t>
            </a:r>
            <a:r>
              <a:rPr lang="id-ID" u="sng" dirty="0" smtClean="0"/>
              <a:t>.</a:t>
            </a:r>
          </a:p>
          <a:p>
            <a:endParaRPr lang="id-ID" u="sng" dirty="0" smtClean="0"/>
          </a:p>
          <a:p>
            <a:r>
              <a:rPr lang="id-ID" u="sng" dirty="0" smtClean="0"/>
              <a:t>3.</a:t>
            </a:r>
            <a:r>
              <a:rPr lang="id-ID" i="1" u="sng" dirty="0"/>
              <a:t> Gaming War Games</a:t>
            </a:r>
            <a:endParaRPr lang="id-ID" b="1" i="1" dirty="0"/>
          </a:p>
          <a:p>
            <a:r>
              <a:rPr lang="id-ID" u="sng" dirty="0"/>
              <a:t>merupakan dengan teori yang biasa </a:t>
            </a:r>
            <a:r>
              <a:rPr lang="id-ID" u="sng" dirty="0" smtClean="0"/>
              <a:t>dipakai</a:t>
            </a:r>
            <a:r>
              <a:rPr lang="id-ID" u="sng" dirty="0"/>
              <a:t> dalam menentukan strategi</a:t>
            </a:r>
            <a:r>
              <a:rPr lang="id-ID" u="sng" dirty="0" smtClean="0"/>
              <a:t>.</a:t>
            </a:r>
          </a:p>
          <a:p>
            <a:endParaRPr lang="id-ID" u="sng" dirty="0" smtClean="0"/>
          </a:p>
          <a:p>
            <a:r>
              <a:rPr lang="id-ID" i="1" u="sng" dirty="0"/>
              <a:t>4. Probability</a:t>
            </a:r>
            <a:endParaRPr lang="id-ID" b="1" i="1" dirty="0"/>
          </a:p>
          <a:p>
            <a:r>
              <a:rPr lang="id-ID" u="sng" dirty="0"/>
              <a:t>merupakan dengan sebuah teori kemungkinan yang bisa diterapkan pada kalkulasi rasionalitas hal-hal yang tidak normal, dalam mengenai sebuah keputusan yang dipertimbangkan dan diperhitungkan</a:t>
            </a:r>
            <a:r>
              <a:rPr lang="id-ID" u="sng" dirty="0" smtClean="0"/>
              <a:t>.</a:t>
            </a:r>
          </a:p>
          <a:p>
            <a:endParaRPr lang="id-ID" dirty="0"/>
          </a:p>
          <a:p>
            <a:r>
              <a:rPr lang="id-ID" i="1" u="sng" dirty="0"/>
              <a:t>5. Rangking and statistical weighting</a:t>
            </a:r>
            <a:endParaRPr lang="id-ID" b="1" i="1" dirty="0"/>
          </a:p>
          <a:p>
            <a:r>
              <a:rPr lang="id-ID" u="sng" dirty="0"/>
              <a:t>Yaitu dengan cara:</a:t>
            </a:r>
            <a:endParaRPr lang="id-ID" dirty="0"/>
          </a:p>
          <a:p>
            <a:pPr lvl="0"/>
            <a:r>
              <a:rPr lang="id-ID" u="sng" dirty="0"/>
              <a:t>Menempatkan berbagai faktor yang akan mempengaruhi suatu keputusan akhir</a:t>
            </a:r>
            <a:endParaRPr lang="id-ID" dirty="0"/>
          </a:p>
          <a:p>
            <a:pPr lvl="0"/>
            <a:r>
              <a:rPr lang="id-ID" u="sng" dirty="0"/>
              <a:t>menimbang suatu faktor-faktor yang bisa dibandingkan dan yang tercakup didalam setiap alternatif.</a:t>
            </a:r>
            <a:endParaRPr lang="id-ID" dirty="0"/>
          </a:p>
          <a:p>
            <a:endParaRPr lang="id-ID" dirty="0"/>
          </a:p>
          <a:p>
            <a:endParaRPr lang="id-ID" dirty="0"/>
          </a:p>
          <a:p>
            <a:endParaRPr lang="id-ID" dirty="0"/>
          </a:p>
          <a:p>
            <a:endParaRPr lang="id-ID" dirty="0"/>
          </a:p>
        </p:txBody>
      </p:sp>
    </p:spTree>
    <p:extLst>
      <p:ext uri="{BB962C8B-B14F-4D97-AF65-F5344CB8AC3E}">
        <p14:creationId xmlns:p14="http://schemas.microsoft.com/office/powerpoint/2010/main" val="902720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Tahap-Tahap Pengambilan Keputusan</a:t>
            </a:r>
            <a:r>
              <a:rPr lang="id-ID" b="1" dirty="0" smtClean="0"/>
              <a:t/>
            </a:r>
            <a:br>
              <a:rPr lang="id-ID" b="1" dirty="0" smtClean="0"/>
            </a:br>
            <a:endParaRPr lang="id-ID" dirty="0"/>
          </a:p>
        </p:txBody>
      </p:sp>
      <p:sp>
        <p:nvSpPr>
          <p:cNvPr id="3" name="Content Placeholder 2"/>
          <p:cNvSpPr>
            <a:spLocks noGrp="1"/>
          </p:cNvSpPr>
          <p:nvPr>
            <p:ph idx="1"/>
          </p:nvPr>
        </p:nvSpPr>
        <p:spPr>
          <a:xfrm>
            <a:off x="107504" y="1268760"/>
            <a:ext cx="8856984" cy="5400600"/>
          </a:xfrm>
        </p:spPr>
        <p:txBody>
          <a:bodyPr>
            <a:normAutofit lnSpcReduction="10000"/>
          </a:bodyPr>
          <a:lstStyle/>
          <a:p>
            <a:r>
              <a:rPr lang="id-ID" dirty="0" smtClean="0"/>
              <a:t>Tahap-Tahap </a:t>
            </a:r>
            <a:r>
              <a:rPr lang="id-ID" dirty="0"/>
              <a:t>Pengambilan Keputusan Menurut Simon (1960) yaitu sebagai berikut :</a:t>
            </a:r>
          </a:p>
          <a:p>
            <a:pPr marL="457200" lvl="1" indent="0">
              <a:buNone/>
            </a:pPr>
            <a:r>
              <a:rPr lang="id-ID" b="1" i="1" dirty="0" smtClean="0"/>
              <a:t>1. Intelligence</a:t>
            </a:r>
            <a:endParaRPr lang="id-ID" b="1" i="1" dirty="0"/>
          </a:p>
          <a:p>
            <a:pPr lvl="1"/>
            <a:r>
              <a:rPr lang="id-ID" dirty="0"/>
              <a:t>yaitu suatu pengumpulan informasi untuk mengindetifikasikan suatu permasalahan.</a:t>
            </a:r>
          </a:p>
          <a:p>
            <a:pPr marL="457200" lvl="1" indent="0">
              <a:buNone/>
            </a:pPr>
            <a:r>
              <a:rPr lang="id-ID" b="1" i="1" dirty="0" smtClean="0"/>
              <a:t>2. Design</a:t>
            </a:r>
            <a:endParaRPr lang="id-ID" b="1" i="1" dirty="0"/>
          </a:p>
          <a:p>
            <a:pPr lvl="1"/>
            <a:r>
              <a:rPr lang="id-ID" dirty="0"/>
              <a:t>yaitu suatu tahap perancangan solusi dalam bentuk alternatif dalam pemecahan masalah.</a:t>
            </a:r>
          </a:p>
          <a:p>
            <a:pPr marL="457200" lvl="1" indent="0">
              <a:buNone/>
            </a:pPr>
            <a:r>
              <a:rPr lang="id-ID" b="1" i="1" dirty="0" smtClean="0"/>
              <a:t>3. Choice</a:t>
            </a:r>
            <a:endParaRPr lang="id-ID" b="1" i="1" dirty="0"/>
          </a:p>
          <a:p>
            <a:pPr lvl="1"/>
            <a:r>
              <a:rPr lang="id-ID" dirty="0"/>
              <a:t>yaitu suatu tahap memilih dari solusi dari alternatif – alternatif yang telah disediakan.</a:t>
            </a:r>
          </a:p>
          <a:p>
            <a:pPr marL="457200" lvl="1" indent="0">
              <a:buNone/>
            </a:pPr>
            <a:r>
              <a:rPr lang="id-ID" b="1" i="1" dirty="0" smtClean="0"/>
              <a:t>4. Implementation</a:t>
            </a:r>
            <a:endParaRPr lang="id-ID" b="1" i="1" dirty="0"/>
          </a:p>
          <a:p>
            <a:pPr lvl="1"/>
            <a:r>
              <a:rPr lang="id-ID" dirty="0"/>
              <a:t>yaitu suatu tahap melaksanakan suatu keputusan dan melaporkan hasilnya.</a:t>
            </a:r>
          </a:p>
          <a:p>
            <a:endParaRPr lang="id-ID" dirty="0"/>
          </a:p>
        </p:txBody>
      </p:sp>
    </p:spTree>
    <p:extLst>
      <p:ext uri="{BB962C8B-B14F-4D97-AF65-F5344CB8AC3E}">
        <p14:creationId xmlns:p14="http://schemas.microsoft.com/office/powerpoint/2010/main" val="250703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u="sng" dirty="0" smtClean="0"/>
              <a:t>Unsur Pengambilan Keputusan</a:t>
            </a:r>
            <a:r>
              <a:rPr lang="id-ID" b="1" dirty="0" smtClean="0"/>
              <a:t/>
            </a:r>
            <a:br>
              <a:rPr lang="id-ID" b="1" dirty="0" smtClean="0"/>
            </a:br>
            <a:endParaRPr lang="id-ID" dirty="0"/>
          </a:p>
        </p:txBody>
      </p:sp>
      <p:sp>
        <p:nvSpPr>
          <p:cNvPr id="3" name="Content Placeholder 2"/>
          <p:cNvSpPr>
            <a:spLocks noGrp="1"/>
          </p:cNvSpPr>
          <p:nvPr>
            <p:ph idx="1"/>
          </p:nvPr>
        </p:nvSpPr>
        <p:spPr>
          <a:xfrm>
            <a:off x="107504" y="1196752"/>
            <a:ext cx="9036496" cy="5472608"/>
          </a:xfrm>
        </p:spPr>
        <p:txBody>
          <a:bodyPr>
            <a:normAutofit/>
          </a:bodyPr>
          <a:lstStyle/>
          <a:p>
            <a:r>
              <a:rPr lang="id-ID" dirty="0" smtClean="0"/>
              <a:t>Unsur </a:t>
            </a:r>
            <a:r>
              <a:rPr lang="id-ID" dirty="0"/>
              <a:t>Pengambilan </a:t>
            </a:r>
            <a:r>
              <a:rPr lang="id-ID" dirty="0" smtClean="0"/>
              <a:t>Keputusan sbb;</a:t>
            </a:r>
            <a:endParaRPr lang="id-ID" dirty="0"/>
          </a:p>
          <a:p>
            <a:pPr lvl="1"/>
            <a:r>
              <a:rPr lang="id-ID" dirty="0" smtClean="0"/>
              <a:t>pertama </a:t>
            </a:r>
            <a:r>
              <a:rPr lang="id-ID" dirty="0"/>
              <a:t>yaitu Tujuan dari pengambilan </a:t>
            </a:r>
            <a:r>
              <a:rPr lang="id-ID" dirty="0" smtClean="0"/>
              <a:t>keputusan</a:t>
            </a:r>
          </a:p>
          <a:p>
            <a:pPr lvl="0"/>
            <a:endParaRPr lang="id-ID" dirty="0"/>
          </a:p>
          <a:p>
            <a:pPr lvl="1"/>
            <a:r>
              <a:rPr lang="id-ID" dirty="0" smtClean="0"/>
              <a:t>kedua </a:t>
            </a:r>
            <a:r>
              <a:rPr lang="id-ID" dirty="0"/>
              <a:t>Identifikasi alternatif keputusan yang memecahkan suatu </a:t>
            </a:r>
            <a:r>
              <a:rPr lang="id-ID" dirty="0" smtClean="0"/>
              <a:t>permasalahan</a:t>
            </a:r>
          </a:p>
          <a:p>
            <a:pPr lvl="0"/>
            <a:endParaRPr lang="id-ID" dirty="0"/>
          </a:p>
          <a:p>
            <a:pPr lvl="1"/>
            <a:r>
              <a:rPr lang="id-ID" dirty="0" smtClean="0"/>
              <a:t>ketiga </a:t>
            </a:r>
            <a:r>
              <a:rPr lang="id-ID" dirty="0"/>
              <a:t>perhitungan tentang suatu faktor-faktor yang tidak bisa diketahui sebelumnya atau di luar jangkauan </a:t>
            </a:r>
            <a:r>
              <a:rPr lang="id-ID" dirty="0" smtClean="0"/>
              <a:t>manusia</a:t>
            </a:r>
          </a:p>
          <a:p>
            <a:pPr lvl="0"/>
            <a:endParaRPr lang="id-ID" dirty="0"/>
          </a:p>
          <a:p>
            <a:pPr lvl="1"/>
            <a:r>
              <a:rPr lang="id-ID" dirty="0"/>
              <a:t>Dan yang terakhir Sarana dan perlengkapan untuk mengevaluasi atau mengukur suatu hasil dari suatu pengambilan keputusan.</a:t>
            </a:r>
          </a:p>
          <a:p>
            <a:endParaRPr lang="id-ID" dirty="0"/>
          </a:p>
        </p:txBody>
      </p:sp>
    </p:spTree>
    <p:extLst>
      <p:ext uri="{BB962C8B-B14F-4D97-AF65-F5344CB8AC3E}">
        <p14:creationId xmlns:p14="http://schemas.microsoft.com/office/powerpoint/2010/main" val="3821464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id-ID" sz="3100" b="1" u="sng" dirty="0" smtClean="0"/>
              <a:t>Faktor-faktor yang perlu diperhatikan dalam Pengambilan Keputusan</a:t>
            </a:r>
            <a:r>
              <a:rPr lang="id-ID" b="1" dirty="0" smtClean="0"/>
              <a:t/>
            </a:r>
            <a:br>
              <a:rPr lang="id-ID" b="1" dirty="0" smtClean="0"/>
            </a:br>
            <a:endParaRPr lang="id-ID" dirty="0"/>
          </a:p>
        </p:txBody>
      </p:sp>
      <p:sp>
        <p:nvSpPr>
          <p:cNvPr id="3" name="Content Placeholder 2"/>
          <p:cNvSpPr>
            <a:spLocks noGrp="1"/>
          </p:cNvSpPr>
          <p:nvPr>
            <p:ph idx="1"/>
          </p:nvPr>
        </p:nvSpPr>
        <p:spPr>
          <a:xfrm>
            <a:off x="251520" y="980728"/>
            <a:ext cx="8892480" cy="5877272"/>
          </a:xfrm>
        </p:spPr>
        <p:txBody>
          <a:bodyPr>
            <a:normAutofit fontScale="70000" lnSpcReduction="20000"/>
          </a:bodyPr>
          <a:lstStyle/>
          <a:p>
            <a:r>
              <a:rPr lang="id-ID" u="sng" dirty="0" smtClean="0"/>
              <a:t>Faktor-faktor </a:t>
            </a:r>
            <a:r>
              <a:rPr lang="id-ID" u="sng" dirty="0"/>
              <a:t>yang perlu diperhatikan dalam pengambilan keputusan menurut Terry</a:t>
            </a:r>
            <a:r>
              <a:rPr lang="id-ID" b="1" u="sng" dirty="0"/>
              <a:t>, </a:t>
            </a:r>
            <a:r>
              <a:rPr lang="id-ID" u="sng" dirty="0"/>
              <a:t>yaitu </a:t>
            </a:r>
            <a:r>
              <a:rPr lang="id-ID" u="sng" dirty="0" smtClean="0"/>
              <a:t>:</a:t>
            </a:r>
          </a:p>
          <a:p>
            <a:endParaRPr lang="id-ID" dirty="0"/>
          </a:p>
          <a:p>
            <a:pPr lvl="1"/>
            <a:r>
              <a:rPr lang="id-ID" dirty="0"/>
              <a:t>Hal-hal yang berwujud maupun yang tidak berwujud, yang emosional maupun yang rasional perlu diperhitungkan dalam pengambilan keputusan.</a:t>
            </a:r>
          </a:p>
          <a:p>
            <a:pPr lvl="1"/>
            <a:r>
              <a:rPr lang="id-ID" dirty="0"/>
              <a:t>Setiap keputusan harus dapat dijadikan bahan untuk mencapai tujuan organisasi.</a:t>
            </a:r>
          </a:p>
          <a:p>
            <a:pPr lvl="1"/>
            <a:r>
              <a:rPr lang="id-ID" dirty="0"/>
              <a:t>Setiap keputusan jangan berorientasi pada kepentingan pribadi, tetapi harus lebih mementingkan kepentingan organisasi.</a:t>
            </a:r>
          </a:p>
          <a:p>
            <a:pPr lvl="1"/>
            <a:r>
              <a:rPr lang="id-ID" dirty="0"/>
              <a:t>Jarang sekali pilihan yang memuaskan, oleh karena itu buatlah altenatif-alternatif tandingan.</a:t>
            </a:r>
          </a:p>
          <a:p>
            <a:pPr lvl="1"/>
            <a:r>
              <a:rPr lang="id-ID" dirty="0"/>
              <a:t>Pengambilan keputusan merupakan tindakan mental dari tindakan ini harus diubah menjadi tindakan fisik.</a:t>
            </a:r>
          </a:p>
          <a:p>
            <a:pPr lvl="1"/>
            <a:r>
              <a:rPr lang="id-ID" dirty="0"/>
              <a:t>Pengambilan keputusan yang efektif membutuhkan waktu yang cukup lama.</a:t>
            </a:r>
          </a:p>
          <a:p>
            <a:pPr lvl="1"/>
            <a:r>
              <a:rPr lang="id-ID" dirty="0"/>
              <a:t>Diperlukan pengambilan keputusan yang praktis untuk mendapatkan hasil yang lebih baik.</a:t>
            </a:r>
          </a:p>
          <a:p>
            <a:pPr lvl="1"/>
            <a:r>
              <a:rPr lang="id-ID" dirty="0"/>
              <a:t>Setiap keputusan hendaknya dilembagakan agar diketahui keputusan itu benar.</a:t>
            </a:r>
          </a:p>
          <a:p>
            <a:pPr lvl="1"/>
            <a:r>
              <a:rPr lang="id-ID" dirty="0"/>
              <a:t>Setiap keputusan merupakan tindakan permulaan dari serangkaian kegiatan mata rantai berikutnya</a:t>
            </a:r>
          </a:p>
        </p:txBody>
      </p:sp>
    </p:spTree>
    <p:extLst>
      <p:ext uri="{BB962C8B-B14F-4D97-AF65-F5344CB8AC3E}">
        <p14:creationId xmlns:p14="http://schemas.microsoft.com/office/powerpoint/2010/main" val="12203646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59</TotalTime>
  <Words>971</Words>
  <Application>Microsoft Office PowerPoint</Application>
  <PresentationFormat>On-screen Show (4:3)</PresentationFormat>
  <Paragraphs>156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TEKNIK PENGAMBILAN KEPUTUSAN </vt:lpstr>
      <vt:lpstr>Pengertian Pengembalian Keputusan </vt:lpstr>
      <vt:lpstr>Macam-Macam Pengambil Keputusan </vt:lpstr>
      <vt:lpstr>Tujuan Pengambil Keputusan </vt:lpstr>
      <vt:lpstr>Fungsi Pengambilan Keputusan </vt:lpstr>
      <vt:lpstr>Teknik Pengambilan Keputusan </vt:lpstr>
      <vt:lpstr>Tahap-Tahap Pengambilan Keputusan </vt:lpstr>
      <vt:lpstr>Unsur Pengambilan Keputusan </vt:lpstr>
      <vt:lpstr>Faktor-faktor yang perlu diperhatikan dalam Pengambilan Keputusan </vt:lpstr>
      <vt:lpstr>Metode – Metode Pengambilan Keputusan </vt:lpstr>
      <vt:lpstr>PowerPoint Presentation</vt:lpstr>
      <vt:lpstr>PowerPoint Presentation</vt:lpstr>
      <vt:lpstr>Kewenangan Setelah Diskusi  (authority rule after discussion) </vt:lpstr>
      <vt:lpstr>Unsur Pengambilan Keputusan </vt:lpstr>
      <vt:lpstr>Faktor-faktor yang perlu diperhatikan dalam Pengambilan Keputusan </vt:lpstr>
      <vt:lpstr>8 Cara mengambil keputusan agar tidak salah langkah </vt:lpstr>
      <vt:lpstr>PowerPoint Presentation</vt:lpstr>
      <vt:lpstr>Tips untuk membuat keputusan dengan tepat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Pengembalian Keputusan</dc:title>
  <dc:creator>Hartono</dc:creator>
  <cp:lastModifiedBy>Hartono</cp:lastModifiedBy>
  <cp:revision>8</cp:revision>
  <dcterms:created xsi:type="dcterms:W3CDTF">2020-04-19T15:11:26Z</dcterms:created>
  <dcterms:modified xsi:type="dcterms:W3CDTF">2020-05-14T15:22:49Z</dcterms:modified>
</cp:coreProperties>
</file>