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58" r:id="rId12"/>
    <p:sldId id="265" r:id="rId13"/>
    <p:sldId id="266" r:id="rId14"/>
    <p:sldId id="277" r:id="rId15"/>
    <p:sldId id="279" r:id="rId16"/>
    <p:sldId id="280" r:id="rId17"/>
    <p:sldId id="281" r:id="rId18"/>
    <p:sldId id="273" r:id="rId19"/>
    <p:sldId id="267" r:id="rId20"/>
    <p:sldId id="269" r:id="rId21"/>
    <p:sldId id="270" r:id="rId22"/>
    <p:sldId id="282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CC3300"/>
    <a:srgbClr val="CCCC00"/>
    <a:srgbClr val="0066FF"/>
    <a:srgbClr val="FF00FF"/>
    <a:srgbClr val="00CC00"/>
    <a:srgbClr val="FF0000"/>
    <a:srgbClr val="FFFF00"/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E9BBF-D0FA-4EF6-AC0D-2C7FE68769E1}" type="datetimeFigureOut">
              <a:rPr lang="id-ID" smtClean="0"/>
              <a:t>04/08/2017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48FF9-8E6C-4DC2-991B-B82977972B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0270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48FF9-8E6C-4DC2-991B-B82977972BAA}" type="slidenum">
              <a:rPr lang="id-ID" smtClean="0"/>
              <a:t>22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20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9218986-F0D2-4654-8E3C-D1625CF27EC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32EB805-B02B-4A16-998E-87E8BFB3C0C8}" type="datetimeFigureOut">
              <a:rPr lang="en-US" smtClean="0"/>
              <a:t>8/4/2017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848600" cy="4343400"/>
          </a:xfrm>
          <a:solidFill>
            <a:schemeClr val="tx1">
              <a:lumMod val="90000"/>
              <a:lumOff val="1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en-US" sz="5400" dirty="0" smtClean="0">
                <a:solidFill>
                  <a:schemeClr val="accent1">
                    <a:lumMod val="75000"/>
                  </a:schemeClr>
                </a:solidFill>
              </a:rPr>
              <a:t>MENGAWAL PROSES PENYUSUNAN RPJ</a:t>
            </a:r>
            <a:r>
              <a:rPr lang="id-ID" sz="5400" dirty="0" smtClean="0">
                <a:solidFill>
                  <a:schemeClr val="accent1">
                    <a:lumMod val="75000"/>
                  </a:schemeClr>
                </a:solidFill>
              </a:rPr>
              <a:t>M DESA</a:t>
            </a:r>
            <a:br>
              <a:rPr lang="id-ID" sz="5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7848600" cy="1600200"/>
          </a:xfr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endParaRPr lang="id-ID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d-ID" sz="2800" dirty="0" smtClean="0">
                <a:solidFill>
                  <a:schemeClr val="tx2">
                    <a:lumMod val="50000"/>
                  </a:schemeClr>
                </a:solidFill>
              </a:rPr>
              <a:t>PELATIHAN </a:t>
            </a:r>
            <a:r>
              <a:rPr lang="id-ID" sz="2800" dirty="0">
                <a:solidFill>
                  <a:schemeClr val="tx2">
                    <a:lumMod val="50000"/>
                  </a:schemeClr>
                </a:solidFill>
              </a:rPr>
              <a:t>SIKLUS TAHUNAN DESA STPMD “APMD”</a:t>
            </a:r>
          </a:p>
          <a:p>
            <a:pPr algn="ctr"/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Yogyakarta, </a:t>
            </a:r>
            <a:r>
              <a:rPr lang="id-ID" sz="2800" dirty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800" dirty="0">
                <a:solidFill>
                  <a:schemeClr val="tx2">
                    <a:lumMod val="50000"/>
                  </a:schemeClr>
                </a:solidFill>
              </a:rPr>
              <a:t>Agustus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201</a:t>
            </a:r>
            <a:r>
              <a:rPr lang="id-ID" sz="2800" dirty="0">
                <a:solidFill>
                  <a:schemeClr val="tx2">
                    <a:lumMod val="50000"/>
                  </a:schemeClr>
                </a:solidFill>
              </a:rPr>
              <a:t>7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9170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 smtClean="0"/>
              <a:t>PRINSIP PERUMUSAN RPJM DESA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id-ID" sz="2400" dirty="0" smtClean="0"/>
              <a:t>Secara </a:t>
            </a:r>
            <a:r>
              <a:rPr lang="id-ID" sz="2400" dirty="0"/>
              <a:t>partisipatif (melibatkan unsur masyarakat</a:t>
            </a:r>
            <a:r>
              <a:rPr lang="id-ID" sz="2400" dirty="0" smtClean="0"/>
              <a:t>).</a:t>
            </a:r>
          </a:p>
          <a:p>
            <a:pPr marL="571500" indent="-457200">
              <a:buAutoNum type="arabicPeriod"/>
            </a:pPr>
            <a:r>
              <a:rPr lang="id-ID" sz="2400" dirty="0" smtClean="0"/>
              <a:t>Mempertimbangkan </a:t>
            </a:r>
            <a:r>
              <a:rPr lang="id-ID" sz="2400" dirty="0"/>
              <a:t>kondisi obyektif desa, meliputi:</a:t>
            </a:r>
          </a:p>
          <a:p>
            <a:pPr marL="900113" indent="-266700">
              <a:buNone/>
            </a:pPr>
            <a:r>
              <a:rPr lang="id-ID" sz="2400" dirty="0"/>
              <a:t>a. Potensi Desa, </a:t>
            </a:r>
            <a:r>
              <a:rPr lang="id-ID" sz="2400" dirty="0" smtClean="0"/>
              <a:t>meliputi: Sumber </a:t>
            </a:r>
            <a:r>
              <a:rPr lang="id-ID" sz="2400" dirty="0"/>
              <a:t>D</a:t>
            </a:r>
            <a:r>
              <a:rPr lang="id-ID" sz="2400" dirty="0" smtClean="0"/>
              <a:t>aya Alam, Sumber Daya manusia, </a:t>
            </a:r>
            <a:r>
              <a:rPr lang="id-ID" sz="2400" dirty="0"/>
              <a:t>S</a:t>
            </a:r>
            <a:r>
              <a:rPr lang="es-ES" sz="2400" dirty="0" err="1" smtClean="0"/>
              <a:t>umber</a:t>
            </a:r>
            <a:r>
              <a:rPr lang="es-ES" sz="2400" dirty="0" smtClean="0"/>
              <a:t> </a:t>
            </a:r>
            <a:r>
              <a:rPr lang="id-ID" sz="2400" dirty="0" err="1"/>
              <a:t>D</a:t>
            </a:r>
            <a:r>
              <a:rPr lang="es-ES" sz="2400" dirty="0" err="1" smtClean="0"/>
              <a:t>aya</a:t>
            </a:r>
            <a:r>
              <a:rPr lang="es-ES" sz="2400" dirty="0" smtClean="0"/>
              <a:t> </a:t>
            </a:r>
            <a:r>
              <a:rPr lang="id-ID" sz="2400" dirty="0" err="1"/>
              <a:t>P</a:t>
            </a:r>
            <a:r>
              <a:rPr lang="es-ES" sz="2400" dirty="0" err="1" smtClean="0"/>
              <a:t>embangunan</a:t>
            </a:r>
            <a:r>
              <a:rPr lang="es-ES" sz="2400" dirty="0" smtClean="0"/>
              <a:t> </a:t>
            </a:r>
            <a:r>
              <a:rPr lang="es-ES" sz="2400" dirty="0"/>
              <a:t>(</a:t>
            </a:r>
            <a:r>
              <a:rPr lang="es-ES" sz="2400" dirty="0" err="1" smtClean="0"/>
              <a:t>sarana-prasarana</a:t>
            </a:r>
            <a:r>
              <a:rPr lang="id-ID" sz="2400" dirty="0"/>
              <a:t> </a:t>
            </a:r>
            <a:r>
              <a:rPr lang="id-ID" sz="2400" dirty="0" smtClean="0"/>
              <a:t>dan </a:t>
            </a:r>
            <a:r>
              <a:rPr lang="id-ID" sz="2400" dirty="0"/>
              <a:t>keuangan</a:t>
            </a:r>
            <a:r>
              <a:rPr lang="id-ID" sz="2400" dirty="0" smtClean="0"/>
              <a:t>), Sumber </a:t>
            </a:r>
            <a:r>
              <a:rPr lang="id-ID" sz="2400" dirty="0"/>
              <a:t>D</a:t>
            </a:r>
            <a:r>
              <a:rPr lang="id-ID" sz="2400" dirty="0" smtClean="0"/>
              <a:t>aya </a:t>
            </a:r>
            <a:r>
              <a:rPr lang="id-ID" sz="2400" dirty="0"/>
              <a:t>S</a:t>
            </a:r>
            <a:r>
              <a:rPr lang="id-ID" sz="2400" dirty="0" smtClean="0"/>
              <a:t>osial </a:t>
            </a:r>
            <a:r>
              <a:rPr lang="id-ID" sz="2400" dirty="0"/>
              <a:t>B</a:t>
            </a:r>
            <a:r>
              <a:rPr lang="id-ID" sz="2400" dirty="0" smtClean="0"/>
              <a:t>udaya </a:t>
            </a:r>
            <a:r>
              <a:rPr lang="id-ID" sz="2400" dirty="0"/>
              <a:t>(gotong </a:t>
            </a:r>
            <a:r>
              <a:rPr lang="id-ID" sz="2400" dirty="0" smtClean="0"/>
              <a:t>royong, kerukunan</a:t>
            </a:r>
            <a:r>
              <a:rPr lang="id-ID" sz="2400" dirty="0"/>
              <a:t>, adat-istiadat, kesenian)</a:t>
            </a:r>
          </a:p>
          <a:p>
            <a:pPr marL="811213" indent="-177800">
              <a:buNone/>
            </a:pPr>
            <a:r>
              <a:rPr lang="id-ID" sz="2400" dirty="0"/>
              <a:t>b. Masalah yang dihadapi Desa</a:t>
            </a:r>
          </a:p>
          <a:p>
            <a:pPr marL="811213" indent="-177800">
              <a:buNone/>
            </a:pPr>
            <a:r>
              <a:rPr lang="sv-SE" sz="2400" dirty="0"/>
              <a:t>c. Kebutuhan Desa (bukan sekadar keinginan)</a:t>
            </a:r>
          </a:p>
          <a:p>
            <a:pPr marL="530225" indent="-415925">
              <a:buNone/>
            </a:pPr>
            <a:r>
              <a:rPr lang="id-ID" sz="2400" dirty="0"/>
              <a:t>3. </a:t>
            </a:r>
            <a:r>
              <a:rPr lang="id-ID" sz="2400" dirty="0" smtClean="0"/>
              <a:t>  Mempertimbangkan </a:t>
            </a:r>
            <a:r>
              <a:rPr lang="id-ID" sz="2400" dirty="0"/>
              <a:t>prioritas </a:t>
            </a:r>
            <a:r>
              <a:rPr lang="id-ID" sz="2400" dirty="0" smtClean="0"/>
              <a:t>program/kegiatan kabupaten/kota</a:t>
            </a:r>
            <a:r>
              <a:rPr lang="id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12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563562"/>
          </a:xfrm>
          <a:solidFill>
            <a:srgbClr val="66FFFF"/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99FF"/>
                </a:solidFill>
              </a:rPr>
              <a:t>ALUR PROSES PENYUSUNAN RPJM </a:t>
            </a:r>
            <a:r>
              <a:rPr lang="id-ID" sz="2400" b="1" dirty="0" smtClean="0">
                <a:solidFill>
                  <a:srgbClr val="0099FF"/>
                </a:solidFill>
              </a:rPr>
              <a:t>Desa</a:t>
            </a:r>
            <a:endParaRPr lang="en-US" sz="2400" b="1" dirty="0">
              <a:solidFill>
                <a:srgbClr val="00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;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1163782"/>
            <a:ext cx="2590800" cy="762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Pembentukan</a:t>
            </a:r>
            <a:r>
              <a:rPr lang="en-US" b="1" dirty="0" smtClean="0"/>
              <a:t> Tim RPJM </a:t>
            </a:r>
            <a:r>
              <a:rPr lang="id-ID" b="1" dirty="0" smtClean="0"/>
              <a:t>Desa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581400" y="1144743"/>
            <a:ext cx="5105400" cy="89361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Penyelarasan</a:t>
            </a:r>
            <a:r>
              <a:rPr lang="en-US" b="1" dirty="0" smtClean="0"/>
              <a:t> </a:t>
            </a:r>
            <a:r>
              <a:rPr lang="en-US" b="1" dirty="0" err="1" smtClean="0"/>
              <a:t>Arah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Perencanaan</a:t>
            </a:r>
            <a:r>
              <a:rPr lang="en-US" b="1" dirty="0" smtClean="0"/>
              <a:t> Pembangunan </a:t>
            </a:r>
            <a:r>
              <a:rPr lang="en-US" b="1" dirty="0" err="1" smtClean="0"/>
              <a:t>Kabupaten</a:t>
            </a:r>
            <a:r>
              <a:rPr lang="en-US" b="1" dirty="0" smtClean="0"/>
              <a:t>/Kota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6991350" y="2286000"/>
            <a:ext cx="2019300" cy="19050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Pengkajian</a:t>
            </a:r>
            <a:r>
              <a:rPr lang="en-US" b="1" dirty="0" smtClean="0"/>
              <a:t> </a:t>
            </a:r>
            <a:r>
              <a:rPr lang="en-US" b="1" dirty="0" err="1" smtClean="0"/>
              <a:t>Keadaan</a:t>
            </a:r>
            <a:r>
              <a:rPr lang="en-US" b="1" dirty="0" smtClean="0"/>
              <a:t> </a:t>
            </a:r>
            <a:r>
              <a:rPr lang="id-ID" b="1" dirty="0"/>
              <a:t> </a:t>
            </a:r>
            <a:r>
              <a:rPr lang="id-ID" b="1" dirty="0" smtClean="0"/>
              <a:t>Desa</a:t>
            </a:r>
            <a:endParaRPr lang="en-US" b="1" dirty="0"/>
          </a:p>
        </p:txBody>
      </p:sp>
      <p:sp>
        <p:nvSpPr>
          <p:cNvPr id="8" name="Right Arrow 7"/>
          <p:cNvSpPr/>
          <p:nvPr/>
        </p:nvSpPr>
        <p:spPr>
          <a:xfrm rot="5400000">
            <a:off x="7886700" y="2019300"/>
            <a:ext cx="762000" cy="533400"/>
          </a:xfrm>
          <a:prstGeom prst="rightArrow">
            <a:avLst>
              <a:gd name="adj1" fmla="val 50000"/>
              <a:gd name="adj2" fmla="val 837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957166" y="2667000"/>
            <a:ext cx="3686089" cy="11430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endParaRPr lang="en-US" b="1" dirty="0" smtClean="0"/>
          </a:p>
          <a:p>
            <a:pPr marL="0" lvl="1" algn="ctr"/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Rencana</a:t>
            </a:r>
            <a:r>
              <a:rPr lang="en-US" b="1" dirty="0" smtClean="0"/>
              <a:t> Pembangunan </a:t>
            </a:r>
            <a:r>
              <a:rPr lang="en-US" b="1" dirty="0" err="1" smtClean="0"/>
              <a:t>Desa</a:t>
            </a:r>
            <a:r>
              <a:rPr lang="en-US" b="1" dirty="0" smtClean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</a:t>
            </a:r>
            <a:r>
              <a:rPr lang="en-US" b="1" dirty="0" err="1" smtClean="0"/>
              <a:t>Musyawarah</a:t>
            </a:r>
            <a:r>
              <a:rPr lang="en-US" b="1" dirty="0" smtClean="0"/>
              <a:t> </a:t>
            </a:r>
            <a:r>
              <a:rPr lang="id-ID" b="1" dirty="0" smtClean="0"/>
              <a:t>Desa</a:t>
            </a:r>
            <a:r>
              <a:rPr lang="en-US" b="1" dirty="0" smtClean="0"/>
              <a:t> </a:t>
            </a:r>
          </a:p>
          <a:p>
            <a:pPr algn="ctr"/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10625032">
            <a:off x="6425045" y="2971800"/>
            <a:ext cx="762000" cy="533400"/>
          </a:xfrm>
          <a:prstGeom prst="rightArrow">
            <a:avLst>
              <a:gd name="adj1" fmla="val 50000"/>
              <a:gd name="adj2" fmla="val 837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04800" y="2279071"/>
            <a:ext cx="2258291" cy="206432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Rancangan</a:t>
            </a:r>
            <a:r>
              <a:rPr lang="en-US" b="1" dirty="0" smtClean="0"/>
              <a:t> RPJM </a:t>
            </a:r>
            <a:r>
              <a:rPr lang="id-ID" b="1" dirty="0" smtClean="0"/>
              <a:t>Desa</a:t>
            </a:r>
            <a:endParaRPr lang="en-US" b="1" dirty="0"/>
          </a:p>
        </p:txBody>
      </p:sp>
      <p:sp>
        <p:nvSpPr>
          <p:cNvPr id="12" name="Right Arrow 11"/>
          <p:cNvSpPr/>
          <p:nvPr/>
        </p:nvSpPr>
        <p:spPr>
          <a:xfrm rot="10621839">
            <a:off x="2272926" y="3044534"/>
            <a:ext cx="762000" cy="533400"/>
          </a:xfrm>
          <a:prstGeom prst="rightArrow">
            <a:avLst>
              <a:gd name="adj1" fmla="val 50000"/>
              <a:gd name="adj2" fmla="val 837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86030" y="4687704"/>
            <a:ext cx="4724400" cy="1295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Rencana</a:t>
            </a:r>
            <a:r>
              <a:rPr lang="en-US" b="1" dirty="0" smtClean="0"/>
              <a:t> Pembangunan </a:t>
            </a:r>
            <a:r>
              <a:rPr lang="en-US" b="1" dirty="0" err="1" smtClean="0"/>
              <a:t>Desa</a:t>
            </a:r>
            <a:r>
              <a:rPr lang="en-US" b="1" dirty="0" smtClean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</a:t>
            </a:r>
            <a:r>
              <a:rPr lang="en-US" b="1" dirty="0" err="1" smtClean="0"/>
              <a:t>Musyawarah</a:t>
            </a:r>
            <a:r>
              <a:rPr lang="en-US" b="1" dirty="0" smtClean="0"/>
              <a:t> </a:t>
            </a:r>
            <a:r>
              <a:rPr lang="en-US" b="1" dirty="0" err="1" smtClean="0"/>
              <a:t>Perencanaan</a:t>
            </a:r>
            <a:r>
              <a:rPr lang="en-US" b="1" dirty="0" smtClean="0"/>
              <a:t> Pembangunan </a:t>
            </a:r>
            <a:r>
              <a:rPr lang="id-ID" b="1" dirty="0" smtClean="0"/>
              <a:t>Desa</a:t>
            </a:r>
            <a:endParaRPr lang="en-US" b="1" dirty="0"/>
          </a:p>
        </p:txBody>
      </p:sp>
      <p:sp>
        <p:nvSpPr>
          <p:cNvPr id="15" name="Right Arrow 14"/>
          <p:cNvSpPr/>
          <p:nvPr/>
        </p:nvSpPr>
        <p:spPr>
          <a:xfrm rot="5400000">
            <a:off x="1108364" y="4242955"/>
            <a:ext cx="762000" cy="533400"/>
          </a:xfrm>
          <a:prstGeom prst="rightArrow">
            <a:avLst>
              <a:gd name="adj1" fmla="val 50000"/>
              <a:gd name="adj2" fmla="val 837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796395" y="4382904"/>
            <a:ext cx="2019300" cy="1905000"/>
          </a:xfrm>
          <a:prstGeom prst="ellipse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enetapan</a:t>
            </a:r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</a:rPr>
              <a:t> RPJM Desa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2957166" y="1324852"/>
            <a:ext cx="762000" cy="533400"/>
          </a:xfrm>
          <a:prstGeom prst="rightArrow">
            <a:avLst>
              <a:gd name="adj1" fmla="val 50000"/>
              <a:gd name="adj2" fmla="val 837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257800" y="5068704"/>
            <a:ext cx="762000" cy="533400"/>
          </a:xfrm>
          <a:prstGeom prst="rightArrow">
            <a:avLst>
              <a:gd name="adj1" fmla="val 50000"/>
              <a:gd name="adj2" fmla="val 837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73" y="152400"/>
            <a:ext cx="8229600" cy="457200"/>
          </a:xfrm>
          <a:solidFill>
            <a:srgbClr val="00CCFF"/>
          </a:solidFill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1.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Pembentukan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Tim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Penyusun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 RPJM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</a:rPr>
              <a:t>Desa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Straight Connector 8"/>
          <p:cNvCxnSpPr>
            <a:endCxn id="13" idx="1"/>
          </p:cNvCxnSpPr>
          <p:nvPr/>
        </p:nvCxnSpPr>
        <p:spPr>
          <a:xfrm>
            <a:off x="4495800" y="1905000"/>
            <a:ext cx="228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24400" y="876300"/>
            <a:ext cx="4267200" cy="2057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b="1" dirty="0" err="1" smtClean="0"/>
              <a:t>Tugas</a:t>
            </a:r>
            <a:r>
              <a:rPr lang="en-US" b="1" dirty="0" smtClean="0"/>
              <a:t> Tim </a:t>
            </a:r>
            <a:r>
              <a:rPr lang="en-US" b="1" dirty="0" err="1" smtClean="0"/>
              <a:t>Penyusun</a:t>
            </a:r>
            <a:r>
              <a:rPr lang="en-US" b="1" dirty="0" smtClean="0"/>
              <a:t> RPJM</a:t>
            </a:r>
            <a:r>
              <a:rPr lang="id-ID" b="1" dirty="0" smtClean="0"/>
              <a:t> Desa</a:t>
            </a:r>
            <a:endParaRPr lang="en-US" dirty="0" smtClean="0"/>
          </a:p>
          <a:p>
            <a:pPr marL="342900" indent="-342900" algn="just">
              <a:buAutoNum type="arabicPeriod"/>
            </a:pPr>
            <a:r>
              <a:rPr lang="en-US" dirty="0" err="1" smtClean="0"/>
              <a:t>Menyelaraskan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pembanguan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/Kota</a:t>
            </a:r>
          </a:p>
          <a:p>
            <a:pPr marL="342900" indent="-342900" algn="just">
              <a:buAutoNum type="arabicPeriod"/>
            </a:pP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id-ID" dirty="0" smtClean="0"/>
              <a:t>Desa</a:t>
            </a:r>
            <a:endParaRPr lang="en-US" dirty="0" smtClean="0"/>
          </a:p>
          <a:p>
            <a:pPr marL="342900" indent="-342900" algn="just">
              <a:buAutoNum type="arabicPeriod"/>
            </a:pP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RPJM</a:t>
            </a:r>
            <a:r>
              <a:rPr lang="id-ID" dirty="0" smtClean="0"/>
              <a:t> Desa</a:t>
            </a:r>
            <a:endParaRPr lang="en-US" dirty="0" smtClean="0"/>
          </a:p>
          <a:p>
            <a:pPr marL="342900" indent="-342900" algn="just">
              <a:buAutoNum type="arabicPeriod"/>
            </a:pP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RPJM</a:t>
            </a:r>
            <a:r>
              <a:rPr lang="id-ID" dirty="0" smtClean="0"/>
              <a:t> Desa</a:t>
            </a:r>
            <a:endParaRPr lang="en-US" dirty="0" smtClean="0"/>
          </a:p>
          <a:p>
            <a:pPr marL="342900" indent="-342900" algn="just">
              <a:buAutoNum type="arabicPeriod"/>
            </a:pPr>
            <a:endParaRPr lang="en-US" dirty="0" smtClean="0"/>
          </a:p>
          <a:p>
            <a:pPr marL="342900" indent="-342900" algn="just">
              <a:buAutoNum type="arabicPeriod"/>
            </a:pP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724400" y="3124200"/>
            <a:ext cx="4267200" cy="32766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err="1" smtClean="0"/>
              <a:t>Struktur</a:t>
            </a:r>
            <a:r>
              <a:rPr lang="en-US" b="1" dirty="0" smtClean="0"/>
              <a:t> Tim </a:t>
            </a:r>
            <a:r>
              <a:rPr lang="en-US" b="1" dirty="0" err="1" smtClean="0"/>
              <a:t>Penyusun</a:t>
            </a:r>
            <a:r>
              <a:rPr lang="en-US" b="1" dirty="0" smtClean="0"/>
              <a:t> RPJM</a:t>
            </a:r>
            <a:r>
              <a:rPr lang="id-ID" b="1" dirty="0" smtClean="0"/>
              <a:t> Desa:</a:t>
            </a:r>
            <a:endParaRPr lang="en-US" b="1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Pembina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A</a:t>
            </a:r>
            <a:r>
              <a:rPr lang="en-US" dirty="0" err="1" smtClean="0"/>
              <a:t>nggota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</a:t>
            </a:r>
            <a:r>
              <a:rPr lang="en-US" dirty="0" err="1" smtClean="0"/>
              <a:t>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</a:t>
            </a:r>
            <a:r>
              <a:rPr lang="en-US" dirty="0" smtClean="0"/>
              <a:t>ader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U</a:t>
            </a:r>
            <a:r>
              <a:rPr lang="en-US" dirty="0" err="1" smtClean="0"/>
              <a:t>nsur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id-ID" dirty="0"/>
              <a:t> lainnya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cxnSp>
        <p:nvCxnSpPr>
          <p:cNvPr id="26" name="Straight Connector 25"/>
          <p:cNvCxnSpPr>
            <a:endCxn id="14" idx="1"/>
          </p:cNvCxnSpPr>
          <p:nvPr/>
        </p:nvCxnSpPr>
        <p:spPr>
          <a:xfrm>
            <a:off x="4191000" y="4762500"/>
            <a:ext cx="533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138545" y="4483677"/>
            <a:ext cx="2071256" cy="1790699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Jumlah</a:t>
            </a:r>
            <a:r>
              <a:rPr lang="en-US" dirty="0" smtClean="0"/>
              <a:t> Tim 7-11 </a:t>
            </a:r>
            <a:r>
              <a:rPr lang="en-US" dirty="0" err="1" smtClean="0"/>
              <a:t>anggota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Menimbang</a:t>
            </a:r>
            <a:r>
              <a:rPr lang="en-US" dirty="0" smtClean="0"/>
              <a:t> </a:t>
            </a:r>
            <a:r>
              <a:rPr lang="en-US" dirty="0" err="1" smtClean="0"/>
              <a:t>keterwakilan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endParaRPr lang="en-US" dirty="0"/>
          </a:p>
        </p:txBody>
      </p:sp>
      <p:cxnSp>
        <p:nvCxnSpPr>
          <p:cNvPr id="1044" name="Straight Connector 1043"/>
          <p:cNvCxnSpPr/>
          <p:nvPr/>
        </p:nvCxnSpPr>
        <p:spPr>
          <a:xfrm>
            <a:off x="2209801" y="5237018"/>
            <a:ext cx="2381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8" name="Picture 11" descr="D:\project\Program\Project Keerom\TOT RPJMK\ti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2" y="2529908"/>
            <a:ext cx="1919288" cy="189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50" name="Straight Connector 1049"/>
          <p:cNvCxnSpPr/>
          <p:nvPr/>
        </p:nvCxnSpPr>
        <p:spPr>
          <a:xfrm flipV="1">
            <a:off x="3974522" y="1905000"/>
            <a:ext cx="521278" cy="762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Straight Connector 1052"/>
          <p:cNvCxnSpPr/>
          <p:nvPr/>
        </p:nvCxnSpPr>
        <p:spPr>
          <a:xfrm>
            <a:off x="3886200" y="4267200"/>
            <a:ext cx="304800" cy="4953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Straight Connector 1055"/>
          <p:cNvCxnSpPr/>
          <p:nvPr/>
        </p:nvCxnSpPr>
        <p:spPr>
          <a:xfrm flipH="1">
            <a:off x="2447925" y="4267200"/>
            <a:ext cx="669348" cy="9698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9" name="Rounded Rectangle 1058"/>
          <p:cNvSpPr/>
          <p:nvPr/>
        </p:nvSpPr>
        <p:spPr>
          <a:xfrm>
            <a:off x="232064" y="876300"/>
            <a:ext cx="2096799" cy="30099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id-ID" dirty="0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Tim </a:t>
            </a:r>
            <a:r>
              <a:rPr lang="en-US" dirty="0" err="1" smtClean="0"/>
              <a:t>Penyusun</a:t>
            </a:r>
            <a:r>
              <a:rPr lang="en-US" dirty="0" smtClean="0"/>
              <a:t> RPJM</a:t>
            </a:r>
            <a:r>
              <a:rPr lang="id-ID" dirty="0" smtClean="0"/>
              <a:t> Desa</a:t>
            </a:r>
            <a:r>
              <a:rPr lang="en-US" dirty="0" smtClean="0"/>
              <a:t> yang </a:t>
            </a:r>
            <a:r>
              <a:rPr lang="en-US" dirty="0" err="1" smtClean="0"/>
              <a:t>dikukuhkan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id-ID" dirty="0" smtClean="0"/>
              <a:t>Desa</a:t>
            </a:r>
            <a:endParaRPr lang="en-US" dirty="0"/>
          </a:p>
        </p:txBody>
      </p:sp>
      <p:cxnSp>
        <p:nvCxnSpPr>
          <p:cNvPr id="1063" name="Straight Connector 1062"/>
          <p:cNvCxnSpPr>
            <a:stCxn id="1059" idx="3"/>
          </p:cNvCxnSpPr>
          <p:nvPr/>
        </p:nvCxnSpPr>
        <p:spPr>
          <a:xfrm>
            <a:off x="2328863" y="2381250"/>
            <a:ext cx="49053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9" name="Straight Arrow Connector 1068"/>
          <p:cNvCxnSpPr/>
          <p:nvPr/>
        </p:nvCxnSpPr>
        <p:spPr>
          <a:xfrm>
            <a:off x="2819400" y="2381250"/>
            <a:ext cx="152400" cy="28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20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8991" y="152400"/>
            <a:ext cx="8752609" cy="533400"/>
          </a:xfrm>
          <a:solidFill>
            <a:srgbClr val="00CCFF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en-US" sz="2200" b="1" dirty="0" err="1" smtClean="0">
                <a:solidFill>
                  <a:schemeClr val="tx2">
                    <a:lumMod val="75000"/>
                  </a:schemeClr>
                </a:solidFill>
              </a:rPr>
              <a:t>Penyelarasan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tx2">
                    <a:lumMod val="75000"/>
                  </a:schemeClr>
                </a:solidFill>
              </a:rPr>
              <a:t>Kebijakan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tx2">
                    <a:lumMod val="75000"/>
                  </a:schemeClr>
                </a:solidFill>
              </a:rPr>
              <a:t>Perencanaan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</a:rPr>
              <a:t> Pembangunan Daerah</a:t>
            </a:r>
            <a:endParaRPr lang="en-US" sz="2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5137" y="995780"/>
            <a:ext cx="4319154" cy="1219200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id-ID" dirty="0" smtClean="0"/>
              <a:t>sosialisasi </a:t>
            </a:r>
            <a:r>
              <a:rPr lang="id-ID" dirty="0"/>
              <a:t>dan/atau </a:t>
            </a:r>
            <a:r>
              <a:rPr lang="id-ID" dirty="0" smtClean="0"/>
              <a:t>men</a:t>
            </a:r>
            <a:r>
              <a:rPr lang="en-US" dirty="0" err="1" smtClean="0"/>
              <a:t>cari</a:t>
            </a:r>
            <a:r>
              <a:rPr lang="id-ID" dirty="0" smtClean="0"/>
              <a:t> </a:t>
            </a:r>
            <a:r>
              <a:rPr lang="id-ID" dirty="0"/>
              <a:t>informasi tentang arah kebijakan pembangunan kabupaten/kota.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835236" y="853786"/>
            <a:ext cx="4149436" cy="2828918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dirty="0" smtClean="0"/>
          </a:p>
          <a:p>
            <a:pPr lvl="0"/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id-ID" dirty="0" smtClean="0"/>
              <a:t>mendata </a:t>
            </a:r>
            <a:r>
              <a:rPr lang="id-ID" dirty="0"/>
              <a:t>dan memilah rencana program dan kegiatan pembangunan Kabupaten/Kota yang akan masuk ke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mengelompokan</a:t>
            </a:r>
            <a:r>
              <a:rPr lang="en-US" dirty="0" smtClean="0"/>
              <a:t>: 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974647" y="3948118"/>
            <a:ext cx="4095750" cy="222408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penyelarasan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format data </a:t>
            </a:r>
            <a:r>
              <a:rPr lang="en-US" dirty="0" err="1" smtClean="0"/>
              <a:t>rencana</a:t>
            </a:r>
            <a:r>
              <a:rPr lang="en-US" dirty="0" smtClean="0"/>
              <a:t> program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selanjutnya</a:t>
            </a:r>
            <a:r>
              <a:rPr lang="en-US" dirty="0" smtClean="0"/>
              <a:t> menjadi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428260" y="1311419"/>
            <a:ext cx="422563" cy="3368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5400000">
            <a:off x="8186737" y="3596127"/>
            <a:ext cx="422563" cy="3368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Document 12"/>
          <p:cNvSpPr/>
          <p:nvPr/>
        </p:nvSpPr>
        <p:spPr>
          <a:xfrm>
            <a:off x="252846" y="4335651"/>
            <a:ext cx="4378036" cy="2479964"/>
          </a:xfrm>
          <a:prstGeom prst="flowChartDocumen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r>
              <a:rPr lang="en-US" dirty="0" err="1" smtClean="0"/>
              <a:t>Dokumen</a:t>
            </a:r>
            <a:r>
              <a:rPr lang="en-US" dirty="0" smtClean="0"/>
              <a:t> yang </a:t>
            </a:r>
            <a:r>
              <a:rPr lang="en-US" dirty="0" err="1" smtClean="0"/>
              <a:t>dikaji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RPJM </a:t>
            </a:r>
            <a:r>
              <a:rPr lang="en-US" dirty="0" err="1" smtClean="0"/>
              <a:t>Kabupaten</a:t>
            </a:r>
            <a:r>
              <a:rPr lang="en-US" dirty="0" smtClean="0"/>
              <a:t>/Kota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Renstra</a:t>
            </a:r>
            <a:r>
              <a:rPr lang="en-US" dirty="0" smtClean="0"/>
              <a:t> SKPD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Tata </a:t>
            </a:r>
            <a:r>
              <a:rPr lang="en-US" dirty="0" err="1" smtClean="0"/>
              <a:t>Ruang</a:t>
            </a:r>
            <a:r>
              <a:rPr lang="en-US" dirty="0" smtClean="0"/>
              <a:t> Wilayah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 Tata </a:t>
            </a:r>
            <a:r>
              <a:rPr lang="en-US" dirty="0" err="1" smtClean="0"/>
              <a:t>Ruang</a:t>
            </a:r>
            <a:r>
              <a:rPr lang="en-US" dirty="0" smtClean="0"/>
              <a:t> Wilayah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Pembangunan </a:t>
            </a:r>
            <a:r>
              <a:rPr lang="en-US" dirty="0" err="1" smtClean="0"/>
              <a:t>Kawasan</a:t>
            </a:r>
            <a:endParaRPr lang="en-US" dirty="0" smtClean="0"/>
          </a:p>
          <a:p>
            <a:r>
              <a:rPr lang="en-US" dirty="0" smtClean="0"/>
              <a:t>      </a:t>
            </a:r>
            <a:r>
              <a:rPr lang="en-US" dirty="0" err="1" smtClean="0"/>
              <a:t>PerDesaan</a:t>
            </a: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98" y="2383399"/>
            <a:ext cx="3401912" cy="192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617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  <a:solidFill>
            <a:srgbClr val="33CCFF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3.Pengkajian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Keadaan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457200" y="762000"/>
            <a:ext cx="8229600" cy="1981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dirty="0" smtClean="0"/>
              <a:t>Tim </a:t>
            </a:r>
            <a:r>
              <a:rPr lang="id-ID" dirty="0"/>
              <a:t>penyusun RPJM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me</a:t>
            </a:r>
            <a:r>
              <a:rPr lang="en-US" dirty="0" smtClean="0"/>
              <a:t>ng</a:t>
            </a:r>
            <a:r>
              <a:rPr lang="id-ID" dirty="0" smtClean="0"/>
              <a:t>kaji </a:t>
            </a:r>
            <a:r>
              <a:rPr lang="id-ID" dirty="0"/>
              <a:t>keadaan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dalam </a:t>
            </a:r>
            <a:r>
              <a:rPr lang="id-ID" dirty="0"/>
              <a:t>rangka mempertimbangkan kondisi objektif </a:t>
            </a:r>
            <a:r>
              <a:rPr lang="id-ID" dirty="0" smtClean="0"/>
              <a:t>Desa.Pengkajian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id-ID" dirty="0" smtClean="0"/>
              <a:t> meliputi: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P</a:t>
            </a:r>
            <a:r>
              <a:rPr lang="id-ID" dirty="0" smtClean="0"/>
              <a:t>enyelarasan data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Penggalian</a:t>
            </a:r>
            <a:r>
              <a:rPr lang="en-US" dirty="0" smtClean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pengkajian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endParaRPr lang="en-US" dirty="0" smtClean="0"/>
          </a:p>
        </p:txBody>
      </p:sp>
      <p:sp>
        <p:nvSpPr>
          <p:cNvPr id="7" name="Down Arrow Callout 6"/>
          <p:cNvSpPr/>
          <p:nvPr/>
        </p:nvSpPr>
        <p:spPr>
          <a:xfrm>
            <a:off x="477982" y="4953000"/>
            <a:ext cx="4724400" cy="1233055"/>
          </a:xfrm>
          <a:prstGeom prst="downArrowCallout">
            <a:avLst>
              <a:gd name="adj1" fmla="val 19955"/>
              <a:gd name="adj2" fmla="val 16719"/>
              <a:gd name="adj3" fmla="val 23258"/>
              <a:gd name="adj4" fmla="val 687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dirty="0" smtClean="0"/>
          </a:p>
          <a:p>
            <a:pPr lvl="0" algn="ctr"/>
            <a:endParaRPr lang="en-US" dirty="0" smtClean="0"/>
          </a:p>
          <a:p>
            <a:pPr lvl="0" algn="ctr"/>
            <a:r>
              <a:rPr lang="id-ID" dirty="0" smtClean="0"/>
              <a:t>Hasil </a:t>
            </a:r>
            <a:r>
              <a:rPr lang="id-ID" dirty="0"/>
              <a:t>penyelarasan data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dituangkan </a:t>
            </a:r>
            <a:r>
              <a:rPr lang="id-ID" dirty="0"/>
              <a:t>dalam format data Desa.</a:t>
            </a:r>
            <a:endParaRPr lang="en-US" dirty="0"/>
          </a:p>
          <a:p>
            <a:pPr algn="ctr"/>
            <a:endParaRPr lang="en-US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Down Arrow Callout 5"/>
          <p:cNvSpPr/>
          <p:nvPr/>
        </p:nvSpPr>
        <p:spPr>
          <a:xfrm>
            <a:off x="457200" y="3048000"/>
            <a:ext cx="4724400" cy="1752600"/>
          </a:xfrm>
          <a:prstGeom prst="downArrowCallout">
            <a:avLst>
              <a:gd name="adj1" fmla="val 16605"/>
              <a:gd name="adj2" fmla="val 16719"/>
              <a:gd name="adj3" fmla="val 16143"/>
              <a:gd name="adj4" fmla="val 7482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/>
          </a:p>
          <a:p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lang="id-ID" dirty="0" smtClean="0"/>
              <a:t>engambilan </a:t>
            </a:r>
            <a:r>
              <a:rPr lang="id-ID" dirty="0"/>
              <a:t>data </a:t>
            </a:r>
            <a:r>
              <a:rPr lang="id-ID" dirty="0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lang="id-ID" dirty="0" smtClean="0"/>
              <a:t>embandingan </a:t>
            </a:r>
            <a:r>
              <a:rPr lang="id-ID" dirty="0"/>
              <a:t>data </a:t>
            </a:r>
            <a:r>
              <a:rPr lang="en-US" dirty="0" err="1" smtClean="0"/>
              <a:t>Desa</a:t>
            </a:r>
            <a:r>
              <a:rPr lang="id-ID" dirty="0" smtClean="0"/>
              <a:t> </a:t>
            </a:r>
            <a:r>
              <a:rPr lang="id-ID" dirty="0"/>
              <a:t>dengan kondisi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terkini</a:t>
            </a:r>
            <a:r>
              <a:rPr lang="id-ID" dirty="0"/>
              <a:t>.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410200" y="3048000"/>
            <a:ext cx="3276600" cy="162790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/>
          </a:p>
          <a:p>
            <a:pPr lvl="0" algn="ctr"/>
            <a:r>
              <a:rPr lang="id-ID" dirty="0" smtClean="0"/>
              <a:t>Data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SDA, SDM,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id-ID" dirty="0" smtClean="0"/>
              <a:t>pembangunan</a:t>
            </a:r>
            <a:r>
              <a:rPr lang="id-ID" dirty="0"/>
              <a:t>, dan </a:t>
            </a:r>
            <a:r>
              <a:rPr lang="en-US" dirty="0" smtClean="0"/>
              <a:t>S</a:t>
            </a:r>
            <a:r>
              <a:rPr lang="id-ID" dirty="0" smtClean="0"/>
              <a:t>umber </a:t>
            </a:r>
            <a:r>
              <a:rPr lang="en-US" dirty="0"/>
              <a:t>D</a:t>
            </a:r>
            <a:r>
              <a:rPr lang="id-ID" dirty="0" smtClean="0"/>
              <a:t>aya </a:t>
            </a:r>
            <a:r>
              <a:rPr lang="en-US" dirty="0"/>
              <a:t>S</a:t>
            </a:r>
            <a:r>
              <a:rPr lang="id-ID" dirty="0" smtClean="0"/>
              <a:t>osial </a:t>
            </a:r>
            <a:r>
              <a:rPr lang="en-US" dirty="0"/>
              <a:t>B</a:t>
            </a:r>
            <a:r>
              <a:rPr lang="id-ID" dirty="0" smtClean="0"/>
              <a:t>udaya </a:t>
            </a:r>
            <a:r>
              <a:rPr lang="id-ID" dirty="0"/>
              <a:t>yang ada di Desa.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410200" y="4966854"/>
            <a:ext cx="3276600" cy="143048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dirty="0"/>
              <a:t>Format data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menjadi </a:t>
            </a:r>
            <a:r>
              <a:rPr lang="id-ID" dirty="0"/>
              <a:t>lampiran laporan hasil pengkajian </a:t>
            </a:r>
            <a:r>
              <a:rPr lang="id-ID" dirty="0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menjadi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Muskam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27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  <a:solidFill>
            <a:srgbClr val="33CCFF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3.Pengkajian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Keadaan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477982" y="817418"/>
            <a:ext cx="1905000" cy="4419600"/>
          </a:xfrm>
          <a:prstGeom prst="downArrowCallout">
            <a:avLst>
              <a:gd name="adj1" fmla="val 15150"/>
              <a:gd name="adj2" fmla="val 16719"/>
              <a:gd name="adj3" fmla="val 16143"/>
              <a:gd name="adj4" fmla="val 8815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menggelar</a:t>
            </a:r>
            <a:r>
              <a:rPr lang="en-US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Muswarah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805545" y="817418"/>
            <a:ext cx="5943600" cy="253538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dirty="0"/>
              <a:t>P</a:t>
            </a:r>
            <a:r>
              <a:rPr lang="id-ID" sz="1700" dirty="0"/>
              <a:t>enggalian gagasan </a:t>
            </a:r>
            <a:r>
              <a:rPr lang="en-US" sz="1700" dirty="0" err="1"/>
              <a:t>masyarakat</a:t>
            </a:r>
            <a:r>
              <a:rPr lang="id-ID" sz="1700" dirty="0"/>
              <a:t> </a:t>
            </a:r>
            <a:r>
              <a:rPr lang="id-ID" sz="1700" dirty="0" smtClean="0"/>
              <a:t>untuk </a:t>
            </a:r>
            <a:r>
              <a:rPr lang="id-ID" sz="1700" dirty="0"/>
              <a:t>menemukenali potensi dan peluang pendayagunaan sumber </a:t>
            </a:r>
            <a:r>
              <a:rPr lang="id-ID" sz="1700" dirty="0" smtClean="0"/>
              <a:t>daya </a:t>
            </a:r>
            <a:r>
              <a:rPr lang="id-ID" sz="1700" dirty="0"/>
              <a:t>dan masalah yang dihadapi </a:t>
            </a:r>
            <a:r>
              <a:rPr lang="en-US" sz="1700" dirty="0" err="1" smtClean="0"/>
              <a:t>Desa</a:t>
            </a:r>
            <a:r>
              <a:rPr lang="id-ID" sz="1700" dirty="0" smtClean="0"/>
              <a:t>.</a:t>
            </a:r>
            <a:endParaRPr lang="en-US" sz="17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dirty="0" err="1" smtClean="0"/>
              <a:t>Hasil</a:t>
            </a:r>
            <a:r>
              <a:rPr lang="en-US" sz="1700" dirty="0" smtClean="0"/>
              <a:t> </a:t>
            </a:r>
            <a:r>
              <a:rPr lang="en-US" sz="1700" dirty="0" err="1"/>
              <a:t>penggalian</a:t>
            </a:r>
            <a:r>
              <a:rPr lang="en-US" sz="1700" dirty="0"/>
              <a:t> </a:t>
            </a:r>
            <a:r>
              <a:rPr lang="en-US" sz="1700" dirty="0" err="1"/>
              <a:t>gagasan</a:t>
            </a:r>
            <a:r>
              <a:rPr lang="en-US" sz="1700" dirty="0"/>
              <a:t> </a:t>
            </a:r>
            <a:r>
              <a:rPr lang="en-US" sz="1700" dirty="0" smtClean="0"/>
              <a:t>menjadi </a:t>
            </a:r>
            <a:r>
              <a:rPr lang="en-US" sz="1700" dirty="0" err="1"/>
              <a:t>dasar</a:t>
            </a:r>
            <a:r>
              <a:rPr lang="en-US" sz="1700" dirty="0"/>
              <a:t> </a:t>
            </a:r>
            <a:r>
              <a:rPr lang="en-US" sz="1700" dirty="0" err="1"/>
              <a:t>bagi</a:t>
            </a:r>
            <a:r>
              <a:rPr lang="en-US" sz="1700" dirty="0"/>
              <a:t> </a:t>
            </a:r>
            <a:r>
              <a:rPr lang="en-US" sz="1700" dirty="0" err="1"/>
              <a:t>masyarakat</a:t>
            </a:r>
            <a:r>
              <a:rPr lang="en-US" sz="1700" dirty="0"/>
              <a:t> </a:t>
            </a:r>
            <a:r>
              <a:rPr lang="en-US" sz="1700" dirty="0" err="1"/>
              <a:t>dalam</a:t>
            </a:r>
            <a:r>
              <a:rPr lang="en-US" sz="1700" dirty="0"/>
              <a:t> </a:t>
            </a:r>
            <a:r>
              <a:rPr lang="en-US" sz="1700" dirty="0" err="1"/>
              <a:t>merumuskan</a:t>
            </a:r>
            <a:r>
              <a:rPr lang="en-US" sz="1700" dirty="0"/>
              <a:t> </a:t>
            </a:r>
            <a:r>
              <a:rPr lang="en-US" sz="1700" dirty="0" err="1"/>
              <a:t>usulan</a:t>
            </a:r>
            <a:r>
              <a:rPr lang="en-US" sz="1700" dirty="0"/>
              <a:t> </a:t>
            </a:r>
            <a:r>
              <a:rPr lang="en-US" sz="1700" dirty="0" err="1"/>
              <a:t>rencana</a:t>
            </a:r>
            <a:r>
              <a:rPr lang="en-US" sz="1700" dirty="0"/>
              <a:t> </a:t>
            </a:r>
            <a:r>
              <a:rPr lang="en-US" sz="1700" dirty="0" err="1" smtClean="0"/>
              <a:t>kegiatan</a:t>
            </a:r>
            <a:r>
              <a:rPr lang="en-US" sz="1700" dirty="0"/>
              <a:t> </a:t>
            </a:r>
            <a:r>
              <a:rPr lang="en-US" sz="1700" dirty="0" smtClean="0"/>
              <a:t>yang </a:t>
            </a:r>
            <a:r>
              <a:rPr lang="en-US" sz="1700" dirty="0" err="1" smtClean="0"/>
              <a:t>meliputi</a:t>
            </a:r>
            <a:r>
              <a:rPr lang="en-US" sz="1700" dirty="0" smtClean="0"/>
              <a:t>: </a:t>
            </a:r>
            <a:r>
              <a:rPr lang="en-US" sz="1700" dirty="0" err="1" smtClean="0"/>
              <a:t>penyelenggaraan</a:t>
            </a:r>
            <a:r>
              <a:rPr lang="en-US" sz="1700" dirty="0" smtClean="0"/>
              <a:t> </a:t>
            </a:r>
            <a:r>
              <a:rPr lang="en-US" sz="1700" dirty="0" err="1" smtClean="0"/>
              <a:t>pemerintahan</a:t>
            </a:r>
            <a:r>
              <a:rPr lang="en-US" sz="1700" dirty="0" smtClean="0"/>
              <a:t>, </a:t>
            </a:r>
            <a:r>
              <a:rPr lang="en-US" sz="1700" dirty="0" err="1" smtClean="0"/>
              <a:t>pembangunan</a:t>
            </a:r>
            <a:r>
              <a:rPr lang="en-US" sz="1700" dirty="0" smtClean="0"/>
              <a:t>, </a:t>
            </a:r>
            <a:r>
              <a:rPr lang="en-US" sz="1700" dirty="0" err="1"/>
              <a:t>pembinaan</a:t>
            </a:r>
            <a:r>
              <a:rPr lang="en-US" sz="1700" dirty="0"/>
              <a:t> </a:t>
            </a:r>
            <a:r>
              <a:rPr lang="en-US" sz="1700" dirty="0" err="1" smtClean="0"/>
              <a:t>kemasyarakatan</a:t>
            </a:r>
            <a:r>
              <a:rPr lang="id-ID" sz="1700" dirty="0" smtClean="0"/>
              <a:t>, </a:t>
            </a:r>
            <a:r>
              <a:rPr lang="id-ID" sz="1700" dirty="0"/>
              <a:t>dan pemberdayaan masyarakat </a:t>
            </a:r>
            <a:r>
              <a:rPr lang="en-US" sz="1700" dirty="0" err="1" smtClean="0"/>
              <a:t>Desa</a:t>
            </a:r>
            <a:r>
              <a:rPr lang="id-ID" sz="1700" dirty="0" smtClean="0"/>
              <a:t>.</a:t>
            </a:r>
            <a:endParaRPr lang="en-US" sz="1700" dirty="0"/>
          </a:p>
        </p:txBody>
      </p:sp>
      <p:sp>
        <p:nvSpPr>
          <p:cNvPr id="9" name="Rounded Rectangle 8"/>
          <p:cNvSpPr/>
          <p:nvPr/>
        </p:nvSpPr>
        <p:spPr>
          <a:xfrm>
            <a:off x="2805545" y="3505200"/>
            <a:ext cx="6033655" cy="2743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id-ID" sz="1700" dirty="0"/>
              <a:t>Penggalian gagasan </a:t>
            </a:r>
            <a:r>
              <a:rPr lang="id-ID" sz="1700" dirty="0" smtClean="0"/>
              <a:t>dilakukan </a:t>
            </a:r>
            <a:r>
              <a:rPr lang="id-ID" sz="1700" dirty="0"/>
              <a:t>secara partisipatif dengan melibatkan seluruh unsur masyarakat </a:t>
            </a:r>
            <a:r>
              <a:rPr lang="en-US" sz="1700" dirty="0" err="1" smtClean="0"/>
              <a:t>Desa</a:t>
            </a:r>
            <a:r>
              <a:rPr lang="en-US" sz="1700" dirty="0" smtClean="0"/>
              <a:t> yang </a:t>
            </a:r>
            <a:r>
              <a:rPr lang="en-US" sz="1700" dirty="0" err="1" smtClean="0"/>
              <a:t>meliputi</a:t>
            </a:r>
            <a:r>
              <a:rPr lang="en-US" sz="1700" dirty="0" smtClean="0"/>
              <a:t>: </a:t>
            </a:r>
            <a:r>
              <a:rPr lang="en-US" sz="1700" dirty="0" err="1"/>
              <a:t>tokoh</a:t>
            </a:r>
            <a:r>
              <a:rPr lang="en-US" sz="1700" dirty="0"/>
              <a:t> a</a:t>
            </a:r>
            <a:r>
              <a:rPr lang="id-ID" sz="1700" dirty="0" smtClean="0"/>
              <a:t>dat;</a:t>
            </a:r>
            <a:r>
              <a:rPr lang="en-US" sz="1700" dirty="0"/>
              <a:t> </a:t>
            </a:r>
            <a:r>
              <a:rPr lang="en-US" sz="1700" dirty="0" err="1" smtClean="0"/>
              <a:t>tokoh</a:t>
            </a:r>
            <a:r>
              <a:rPr lang="en-US" sz="1700" dirty="0" smtClean="0"/>
              <a:t> agama; </a:t>
            </a:r>
            <a:r>
              <a:rPr lang="en-US" sz="1700" dirty="0" err="1" smtClean="0"/>
              <a:t>tokoh</a:t>
            </a:r>
            <a:r>
              <a:rPr lang="en-US" sz="1700" dirty="0" smtClean="0"/>
              <a:t> </a:t>
            </a:r>
            <a:r>
              <a:rPr lang="en-US" sz="1700" dirty="0" err="1" smtClean="0"/>
              <a:t>masyarakat</a:t>
            </a:r>
            <a:r>
              <a:rPr lang="en-US" sz="1700" dirty="0" smtClean="0"/>
              <a:t>; </a:t>
            </a:r>
            <a:r>
              <a:rPr lang="en-US" sz="1700" dirty="0" err="1" smtClean="0"/>
              <a:t>tokoh</a:t>
            </a:r>
            <a:r>
              <a:rPr lang="en-US" sz="1700" dirty="0" smtClean="0"/>
              <a:t> </a:t>
            </a:r>
            <a:r>
              <a:rPr lang="en-US" sz="1700" dirty="0" err="1" smtClean="0"/>
              <a:t>pendidikan;kelompok</a:t>
            </a:r>
            <a:r>
              <a:rPr lang="en-US" sz="1700" dirty="0" smtClean="0"/>
              <a:t> </a:t>
            </a:r>
            <a:r>
              <a:rPr lang="en-US" sz="1700" dirty="0" err="1" smtClean="0"/>
              <a:t>tani;kelompok</a:t>
            </a:r>
            <a:r>
              <a:rPr lang="en-US" sz="1700" dirty="0" smtClean="0"/>
              <a:t> </a:t>
            </a:r>
            <a:r>
              <a:rPr lang="en-US" sz="1700" dirty="0" err="1"/>
              <a:t>nelayan</a:t>
            </a:r>
            <a:r>
              <a:rPr lang="en-US" sz="1700" dirty="0"/>
              <a:t>;</a:t>
            </a:r>
          </a:p>
          <a:p>
            <a:pPr lvl="1"/>
            <a:r>
              <a:rPr lang="en-US" sz="1700" dirty="0" err="1"/>
              <a:t>kelompok</a:t>
            </a:r>
            <a:r>
              <a:rPr lang="en-US" sz="1700" dirty="0"/>
              <a:t> </a:t>
            </a:r>
            <a:r>
              <a:rPr lang="en-US" sz="1700" dirty="0" err="1" smtClean="0"/>
              <a:t>perajin</a:t>
            </a:r>
            <a:r>
              <a:rPr lang="en-US" sz="1700" dirty="0" smtClean="0"/>
              <a:t>; </a:t>
            </a:r>
            <a:r>
              <a:rPr lang="en-US" sz="1700" dirty="0" err="1" smtClean="0"/>
              <a:t>kelompok</a:t>
            </a:r>
            <a:r>
              <a:rPr lang="en-US" sz="1700" dirty="0" smtClean="0"/>
              <a:t> </a:t>
            </a:r>
            <a:r>
              <a:rPr lang="en-US" sz="1700" dirty="0" err="1"/>
              <a:t>perempuan</a:t>
            </a:r>
            <a:r>
              <a:rPr lang="en-US" sz="1700" dirty="0"/>
              <a:t>;</a:t>
            </a:r>
          </a:p>
          <a:p>
            <a:pPr lvl="1"/>
            <a:r>
              <a:rPr lang="en-US" sz="1700" dirty="0" err="1"/>
              <a:t>kelompok</a:t>
            </a:r>
            <a:r>
              <a:rPr lang="en-US" sz="1700" dirty="0"/>
              <a:t> </a:t>
            </a:r>
            <a:r>
              <a:rPr lang="en-US" sz="1700" dirty="0" err="1"/>
              <a:t>pemerhati</a:t>
            </a:r>
            <a:r>
              <a:rPr lang="en-US" sz="1700" dirty="0"/>
              <a:t> </a:t>
            </a:r>
            <a:r>
              <a:rPr lang="en-US" sz="1700" dirty="0" err="1"/>
              <a:t>dan</a:t>
            </a:r>
            <a:r>
              <a:rPr lang="en-US" sz="1700" dirty="0"/>
              <a:t> </a:t>
            </a:r>
            <a:r>
              <a:rPr lang="en-US" sz="1700" dirty="0" err="1"/>
              <a:t>pelindungan</a:t>
            </a:r>
            <a:r>
              <a:rPr lang="en-US" sz="1700" dirty="0"/>
              <a:t> </a:t>
            </a:r>
            <a:r>
              <a:rPr lang="en-US" sz="1700" dirty="0" err="1"/>
              <a:t>anak</a:t>
            </a:r>
            <a:r>
              <a:rPr lang="en-US" sz="1700" dirty="0"/>
              <a:t>; </a:t>
            </a:r>
          </a:p>
          <a:p>
            <a:pPr lvl="1"/>
            <a:r>
              <a:rPr lang="en-US" sz="1700" dirty="0" err="1"/>
              <a:t>kelompok</a:t>
            </a:r>
            <a:r>
              <a:rPr lang="en-US" sz="1700" dirty="0"/>
              <a:t> </a:t>
            </a:r>
            <a:r>
              <a:rPr lang="en-US" sz="1700" dirty="0" err="1"/>
              <a:t>masyarakat</a:t>
            </a:r>
            <a:r>
              <a:rPr lang="en-US" sz="1700" dirty="0"/>
              <a:t> </a:t>
            </a:r>
            <a:r>
              <a:rPr lang="en-US" sz="1700" dirty="0" err="1" smtClean="0"/>
              <a:t>miskin;dan</a:t>
            </a:r>
            <a:r>
              <a:rPr lang="en-US" sz="1700" dirty="0"/>
              <a:t> </a:t>
            </a:r>
            <a:r>
              <a:rPr lang="id-ID" sz="1700" dirty="0" smtClean="0"/>
              <a:t>kelompok lain </a:t>
            </a:r>
            <a:r>
              <a:rPr lang="id-ID" sz="1700" dirty="0"/>
              <a:t>sesuai dengan kondisi sosial budaya masyarakat </a:t>
            </a:r>
            <a:r>
              <a:rPr lang="en-US" sz="1700" dirty="0" err="1" smtClean="0"/>
              <a:t>Desa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10191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  <a:solidFill>
            <a:srgbClr val="33CCFF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3.Pengkajian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Keadaan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67000" y="914400"/>
            <a:ext cx="6172200" cy="2667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dirty="0"/>
              <a:t>Penggalian gagasan </a:t>
            </a:r>
            <a:r>
              <a:rPr lang="id-ID" dirty="0" smtClean="0"/>
              <a:t>dengan </a:t>
            </a:r>
            <a:r>
              <a:rPr lang="id-ID" dirty="0"/>
              <a:t>cara diskusi kelompok secara </a:t>
            </a:r>
            <a:r>
              <a:rPr lang="id-ID" dirty="0" smtClean="0"/>
              <a:t>terarah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menggunakan</a:t>
            </a:r>
            <a:r>
              <a:rPr lang="en-US" dirty="0" smtClean="0"/>
              <a:t> </a:t>
            </a:r>
            <a:r>
              <a:rPr lang="id-ID" dirty="0"/>
              <a:t>alat kerja </a:t>
            </a:r>
            <a:r>
              <a:rPr lang="en-US" dirty="0" smtClean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id-ID" dirty="0" smtClean="0"/>
              <a:t>ketsa </a:t>
            </a:r>
            <a:r>
              <a:rPr lang="en-US" dirty="0" err="1" smtClean="0"/>
              <a:t>Desa</a:t>
            </a:r>
            <a:r>
              <a:rPr lang="id-ID" dirty="0" smtClean="0"/>
              <a:t>, 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K</a:t>
            </a:r>
            <a:r>
              <a:rPr lang="id-ID" dirty="0" smtClean="0"/>
              <a:t>alender </a:t>
            </a:r>
            <a:r>
              <a:rPr lang="id-ID" dirty="0"/>
              <a:t>musim dan 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id-ID" dirty="0" smtClean="0"/>
              <a:t>agan </a:t>
            </a:r>
            <a:r>
              <a:rPr lang="id-ID" dirty="0"/>
              <a:t>kelembagaan </a:t>
            </a:r>
            <a:r>
              <a:rPr lang="en-US" dirty="0" err="1" smtClean="0"/>
              <a:t>Desa</a:t>
            </a:r>
            <a:r>
              <a:rPr lang="id-ID" dirty="0" smtClean="0"/>
              <a:t> 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id-ID" dirty="0" smtClean="0"/>
              <a:t>lat </a:t>
            </a:r>
            <a:r>
              <a:rPr lang="id-ID" dirty="0"/>
              <a:t>kerja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id-ID" dirty="0"/>
              <a:t>sesuai dengan kondisi dan kemampuan masyarakat </a:t>
            </a:r>
            <a:r>
              <a:rPr lang="en-US" dirty="0" err="1" smtClean="0"/>
              <a:t>Desa</a:t>
            </a:r>
            <a:r>
              <a:rPr lang="id-ID" dirty="0" smtClean="0"/>
              <a:t> dalam </a:t>
            </a:r>
            <a:r>
              <a:rPr lang="id-ID" dirty="0"/>
              <a:t>rangka meningkatkan kualitas hasil penggalian </a:t>
            </a:r>
            <a:r>
              <a:rPr lang="id-ID" dirty="0" smtClean="0"/>
              <a:t>gagasan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Down Arrow Callout 6"/>
          <p:cNvSpPr/>
          <p:nvPr/>
        </p:nvSpPr>
        <p:spPr>
          <a:xfrm>
            <a:off x="464128" y="3733800"/>
            <a:ext cx="1808018" cy="2971800"/>
          </a:xfrm>
          <a:prstGeom prst="downArrowCallout">
            <a:avLst>
              <a:gd name="adj1" fmla="val 16682"/>
              <a:gd name="adj2" fmla="val 16719"/>
              <a:gd name="adj3" fmla="val 16143"/>
              <a:gd name="adj4" fmla="val 8151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/>
              <a:t>Tim penyusun RPJM </a:t>
            </a:r>
            <a:r>
              <a:rPr lang="en-US" dirty="0" smtClean="0"/>
              <a:t>me</a:t>
            </a:r>
            <a:r>
              <a:rPr lang="id-ID" dirty="0" smtClean="0"/>
              <a:t>rekapitulasi </a:t>
            </a:r>
            <a:r>
              <a:rPr lang="id-ID" dirty="0"/>
              <a:t>usulan rencana kegiatan </a:t>
            </a:r>
            <a:r>
              <a:rPr lang="id-ID" dirty="0" smtClean="0"/>
              <a:t>pembangunan</a:t>
            </a:r>
            <a:endParaRPr lang="en-US" dirty="0"/>
          </a:p>
        </p:txBody>
      </p:sp>
      <p:sp>
        <p:nvSpPr>
          <p:cNvPr id="6" name="Down Arrow Callout 5"/>
          <p:cNvSpPr/>
          <p:nvPr/>
        </p:nvSpPr>
        <p:spPr>
          <a:xfrm>
            <a:off x="491837" y="914400"/>
            <a:ext cx="1808018" cy="2971800"/>
          </a:xfrm>
          <a:prstGeom prst="downArrowCallout">
            <a:avLst>
              <a:gd name="adj1" fmla="val 16682"/>
              <a:gd name="adj2" fmla="val 16719"/>
              <a:gd name="adj3" fmla="val 16143"/>
              <a:gd name="adj4" fmla="val 8151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mendampingi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musyararah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667000" y="4100945"/>
            <a:ext cx="6172200" cy="1524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dirty="0" smtClean="0"/>
          </a:p>
          <a:p>
            <a:pPr lvl="0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/>
              <a:t>rekapitulasi</a:t>
            </a:r>
            <a:r>
              <a:rPr lang="en-US" dirty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format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 </a:t>
            </a:r>
            <a:r>
              <a:rPr lang="en-US" dirty="0" err="1" smtClean="0"/>
              <a:t>Rekapitulasi</a:t>
            </a:r>
            <a:r>
              <a:rPr lang="en-US" dirty="0" smtClean="0"/>
              <a:t>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id-ID" dirty="0" smtClean="0"/>
              <a:t>menjadi </a:t>
            </a:r>
            <a:r>
              <a:rPr lang="id-ID" dirty="0"/>
              <a:t>lampiran laporan hasil pengkajian keadaan </a:t>
            </a:r>
            <a:r>
              <a:rPr lang="en-US" dirty="0" err="1" smtClean="0"/>
              <a:t>Desa</a:t>
            </a:r>
            <a:r>
              <a:rPr lang="id-ID" dirty="0" smtClean="0"/>
              <a:t>.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56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  <a:solidFill>
            <a:srgbClr val="33CCFF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3.Pengkajian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Keadaan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32364" y="762000"/>
            <a:ext cx="6172200" cy="2971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dirty="0"/>
              <a:t>Berita acara sebagaimana dimaksud pada ayat (2)</a:t>
            </a:r>
            <a:r>
              <a:rPr lang="en-US" dirty="0"/>
              <a:t>,</a:t>
            </a:r>
            <a:r>
              <a:rPr lang="id-ID" dirty="0"/>
              <a:t> dilampiri </a:t>
            </a:r>
            <a:r>
              <a:rPr lang="id-ID" dirty="0" smtClean="0"/>
              <a:t>dokumen: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id-ID" dirty="0" smtClean="0"/>
              <a:t>ata </a:t>
            </a:r>
            <a:r>
              <a:rPr lang="id-ID" dirty="0"/>
              <a:t>Desa yang sudah </a:t>
            </a:r>
            <a:r>
              <a:rPr lang="id-ID" dirty="0" smtClean="0"/>
              <a:t>diselaraskan;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id-ID" dirty="0" smtClean="0"/>
              <a:t>ata </a:t>
            </a:r>
            <a:r>
              <a:rPr lang="id-ID" dirty="0"/>
              <a:t>rencana program pembangunan kabupaten/kota yang akan masuk ke </a:t>
            </a:r>
            <a:r>
              <a:rPr lang="id-ID" dirty="0" smtClean="0"/>
              <a:t>Desa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id-ID" dirty="0" smtClean="0"/>
              <a:t>ata </a:t>
            </a:r>
            <a:r>
              <a:rPr lang="id-ID" dirty="0"/>
              <a:t>rencana program pembangunan kawasan perdesaan; 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R</a:t>
            </a:r>
            <a:r>
              <a:rPr lang="id-ID" dirty="0" smtClean="0"/>
              <a:t>ekapitulasi </a:t>
            </a:r>
            <a:r>
              <a:rPr lang="id-ID" dirty="0"/>
              <a:t>usulan rencana kegiatan pembangunan Desa dari dusun dan/atau kelompok masyarakat</a:t>
            </a:r>
            <a:endParaRPr lang="en-US" dirty="0"/>
          </a:p>
        </p:txBody>
      </p:sp>
      <p:sp>
        <p:nvSpPr>
          <p:cNvPr id="7" name="Down Arrow Callout 6"/>
          <p:cNvSpPr/>
          <p:nvPr/>
        </p:nvSpPr>
        <p:spPr>
          <a:xfrm rot="16200000">
            <a:off x="1108364" y="3913909"/>
            <a:ext cx="1808018" cy="2971800"/>
          </a:xfrm>
          <a:prstGeom prst="downArrowCallout">
            <a:avLst>
              <a:gd name="adj1" fmla="val 16682"/>
              <a:gd name="adj2" fmla="val 16719"/>
              <a:gd name="adj3" fmla="val 16143"/>
              <a:gd name="adj4" fmla="val 8151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r>
              <a:rPr lang="id-ID" dirty="0"/>
              <a:t>Tim </a:t>
            </a:r>
            <a:r>
              <a:rPr lang="en-US" dirty="0"/>
              <a:t>P</a:t>
            </a:r>
            <a:r>
              <a:rPr lang="id-ID" dirty="0" smtClean="0"/>
              <a:t>enyusun melaporkan </a:t>
            </a:r>
            <a:r>
              <a:rPr lang="id-ID" dirty="0"/>
              <a:t>kepada kepala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hasil </a:t>
            </a:r>
            <a:r>
              <a:rPr lang="id-ID" dirty="0"/>
              <a:t>pengkajian keadaan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6" name="Down Arrow Callout 5"/>
          <p:cNvSpPr/>
          <p:nvPr/>
        </p:nvSpPr>
        <p:spPr>
          <a:xfrm>
            <a:off x="491837" y="914400"/>
            <a:ext cx="1808018" cy="2971800"/>
          </a:xfrm>
          <a:prstGeom prst="downArrowCallout">
            <a:avLst>
              <a:gd name="adj1" fmla="val 16682"/>
              <a:gd name="adj2" fmla="val 16719"/>
              <a:gd name="adj3" fmla="val 16143"/>
              <a:gd name="adj4" fmla="val 8431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id-ID" dirty="0"/>
              <a:t>Tim penyusun </a:t>
            </a:r>
            <a:r>
              <a:rPr lang="id-ID" dirty="0" smtClean="0"/>
              <a:t>menyusun </a:t>
            </a:r>
            <a:r>
              <a:rPr lang="id-ID" dirty="0"/>
              <a:t>laporan hasil pengkajian keadaan </a:t>
            </a:r>
            <a:r>
              <a:rPr lang="en-US" dirty="0" err="1" smtClean="0"/>
              <a:t>Desa</a:t>
            </a:r>
            <a:r>
              <a:rPr lang="en-US" dirty="0" smtClean="0"/>
              <a:t> yang</a:t>
            </a:r>
            <a:endParaRPr lang="en-US" dirty="0"/>
          </a:p>
          <a:p>
            <a:r>
              <a:rPr lang="id-ID" dirty="0" smtClean="0"/>
              <a:t>dituangkan </a:t>
            </a:r>
            <a:r>
              <a:rPr lang="id-ID" dirty="0"/>
              <a:t>dalam berita acara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4118264" y="3886200"/>
            <a:ext cx="3200400" cy="289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Laporan hasil pengkajian keadaan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jadi </a:t>
            </a:r>
            <a:r>
              <a:rPr lang="id-ID" dirty="0"/>
              <a:t>bahan masukan dalam </a:t>
            </a:r>
            <a:r>
              <a:rPr lang="id-ID" dirty="0" smtClean="0"/>
              <a:t>mus</a:t>
            </a:r>
            <a:r>
              <a:rPr lang="en-US" dirty="0" err="1" smtClean="0"/>
              <a:t>kam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id-ID" dirty="0" smtClean="0"/>
              <a:t> </a:t>
            </a:r>
            <a:r>
              <a:rPr lang="id-ID" dirty="0"/>
              <a:t>penyusunan perencanaan pembangu</a:t>
            </a:r>
            <a:r>
              <a:rPr lang="en-US" dirty="0"/>
              <a:t>nan </a:t>
            </a:r>
            <a:r>
              <a:rPr lang="en-US" dirty="0" err="1" smtClean="0"/>
              <a:t>Desa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09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62000"/>
          </a:xfrm>
          <a:solidFill>
            <a:srgbClr val="00CC99"/>
          </a:solidFill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accent3">
                    <a:lumMod val="50000"/>
                  </a:schemeClr>
                </a:solidFill>
              </a:rPr>
              <a:t>4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.Penyusunan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Rencana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Pembangunan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melalui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Musyawarah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290946" y="5029200"/>
            <a:ext cx="5250871" cy="1676400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dirty="0" smtClean="0"/>
          </a:p>
          <a:p>
            <a:pPr lvl="0" algn="ctr"/>
            <a:r>
              <a:rPr lang="en-US" dirty="0" err="1" smtClean="0"/>
              <a:t>Bamukan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Acara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Muskam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x-none"/>
              <a:t>pedoman bagi pemerintah Desa dalam menyusun RPJM Desa.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6" name="Down Arrow Callout 15"/>
          <p:cNvSpPr/>
          <p:nvPr/>
        </p:nvSpPr>
        <p:spPr>
          <a:xfrm>
            <a:off x="297873" y="3048000"/>
            <a:ext cx="5119254" cy="2286000"/>
          </a:xfrm>
          <a:prstGeom prst="downArrowCallout">
            <a:avLst>
              <a:gd name="adj1" fmla="val 11164"/>
              <a:gd name="adj2" fmla="val 13858"/>
              <a:gd name="adj3" fmla="val 22307"/>
              <a:gd name="adj4" fmla="val 7171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Muskam</a:t>
            </a:r>
            <a:r>
              <a:rPr lang="en-US" dirty="0" smtClean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x-none"/>
              <a:t>dengan diskusi kelompok secara terarah yang dibagi berdasarkan bidang penyelenggaraan pemerintahan, pembangunan, pembinaan kemasyarakatan , dan pemberdayaan masyarakat </a:t>
            </a:r>
            <a:r>
              <a:rPr lang="en-US" dirty="0" err="1" smtClean="0"/>
              <a:t>Desa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Down Arrow Callout 6"/>
          <p:cNvSpPr/>
          <p:nvPr/>
        </p:nvSpPr>
        <p:spPr>
          <a:xfrm>
            <a:off x="290946" y="1091046"/>
            <a:ext cx="5119254" cy="2109354"/>
          </a:xfrm>
          <a:prstGeom prst="downArrowCallout">
            <a:avLst>
              <a:gd name="adj1" fmla="val 11164"/>
              <a:gd name="adj2" fmla="val 13858"/>
              <a:gd name="adj3" fmla="val 22307"/>
              <a:gd name="adj4" fmla="val 7171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Bamuskan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Muskam</a:t>
            </a:r>
            <a:r>
              <a:rPr lang="en-US" dirty="0" smtClean="0"/>
              <a:t> </a:t>
            </a:r>
            <a:r>
              <a:rPr lang="en-US" dirty="0"/>
              <a:t>b</a:t>
            </a:r>
            <a:r>
              <a:rPr lang="x-none"/>
              <a:t>erdasarkan laporan hasil pengkajian keadaan </a:t>
            </a:r>
            <a:r>
              <a:rPr lang="x-none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x-none"/>
              <a:t>sejak diterimanya laporan dari </a:t>
            </a:r>
            <a:r>
              <a:rPr lang="x-none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x-none" smtClean="0"/>
              <a:t>.</a:t>
            </a:r>
            <a:endParaRPr lang="en-US" dirty="0"/>
          </a:p>
          <a:p>
            <a:pPr lvl="0"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1091046"/>
            <a:ext cx="3352800" cy="195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 smtClean="0"/>
          </a:p>
          <a:p>
            <a:r>
              <a:rPr lang="en-US" sz="1600" dirty="0" err="1" smtClean="0"/>
              <a:t>Muskam</a:t>
            </a:r>
            <a:r>
              <a:rPr lang="en-US" sz="1600" dirty="0" smtClean="0"/>
              <a:t> </a:t>
            </a:r>
            <a:r>
              <a:rPr lang="en-US" sz="1600" dirty="0" err="1"/>
              <a:t>bertujuan</a:t>
            </a:r>
            <a:r>
              <a:rPr lang="en-US" sz="1600" dirty="0"/>
              <a:t> </a:t>
            </a:r>
            <a:r>
              <a:rPr lang="en-US" sz="1600" dirty="0" err="1"/>
              <a:t>membahas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 smtClean="0"/>
              <a:t>menyepakati</a:t>
            </a:r>
            <a:r>
              <a:rPr lang="en-US" sz="16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L</a:t>
            </a:r>
            <a:r>
              <a:rPr lang="x-none" sz="1600"/>
              <a:t>aporan hasil pengkajian keadaan</a:t>
            </a:r>
            <a:r>
              <a:rPr lang="en-US" sz="1600" dirty="0"/>
              <a:t> </a:t>
            </a:r>
            <a:r>
              <a:rPr lang="en-US" sz="1600" dirty="0" err="1" smtClean="0"/>
              <a:t>Desa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</a:t>
            </a:r>
            <a:r>
              <a:rPr lang="x-none" sz="1600" smtClean="0"/>
              <a:t>isi </a:t>
            </a:r>
            <a:r>
              <a:rPr lang="x-none" sz="1600"/>
              <a:t>dan misi kepala</a:t>
            </a:r>
            <a:r>
              <a:rPr lang="en-US" sz="1600" dirty="0"/>
              <a:t> </a:t>
            </a:r>
            <a:r>
              <a:rPr lang="en-US" sz="1600" dirty="0" err="1" smtClean="0"/>
              <a:t>Desa</a:t>
            </a:r>
            <a:r>
              <a:rPr lang="x-none" sz="1600" smtClean="0"/>
              <a:t>; 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</a:t>
            </a:r>
            <a:r>
              <a:rPr lang="x-none" sz="1600"/>
              <a:t>encana </a:t>
            </a:r>
            <a:r>
              <a:rPr lang="en-US" sz="1600" dirty="0"/>
              <a:t>P</a:t>
            </a:r>
            <a:r>
              <a:rPr lang="x-none" sz="1600"/>
              <a:t>rioritas kegiatan</a:t>
            </a:r>
            <a:r>
              <a:rPr lang="en-US" sz="1600" dirty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4 </a:t>
            </a:r>
            <a:r>
              <a:rPr lang="en-US" sz="1600" dirty="0" err="1"/>
              <a:t>bidang</a:t>
            </a:r>
            <a:r>
              <a:rPr lang="en-US" sz="1600" dirty="0"/>
              <a:t>.</a:t>
            </a:r>
            <a:r>
              <a:rPr lang="x-none" sz="1600"/>
              <a:t> </a:t>
            </a:r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673436" y="3217719"/>
            <a:ext cx="3352800" cy="2795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dirty="0" smtClean="0"/>
          </a:p>
          <a:p>
            <a:pPr lvl="0"/>
            <a:r>
              <a:rPr lang="x-none" sz="1600" smtClean="0"/>
              <a:t>Diskusi </a:t>
            </a:r>
            <a:r>
              <a:rPr lang="x-none" sz="1600"/>
              <a:t>kelompok </a:t>
            </a:r>
            <a:r>
              <a:rPr lang="x-none" sz="1600" smtClean="0"/>
              <a:t>terarah membahas</a:t>
            </a:r>
            <a:r>
              <a:rPr lang="en-US" sz="1600" dirty="0" smtClean="0"/>
              <a:t>: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L</a:t>
            </a:r>
            <a:r>
              <a:rPr lang="x-none" sz="1600" smtClean="0"/>
              <a:t>aporan </a:t>
            </a:r>
            <a:r>
              <a:rPr lang="x-none" sz="1600"/>
              <a:t>hasil pengkajian keadaan </a:t>
            </a:r>
            <a:r>
              <a:rPr lang="en-US" sz="1600" dirty="0" err="1" smtClean="0"/>
              <a:t>Desa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</a:t>
            </a:r>
            <a:r>
              <a:rPr lang="x-none" sz="1600" smtClean="0"/>
              <a:t>rioritas </a:t>
            </a:r>
            <a:r>
              <a:rPr lang="x-none" sz="1600"/>
              <a:t>rencana kegiatan </a:t>
            </a:r>
            <a:r>
              <a:rPr lang="en-US" sz="1600" dirty="0" err="1" smtClean="0"/>
              <a:t>Desa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x-none" sz="1600" smtClean="0"/>
              <a:t>6 tahun;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S</a:t>
            </a:r>
            <a:r>
              <a:rPr lang="x-none" sz="1600" smtClean="0"/>
              <a:t>umber </a:t>
            </a:r>
            <a:r>
              <a:rPr lang="x-none" sz="1600"/>
              <a:t>pembiayaan rencana </a:t>
            </a:r>
            <a:r>
              <a:rPr lang="x-none" sz="1600" smtClean="0"/>
              <a:t>kegiatan; 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</a:t>
            </a:r>
            <a:r>
              <a:rPr lang="x-none" sz="1600" smtClean="0"/>
              <a:t>encana </a:t>
            </a:r>
            <a:r>
              <a:rPr lang="x-none" sz="1600"/>
              <a:t>pelaksana kegiatan </a:t>
            </a:r>
            <a:r>
              <a:rPr lang="en-US" sz="1600" dirty="0" err="1" smtClean="0"/>
              <a:t>Desa</a:t>
            </a:r>
            <a:endParaRPr lang="en-US" sz="16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9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487362"/>
          </a:xfrm>
          <a:solidFill>
            <a:srgbClr val="99CC00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5.Penyusunan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Rancangan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RPJM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839918"/>
            <a:ext cx="3117272" cy="213360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acara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Muskam</a:t>
            </a:r>
            <a:r>
              <a:rPr lang="en-US" dirty="0" smtClean="0"/>
              <a:t> yang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429000" y="876299"/>
            <a:ext cx="2736273" cy="2097219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acara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r>
              <a:rPr lang="en-US" dirty="0" smtClean="0"/>
              <a:t> </a:t>
            </a:r>
            <a:r>
              <a:rPr lang="en-US" dirty="0" err="1" smtClean="0"/>
              <a:t>dilampiri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571009" y="5181600"/>
            <a:ext cx="3048000" cy="1347967"/>
          </a:xfrm>
          <a:prstGeom prst="round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Murenbang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557154" y="3446614"/>
            <a:ext cx="3048000" cy="1357598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Tim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meyempurnakan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324600" y="839918"/>
            <a:ext cx="2667000" cy="213360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Tim </a:t>
            </a:r>
            <a:r>
              <a:rPr lang="en-US" dirty="0" err="1"/>
              <a:t>P</a:t>
            </a:r>
            <a:r>
              <a:rPr lang="en-US" dirty="0" err="1" smtClean="0"/>
              <a:t>enyusun</a:t>
            </a:r>
            <a:r>
              <a:rPr lang="en-US" dirty="0" smtClean="0"/>
              <a:t> </a:t>
            </a:r>
            <a:r>
              <a:rPr lang="en-US" dirty="0" err="1" smtClean="0"/>
              <a:t>serahkan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erita</a:t>
            </a:r>
            <a:r>
              <a:rPr lang="en-US" dirty="0" smtClean="0"/>
              <a:t> acara </a:t>
            </a:r>
            <a:r>
              <a:rPr lang="en-US" dirty="0" err="1" smtClean="0"/>
              <a:t>dilampiri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446614"/>
            <a:ext cx="3276600" cy="2801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ight Arrow 12"/>
          <p:cNvSpPr/>
          <p:nvPr/>
        </p:nvSpPr>
        <p:spPr>
          <a:xfrm>
            <a:off x="3134591" y="1066800"/>
            <a:ext cx="422563" cy="336838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106391" y="1066800"/>
            <a:ext cx="422563" cy="33683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965372" y="3879457"/>
            <a:ext cx="1981200" cy="1849510"/>
          </a:xfrm>
          <a:prstGeom prst="ellipse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RPJMDes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 rot="5400000">
            <a:off x="8077199" y="3104865"/>
            <a:ext cx="422563" cy="33683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12298675">
            <a:off x="6754090" y="3788575"/>
            <a:ext cx="422563" cy="33683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8810091">
            <a:off x="6695804" y="5560549"/>
            <a:ext cx="422563" cy="33683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id-ID" dirty="0" smtClean="0"/>
              <a:t>DASAR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>
            <a:normAutofit fontScale="25000" lnSpcReduction="20000"/>
          </a:bodyPr>
          <a:lstStyle/>
          <a:p>
            <a:pPr marL="114300" indent="0">
              <a:buNone/>
            </a:pPr>
            <a:r>
              <a:rPr lang="id-ID" dirty="0" smtClean="0"/>
              <a:t>:</a:t>
            </a:r>
            <a:endParaRPr lang="id-ID" dirty="0"/>
          </a:p>
          <a:p>
            <a:pPr marL="442913" indent="-442913" algn="just">
              <a:buAutoNum type="arabicPeriod"/>
            </a:pPr>
            <a:r>
              <a:rPr lang="id-ID" sz="11200" dirty="0" smtClean="0"/>
              <a:t>UU No.25/2004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Sistem</a:t>
            </a:r>
            <a:r>
              <a:rPr lang="id-ID" sz="11200" dirty="0"/>
              <a:t> </a:t>
            </a:r>
            <a:r>
              <a:rPr lang="id-ID" sz="11200" dirty="0" smtClean="0"/>
              <a:t>Perencanaan</a:t>
            </a:r>
            <a:r>
              <a:rPr lang="id-ID" sz="11200" dirty="0"/>
              <a:t> </a:t>
            </a:r>
            <a:r>
              <a:rPr lang="id-ID" sz="11200" dirty="0" smtClean="0"/>
              <a:t>Pembangunan</a:t>
            </a:r>
            <a:r>
              <a:rPr lang="id-ID" sz="11200" dirty="0"/>
              <a:t> </a:t>
            </a:r>
            <a:r>
              <a:rPr lang="id-ID" sz="11200" dirty="0" smtClean="0"/>
              <a:t>Nasional</a:t>
            </a:r>
            <a:endParaRPr lang="id-ID" sz="11200" dirty="0"/>
          </a:p>
          <a:p>
            <a:pPr marL="442913" indent="-442913" algn="just">
              <a:buAutoNum type="arabicPeriod"/>
            </a:pPr>
            <a:r>
              <a:rPr lang="id-ID" sz="11200" dirty="0" smtClean="0"/>
              <a:t>2</a:t>
            </a:r>
            <a:r>
              <a:rPr lang="id-ID" sz="11200" dirty="0"/>
              <a:t>. </a:t>
            </a:r>
            <a:r>
              <a:rPr lang="id-ID" sz="11200" dirty="0" smtClean="0"/>
              <a:t>UU No. 6/2014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Desa</a:t>
            </a:r>
            <a:endParaRPr lang="id-ID" sz="11200" dirty="0"/>
          </a:p>
          <a:p>
            <a:pPr marL="442913" indent="-442913" algn="just">
              <a:buAutoNum type="arabicPeriod"/>
            </a:pPr>
            <a:r>
              <a:rPr lang="id-ID" sz="11200" dirty="0" smtClean="0"/>
              <a:t>3</a:t>
            </a:r>
            <a:r>
              <a:rPr lang="id-ID" sz="11200" dirty="0"/>
              <a:t>. </a:t>
            </a:r>
            <a:r>
              <a:rPr lang="id-ID" sz="11200" dirty="0" smtClean="0"/>
              <a:t>PP No. 43</a:t>
            </a:r>
            <a:r>
              <a:rPr lang="id-ID" sz="11200" dirty="0"/>
              <a:t> </a:t>
            </a:r>
            <a:r>
              <a:rPr lang="id-ID" sz="11200" dirty="0" smtClean="0"/>
              <a:t>Th</a:t>
            </a:r>
            <a:r>
              <a:rPr lang="id-ID" sz="11200" dirty="0"/>
              <a:t> </a:t>
            </a:r>
            <a:r>
              <a:rPr lang="id-ID" sz="11200" dirty="0" smtClean="0"/>
              <a:t>2014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Peraturan</a:t>
            </a:r>
            <a:r>
              <a:rPr lang="id-ID" sz="11200" dirty="0"/>
              <a:t> </a:t>
            </a:r>
            <a:r>
              <a:rPr lang="id-ID" sz="11200" dirty="0" smtClean="0"/>
              <a:t>Pelaksanaan</a:t>
            </a:r>
            <a:r>
              <a:rPr lang="id-ID" sz="11200" dirty="0"/>
              <a:t> </a:t>
            </a:r>
            <a:r>
              <a:rPr lang="id-ID" sz="11200" dirty="0" smtClean="0"/>
              <a:t>UU</a:t>
            </a:r>
            <a:r>
              <a:rPr lang="id-ID" sz="11200" dirty="0"/>
              <a:t> </a:t>
            </a:r>
            <a:r>
              <a:rPr lang="id-ID" sz="11200" dirty="0" smtClean="0"/>
              <a:t>No. 6</a:t>
            </a:r>
            <a:r>
              <a:rPr lang="id-ID" sz="11200" dirty="0"/>
              <a:t> </a:t>
            </a:r>
            <a:r>
              <a:rPr lang="id-ID" sz="11200" dirty="0" smtClean="0"/>
              <a:t>Th</a:t>
            </a:r>
            <a:r>
              <a:rPr lang="id-ID" sz="11200" dirty="0"/>
              <a:t> </a:t>
            </a:r>
            <a:r>
              <a:rPr lang="id-ID" sz="11200" dirty="0" smtClean="0"/>
              <a:t>2014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Desa.</a:t>
            </a:r>
          </a:p>
          <a:p>
            <a:pPr marL="442913" indent="-442913" algn="just">
              <a:buAutoNum type="arabicPeriod"/>
            </a:pPr>
            <a:r>
              <a:rPr lang="id-ID" sz="11200" dirty="0" smtClean="0"/>
              <a:t>PP</a:t>
            </a:r>
            <a:r>
              <a:rPr lang="id-ID" sz="11200" dirty="0"/>
              <a:t> </a:t>
            </a:r>
            <a:r>
              <a:rPr lang="id-ID" sz="11200" dirty="0" smtClean="0"/>
              <a:t>No. 60</a:t>
            </a:r>
            <a:r>
              <a:rPr lang="id-ID" sz="11200" dirty="0"/>
              <a:t> </a:t>
            </a:r>
            <a:r>
              <a:rPr lang="id-ID" sz="11200" dirty="0" smtClean="0"/>
              <a:t>Th</a:t>
            </a:r>
            <a:r>
              <a:rPr lang="id-ID" sz="11200" dirty="0"/>
              <a:t> </a:t>
            </a:r>
            <a:r>
              <a:rPr lang="id-ID" sz="11200" dirty="0" smtClean="0"/>
              <a:t>2014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Dana</a:t>
            </a:r>
            <a:r>
              <a:rPr lang="id-ID" sz="11200" dirty="0"/>
              <a:t> </a:t>
            </a:r>
            <a:r>
              <a:rPr lang="id-ID" sz="11200" dirty="0" smtClean="0"/>
              <a:t>Desa</a:t>
            </a:r>
            <a:r>
              <a:rPr lang="id-ID" sz="11200" dirty="0"/>
              <a:t> </a:t>
            </a:r>
            <a:r>
              <a:rPr lang="id-ID" sz="11200" dirty="0" smtClean="0"/>
              <a:t>yang</a:t>
            </a:r>
            <a:r>
              <a:rPr lang="id-ID" sz="11200" dirty="0"/>
              <a:t> </a:t>
            </a:r>
            <a:r>
              <a:rPr lang="id-ID" sz="11200" dirty="0" smtClean="0"/>
              <a:t>Berasal</a:t>
            </a:r>
            <a:r>
              <a:rPr lang="id-ID" sz="11200" dirty="0"/>
              <a:t> </a:t>
            </a:r>
            <a:r>
              <a:rPr lang="id-ID" sz="11200" dirty="0" smtClean="0"/>
              <a:t>dari</a:t>
            </a:r>
            <a:r>
              <a:rPr lang="id-ID" sz="11200" dirty="0"/>
              <a:t> </a:t>
            </a:r>
            <a:r>
              <a:rPr lang="id-ID" sz="11200" dirty="0" smtClean="0"/>
              <a:t>Anggaran</a:t>
            </a:r>
            <a:r>
              <a:rPr lang="id-ID" sz="11200" dirty="0"/>
              <a:t> </a:t>
            </a:r>
            <a:r>
              <a:rPr lang="id-ID" sz="11200" dirty="0" smtClean="0"/>
              <a:t>Pendapatan</a:t>
            </a:r>
            <a:r>
              <a:rPr lang="id-ID" sz="11200" dirty="0"/>
              <a:t> </a:t>
            </a:r>
            <a:r>
              <a:rPr lang="id-ID" sz="11200" dirty="0" smtClean="0"/>
              <a:t>dan</a:t>
            </a:r>
            <a:r>
              <a:rPr lang="id-ID" sz="11200" dirty="0"/>
              <a:t> </a:t>
            </a:r>
            <a:r>
              <a:rPr lang="id-ID" sz="11200" dirty="0" smtClean="0"/>
              <a:t>Belanja Negara.</a:t>
            </a:r>
          </a:p>
          <a:p>
            <a:pPr marL="442913" indent="-442913" algn="just">
              <a:buAutoNum type="arabicPeriod"/>
            </a:pPr>
            <a:r>
              <a:rPr lang="id-ID" sz="11200" dirty="0" smtClean="0"/>
              <a:t>PP</a:t>
            </a:r>
            <a:r>
              <a:rPr lang="id-ID" sz="11200" dirty="0"/>
              <a:t> </a:t>
            </a:r>
            <a:r>
              <a:rPr lang="id-ID" sz="11200" dirty="0" smtClean="0"/>
              <a:t>No. 22</a:t>
            </a:r>
            <a:r>
              <a:rPr lang="id-ID" sz="11200" dirty="0"/>
              <a:t> </a:t>
            </a:r>
            <a:r>
              <a:rPr lang="id-ID" sz="11200" dirty="0" smtClean="0"/>
              <a:t>Th</a:t>
            </a:r>
            <a:r>
              <a:rPr lang="id-ID" sz="11200" dirty="0"/>
              <a:t> </a:t>
            </a:r>
            <a:r>
              <a:rPr lang="id-ID" sz="11200" dirty="0" smtClean="0"/>
              <a:t>2015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Perubahan</a:t>
            </a:r>
            <a:r>
              <a:rPr lang="id-ID" sz="11200" dirty="0"/>
              <a:t> </a:t>
            </a:r>
            <a:r>
              <a:rPr lang="id-ID" sz="11200" dirty="0" smtClean="0"/>
              <a:t>Atas</a:t>
            </a:r>
            <a:r>
              <a:rPr lang="id-ID" sz="11200" dirty="0"/>
              <a:t> </a:t>
            </a:r>
            <a:r>
              <a:rPr lang="id-ID" sz="11200" dirty="0" smtClean="0"/>
              <a:t>PP</a:t>
            </a:r>
            <a:r>
              <a:rPr lang="id-ID" sz="11200" dirty="0"/>
              <a:t> </a:t>
            </a:r>
            <a:r>
              <a:rPr lang="id-ID" sz="11200" dirty="0" smtClean="0"/>
              <a:t>No. 60</a:t>
            </a:r>
            <a:r>
              <a:rPr lang="id-ID" sz="11200" dirty="0"/>
              <a:t> </a:t>
            </a:r>
            <a:r>
              <a:rPr lang="id-ID" sz="11200" dirty="0" smtClean="0"/>
              <a:t>Th</a:t>
            </a:r>
            <a:r>
              <a:rPr lang="id-ID" sz="11200" dirty="0"/>
              <a:t> </a:t>
            </a:r>
            <a:r>
              <a:rPr lang="id-ID" sz="11200" dirty="0" smtClean="0"/>
              <a:t>2014</a:t>
            </a:r>
            <a:r>
              <a:rPr lang="id-ID" sz="11200" dirty="0"/>
              <a:t> </a:t>
            </a:r>
            <a:r>
              <a:rPr lang="id-ID" sz="11200" dirty="0" smtClean="0"/>
              <a:t>ttg </a:t>
            </a:r>
            <a:r>
              <a:rPr lang="id-ID" sz="11200" dirty="0"/>
              <a:t>Dana Desa yang Berasal dari Anggaran Pendapatan dan Belanja </a:t>
            </a:r>
            <a:r>
              <a:rPr lang="id-ID" sz="11200" dirty="0" smtClean="0"/>
              <a:t>Negara</a:t>
            </a:r>
            <a:endParaRPr lang="id-ID" sz="11200" dirty="0"/>
          </a:p>
          <a:p>
            <a:pPr marL="442913" indent="-442913" algn="just">
              <a:buAutoNum type="arabicPeriod"/>
            </a:pPr>
            <a:r>
              <a:rPr lang="id-ID" sz="11200" dirty="0" smtClean="0"/>
              <a:t>Permendagri</a:t>
            </a:r>
            <a:r>
              <a:rPr lang="id-ID" sz="11200" dirty="0"/>
              <a:t> </a:t>
            </a:r>
            <a:r>
              <a:rPr lang="id-ID" sz="11200" dirty="0" smtClean="0"/>
              <a:t>No. 111</a:t>
            </a:r>
            <a:r>
              <a:rPr lang="id-ID" sz="11200" dirty="0"/>
              <a:t> </a:t>
            </a:r>
            <a:r>
              <a:rPr lang="id-ID" sz="11200" dirty="0" smtClean="0"/>
              <a:t>Th</a:t>
            </a:r>
            <a:r>
              <a:rPr lang="id-ID" sz="11200" dirty="0"/>
              <a:t> </a:t>
            </a:r>
            <a:r>
              <a:rPr lang="id-ID" sz="11200" dirty="0" smtClean="0"/>
              <a:t>2014</a:t>
            </a:r>
            <a:r>
              <a:rPr lang="id-ID" sz="11200" dirty="0"/>
              <a:t> </a:t>
            </a:r>
            <a:r>
              <a:rPr lang="id-ID" sz="11200" dirty="0" smtClean="0"/>
              <a:t>ttg</a:t>
            </a:r>
            <a:r>
              <a:rPr lang="id-ID" sz="11200" dirty="0"/>
              <a:t> </a:t>
            </a:r>
            <a:r>
              <a:rPr lang="id-ID" sz="11200" dirty="0" smtClean="0"/>
              <a:t>Pedoman Teknis</a:t>
            </a:r>
            <a:r>
              <a:rPr lang="id-ID" sz="11200" dirty="0"/>
              <a:t> </a:t>
            </a:r>
            <a:r>
              <a:rPr lang="id-ID" sz="11200" dirty="0" smtClean="0"/>
              <a:t>Peraturan</a:t>
            </a:r>
            <a:r>
              <a:rPr lang="id-ID" sz="11200" dirty="0"/>
              <a:t> </a:t>
            </a:r>
            <a:r>
              <a:rPr lang="id-ID" sz="11200" dirty="0" smtClean="0"/>
              <a:t>Di</a:t>
            </a:r>
            <a:r>
              <a:rPr lang="id-ID" sz="11200" dirty="0"/>
              <a:t> </a:t>
            </a:r>
            <a:r>
              <a:rPr lang="id-ID" sz="11200" dirty="0" smtClean="0"/>
              <a:t>Desa</a:t>
            </a:r>
            <a:endParaRPr lang="id-ID" sz="11200" dirty="0"/>
          </a:p>
        </p:txBody>
      </p:sp>
    </p:spTree>
    <p:extLst>
      <p:ext uri="{BB962C8B-B14F-4D97-AF65-F5344CB8AC3E}">
        <p14:creationId xmlns:p14="http://schemas.microsoft.com/office/powerpoint/2010/main" val="2849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533400"/>
          </a:xfrm>
          <a:solidFill>
            <a:srgbClr val="33CC33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6.Penyusunan RPJM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Melalui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Musrenbang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50000"/>
                  </a:schemeClr>
                </a:solidFill>
              </a:rPr>
              <a:t>Desa</a:t>
            </a:r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endParaRPr lang="en-US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914400"/>
            <a:ext cx="4114800" cy="1219200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&amp;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RPJM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77982" y="5334000"/>
            <a:ext cx="4343400" cy="990600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Acara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RPJM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endParaRPr lang="en-US" dirty="0"/>
          </a:p>
        </p:txBody>
      </p:sp>
      <p:pic>
        <p:nvPicPr>
          <p:cNvPr id="3075" name="Picture 3" descr="D:\project\Program\Project Keerom\TOT RPJMK\musrenba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39" y="2776703"/>
            <a:ext cx="4812722" cy="226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 rot="5238609">
            <a:off x="2660997" y="2296557"/>
            <a:ext cx="422563" cy="336838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5042100">
            <a:off x="2645133" y="4873836"/>
            <a:ext cx="422563" cy="336838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97606" y="762000"/>
            <a:ext cx="3817794" cy="5715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endParaRPr lang="en-US" dirty="0" smtClean="0"/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endParaRPr lang="en-US" dirty="0" smtClean="0"/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: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1.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lnSpc>
                <a:spcPct val="114000"/>
              </a:lnSpc>
            </a:pPr>
            <a:r>
              <a:rPr lang="en-US" dirty="0" smtClean="0"/>
              <a:t>2. </a:t>
            </a:r>
            <a:r>
              <a:rPr lang="en-US" dirty="0" err="1" smtClean="0"/>
              <a:t>Bamuskam</a:t>
            </a:r>
            <a:endParaRPr lang="en-US" dirty="0" smtClean="0"/>
          </a:p>
          <a:p>
            <a:pPr>
              <a:lnSpc>
                <a:spcPct val="114000"/>
              </a:lnSpc>
            </a:pPr>
            <a:r>
              <a:rPr lang="en-US" dirty="0" smtClean="0"/>
              <a:t>3.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yang </a:t>
            </a:r>
            <a:r>
              <a:rPr lang="en-US" dirty="0" err="1" smtClean="0"/>
              <a:t>terdiri</a:t>
            </a:r>
            <a:r>
              <a:rPr lang="en-US" dirty="0" smtClean="0"/>
              <a:t>    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   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Tokoh</a:t>
            </a:r>
            <a:r>
              <a:rPr lang="en-US" dirty="0" smtClean="0"/>
              <a:t> agama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endidikan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ani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elayan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erajin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erempuan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Pemerhati</a:t>
            </a:r>
            <a:r>
              <a:rPr lang="en-US" dirty="0" smtClean="0"/>
              <a:t> &amp; </a:t>
            </a:r>
            <a:r>
              <a:rPr lang="en-US" dirty="0" err="1"/>
              <a:t>p</a:t>
            </a:r>
            <a:r>
              <a:rPr lang="en-US" dirty="0" err="1" smtClean="0"/>
              <a:t>erlindungan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14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5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487362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</a:rPr>
              <a:t>7.Penetapan </a:t>
            </a:r>
            <a:r>
              <a:rPr lang="en-US" sz="2200" b="1" dirty="0" err="1" smtClean="0">
                <a:solidFill>
                  <a:schemeClr val="bg2">
                    <a:lumMod val="10000"/>
                  </a:schemeClr>
                </a:solidFill>
              </a:rPr>
              <a:t>dan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bg2">
                    <a:lumMod val="10000"/>
                  </a:schemeClr>
                </a:solidFill>
              </a:rPr>
              <a:t>Perubahan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</a:rPr>
              <a:t> RPJM </a:t>
            </a:r>
            <a:r>
              <a:rPr lang="en-US" sz="2200" b="1" dirty="0" err="1" smtClean="0">
                <a:solidFill>
                  <a:schemeClr val="bg2">
                    <a:lumMod val="10000"/>
                  </a:schemeClr>
                </a:solidFill>
              </a:rPr>
              <a:t>Desa</a:t>
            </a:r>
            <a:endParaRPr lang="en-US" sz="2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00500"/>
            <a:ext cx="586740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6400800" y="845148"/>
            <a:ext cx="2514600" cy="441265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</a:t>
            </a:r>
            <a:r>
              <a:rPr lang="en-US" dirty="0" err="1" smtClean="0"/>
              <a:t>Rancangan</a:t>
            </a:r>
            <a:r>
              <a:rPr lang="en-US" dirty="0" smtClean="0"/>
              <a:t>    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tentang</a:t>
            </a:r>
            <a:r>
              <a:rPr lang="en-US" dirty="0" smtClean="0"/>
              <a:t> RPJM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 &amp; </a:t>
            </a:r>
            <a:r>
              <a:rPr lang="en-US" dirty="0" err="1" smtClean="0"/>
              <a:t>Bamuskam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tentang</a:t>
            </a:r>
            <a:r>
              <a:rPr lang="en-US" dirty="0" smtClean="0"/>
              <a:t> RPJM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11" name="Pentagon 10"/>
          <p:cNvSpPr/>
          <p:nvPr/>
        </p:nvSpPr>
        <p:spPr>
          <a:xfrm>
            <a:off x="3047999" y="928265"/>
            <a:ext cx="3747655" cy="2930233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  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menyusun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Rancangan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Desa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/>
              <a:t>RPJM </a:t>
            </a:r>
            <a:endParaRPr lang="en-US" dirty="0" smtClean="0"/>
          </a:p>
          <a:p>
            <a:r>
              <a:rPr lang="en-US" dirty="0" smtClean="0"/>
              <a:t>       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melampirkan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RPJM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304800" y="914400"/>
            <a:ext cx="3352800" cy="2878283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/>
              <a:t>mengarahkan</a:t>
            </a:r>
            <a:r>
              <a:rPr lang="en-US" dirty="0"/>
              <a:t> Tim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RPJM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Musrenbang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Tantangan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Perumusan</a:t>
            </a:r>
            <a:r>
              <a:rPr lang="en-US" sz="2800" dirty="0" smtClean="0"/>
              <a:t> RPJM </a:t>
            </a:r>
            <a:r>
              <a:rPr lang="en-US" sz="2800" dirty="0" err="1" smtClean="0"/>
              <a:t>Desa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 rot="1123075">
            <a:off x="458414" y="1295401"/>
            <a:ext cx="3733800" cy="16764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Proses </a:t>
            </a:r>
            <a:r>
              <a:rPr lang="en-US" dirty="0" err="1"/>
              <a:t>Penyusunan</a:t>
            </a:r>
            <a:r>
              <a:rPr lang="en-US" dirty="0"/>
              <a:t> RPJM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berlapis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 rot="20946289">
            <a:off x="4180975" y="1600585"/>
            <a:ext cx="4134612" cy="1676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Keterpaduan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Pembangunan </a:t>
            </a:r>
            <a:r>
              <a:rPr lang="en-US" dirty="0" err="1" smtClean="0"/>
              <a:t>Desa-Kabupaten</a:t>
            </a:r>
            <a:r>
              <a:rPr lang="en-US" dirty="0" smtClean="0"/>
              <a:t>/Kota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 rot="1212421">
            <a:off x="4843122" y="3486299"/>
            <a:ext cx="4030701" cy="1946364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Ketersedian</a:t>
            </a:r>
            <a:r>
              <a:rPr lang="en-US" dirty="0"/>
              <a:t> Data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/>
              <a:t>yang reliable (</a:t>
            </a:r>
            <a:r>
              <a:rPr lang="en-US" dirty="0" err="1"/>
              <a:t>Akurat</a:t>
            </a:r>
            <a:r>
              <a:rPr lang="en-US" dirty="0"/>
              <a:t> &amp;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77464" y="4451357"/>
            <a:ext cx="3695700" cy="17526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ata </a:t>
            </a:r>
            <a:r>
              <a:rPr lang="en-US" dirty="0" err="1"/>
              <a:t>K</a:t>
            </a:r>
            <a:r>
              <a:rPr lang="en-US" dirty="0" err="1" smtClean="0"/>
              <a:t>elola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emadai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 rot="21216341">
            <a:off x="1771779" y="2895600"/>
            <a:ext cx="4038600" cy="17526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Keterwakilan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Penyusunan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595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  <a:solidFill>
            <a:srgbClr val="66FFFF"/>
          </a:solidFill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I</a:t>
            </a:r>
            <a:r>
              <a:rPr lang="en-US" sz="4400" b="1" dirty="0" smtClean="0">
                <a:solidFill>
                  <a:srgbClr val="B60A23"/>
                </a:solidFill>
              </a:rPr>
              <a:t>M</a:t>
            </a:r>
            <a:r>
              <a:rPr lang="en-US" sz="4400" b="1" dirty="0" smtClean="0">
                <a:solidFill>
                  <a:srgbClr val="0070C0"/>
                </a:solidFill>
              </a:rPr>
              <a:t>A</a:t>
            </a:r>
            <a:r>
              <a:rPr lang="en-US" sz="4400" b="1" dirty="0" smtClean="0"/>
              <a:t> </a:t>
            </a:r>
            <a:r>
              <a:rPr lang="en-US" sz="4400" b="1" dirty="0" smtClean="0">
                <a:solidFill>
                  <a:srgbClr val="24961E"/>
                </a:solidFill>
              </a:rPr>
              <a:t>K</a:t>
            </a:r>
            <a:r>
              <a:rPr lang="en-US" sz="4400" b="1" dirty="0" smtClean="0">
                <a:solidFill>
                  <a:srgbClr val="FF0000"/>
                </a:solidFill>
              </a:rPr>
              <a:t>A</a:t>
            </a:r>
            <a:r>
              <a:rPr lang="en-US" sz="4400" b="1" dirty="0" smtClean="0">
                <a:solidFill>
                  <a:srgbClr val="0070C0"/>
                </a:solidFill>
              </a:rPr>
              <a:t>S</a:t>
            </a:r>
            <a:r>
              <a:rPr lang="en-US" sz="4400" b="1" dirty="0" smtClean="0">
                <a:solidFill>
                  <a:srgbClr val="FFFF00"/>
                </a:solidFill>
              </a:rPr>
              <a:t>I</a:t>
            </a:r>
            <a:r>
              <a:rPr lang="en-US" sz="4400" b="1" dirty="0" smtClean="0">
                <a:solidFill>
                  <a:srgbClr val="FF0066"/>
                </a:solidFill>
              </a:rPr>
              <a:t>H</a:t>
            </a:r>
            <a:r>
              <a:rPr lang="en-US" sz="4400" b="1" dirty="0" smtClean="0"/>
              <a:t> </a:t>
            </a:r>
            <a:r>
              <a:rPr lang="en-US" sz="4400" b="1" dirty="0" smtClean="0">
                <a:solidFill>
                  <a:schemeClr val="accent3">
                    <a:lumMod val="50000"/>
                  </a:schemeClr>
                </a:solidFill>
              </a:rPr>
              <a:t>&amp;</a:t>
            </a:r>
            <a:r>
              <a:rPr lang="en-US" sz="4400" b="1" dirty="0" smtClean="0">
                <a:solidFill>
                  <a:srgbClr val="99CC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FF0066"/>
                </a:solidFill>
              </a:rPr>
              <a:t>M</a:t>
            </a:r>
            <a:r>
              <a:rPr lang="en-US" sz="4400" b="1" dirty="0" smtClean="0">
                <a:solidFill>
                  <a:srgbClr val="000099"/>
                </a:solidFill>
              </a:rPr>
              <a:t>A</a:t>
            </a:r>
            <a:r>
              <a:rPr lang="en-US" sz="4400" b="1" dirty="0" smtClean="0">
                <a:solidFill>
                  <a:srgbClr val="FF3300"/>
                </a:solidFill>
              </a:rPr>
              <a:t>R</a:t>
            </a:r>
            <a:r>
              <a:rPr lang="en-US" sz="4400" b="1" dirty="0" smtClean="0">
                <a:solidFill>
                  <a:srgbClr val="33CC33"/>
                </a:solidFill>
              </a:rPr>
              <a:t>I </a:t>
            </a:r>
            <a:r>
              <a:rPr lang="en-US" sz="4400" b="1" dirty="0" smtClean="0">
                <a:solidFill>
                  <a:srgbClr val="FFFF00"/>
                </a:solidFill>
              </a:rPr>
              <a:t>B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US" sz="4400" b="1" dirty="0" smtClean="0">
                <a:solidFill>
                  <a:srgbClr val="FF0000"/>
                </a:solidFill>
              </a:rPr>
              <a:t>D</a:t>
            </a:r>
            <a:r>
              <a:rPr lang="en-US" sz="4400" b="1" dirty="0" smtClean="0">
                <a:solidFill>
                  <a:srgbClr val="00CC00"/>
                </a:solidFill>
              </a:rPr>
              <a:t>I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sz="4400" b="1" dirty="0" smtClean="0">
                <a:solidFill>
                  <a:srgbClr val="FF00FF"/>
                </a:solidFill>
              </a:rPr>
              <a:t>K</a:t>
            </a:r>
            <a:r>
              <a:rPr lang="en-US" sz="4400" b="1" dirty="0" smtClean="0">
                <a:solidFill>
                  <a:srgbClr val="0066FF"/>
                </a:solidFill>
              </a:rPr>
              <a:t>U</a:t>
            </a:r>
            <a:r>
              <a:rPr lang="en-US" sz="4400" b="1" dirty="0" smtClean="0">
                <a:solidFill>
                  <a:srgbClr val="CCCC00"/>
                </a:solidFill>
              </a:rPr>
              <a:t>S</a:t>
            </a:r>
            <a:r>
              <a:rPr lang="en-US" sz="4400" b="1" dirty="0" smtClean="0">
                <a:solidFill>
                  <a:srgbClr val="CC3300"/>
                </a:solidFill>
              </a:rPr>
              <a:t>I</a:t>
            </a:r>
            <a:endParaRPr lang="en-US" sz="4400" b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9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15962"/>
          </a:xfrm>
        </p:spPr>
        <p:txBody>
          <a:bodyPr/>
          <a:lstStyle/>
          <a:p>
            <a:r>
              <a:rPr lang="id-ID" dirty="0"/>
              <a:t>DASAR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077200" cy="5486400"/>
          </a:xfrm>
        </p:spPr>
        <p:txBody>
          <a:bodyPr>
            <a:noAutofit/>
          </a:bodyPr>
          <a:lstStyle/>
          <a:p>
            <a:pPr marL="633413" indent="-519113">
              <a:buNone/>
            </a:pPr>
            <a:r>
              <a:rPr lang="id-ID" sz="2800" dirty="0" smtClean="0"/>
              <a:t>7.   Permendagri No. 113</a:t>
            </a:r>
            <a:r>
              <a:rPr lang="id-ID" sz="2800" dirty="0"/>
              <a:t> </a:t>
            </a:r>
            <a:r>
              <a:rPr lang="id-ID" sz="2800" dirty="0" smtClean="0"/>
              <a:t>Th</a:t>
            </a:r>
            <a:r>
              <a:rPr lang="id-ID" sz="2800" dirty="0"/>
              <a:t> </a:t>
            </a:r>
            <a:r>
              <a:rPr lang="id-ID" sz="2800" dirty="0" smtClean="0"/>
              <a:t>2014</a:t>
            </a:r>
            <a:r>
              <a:rPr lang="id-ID" sz="2800" dirty="0"/>
              <a:t> </a:t>
            </a:r>
            <a:r>
              <a:rPr lang="id-ID" sz="2800" dirty="0" smtClean="0"/>
              <a:t>ttg  Pengelolaan</a:t>
            </a:r>
            <a:r>
              <a:rPr lang="id-ID" sz="2800" dirty="0"/>
              <a:t> </a:t>
            </a:r>
            <a:r>
              <a:rPr lang="id-ID" sz="2800" dirty="0" smtClean="0"/>
              <a:t>Keuangan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r>
              <a:rPr lang="id-ID" sz="2800" dirty="0"/>
              <a:t>.</a:t>
            </a:r>
          </a:p>
          <a:p>
            <a:pPr marL="633413" indent="-519113">
              <a:buNone/>
            </a:pPr>
            <a:r>
              <a:rPr lang="id-ID" sz="2800" dirty="0"/>
              <a:t>8. </a:t>
            </a:r>
            <a:r>
              <a:rPr lang="id-ID" sz="2800" dirty="0" smtClean="0"/>
              <a:t>  Permendagri No. 114</a:t>
            </a:r>
            <a:r>
              <a:rPr lang="id-ID" sz="2800" dirty="0"/>
              <a:t> </a:t>
            </a:r>
            <a:r>
              <a:rPr lang="id-ID" sz="2800" dirty="0" smtClean="0"/>
              <a:t>Th</a:t>
            </a:r>
            <a:r>
              <a:rPr lang="id-ID" sz="2800" dirty="0"/>
              <a:t> </a:t>
            </a:r>
            <a:r>
              <a:rPr lang="id-ID" sz="2800" dirty="0" smtClean="0"/>
              <a:t>2014</a:t>
            </a:r>
            <a:r>
              <a:rPr lang="id-ID" sz="2800" dirty="0"/>
              <a:t> </a:t>
            </a:r>
            <a:r>
              <a:rPr lang="id-ID" sz="2800" dirty="0" smtClean="0"/>
              <a:t>ttg</a:t>
            </a:r>
            <a:r>
              <a:rPr lang="id-ID" sz="2800" dirty="0"/>
              <a:t> </a:t>
            </a:r>
            <a:r>
              <a:rPr lang="id-ID" sz="2800" dirty="0" smtClean="0"/>
              <a:t>Pedoman</a:t>
            </a:r>
            <a:r>
              <a:rPr lang="id-ID" sz="2800" dirty="0"/>
              <a:t> </a:t>
            </a:r>
            <a:r>
              <a:rPr lang="id-ID" sz="2800" dirty="0" smtClean="0"/>
              <a:t>Pembangunan Desa</a:t>
            </a:r>
            <a:r>
              <a:rPr lang="id-ID" sz="2800" dirty="0"/>
              <a:t>.</a:t>
            </a:r>
          </a:p>
          <a:p>
            <a:pPr marL="633413" indent="-519113">
              <a:buNone/>
              <a:tabLst>
                <a:tab pos="530225" algn="l"/>
              </a:tabLst>
            </a:pPr>
            <a:r>
              <a:rPr lang="id-ID" sz="2800" dirty="0"/>
              <a:t>9. </a:t>
            </a:r>
            <a:r>
              <a:rPr lang="id-ID" sz="2800" dirty="0" smtClean="0"/>
              <a:t>  Permendesa No. 1</a:t>
            </a:r>
            <a:r>
              <a:rPr lang="id-ID" sz="2800" dirty="0"/>
              <a:t> </a:t>
            </a:r>
            <a:r>
              <a:rPr lang="id-ID" sz="2800" dirty="0" smtClean="0"/>
              <a:t>Th</a:t>
            </a:r>
            <a:r>
              <a:rPr lang="id-ID" sz="2800" dirty="0"/>
              <a:t> </a:t>
            </a:r>
            <a:r>
              <a:rPr lang="id-ID" sz="2800" dirty="0" smtClean="0"/>
              <a:t>2015</a:t>
            </a:r>
            <a:r>
              <a:rPr lang="id-ID" sz="2800" dirty="0"/>
              <a:t> </a:t>
            </a:r>
            <a:r>
              <a:rPr lang="id-ID" sz="2800" dirty="0" smtClean="0"/>
              <a:t>ttg</a:t>
            </a:r>
            <a:r>
              <a:rPr lang="id-ID" sz="2800" dirty="0"/>
              <a:t> </a:t>
            </a:r>
            <a:r>
              <a:rPr lang="id-ID" sz="2800" dirty="0" smtClean="0"/>
              <a:t>Pedoman Kewenangan Berdasarkan</a:t>
            </a:r>
            <a:r>
              <a:rPr lang="id-ID" sz="2800" dirty="0"/>
              <a:t> </a:t>
            </a:r>
            <a:r>
              <a:rPr lang="id-ID" sz="2800" dirty="0" smtClean="0"/>
              <a:t>Hak</a:t>
            </a:r>
            <a:r>
              <a:rPr lang="id-ID" sz="2800" dirty="0"/>
              <a:t> </a:t>
            </a:r>
            <a:r>
              <a:rPr lang="id-ID" sz="2800" dirty="0" smtClean="0"/>
              <a:t>Asal</a:t>
            </a:r>
            <a:r>
              <a:rPr lang="id-ID" sz="2800" dirty="0"/>
              <a:t> </a:t>
            </a:r>
            <a:r>
              <a:rPr lang="id-ID" sz="2800" dirty="0" smtClean="0"/>
              <a:t>Usul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id-ID" sz="2800" dirty="0"/>
              <a:t> </a:t>
            </a:r>
            <a:r>
              <a:rPr lang="id-ID" sz="2800" dirty="0" smtClean="0"/>
              <a:t>Kewenangan</a:t>
            </a:r>
            <a:r>
              <a:rPr lang="id-ID" sz="2800" dirty="0"/>
              <a:t> </a:t>
            </a:r>
            <a:r>
              <a:rPr lang="id-ID" sz="2800" dirty="0" smtClean="0"/>
              <a:t> Lokal</a:t>
            </a:r>
            <a:r>
              <a:rPr lang="id-ID" sz="2800" dirty="0"/>
              <a:t> </a:t>
            </a:r>
            <a:r>
              <a:rPr lang="id-ID" sz="2800" dirty="0" smtClean="0"/>
              <a:t>Berskala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r>
              <a:rPr lang="id-ID" sz="2800" dirty="0"/>
              <a:t>.</a:t>
            </a:r>
          </a:p>
          <a:p>
            <a:pPr marL="633413" indent="-519113">
              <a:buNone/>
            </a:pPr>
            <a:r>
              <a:rPr lang="id-ID" sz="2800" dirty="0" smtClean="0"/>
              <a:t>10. Permendesa No. 2</a:t>
            </a:r>
            <a:r>
              <a:rPr lang="id-ID" sz="2800" dirty="0"/>
              <a:t> </a:t>
            </a:r>
            <a:r>
              <a:rPr lang="id-ID" sz="2800" dirty="0" smtClean="0"/>
              <a:t>Th</a:t>
            </a:r>
            <a:r>
              <a:rPr lang="id-ID" sz="2800" dirty="0"/>
              <a:t> </a:t>
            </a:r>
            <a:r>
              <a:rPr lang="id-ID" sz="2800" dirty="0" smtClean="0"/>
              <a:t>201ttg</a:t>
            </a:r>
            <a:r>
              <a:rPr lang="id-ID" sz="2800" dirty="0"/>
              <a:t> </a:t>
            </a:r>
            <a:r>
              <a:rPr lang="id-ID" sz="2800" dirty="0" smtClean="0"/>
              <a:t>Pedoman</a:t>
            </a:r>
            <a:r>
              <a:rPr lang="id-ID" sz="2800" dirty="0"/>
              <a:t> </a:t>
            </a:r>
            <a:r>
              <a:rPr lang="id-ID" sz="2800" dirty="0" smtClean="0"/>
              <a:t>Tata</a:t>
            </a:r>
            <a:r>
              <a:rPr lang="id-ID" sz="2800" dirty="0"/>
              <a:t> </a:t>
            </a:r>
            <a:r>
              <a:rPr lang="id-ID" sz="2800" dirty="0" smtClean="0"/>
              <a:t>Tertib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id-ID" sz="2800" dirty="0"/>
              <a:t> </a:t>
            </a:r>
            <a:r>
              <a:rPr lang="id-ID" sz="2800" dirty="0" smtClean="0"/>
              <a:t>Mekanisme</a:t>
            </a:r>
            <a:r>
              <a:rPr lang="id-ID" sz="2800" dirty="0"/>
              <a:t> </a:t>
            </a:r>
            <a:r>
              <a:rPr lang="id-ID" sz="2800" dirty="0" smtClean="0"/>
              <a:t>Pengambilan</a:t>
            </a:r>
            <a:r>
              <a:rPr lang="id-ID" sz="2800" dirty="0"/>
              <a:t> </a:t>
            </a:r>
            <a:r>
              <a:rPr lang="id-ID" sz="2800" dirty="0" smtClean="0"/>
              <a:t>Keputusan</a:t>
            </a:r>
            <a:r>
              <a:rPr lang="id-ID" sz="2800" dirty="0"/>
              <a:t> </a:t>
            </a:r>
            <a:r>
              <a:rPr lang="id-ID" sz="2800" dirty="0" smtClean="0"/>
              <a:t>Musyawarah</a:t>
            </a:r>
            <a:r>
              <a:rPr lang="id-ID" sz="2800" dirty="0"/>
              <a:t> </a:t>
            </a:r>
            <a:r>
              <a:rPr lang="id-ID" sz="2800" dirty="0" smtClean="0"/>
              <a:t>Desa.</a:t>
            </a:r>
          </a:p>
          <a:p>
            <a:pPr marL="633413" indent="-519113">
              <a:buNone/>
            </a:pPr>
            <a:r>
              <a:rPr lang="id-ID" sz="2800" dirty="0" smtClean="0"/>
              <a:t>11. Permendesa</a:t>
            </a:r>
            <a:r>
              <a:rPr lang="id-ID" sz="2800" dirty="0"/>
              <a:t> </a:t>
            </a:r>
            <a:r>
              <a:rPr lang="id-ID" sz="2800" dirty="0" smtClean="0"/>
              <a:t>No. 3</a:t>
            </a:r>
            <a:r>
              <a:rPr lang="id-ID" sz="2800" dirty="0"/>
              <a:t> </a:t>
            </a:r>
            <a:r>
              <a:rPr lang="id-ID" sz="2800" dirty="0" smtClean="0"/>
              <a:t>Th</a:t>
            </a:r>
            <a:r>
              <a:rPr lang="id-ID" sz="2800" dirty="0"/>
              <a:t> </a:t>
            </a:r>
            <a:r>
              <a:rPr lang="id-ID" sz="2800" dirty="0" smtClean="0"/>
              <a:t>2015</a:t>
            </a:r>
            <a:r>
              <a:rPr lang="id-ID" sz="2800" dirty="0"/>
              <a:t> </a:t>
            </a:r>
            <a:r>
              <a:rPr lang="id-ID" sz="2800" dirty="0" smtClean="0"/>
              <a:t>ttg</a:t>
            </a:r>
            <a:r>
              <a:rPr lang="id-ID" sz="2800" dirty="0"/>
              <a:t> </a:t>
            </a:r>
            <a:r>
              <a:rPr lang="id-ID" sz="2800" dirty="0" smtClean="0"/>
              <a:t>Pendampingan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r>
              <a:rPr lang="id-ID" sz="2800" dirty="0"/>
              <a:t>.</a:t>
            </a:r>
          </a:p>
          <a:p>
            <a:r>
              <a:rPr lang="id-ID" sz="2800" dirty="0" smtClean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01232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MUATAN RPJM DESA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8650" indent="-514350">
              <a:buFont typeface="+mj-lt"/>
              <a:buAutoNum type="arabicPeriod"/>
            </a:pPr>
            <a:r>
              <a:rPr lang="id-ID" sz="2800" dirty="0" smtClean="0"/>
              <a:t>Visi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id-ID" sz="2800" dirty="0"/>
              <a:t> </a:t>
            </a:r>
            <a:r>
              <a:rPr lang="id-ID" sz="2800" dirty="0" smtClean="0"/>
              <a:t>Misi</a:t>
            </a:r>
            <a:r>
              <a:rPr lang="id-ID" sz="2800" dirty="0"/>
              <a:t> </a:t>
            </a:r>
            <a:r>
              <a:rPr lang="id-ID" sz="2800" dirty="0" smtClean="0"/>
              <a:t>kepala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endParaRPr lang="id-ID" sz="2800" dirty="0"/>
          </a:p>
          <a:p>
            <a:pPr marL="628650" indent="-514350">
              <a:buFont typeface="+mj-lt"/>
              <a:buAutoNum type="arabicPeriod"/>
            </a:pPr>
            <a:r>
              <a:rPr lang="id-ID" sz="2800" dirty="0" smtClean="0"/>
              <a:t>Arah</a:t>
            </a:r>
            <a:r>
              <a:rPr lang="id-ID" sz="2800" dirty="0"/>
              <a:t> </a:t>
            </a:r>
            <a:r>
              <a:rPr lang="id-ID" sz="2800" dirty="0" smtClean="0"/>
              <a:t>kebijakan</a:t>
            </a:r>
            <a:r>
              <a:rPr lang="id-ID" sz="2800" dirty="0"/>
              <a:t> </a:t>
            </a:r>
            <a:r>
              <a:rPr lang="id-ID" sz="2800" dirty="0" smtClean="0"/>
              <a:t>pembangunan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endParaRPr lang="id-ID" sz="2800" dirty="0"/>
          </a:p>
          <a:p>
            <a:pPr marL="628650" indent="-514350">
              <a:buFont typeface="+mj-lt"/>
              <a:buAutoNum type="arabicPeriod"/>
            </a:pPr>
            <a:r>
              <a:rPr lang="id-ID" sz="2800" dirty="0" smtClean="0"/>
              <a:t>Rencana</a:t>
            </a:r>
            <a:r>
              <a:rPr lang="id-ID" sz="2800" dirty="0"/>
              <a:t> </a:t>
            </a:r>
            <a:r>
              <a:rPr lang="id-ID" sz="2800" dirty="0" smtClean="0"/>
              <a:t>kegiatan</a:t>
            </a:r>
            <a:r>
              <a:rPr lang="id-ID" sz="2800" dirty="0"/>
              <a:t> </a:t>
            </a:r>
            <a:r>
              <a:rPr lang="id-ID" sz="2800" dirty="0" smtClean="0"/>
              <a:t>sesuai</a:t>
            </a:r>
            <a:r>
              <a:rPr lang="id-ID" sz="2800" dirty="0"/>
              <a:t> </a:t>
            </a:r>
            <a:r>
              <a:rPr lang="id-ID" sz="2800" dirty="0" smtClean="0"/>
              <a:t>kewenangan</a:t>
            </a:r>
            <a:r>
              <a:rPr lang="id-ID" sz="2800" dirty="0"/>
              <a:t> </a:t>
            </a:r>
            <a:r>
              <a:rPr lang="id-ID" sz="2800" dirty="0" smtClean="0"/>
              <a:t>Desa, meliputi empat</a:t>
            </a:r>
            <a:r>
              <a:rPr lang="id-ID" sz="2800" dirty="0"/>
              <a:t> </a:t>
            </a:r>
            <a:r>
              <a:rPr lang="id-ID" sz="2800" dirty="0" smtClean="0"/>
              <a:t>bidang</a:t>
            </a:r>
            <a:r>
              <a:rPr lang="id-ID" sz="2800" dirty="0"/>
              <a:t>:</a:t>
            </a:r>
          </a:p>
          <a:p>
            <a:pPr marL="114300" indent="0">
              <a:buNone/>
            </a:pPr>
            <a:r>
              <a:rPr lang="id-ID" sz="2800" dirty="0" smtClean="0"/>
              <a:t>	• penyelenggaraan pemerintahan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</a:p>
          <a:p>
            <a:pPr marL="114300" indent="785813">
              <a:buNone/>
            </a:pPr>
            <a:r>
              <a:rPr lang="id-ID" sz="2800" dirty="0" smtClean="0"/>
              <a:t>• pelaksanaan</a:t>
            </a:r>
            <a:r>
              <a:rPr lang="id-ID" sz="2800" dirty="0"/>
              <a:t> </a:t>
            </a:r>
            <a:r>
              <a:rPr lang="id-ID" sz="2800" dirty="0" smtClean="0"/>
              <a:t>pembangunan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</a:p>
          <a:p>
            <a:pPr marL="114300" indent="785813">
              <a:buNone/>
            </a:pPr>
            <a:r>
              <a:rPr lang="id-ID" sz="2800" dirty="0" smtClean="0"/>
              <a:t>• pembinaan kemasyarakatan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r>
              <a:rPr lang="id-ID" sz="2800" dirty="0"/>
              <a:t> </a:t>
            </a:r>
            <a:endParaRPr lang="id-ID" sz="2800" dirty="0" smtClean="0"/>
          </a:p>
          <a:p>
            <a:pPr marL="114300" indent="785813">
              <a:buNone/>
            </a:pPr>
            <a:r>
              <a:rPr lang="id-ID" sz="2800" dirty="0" smtClean="0"/>
              <a:t>• pemberdayaan masyarakat</a:t>
            </a:r>
            <a:r>
              <a:rPr lang="id-ID" sz="2800" dirty="0"/>
              <a:t> </a:t>
            </a:r>
            <a:r>
              <a:rPr lang="id-ID" sz="2800" dirty="0" smtClean="0"/>
              <a:t>desa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9164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38548"/>
            <a:ext cx="7620000" cy="639762"/>
          </a:xfrm>
        </p:spPr>
        <p:txBody>
          <a:bodyPr/>
          <a:lstStyle/>
          <a:p>
            <a:r>
              <a:rPr lang="id-ID" dirty="0" smtClean="0"/>
              <a:t>Rumusan Visi &amp; Misi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52400" y="1143000"/>
            <a:ext cx="4038600" cy="541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d-ID" sz="2400" b="1" dirty="0" smtClean="0">
                <a:solidFill>
                  <a:schemeClr val="tx2">
                    <a:lumMod val="50000"/>
                  </a:schemeClr>
                </a:solidFill>
              </a:rPr>
              <a:t>Visi :</a:t>
            </a:r>
            <a:endParaRPr lang="id-ID" sz="2400" b="1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AutoNum type="arabicPeriod"/>
            </a:pP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Menggambarkan masa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depan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desa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yang dicita-citakan</a:t>
            </a:r>
            <a:endParaRPr lang="id-ID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42913" indent="-442913" algn="just"/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2.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 Mudah dipahami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o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leh seluruh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      warga desa</a:t>
            </a:r>
            <a:endParaRPr lang="id-ID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AutoNum type="arabicPeriod" startAt="3"/>
            </a:pP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Mengandung nilai‐nilai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luhur yang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dianut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warga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setempat</a:t>
            </a:r>
            <a:endParaRPr lang="id-ID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AutoNum type="arabicPeriod" startAt="3"/>
            </a:pP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Memungkinkan untuk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dicapai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meskipun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dalam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jangka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yang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relatif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panjang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(6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tahunan).</a:t>
            </a:r>
          </a:p>
          <a:p>
            <a:pPr marL="457200" indent="-457200" algn="just">
              <a:buAutoNum type="arabicPeriod" startAt="3"/>
            </a:pP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Berupa satu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kalimat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Sederhana dan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b="1" i="1" dirty="0" smtClean="0">
                <a:solidFill>
                  <a:schemeClr val="tx2">
                    <a:lumMod val="50000"/>
                  </a:schemeClr>
                </a:solidFill>
              </a:rPr>
              <a:t>diawali</a:t>
            </a:r>
            <a:r>
              <a:rPr lang="id-ID" sz="2200" b="1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b="1" i="1" dirty="0" smtClean="0">
                <a:solidFill>
                  <a:schemeClr val="tx2">
                    <a:lumMod val="50000"/>
                  </a:schemeClr>
                </a:solidFill>
              </a:rPr>
              <a:t>dengan</a:t>
            </a:r>
            <a:r>
              <a:rPr lang="id-ID" sz="2200" b="1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b="1" i="1" dirty="0" smtClean="0">
                <a:solidFill>
                  <a:schemeClr val="tx2">
                    <a:lumMod val="50000"/>
                  </a:schemeClr>
                </a:solidFill>
              </a:rPr>
              <a:t>kata</a:t>
            </a:r>
            <a:r>
              <a:rPr lang="id-ID" sz="2200" b="1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200" b="1" i="1" dirty="0" smtClean="0">
                <a:solidFill>
                  <a:schemeClr val="tx2">
                    <a:lumMod val="50000"/>
                  </a:schemeClr>
                </a:solidFill>
              </a:rPr>
              <a:t>keadaan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(misalnya:terciptanya, terwujudnya, menjadi, menuju </a:t>
            </a:r>
            <a:r>
              <a:rPr lang="id-ID" sz="2200" dirty="0">
                <a:solidFill>
                  <a:schemeClr val="tx2">
                    <a:lumMod val="50000"/>
                  </a:schemeClr>
                </a:solidFill>
              </a:rPr>
              <a:t>d</a:t>
            </a:r>
            <a:r>
              <a:rPr lang="id-ID" sz="2200" dirty="0" smtClean="0">
                <a:solidFill>
                  <a:schemeClr val="tx2">
                    <a:lumMod val="50000"/>
                  </a:schemeClr>
                </a:solidFill>
              </a:rPr>
              <a:t>ll).</a:t>
            </a:r>
            <a:endParaRPr lang="id-ID" sz="2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43400" y="1143000"/>
            <a:ext cx="4343400" cy="5444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000" b="1" dirty="0">
                <a:solidFill>
                  <a:schemeClr val="tx2">
                    <a:lumMod val="50000"/>
                  </a:schemeClr>
                </a:solidFill>
              </a:rPr>
              <a:t>Misi:</a:t>
            </a:r>
          </a:p>
          <a:p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1.    Misi merupakan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penjabaran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Visi.</a:t>
            </a:r>
          </a:p>
          <a:p>
            <a:pPr marL="457200" indent="-457200">
              <a:buAutoNum type="arabicPeriod" startAt="2"/>
            </a:pP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Misi merupakan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pernyataan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menetapkan cara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atau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tindakan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untuk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m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ewujudkan cita-cita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sebagaimana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terkandung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dalam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visi</a:t>
            </a:r>
            <a:endParaRPr lang="id-ID" sz="20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AutoNum type="arabicPeriod" startAt="2"/>
            </a:pP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Pernyataan misi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yang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jelas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memberikan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arah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kegiatan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pembangunan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yang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dilakukan.</a:t>
            </a:r>
          </a:p>
          <a:p>
            <a:pPr marL="457200" indent="-457200">
              <a:buAutoNum type="arabicPeriod" startAt="2"/>
            </a:pP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Rumusan kalimatnya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diawali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dengan kata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kerja. (Misalnya: menciptakan, meningkatkan, mengembangkan, dsb).</a:t>
            </a:r>
          </a:p>
          <a:p>
            <a:pPr marL="457200" indent="-457200">
              <a:buAutoNum type="arabicPeriod" startAt="2"/>
            </a:pP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Misi dirumuskan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dalam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beberapa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kalimat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sesuai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arah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atau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bentuk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tindakan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yang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akan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50000"/>
                  </a:schemeClr>
                </a:solidFill>
              </a:rPr>
              <a:t>dilakukan</a:t>
            </a:r>
            <a:r>
              <a:rPr lang="id-ID" sz="20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27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 smtClean="0"/>
              <a:t>Jenis Kegiatan RPJM Desa: </a:t>
            </a:r>
            <a:r>
              <a:rPr lang="id-ID" sz="3200" dirty="0"/>
              <a:t>Bidang penyelenggaraan pemerintahan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s-ES" dirty="0" smtClean="0"/>
              <a:t>1</a:t>
            </a:r>
            <a:r>
              <a:rPr lang="es-ES" dirty="0"/>
              <a:t>. </a:t>
            </a:r>
            <a:r>
              <a:rPr lang="es-ES" sz="2400" dirty="0" err="1"/>
              <a:t>Penetapan</a:t>
            </a:r>
            <a:r>
              <a:rPr lang="es-ES" sz="2400" dirty="0"/>
              <a:t> dan </a:t>
            </a:r>
            <a:r>
              <a:rPr lang="es-ES" sz="2400" dirty="0" err="1"/>
              <a:t>penegasan</a:t>
            </a:r>
            <a:r>
              <a:rPr lang="es-ES" sz="2400" dirty="0"/>
              <a:t> batas </a:t>
            </a:r>
            <a:r>
              <a:rPr lang="es-ES" sz="2400" dirty="0" err="1"/>
              <a:t>desa</a:t>
            </a:r>
            <a:endParaRPr lang="es-ES" sz="2400" dirty="0"/>
          </a:p>
          <a:p>
            <a:pPr marL="114300" indent="0">
              <a:buNone/>
            </a:pPr>
            <a:r>
              <a:rPr lang="id-ID" sz="2400" dirty="0"/>
              <a:t>2. Pendataan desa</a:t>
            </a:r>
          </a:p>
          <a:p>
            <a:pPr marL="114300" indent="0">
              <a:buNone/>
            </a:pPr>
            <a:r>
              <a:rPr lang="nn-NO" sz="2400" dirty="0"/>
              <a:t>3. Penyusunan tata ruang desa</a:t>
            </a:r>
          </a:p>
          <a:p>
            <a:pPr marL="114300" indent="0">
              <a:buNone/>
            </a:pPr>
            <a:r>
              <a:rPr lang="id-ID" sz="2400" dirty="0"/>
              <a:t>4. Penyelenggaraan musyawarah desa</a:t>
            </a:r>
          </a:p>
          <a:p>
            <a:pPr marL="114300" indent="0">
              <a:buNone/>
            </a:pPr>
            <a:r>
              <a:rPr lang="id-ID" sz="2400" dirty="0"/>
              <a:t>5. Pengelolaan informasi desa</a:t>
            </a:r>
          </a:p>
          <a:p>
            <a:pPr marL="114300" indent="0">
              <a:buNone/>
            </a:pPr>
            <a:r>
              <a:rPr lang="id-ID" sz="2400" dirty="0"/>
              <a:t>6. Penyelenggaraan perencanaan desa</a:t>
            </a:r>
          </a:p>
          <a:p>
            <a:pPr marL="114300" indent="0">
              <a:buNone/>
            </a:pPr>
            <a:r>
              <a:rPr lang="id-ID" sz="2400" dirty="0"/>
              <a:t>7. Penyelenggaraan evaluasi tingkat </a:t>
            </a:r>
            <a:r>
              <a:rPr lang="id-ID" sz="2400" dirty="0" smtClean="0"/>
              <a:t>perkembangan desa</a:t>
            </a:r>
          </a:p>
          <a:p>
            <a:pPr marL="114300" indent="0">
              <a:buNone/>
            </a:pPr>
            <a:r>
              <a:rPr lang="fi-FI" sz="2400" dirty="0" smtClean="0"/>
              <a:t>8</a:t>
            </a:r>
            <a:r>
              <a:rPr lang="fi-FI" sz="2400" dirty="0"/>
              <a:t>. Penyelenggaraan kerjasama antar </a:t>
            </a:r>
            <a:r>
              <a:rPr lang="fi-FI" sz="2400" dirty="0" smtClean="0"/>
              <a:t>desa</a:t>
            </a:r>
            <a:endParaRPr lang="id-ID" sz="2400" dirty="0" smtClean="0"/>
          </a:p>
          <a:p>
            <a:pPr marL="114300" indent="0">
              <a:buNone/>
            </a:pPr>
            <a:r>
              <a:rPr lang="es-ES" sz="2400" dirty="0" smtClean="0"/>
              <a:t>9</a:t>
            </a:r>
            <a:r>
              <a:rPr lang="es-ES" sz="2400" dirty="0"/>
              <a:t>. </a:t>
            </a:r>
            <a:r>
              <a:rPr lang="es-ES" sz="2400" dirty="0" err="1"/>
              <a:t>Pembangunan</a:t>
            </a:r>
            <a:r>
              <a:rPr lang="es-ES" sz="2400" dirty="0"/>
              <a:t> </a:t>
            </a:r>
            <a:r>
              <a:rPr lang="es-ES" sz="2400" dirty="0" err="1"/>
              <a:t>sarana</a:t>
            </a:r>
            <a:r>
              <a:rPr lang="es-ES" sz="2400" dirty="0"/>
              <a:t> dan </a:t>
            </a:r>
            <a:r>
              <a:rPr lang="es-ES" sz="2400" dirty="0" err="1"/>
              <a:t>prasarana</a:t>
            </a:r>
            <a:r>
              <a:rPr lang="es-ES" sz="2400" dirty="0"/>
              <a:t> </a:t>
            </a:r>
            <a:r>
              <a:rPr lang="es-ES" sz="2400" dirty="0" err="1"/>
              <a:t>kantor</a:t>
            </a:r>
            <a:r>
              <a:rPr lang="es-ES" sz="2400" dirty="0"/>
              <a:t> </a:t>
            </a:r>
            <a:r>
              <a:rPr lang="es-ES" sz="2400" dirty="0" err="1" smtClean="0"/>
              <a:t>desa</a:t>
            </a:r>
            <a:r>
              <a:rPr lang="id-ID" sz="2400" dirty="0"/>
              <a:t> </a:t>
            </a:r>
            <a:endParaRPr lang="id-ID" sz="2400" dirty="0" smtClean="0"/>
          </a:p>
          <a:p>
            <a:pPr marL="114300" indent="0">
              <a:buNone/>
            </a:pPr>
            <a:r>
              <a:rPr lang="id-ID" sz="2400" dirty="0" smtClean="0"/>
              <a:t>10</a:t>
            </a:r>
            <a:r>
              <a:rPr lang="id-ID" sz="2400" dirty="0"/>
              <a:t>. Kegiatan lainnya sesuai kondisi desa</a:t>
            </a:r>
            <a:r>
              <a:rPr lang="id-ID" sz="2400" dirty="0" smtClean="0"/>
              <a:t>.</a:t>
            </a:r>
          </a:p>
          <a:p>
            <a:pPr marL="114300" indent="0">
              <a:buNone/>
            </a:pPr>
            <a:r>
              <a:rPr lang="id-ID" sz="2400" dirty="0" smtClean="0"/>
              <a:t>11. Dll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3150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20000" cy="1036638"/>
          </a:xfrm>
        </p:spPr>
        <p:txBody>
          <a:bodyPr/>
          <a:lstStyle/>
          <a:p>
            <a:r>
              <a:rPr lang="id-ID" sz="3200" dirty="0"/>
              <a:t>Jenis Kegiatan RPJM Desa</a:t>
            </a:r>
            <a:r>
              <a:rPr lang="id-ID" sz="3200" dirty="0" smtClean="0"/>
              <a:t>: </a:t>
            </a:r>
            <a:r>
              <a:rPr lang="id-ID" sz="3200" dirty="0"/>
              <a:t>Bidang pelaksanaan pembangunan Desa</a:t>
            </a:r>
            <a:br>
              <a:rPr lang="id-ID" sz="3200" dirty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pPr marL="571500" indent="-457200" algn="just">
              <a:buAutoNum type="arabicPeriod"/>
            </a:pPr>
            <a:r>
              <a:rPr lang="id-ID" sz="2400" dirty="0" smtClean="0"/>
              <a:t>Pembangunan</a:t>
            </a:r>
            <a:r>
              <a:rPr lang="id-ID" sz="2400" dirty="0"/>
              <a:t>, pemanfaatan dan </a:t>
            </a:r>
            <a:r>
              <a:rPr lang="id-ID" sz="2400" dirty="0" smtClean="0"/>
              <a:t>pemeliharaan infrastruktur </a:t>
            </a:r>
            <a:r>
              <a:rPr lang="id-ID" sz="2400" dirty="0"/>
              <a:t>dan lingkungan </a:t>
            </a:r>
            <a:r>
              <a:rPr lang="id-ID" sz="2400" dirty="0" smtClean="0"/>
              <a:t>desa.</a:t>
            </a:r>
          </a:p>
          <a:p>
            <a:pPr marL="571500" indent="-457200" algn="just">
              <a:buAutoNum type="arabicPeriod"/>
            </a:pPr>
            <a:r>
              <a:rPr lang="id-ID" sz="2400" dirty="0" smtClean="0"/>
              <a:t>Pembangunan</a:t>
            </a:r>
            <a:r>
              <a:rPr lang="id-ID" sz="2400" dirty="0"/>
              <a:t>, pemanfaatan dan </a:t>
            </a:r>
            <a:r>
              <a:rPr lang="id-ID" sz="2400" dirty="0" smtClean="0"/>
              <a:t>pemeliharaan sarana </a:t>
            </a:r>
            <a:r>
              <a:rPr lang="id-ID" sz="2400" dirty="0"/>
              <a:t>dan prasarana </a:t>
            </a:r>
            <a:r>
              <a:rPr lang="id-ID" sz="2400" dirty="0" smtClean="0"/>
              <a:t>kesehatan.</a:t>
            </a:r>
          </a:p>
          <a:p>
            <a:pPr marL="571500" indent="-457200" algn="just">
              <a:buAutoNum type="arabicPeriod"/>
            </a:pPr>
            <a:r>
              <a:rPr lang="id-ID" sz="2400" dirty="0" smtClean="0"/>
              <a:t>Pembangunan</a:t>
            </a:r>
            <a:r>
              <a:rPr lang="id-ID" sz="2400" dirty="0"/>
              <a:t>, pemanfaatan dan </a:t>
            </a:r>
            <a:r>
              <a:rPr lang="id-ID" sz="2400" dirty="0" smtClean="0"/>
              <a:t>pemeliharaan sarana </a:t>
            </a:r>
            <a:r>
              <a:rPr lang="id-ID" sz="2400" dirty="0"/>
              <a:t>dan </a:t>
            </a:r>
            <a:r>
              <a:rPr lang="id-ID" sz="2400" dirty="0" smtClean="0"/>
              <a:t>prasarana pendidikan </a:t>
            </a:r>
            <a:r>
              <a:rPr lang="id-ID" sz="2400" dirty="0"/>
              <a:t>dan </a:t>
            </a:r>
            <a:r>
              <a:rPr lang="id-ID" sz="2400" dirty="0" smtClean="0"/>
              <a:t>kebudayaan.</a:t>
            </a:r>
          </a:p>
          <a:p>
            <a:pPr marL="571500" indent="-457200" algn="just">
              <a:buAutoNum type="arabicPeriod"/>
            </a:pPr>
            <a:r>
              <a:rPr lang="id-ID" sz="2400" dirty="0" smtClean="0"/>
              <a:t>Pengembangan </a:t>
            </a:r>
            <a:r>
              <a:rPr lang="id-ID" sz="2400" dirty="0"/>
              <a:t>usaha ekonomi produktif </a:t>
            </a:r>
            <a:r>
              <a:rPr lang="id-ID" sz="2400" dirty="0" smtClean="0"/>
              <a:t>serta pembangunan</a:t>
            </a:r>
            <a:r>
              <a:rPr lang="id-ID" sz="2400" dirty="0"/>
              <a:t>, pemanfaatan d</a:t>
            </a:r>
            <a:r>
              <a:rPr lang="id-ID" dirty="0"/>
              <a:t>an </a:t>
            </a:r>
            <a:r>
              <a:rPr lang="id-ID" dirty="0" smtClean="0"/>
              <a:t>pemeliharaan sarana </a:t>
            </a:r>
            <a:r>
              <a:rPr lang="id-ID" dirty="0"/>
              <a:t>dan prasarana </a:t>
            </a:r>
            <a:r>
              <a:rPr lang="id-ID" dirty="0" smtClean="0"/>
              <a:t>ekonomi.</a:t>
            </a:r>
          </a:p>
          <a:p>
            <a:pPr marL="571500" indent="-457200">
              <a:buAutoNum type="arabicPeriod"/>
            </a:pPr>
            <a:r>
              <a:rPr lang="id-ID" dirty="0" smtClean="0"/>
              <a:t>Pelestarian </a:t>
            </a:r>
            <a:r>
              <a:rPr lang="id-ID" dirty="0"/>
              <a:t>lingkungan hidup</a:t>
            </a:r>
            <a:r>
              <a:rPr lang="id-ID" dirty="0" smtClean="0"/>
              <a:t>.</a:t>
            </a:r>
          </a:p>
          <a:p>
            <a:pPr marL="571500" indent="-457200">
              <a:buAutoNum type="arabicPeriod"/>
            </a:pPr>
            <a:r>
              <a:rPr lang="id-ID" dirty="0" smtClean="0"/>
              <a:t>Dll.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028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1143000"/>
          </a:xfrm>
        </p:spPr>
        <p:txBody>
          <a:bodyPr/>
          <a:lstStyle/>
          <a:p>
            <a:r>
              <a:rPr lang="id-ID" sz="3200" dirty="0"/>
              <a:t>Jenis Kegiatan RPJM Desa: </a:t>
            </a:r>
            <a:r>
              <a:rPr lang="id-ID" sz="3200" dirty="0" smtClean="0"/>
              <a:t>Bidang Pembinaan </a:t>
            </a:r>
            <a:r>
              <a:rPr lang="id-ID" sz="3200" dirty="0"/>
              <a:t>Kemasyarakatan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id-ID" sz="2800" dirty="0" smtClean="0"/>
              <a:t>Pembinaan </a:t>
            </a:r>
            <a:r>
              <a:rPr lang="id-ID" sz="2800" dirty="0"/>
              <a:t>lembaga </a:t>
            </a:r>
            <a:r>
              <a:rPr lang="id-ID" sz="2800" dirty="0" smtClean="0"/>
              <a:t>kemasyarakatan.</a:t>
            </a:r>
          </a:p>
          <a:p>
            <a:pPr marL="571500" indent="-457200">
              <a:buAutoNum type="arabicPeriod"/>
            </a:pPr>
            <a:r>
              <a:rPr lang="id-ID" sz="2800" dirty="0" smtClean="0"/>
              <a:t>Penyelenggaraan </a:t>
            </a:r>
            <a:r>
              <a:rPr lang="id-ID" sz="2800" dirty="0"/>
              <a:t>ketentraman </a:t>
            </a:r>
            <a:r>
              <a:rPr lang="id-ID" sz="2800" dirty="0" smtClean="0"/>
              <a:t>dan ketertiban.</a:t>
            </a:r>
          </a:p>
          <a:p>
            <a:pPr marL="571500" indent="-457200">
              <a:buAutoNum type="arabicPeriod"/>
            </a:pPr>
            <a:r>
              <a:rPr lang="fi-FI" sz="2800" dirty="0" smtClean="0"/>
              <a:t> </a:t>
            </a:r>
            <a:r>
              <a:rPr lang="fi-FI" sz="2800" dirty="0"/>
              <a:t>Pembinaan kerukunan umat </a:t>
            </a:r>
            <a:r>
              <a:rPr lang="fi-FI" sz="2800" dirty="0" smtClean="0"/>
              <a:t>beragama.</a:t>
            </a:r>
            <a:endParaRPr lang="id-ID" sz="2800" dirty="0" smtClean="0"/>
          </a:p>
          <a:p>
            <a:pPr marL="571500" indent="-457200">
              <a:buAutoNum type="arabicPeriod"/>
            </a:pPr>
            <a:r>
              <a:rPr lang="id-ID" sz="2800" dirty="0" smtClean="0"/>
              <a:t>Pengadaan </a:t>
            </a:r>
            <a:r>
              <a:rPr lang="id-ID" sz="2800" dirty="0"/>
              <a:t>sarana dan prasarana </a:t>
            </a:r>
            <a:r>
              <a:rPr lang="id-ID" sz="2800" dirty="0" smtClean="0"/>
              <a:t>olah raga.</a:t>
            </a:r>
          </a:p>
          <a:p>
            <a:pPr marL="571500" indent="-457200">
              <a:buAutoNum type="arabicPeriod"/>
            </a:pPr>
            <a:r>
              <a:rPr lang="id-ID" sz="2800" dirty="0" smtClean="0"/>
              <a:t>Pembinaan </a:t>
            </a:r>
            <a:r>
              <a:rPr lang="id-ID" sz="2800" dirty="0"/>
              <a:t>lembaga </a:t>
            </a:r>
            <a:r>
              <a:rPr lang="id-ID" sz="2800" dirty="0" smtClean="0"/>
              <a:t>adat.</a:t>
            </a:r>
          </a:p>
          <a:p>
            <a:pPr marL="571500" indent="-457200">
              <a:buAutoNum type="arabicPeriod"/>
            </a:pPr>
            <a:r>
              <a:rPr lang="fi-FI" sz="2800" dirty="0" smtClean="0"/>
              <a:t>Pembinaan </a:t>
            </a:r>
            <a:r>
              <a:rPr lang="fi-FI" sz="2800" dirty="0"/>
              <a:t>kesenian dan sosial </a:t>
            </a:r>
            <a:r>
              <a:rPr lang="fi-FI" sz="2800" dirty="0" smtClean="0"/>
              <a:t>budaya</a:t>
            </a:r>
            <a:r>
              <a:rPr lang="id-ID" sz="2800" dirty="0" smtClean="0"/>
              <a:t> masyarakat.</a:t>
            </a:r>
          </a:p>
          <a:p>
            <a:pPr marL="571500" indent="-457200">
              <a:buAutoNum type="arabicPeriod"/>
            </a:pPr>
            <a:r>
              <a:rPr lang="fi-FI" sz="2800" dirty="0" smtClean="0"/>
              <a:t>Kegiatan </a:t>
            </a:r>
            <a:r>
              <a:rPr lang="fi-FI" sz="2800" dirty="0"/>
              <a:t>lain sesuai kondisi desa.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54095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/>
              <a:t>Jenis Kegiatan RPJM Desa</a:t>
            </a:r>
            <a:r>
              <a:rPr lang="id-ID" sz="3200" dirty="0" smtClean="0"/>
              <a:t>: </a:t>
            </a:r>
            <a:r>
              <a:rPr lang="id-ID" sz="3200" dirty="0"/>
              <a:t>Bidang Pemberdayaan Masyarakat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fi-FI" sz="2400" dirty="0" smtClean="0"/>
              <a:t>Pelatihan </a:t>
            </a:r>
            <a:r>
              <a:rPr lang="fi-FI" sz="2400" dirty="0"/>
              <a:t>usaha ekonomi, </a:t>
            </a:r>
            <a:r>
              <a:rPr lang="fi-FI" sz="2400" dirty="0" smtClean="0"/>
              <a:t>pertanian,</a:t>
            </a:r>
            <a:r>
              <a:rPr lang="id-ID" sz="2400" dirty="0" smtClean="0"/>
              <a:t> perikanan dan perdagangan.</a:t>
            </a:r>
          </a:p>
          <a:p>
            <a:pPr marL="571500" indent="-457200">
              <a:buAutoNum type="arabicPeriod"/>
            </a:pPr>
            <a:r>
              <a:rPr lang="id-ID" sz="2400" dirty="0" smtClean="0"/>
              <a:t>Pelatihan </a:t>
            </a:r>
            <a:r>
              <a:rPr lang="id-ID" sz="2400" dirty="0"/>
              <a:t>teknologi tepat </a:t>
            </a:r>
            <a:r>
              <a:rPr lang="id-ID" sz="2400" dirty="0" smtClean="0"/>
              <a:t>guna.</a:t>
            </a:r>
          </a:p>
          <a:p>
            <a:pPr marL="571500" indent="-457200">
              <a:buAutoNum type="arabicPeriod"/>
            </a:pPr>
            <a:r>
              <a:rPr lang="id-ID" sz="2400" dirty="0" smtClean="0"/>
              <a:t>Pendidikan</a:t>
            </a:r>
            <a:r>
              <a:rPr lang="id-ID" sz="2400" dirty="0"/>
              <a:t>, pelatihan, dan </a:t>
            </a:r>
            <a:r>
              <a:rPr lang="id-ID" sz="2400" dirty="0" smtClean="0"/>
              <a:t>penyuluhan bagi </a:t>
            </a:r>
            <a:r>
              <a:rPr lang="id-ID" sz="2400" dirty="0"/>
              <a:t>kepala desa, perangkat desa, </a:t>
            </a:r>
            <a:r>
              <a:rPr lang="id-ID" sz="2400" dirty="0" smtClean="0"/>
              <a:t>dan badan </a:t>
            </a:r>
            <a:r>
              <a:rPr lang="id-ID" sz="2400" dirty="0"/>
              <a:t>pemusyawaratan </a:t>
            </a:r>
            <a:r>
              <a:rPr lang="id-ID" sz="2400" dirty="0" smtClean="0"/>
              <a:t>desa.</a:t>
            </a:r>
          </a:p>
          <a:p>
            <a:pPr marL="571500" indent="-457200">
              <a:buAutoNum type="arabicPeriod"/>
            </a:pPr>
            <a:r>
              <a:rPr lang="id-ID" sz="2400" dirty="0" smtClean="0"/>
              <a:t>Peningkatan </a:t>
            </a:r>
            <a:r>
              <a:rPr lang="id-ID" sz="2400" dirty="0"/>
              <a:t>kapasitas masyarakat</a:t>
            </a:r>
            <a:r>
              <a:rPr lang="id-ID" sz="2400" dirty="0" smtClean="0"/>
              <a:t>.</a:t>
            </a:r>
          </a:p>
          <a:p>
            <a:pPr marL="571500" indent="-457200">
              <a:buAutoNum type="arabicPeriod"/>
            </a:pPr>
            <a:r>
              <a:rPr lang="id-ID" sz="2400" dirty="0" smtClean="0"/>
              <a:t>Dll</a:t>
            </a:r>
          </a:p>
          <a:p>
            <a:pPr marL="114300" indent="0">
              <a:buNone/>
            </a:pPr>
            <a:endParaRPr lang="id-ID" sz="2400" dirty="0"/>
          </a:p>
          <a:p>
            <a:pPr marL="114300" indent="0">
              <a:buNone/>
            </a:pPr>
            <a:r>
              <a:rPr lang="id-ID" sz="2400" dirty="0" smtClean="0"/>
              <a:t>Catatan:  </a:t>
            </a:r>
            <a:r>
              <a:rPr lang="id-ID" sz="2400" dirty="0"/>
              <a:t>Permendesa No. 1 Th 2015 Psl. 7 s.d Psl. </a:t>
            </a:r>
            <a:r>
              <a:rPr lang="id-ID" sz="2400" dirty="0" smtClean="0"/>
              <a:t>14 juga </a:t>
            </a:r>
            <a:r>
              <a:rPr lang="id-ID" sz="2400" dirty="0"/>
              <a:t>mengatur kewenangan lokal </a:t>
            </a:r>
            <a:r>
              <a:rPr lang="id-ID" sz="2400" dirty="0" smtClean="0"/>
              <a:t>berskala Desa</a:t>
            </a:r>
            <a:r>
              <a:rPr lang="id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091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1115</TotalTime>
  <Words>1716</Words>
  <Application>Microsoft Office PowerPoint</Application>
  <PresentationFormat>On-screen Show (4:3)</PresentationFormat>
  <Paragraphs>276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Adjacency</vt:lpstr>
      <vt:lpstr>MENGAWAL PROSES PENYUSUNAN RPJM DESA </vt:lpstr>
      <vt:lpstr>DASAR HUKUM</vt:lpstr>
      <vt:lpstr>DASAR HUKUM</vt:lpstr>
      <vt:lpstr>MUATAN RPJM DESA</vt:lpstr>
      <vt:lpstr>Rumusan Visi &amp; Misi </vt:lpstr>
      <vt:lpstr>Jenis Kegiatan RPJM Desa: Bidang penyelenggaraan pemerintahan desa</vt:lpstr>
      <vt:lpstr>Jenis Kegiatan RPJM Desa: Bidang pelaksanaan pembangunan Desa </vt:lpstr>
      <vt:lpstr>Jenis Kegiatan RPJM Desa: Bidang Pembinaan Kemasyarakatan</vt:lpstr>
      <vt:lpstr>Jenis Kegiatan RPJM Desa: Bidang Pemberdayaan Masyarakat</vt:lpstr>
      <vt:lpstr>PRINSIP PERUMUSAN RPJM DESA</vt:lpstr>
      <vt:lpstr>ALUR PROSES PENYUSUNAN RPJM Desa</vt:lpstr>
      <vt:lpstr>1. Pembentukan Tim Penyusun  RPJM Desa</vt:lpstr>
      <vt:lpstr>2. Penyelarasan Kebijakan Perencanaan Pembangunan Daerah</vt:lpstr>
      <vt:lpstr>3.Pengkajian Keadaan Desa</vt:lpstr>
      <vt:lpstr>3.Pengkajian Keadaan Desa</vt:lpstr>
      <vt:lpstr>3.Pengkajian Keadaan Desa</vt:lpstr>
      <vt:lpstr>3.Pengkajian Keadaan Desa</vt:lpstr>
      <vt:lpstr>4.Penyusunan Rencana Pembangunan Desa melalui Musyawarah Desa</vt:lpstr>
      <vt:lpstr>5.Penyusunan Rancangan RPJM Desa </vt:lpstr>
      <vt:lpstr>6.Penyusunan RPJM Desa Melalui Musrenbang Desa  </vt:lpstr>
      <vt:lpstr>7.Penetapan dan Perubahan RPJM Desa</vt:lpstr>
      <vt:lpstr>Tantangan Perumusan RPJM Desa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74</cp:revision>
  <dcterms:created xsi:type="dcterms:W3CDTF">2015-12-15T03:01:47Z</dcterms:created>
  <dcterms:modified xsi:type="dcterms:W3CDTF">2017-08-04T02:01:18Z</dcterms:modified>
</cp:coreProperties>
</file>