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70" r:id="rId3"/>
    <p:sldId id="271" r:id="rId4"/>
    <p:sldId id="272" r:id="rId5"/>
    <p:sldId id="273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</p:sldIdLst>
  <p:sldSz cx="9144000" cy="6858000" type="screen4x3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19140000">
            <a:off x="817112" y="1730403"/>
            <a:ext cx="5648623" cy="1204306"/>
          </a:xfrm>
        </p:spPr>
        <p:txBody>
          <a:bodyPr bIns="9144"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19140000">
            <a:off x="1212277" y="2470925"/>
            <a:ext cx="6511131" cy="329259"/>
          </a:xfrm>
        </p:spPr>
        <p:txBody>
          <a:bodyPr tIns="9144">
            <a:normAutofit/>
          </a:bodyPr>
          <a:lstStyle>
            <a:lvl1pPr marL="0" indent="0" algn="l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FB307-6029-4F70-AABF-B38EF3ED4D5E}" type="datetimeFigureOut">
              <a:rPr lang="id-ID" smtClean="0"/>
              <a:t>20/03/2017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9D488-5A9B-4F24-A114-46DBFA96D101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FB307-6029-4F70-AABF-B38EF3ED4D5E}" type="datetimeFigureOut">
              <a:rPr lang="id-ID" smtClean="0"/>
              <a:t>20/03/2017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9D488-5A9B-4F24-A114-46DBFA96D101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46783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46783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FB307-6029-4F70-AABF-B38EF3ED4D5E}" type="datetimeFigureOut">
              <a:rPr lang="id-ID" smtClean="0"/>
              <a:t>20/03/2017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9D488-5A9B-4F24-A114-46DBFA96D101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FB307-6029-4F70-AABF-B38EF3ED4D5E}" type="datetimeFigureOut">
              <a:rPr lang="id-ID" smtClean="0"/>
              <a:t>20/03/2017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9D488-5A9B-4F24-A114-46DBFA96D101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819399" y="1726737"/>
            <a:ext cx="5650992" cy="1207509"/>
          </a:xfrm>
        </p:spPr>
        <p:txBody>
          <a:bodyPr bIns="9144" anchor="b"/>
          <a:lstStyle>
            <a:lvl1pPr algn="l">
              <a:defRPr kumimoji="0" lang="en-US" sz="32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19140000">
            <a:off x="1216152" y="2468304"/>
            <a:ext cx="6510528" cy="329184"/>
          </a:xfrm>
        </p:spPr>
        <p:txBody>
          <a:bodyPr anchor="t">
            <a:normAutofit/>
          </a:bodyPr>
          <a:lstStyle>
            <a:lvl1pPr marL="0" indent="0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FB307-6029-4F70-AABF-B38EF3ED4D5E}" type="datetimeFigureOut">
              <a:rPr lang="id-ID" smtClean="0"/>
              <a:t>20/03/2017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9D488-5A9B-4F24-A114-46DBFA96D101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016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FB307-6029-4F70-AABF-B38EF3ED4D5E}" type="datetimeFigureOut">
              <a:rPr lang="id-ID" smtClean="0"/>
              <a:t>20/03/2017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9D488-5A9B-4F24-A114-46DBFA96D101}" type="slidenum">
              <a:rPr lang="id-ID" smtClean="0"/>
              <a:t>‹#›</a:t>
            </a:fld>
            <a:endParaRPr lang="id-ID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9150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0016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0016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FB307-6029-4F70-AABF-B38EF3ED4D5E}" type="datetimeFigureOut">
              <a:rPr lang="id-ID" smtClean="0"/>
              <a:t>20/03/2017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9D488-5A9B-4F24-A114-46DBFA96D101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FB307-6029-4F70-AABF-B38EF3ED4D5E}" type="datetimeFigureOut">
              <a:rPr lang="id-ID" smtClean="0"/>
              <a:t>20/03/2017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9D488-5A9B-4F24-A114-46DBFA96D101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FB307-6029-4F70-AABF-B38EF3ED4D5E}" type="datetimeFigureOut">
              <a:rPr lang="id-ID" smtClean="0"/>
              <a:t>20/03/2017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9D488-5A9B-4F24-A114-46DBFA96D101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ight Triangle 1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ight Triangle 17"/>
          <p:cNvSpPr/>
          <p:nvPr/>
        </p:nvSpPr>
        <p:spPr>
          <a:xfrm rot="5400000">
            <a:off x="433389" y="-433387"/>
            <a:ext cx="6858000" cy="7724778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784930" y="1576103"/>
            <a:ext cx="5212080" cy="1089427"/>
          </a:xfrm>
        </p:spPr>
        <p:txBody>
          <a:bodyPr bIns="0" anchor="b"/>
          <a:lstStyle>
            <a:lvl1pPr algn="l">
              <a:defRPr kumimoji="0" lang="en-US" sz="2800" b="0" i="0" u="none" strike="noStrike" kern="1200" cap="all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9552" y="2618912"/>
            <a:ext cx="3807779" cy="33246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297954" y="2253385"/>
            <a:ext cx="5794760" cy="623314"/>
          </a:xfrm>
        </p:spPr>
        <p:txBody>
          <a:bodyPr>
            <a:normAutofit/>
          </a:bodyPr>
          <a:lstStyle>
            <a:lvl1pPr marL="0" indent="0">
              <a:buNone/>
              <a:defRPr lang="en-US" sz="1400" b="1" kern="1200" dirty="0" smtClean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FB307-6029-4F70-AABF-B38EF3ED4D5E}" type="datetimeFigureOut">
              <a:rPr lang="id-ID" smtClean="0"/>
              <a:t>20/03/2017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2"/>
            </a:solidFill>
          </a:ln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1C9D488-5A9B-4F24-A114-46DBFA96D101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/>
          <p:cNvSpPr>
            <a:spLocks noGrp="1"/>
          </p:cNvSpPr>
          <p:nvPr>
            <p:ph type="pic" sz="quarter" idx="14"/>
          </p:nvPr>
        </p:nvSpPr>
        <p:spPr>
          <a:xfrm>
            <a:off x="2028825" y="0"/>
            <a:ext cx="7115175" cy="6858000"/>
          </a:xfrm>
          <a:custGeom>
            <a:avLst/>
            <a:gdLst>
              <a:gd name="connsiteX0" fmla="*/ 0 w 7104888"/>
              <a:gd name="connsiteY0" fmla="*/ 0 h 6858000"/>
              <a:gd name="connsiteX1" fmla="*/ 7104888 w 7104888"/>
              <a:gd name="connsiteY1" fmla="*/ 0 h 6858000"/>
              <a:gd name="connsiteX2" fmla="*/ 7104888 w 7104888"/>
              <a:gd name="connsiteY2" fmla="*/ 6858000 h 6858000"/>
              <a:gd name="connsiteX3" fmla="*/ 0 w 7104888"/>
              <a:gd name="connsiteY3" fmla="*/ 6858000 h 6858000"/>
              <a:gd name="connsiteX4" fmla="*/ 0 w 7104888"/>
              <a:gd name="connsiteY4" fmla="*/ 0 h 6858000"/>
              <a:gd name="connsiteX0" fmla="*/ 0 w 7104888"/>
              <a:gd name="connsiteY0" fmla="*/ 0 h 6858000"/>
              <a:gd name="connsiteX1" fmla="*/ 5695188 w 7104888"/>
              <a:gd name="connsiteY1" fmla="*/ 0 h 6858000"/>
              <a:gd name="connsiteX2" fmla="*/ 7104888 w 7104888"/>
              <a:gd name="connsiteY2" fmla="*/ 0 h 6858000"/>
              <a:gd name="connsiteX3" fmla="*/ 7104888 w 7104888"/>
              <a:gd name="connsiteY3" fmla="*/ 6858000 h 6858000"/>
              <a:gd name="connsiteX4" fmla="*/ 0 w 7104888"/>
              <a:gd name="connsiteY4" fmla="*/ 6858000 h 6858000"/>
              <a:gd name="connsiteX5" fmla="*/ 0 w 7104888"/>
              <a:gd name="connsiteY5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0287 w 7115175"/>
              <a:gd name="connsiteY4" fmla="*/ 6858000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10287 w 7115175"/>
              <a:gd name="connsiteY5" fmla="*/ 6858000 h 6858000"/>
              <a:gd name="connsiteX6" fmla="*/ 0 w 7115175"/>
              <a:gd name="connsiteY6" fmla="*/ 5048250 h 6858000"/>
              <a:gd name="connsiteX7" fmla="*/ 10287 w 7115175"/>
              <a:gd name="connsiteY7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0 w 7115175"/>
              <a:gd name="connsiteY0" fmla="*/ 504825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115175" h="6858000">
                <a:moveTo>
                  <a:pt x="0" y="5048250"/>
                </a:moveTo>
                <a:lnTo>
                  <a:pt x="5705475" y="0"/>
                </a:lnTo>
                <a:lnTo>
                  <a:pt x="7115175" y="0"/>
                </a:lnTo>
                <a:lnTo>
                  <a:pt x="7115175" y="6858000"/>
                </a:lnTo>
                <a:lnTo>
                  <a:pt x="1533526" y="6848475"/>
                </a:lnTo>
                <a:lnTo>
                  <a:pt x="0" y="50482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</p:spPr>
        <p:txBody>
          <a:bodyPr rIns="182880" anchor="ctr"/>
          <a:lstStyle>
            <a:lvl1pPr algn="r">
              <a:defRPr/>
            </a:lvl1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9" name="Right Triangle 8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0" y="5048250"/>
            <a:ext cx="3571875" cy="1809750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1809750 h 1809750"/>
              <a:gd name="connsiteX1" fmla="*/ 1895475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  <a:gd name="connsiteX0" fmla="*/ 0 w 3571875"/>
              <a:gd name="connsiteY0" fmla="*/ 1809750 h 1809750"/>
              <a:gd name="connsiteX1" fmla="*/ 2038350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71875" h="1809750">
                <a:moveTo>
                  <a:pt x="0" y="1809750"/>
                </a:moveTo>
                <a:lnTo>
                  <a:pt x="2038350" y="0"/>
                </a:lnTo>
                <a:lnTo>
                  <a:pt x="3571875" y="1809750"/>
                </a:lnTo>
                <a:lnTo>
                  <a:pt x="0" y="18097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671197" y="1717501"/>
            <a:ext cx="5486400" cy="867444"/>
          </a:xfrm>
        </p:spPr>
        <p:txBody>
          <a:bodyPr anchor="b"/>
          <a:lstStyle>
            <a:lvl1pPr algn="l">
              <a:defRPr sz="2800" b="0"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143479" y="2180529"/>
            <a:ext cx="6096545" cy="740664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FB307-6029-4F70-AABF-B38EF3ED4D5E}" type="datetimeFigureOut">
              <a:rPr lang="id-ID" smtClean="0"/>
              <a:t>20/03/2017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9D488-5A9B-4F24-A114-46DBFA96D101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2382" y="5050633"/>
            <a:ext cx="3574257" cy="1807368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883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050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812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76450 w 3571875"/>
              <a:gd name="connsiteY2" fmla="*/ 22740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245519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38350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2433637 h 2433637"/>
              <a:gd name="connsiteX1" fmla="*/ 257175 w 3571875"/>
              <a:gd name="connsiteY1" fmla="*/ 0 h 2433637"/>
              <a:gd name="connsiteX2" fmla="*/ 2038350 w 3571875"/>
              <a:gd name="connsiteY2" fmla="*/ 628650 h 2433637"/>
              <a:gd name="connsiteX3" fmla="*/ 3571875 w 3571875"/>
              <a:gd name="connsiteY3" fmla="*/ 2433637 h 2433637"/>
              <a:gd name="connsiteX4" fmla="*/ 0 w 3571875"/>
              <a:gd name="connsiteY4" fmla="*/ 2433637 h 2433637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24051 w 3574257"/>
              <a:gd name="connsiteY2" fmla="*/ 3071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40682 w 3574257"/>
              <a:gd name="connsiteY2" fmla="*/ 450057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57351 w 3574257"/>
              <a:gd name="connsiteY2" fmla="*/ 2309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774032 w 3574257"/>
              <a:gd name="connsiteY2" fmla="*/ 161925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69294 w 3574257"/>
              <a:gd name="connsiteY2" fmla="*/ 2143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819275 w 3574257"/>
              <a:gd name="connsiteY2" fmla="*/ 200026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5494 w 3574257"/>
              <a:gd name="connsiteY2" fmla="*/ 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74257" h="1807368">
                <a:moveTo>
                  <a:pt x="2382" y="1807368"/>
                </a:moveTo>
                <a:lnTo>
                  <a:pt x="0" y="0"/>
                </a:lnTo>
                <a:lnTo>
                  <a:pt x="2045494" y="1"/>
                </a:lnTo>
                <a:lnTo>
                  <a:pt x="3574257" y="1807368"/>
                </a:lnTo>
                <a:lnTo>
                  <a:pt x="2382" y="180736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5051292"/>
            <a:ext cx="9146380" cy="1806709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  <a:gd name="connsiteX0" fmla="*/ 0 w 3352800"/>
              <a:gd name="connsiteY0" fmla="*/ 2002631 h 2002631"/>
              <a:gd name="connsiteX1" fmla="*/ 754045 w 3352800"/>
              <a:gd name="connsiteY1" fmla="*/ 146832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26618 h 526618"/>
              <a:gd name="connsiteX1" fmla="*/ 980611 w 3352800"/>
              <a:gd name="connsiteY1" fmla="*/ 9368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6888 h 526888"/>
              <a:gd name="connsiteX1" fmla="*/ 744735 w 3352800"/>
              <a:gd name="connsiteY1" fmla="*/ 0 h 526888"/>
              <a:gd name="connsiteX2" fmla="*/ 3352800 w 3352800"/>
              <a:gd name="connsiteY2" fmla="*/ 270 h 526888"/>
              <a:gd name="connsiteX3" fmla="*/ 3352800 w 3352800"/>
              <a:gd name="connsiteY3" fmla="*/ 526888 h 526888"/>
              <a:gd name="connsiteX4" fmla="*/ 0 w 3352800"/>
              <a:gd name="connsiteY4" fmla="*/ 526888 h 526888"/>
              <a:gd name="connsiteX0" fmla="*/ 0 w 3352800"/>
              <a:gd name="connsiteY0" fmla="*/ 526618 h 526618"/>
              <a:gd name="connsiteX1" fmla="*/ 811948 w 3352800"/>
              <a:gd name="connsiteY1" fmla="*/ 6092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966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241069 w 3352800"/>
              <a:gd name="connsiteY2" fmla="*/ 94144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313 h 527313"/>
              <a:gd name="connsiteX1" fmla="*/ 900984 w 3352800"/>
              <a:gd name="connsiteY1" fmla="*/ 97774 h 527313"/>
              <a:gd name="connsiteX2" fmla="*/ 3352800 w 3352800"/>
              <a:gd name="connsiteY2" fmla="*/ 0 h 527313"/>
              <a:gd name="connsiteX3" fmla="*/ 3352800 w 3352800"/>
              <a:gd name="connsiteY3" fmla="*/ 527313 h 527313"/>
              <a:gd name="connsiteX4" fmla="*/ 0 w 3352800"/>
              <a:gd name="connsiteY4" fmla="*/ 527313 h 527313"/>
              <a:gd name="connsiteX0" fmla="*/ 0 w 3352800"/>
              <a:gd name="connsiteY0" fmla="*/ 527584 h 527584"/>
              <a:gd name="connsiteX1" fmla="*/ 748227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527584">
                <a:moveTo>
                  <a:pt x="0" y="527584"/>
                </a:moveTo>
                <a:lnTo>
                  <a:pt x="748227" y="0"/>
                </a:lnTo>
                <a:lnTo>
                  <a:pt x="3352800" y="271"/>
                </a:lnTo>
                <a:lnTo>
                  <a:pt x="3352800" y="527584"/>
                </a:lnTo>
                <a:lnTo>
                  <a:pt x="0" y="527584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940" cy="5486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100628"/>
            <a:ext cx="7520940" cy="35798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9140000">
            <a:off x="201168" y="5870448"/>
            <a:ext cx="2176272" cy="2011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5DCFB307-6029-4F70-AABF-B38EF3ED4D5E}" type="datetimeFigureOut">
              <a:rPr lang="id-ID" smtClean="0"/>
              <a:t>20/03/2017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17514" y="6285122"/>
            <a:ext cx="47244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spc="200" baseline="0">
                <a:solidFill>
                  <a:srgbClr val="FFFFFF"/>
                </a:solidFill>
              </a:defRPr>
            </a:lvl1pPr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01038" y="6170822"/>
            <a:ext cx="502920" cy="502920"/>
          </a:xfrm>
          <a:prstGeom prst="ellipse">
            <a:avLst/>
          </a:prstGeom>
          <a:ln w="19050">
            <a:solidFill>
              <a:srgbClr val="FFFFFF"/>
            </a:solidFill>
          </a:ln>
        </p:spPr>
        <p:txBody>
          <a:bodyPr vert="horz" lIns="9144" tIns="9144" rIns="9144" bIns="9144" rtlCol="0" anchor="ctr">
            <a:normAutofit/>
          </a:bodyPr>
          <a:lstStyle>
            <a:lvl1pPr algn="ctr">
              <a:defRPr sz="1650">
                <a:solidFill>
                  <a:srgbClr val="FFFFFF"/>
                </a:solidFill>
              </a:defRPr>
            </a:lvl1pPr>
          </a:lstStyle>
          <a:p>
            <a:fld id="{B1C9D488-5A9B-4F24-A114-46DBFA96D101}" type="slidenum">
              <a:rPr lang="id-ID" smtClean="0"/>
              <a:t>‹#›</a:t>
            </a:fld>
            <a:endParaRPr lang="id-ID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28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800"/>
        </a:spcBef>
        <a:buFont typeface="Arial" pitchFamily="34" charset="0"/>
        <a:buNone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1737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023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6309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8595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3533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5819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792224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19140000">
            <a:off x="1178422" y="2379562"/>
            <a:ext cx="5648623" cy="766778"/>
          </a:xfrm>
        </p:spPr>
        <p:txBody>
          <a:bodyPr/>
          <a:lstStyle/>
          <a:p>
            <a:r>
              <a:rPr lang="id-ID" dirty="0" smtClean="0">
                <a:latin typeface="Bookman Old Style" pitchFamily="18" charset="0"/>
              </a:rPr>
              <a:t>KOMUNIKASI MASSA</a:t>
            </a:r>
            <a:endParaRPr lang="id-ID" dirty="0">
              <a:latin typeface="Bookman Old Style" pitchFamily="18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14486" y="3212976"/>
            <a:ext cx="3672408" cy="3185145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3744415" cy="2448272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d-ID" dirty="0" smtClean="0"/>
              <a:t>Informasi massa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ctr"/>
            <a:r>
              <a:rPr lang="id-ID" sz="2800" b="0" dirty="0" smtClean="0">
                <a:latin typeface="Bookman Old Style" pitchFamily="18" charset="0"/>
              </a:rPr>
              <a:t>Adalah informasi yang diperuntukkan kepada  masyarakat secara massal, bukan informasi yang hanya boleh dikonsumsi oleh pribadi.</a:t>
            </a:r>
          </a:p>
          <a:p>
            <a:pPr algn="ctr"/>
            <a:endParaRPr lang="id-ID" sz="2800" b="0" dirty="0" smtClean="0">
              <a:latin typeface="Bookman Old Style" pitchFamily="18" charset="0"/>
            </a:endParaRPr>
          </a:p>
          <a:p>
            <a:pPr algn="ctr"/>
            <a:r>
              <a:rPr lang="id-ID" sz="2800" b="0" dirty="0" smtClean="0">
                <a:latin typeface="Bookman Old Style" pitchFamily="18" charset="0"/>
              </a:rPr>
              <a:t>Informasi </a:t>
            </a:r>
            <a:r>
              <a:rPr lang="id-ID" sz="2800" b="0" dirty="0" smtClean="0">
                <a:latin typeface="Bookman Old Style" pitchFamily="18" charset="0"/>
              </a:rPr>
              <a:t>massa adalah milik publik, bukan ditujukan kepada individu masing-masing.</a:t>
            </a:r>
            <a:endParaRPr lang="id-ID" sz="2800" b="0" dirty="0">
              <a:latin typeface="Bookman Old Style" pitchFamily="18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Gatekeeper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57364"/>
            <a:ext cx="8229600" cy="4500594"/>
          </a:xfrm>
        </p:spPr>
        <p:txBody>
          <a:bodyPr>
            <a:normAutofit/>
          </a:bodyPr>
          <a:lstStyle/>
          <a:p>
            <a:pPr algn="r"/>
            <a:r>
              <a:rPr lang="id-ID" sz="2800" b="0" dirty="0" smtClean="0">
                <a:latin typeface="Bookman Old Style" pitchFamily="18" charset="0"/>
              </a:rPr>
              <a:t>Adalah penyeleksi informasi yang akan disiarkan atau  tidak disiarkan.</a:t>
            </a:r>
          </a:p>
          <a:p>
            <a:pPr algn="r"/>
            <a:r>
              <a:rPr lang="id-ID" sz="2800" b="0" dirty="0" smtClean="0">
                <a:latin typeface="Bookman Old Style" pitchFamily="18" charset="0"/>
              </a:rPr>
              <a:t>Memiliki kewenangan untuk memperluas, membatasi informasi yang akan disiarkan.</a:t>
            </a:r>
          </a:p>
          <a:p>
            <a:pPr algn="r"/>
            <a:r>
              <a:rPr lang="id-ID" sz="2800" b="0" dirty="0" smtClean="0">
                <a:latin typeface="Bookman Old Style" pitchFamily="18" charset="0"/>
              </a:rPr>
              <a:t>Terdiri dari wartawan, desk surat kabar, editor, penerima telpon, dll</a:t>
            </a:r>
            <a:endParaRPr lang="id-ID" sz="2800" b="0" dirty="0">
              <a:latin typeface="Bookman Old Style" pitchFamily="18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Khalayak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r>
              <a:rPr lang="id-ID" sz="3200" dirty="0" smtClean="0">
                <a:latin typeface="Arial Narrow" pitchFamily="34" charset="0"/>
              </a:rPr>
              <a:t>Adalah massa yang menerima informasi massa yang disebarkan oleh media massa</a:t>
            </a:r>
          </a:p>
          <a:p>
            <a:pPr algn="ctr">
              <a:buNone/>
            </a:pPr>
            <a:r>
              <a:rPr lang="id-ID" sz="3200" dirty="0" smtClean="0">
                <a:latin typeface="Arial Narrow" pitchFamily="34" charset="0"/>
              </a:rPr>
              <a:t>(publik pendengar dan pemirsa media massa)</a:t>
            </a:r>
            <a:endParaRPr lang="id-ID" sz="3200" dirty="0">
              <a:latin typeface="Arial Narrow" pitchFamily="34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>
                <a:latin typeface="Bookman Old Style" pitchFamily="18" charset="0"/>
              </a:rPr>
              <a:t>Umpan balik</a:t>
            </a:r>
            <a:endParaRPr lang="id-ID" dirty="0">
              <a:latin typeface="Bookman Old Style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r"/>
            <a:r>
              <a:rPr lang="id-ID" sz="2400" b="0" dirty="0" smtClean="0">
                <a:latin typeface="Bookman Old Style" pitchFamily="18" charset="0"/>
              </a:rPr>
              <a:t>Sifatnya tertunda, tetapi karena perkembangan teknologi, konsep umpan balik telah dikoreksi karena dianggap tradisional dan sudah mulai ditinggalkan.</a:t>
            </a:r>
          </a:p>
          <a:p>
            <a:pPr algn="r"/>
            <a:endParaRPr lang="id-ID" sz="2400" b="0" dirty="0" smtClean="0">
              <a:latin typeface="Bookman Old Style" pitchFamily="18" charset="0"/>
            </a:endParaRPr>
          </a:p>
          <a:p>
            <a:pPr algn="r"/>
            <a:r>
              <a:rPr lang="id-ID" sz="2400" b="0" dirty="0" smtClean="0">
                <a:latin typeface="Bookman Old Style" pitchFamily="18" charset="0"/>
              </a:rPr>
              <a:t>Saat ini media massa telah banyak melakukan komunikasi interaktif antara komunikator dengan publik (melalui media telepon, internet)</a:t>
            </a:r>
            <a:endParaRPr lang="id-ID" sz="2400" b="0" dirty="0">
              <a:latin typeface="Bookman Old Style" pitchFamily="18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Konsep massa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57298"/>
            <a:ext cx="8229600" cy="5000660"/>
          </a:xfrm>
        </p:spPr>
        <p:txBody>
          <a:bodyPr>
            <a:normAutofit/>
          </a:bodyPr>
          <a:lstStyle/>
          <a:p>
            <a:pPr algn="ctr"/>
            <a:r>
              <a:rPr lang="id-ID" sz="2400" b="0" dirty="0" smtClean="0">
                <a:latin typeface="Bookman Old Style" pitchFamily="18" charset="0"/>
              </a:rPr>
              <a:t>Jumlahnya besar</a:t>
            </a:r>
          </a:p>
          <a:p>
            <a:pPr algn="ctr"/>
            <a:r>
              <a:rPr lang="id-ID" sz="2400" b="0" dirty="0" smtClean="0">
                <a:latin typeface="Bookman Old Style" pitchFamily="18" charset="0"/>
              </a:rPr>
              <a:t>Tersebar di mana-mana</a:t>
            </a:r>
          </a:p>
          <a:p>
            <a:pPr algn="ctr"/>
            <a:r>
              <a:rPr lang="id-ID" sz="2400" b="0" dirty="0" smtClean="0">
                <a:latin typeface="Bookman Old Style" pitchFamily="18" charset="0"/>
              </a:rPr>
              <a:t>Tidak saling kenal</a:t>
            </a:r>
          </a:p>
          <a:p>
            <a:pPr algn="ctr"/>
            <a:r>
              <a:rPr lang="id-ID" sz="2400" b="0" dirty="0" smtClean="0">
                <a:latin typeface="Bookman Old Style" pitchFamily="18" charset="0"/>
              </a:rPr>
              <a:t>Tidak bisa dibedakan satu dengan lainnya</a:t>
            </a:r>
          </a:p>
          <a:p>
            <a:pPr algn="ctr"/>
            <a:r>
              <a:rPr lang="id-ID" sz="2400" b="0" dirty="0" smtClean="0">
                <a:latin typeface="Bookman Old Style" pitchFamily="18" charset="0"/>
              </a:rPr>
              <a:t>Sebagian anggota massa memiliki negative image/skeptis terhadap pemberitaan media massa</a:t>
            </a:r>
          </a:p>
          <a:p>
            <a:pPr algn="ctr"/>
            <a:r>
              <a:rPr lang="id-ID" sz="2400" b="0" dirty="0" smtClean="0">
                <a:latin typeface="Bookman Old Style" pitchFamily="18" charset="0"/>
              </a:rPr>
              <a:t>Sukar diorganisir</a:t>
            </a:r>
          </a:p>
          <a:p>
            <a:pPr algn="ctr"/>
            <a:r>
              <a:rPr lang="id-ID" sz="2400" b="0" dirty="0" smtClean="0">
                <a:latin typeface="Bookman Old Style" pitchFamily="18" charset="0"/>
              </a:rPr>
              <a:t>Merupakan refleksi dari kehidupan sosial secara luas</a:t>
            </a:r>
            <a:endParaRPr lang="id-ID" sz="2400" b="0" dirty="0">
              <a:latin typeface="Bookman Old Style" pitchFamily="18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d-ID" dirty="0" smtClean="0">
                <a:latin typeface="Bookman Old Style" pitchFamily="18" charset="0"/>
              </a:rPr>
              <a:t>Proses komunikasi massa</a:t>
            </a:r>
            <a:endParaRPr lang="id-ID" dirty="0">
              <a:latin typeface="Bookman Old Style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00634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id-ID" dirty="0" smtClean="0"/>
              <a:t>    </a:t>
            </a:r>
            <a:r>
              <a:rPr lang="id-ID" sz="2400" b="0" dirty="0" smtClean="0">
                <a:latin typeface="Bookman Old Style" pitchFamily="18" charset="0"/>
              </a:rPr>
              <a:t>Menurut Denis McQuail:</a:t>
            </a:r>
          </a:p>
          <a:p>
            <a:r>
              <a:rPr lang="id-ID" sz="2400" b="0" dirty="0" smtClean="0">
                <a:latin typeface="Bookman Old Style" pitchFamily="18" charset="0"/>
              </a:rPr>
              <a:t>1. Melakukan distribusi dan penerimaan informasi  dalam skala besar</a:t>
            </a:r>
          </a:p>
          <a:p>
            <a:r>
              <a:rPr lang="id-ID" sz="2400" b="0" dirty="0" smtClean="0">
                <a:latin typeface="Bookman Old Style" pitchFamily="18" charset="0"/>
              </a:rPr>
              <a:t>2. Komunikator lebih dominan (cenderung satu arah)</a:t>
            </a:r>
          </a:p>
          <a:p>
            <a:r>
              <a:rPr lang="id-ID" sz="2400" b="0" dirty="0" smtClean="0">
                <a:latin typeface="Bookman Old Style" pitchFamily="18" charset="0"/>
              </a:rPr>
              <a:t>3. Berlangsung secara asimetris, menyebabkan komunikasinya datar dan bersifat sementara</a:t>
            </a:r>
          </a:p>
          <a:p>
            <a:r>
              <a:rPr lang="id-ID" sz="2400" b="0" dirty="0" smtClean="0">
                <a:latin typeface="Bookman Old Style" pitchFamily="18" charset="0"/>
              </a:rPr>
              <a:t>4. Berlangsung impersonal (nonpribadi) dan tanpa nama</a:t>
            </a:r>
          </a:p>
          <a:p>
            <a:r>
              <a:rPr lang="id-ID" sz="2400" b="0" dirty="0" smtClean="0">
                <a:latin typeface="Bookman Old Style" pitchFamily="18" charset="0"/>
              </a:rPr>
              <a:t>5. Berlangsung berdasarkan pada hubungan-hubungan  kebutuhan (market) di masyarakat</a:t>
            </a:r>
          </a:p>
          <a:p>
            <a:endParaRPr lang="id-ID" sz="2400" b="0" dirty="0">
              <a:latin typeface="Bookman Old Style" pitchFamily="18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25470"/>
          </a:xfrm>
        </p:spPr>
        <p:txBody>
          <a:bodyPr>
            <a:normAutofit/>
          </a:bodyPr>
          <a:lstStyle/>
          <a:p>
            <a:pPr algn="r"/>
            <a:r>
              <a:rPr lang="id-ID" dirty="0" smtClean="0">
                <a:latin typeface="Bookman Old Style" pitchFamily="18" charset="0"/>
              </a:rPr>
              <a:t>Karakteristik komunikasi massa</a:t>
            </a:r>
            <a:endParaRPr lang="id-ID" dirty="0">
              <a:latin typeface="Bookman Old Style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520106"/>
          </a:xfrm>
        </p:spPr>
        <p:txBody>
          <a:bodyPr>
            <a:normAutofit/>
          </a:bodyPr>
          <a:lstStyle/>
          <a:p>
            <a:r>
              <a:rPr lang="id-ID" sz="2000" b="0" dirty="0" smtClean="0">
                <a:latin typeface="Bookman Old Style" pitchFamily="18" charset="0"/>
              </a:rPr>
              <a:t>    Dilakukan </a:t>
            </a:r>
            <a:r>
              <a:rPr lang="id-ID" sz="2000" b="0" dirty="0" smtClean="0">
                <a:latin typeface="Bookman Old Style" pitchFamily="18" charset="0"/>
              </a:rPr>
              <a:t>oleh institusi sosial (lembaga media/pers</a:t>
            </a:r>
            <a:r>
              <a:rPr lang="id-ID" sz="2000" b="0" dirty="0" smtClean="0">
                <a:latin typeface="Bookman Old Style" pitchFamily="18" charset="0"/>
              </a:rPr>
              <a:t>) atau </a:t>
            </a:r>
            <a:r>
              <a:rPr lang="id-ID" sz="2000" b="0" dirty="0" smtClean="0">
                <a:latin typeface="Bookman Old Style" pitchFamily="18" charset="0"/>
              </a:rPr>
              <a:t>disebut komunikator melembaga (institutionallized Communicator) dan profesional</a:t>
            </a:r>
          </a:p>
          <a:p>
            <a:r>
              <a:rPr lang="id-ID" sz="2000" b="0" i="1" dirty="0" smtClean="0">
                <a:latin typeface="Bookman Old Style" pitchFamily="18" charset="0"/>
              </a:rPr>
              <a:t>Umumnya bersifat 1 arah, walaupun ada ruang untuk interaktif</a:t>
            </a:r>
          </a:p>
          <a:p>
            <a:r>
              <a:rPr lang="id-ID" sz="2000" b="0" dirty="0" smtClean="0">
                <a:latin typeface="Bookman Old Style" pitchFamily="18" charset="0"/>
              </a:rPr>
              <a:t>    Umumnya </a:t>
            </a:r>
            <a:r>
              <a:rPr lang="id-ID" sz="2000" b="0" dirty="0" smtClean="0">
                <a:latin typeface="Bookman Old Style" pitchFamily="18" charset="0"/>
              </a:rPr>
              <a:t>umpan balik tertunda (delayed feedback) atau tidak langsung (inderect feedback)</a:t>
            </a:r>
          </a:p>
          <a:p>
            <a:r>
              <a:rPr lang="id-ID" sz="2000" b="0" i="1" dirty="0" smtClean="0">
                <a:latin typeface="Bookman Old Style" pitchFamily="18" charset="0"/>
              </a:rPr>
              <a:t>Selalu ada proses seleksi informasi</a:t>
            </a:r>
          </a:p>
          <a:p>
            <a:r>
              <a:rPr lang="id-ID" sz="2000" b="0" dirty="0" smtClean="0">
                <a:latin typeface="Bookman Old Style" pitchFamily="18" charset="0"/>
              </a:rPr>
              <a:t>    Pesan </a:t>
            </a:r>
            <a:r>
              <a:rPr lang="id-ID" sz="2000" b="0" dirty="0" smtClean="0">
                <a:latin typeface="Bookman Old Style" pitchFamily="18" charset="0"/>
              </a:rPr>
              <a:t>bersifat umum/universal dan ditujukan kpd orang banyak/khalayak luas</a:t>
            </a:r>
          </a:p>
          <a:p>
            <a:r>
              <a:rPr lang="id-ID" sz="2000" b="0" dirty="0" smtClean="0">
                <a:latin typeface="Bookman Old Style" pitchFamily="18" charset="0"/>
              </a:rPr>
              <a:t>    Menimbulkan </a:t>
            </a:r>
            <a:r>
              <a:rPr lang="id-ID" sz="2000" b="0" dirty="0" smtClean="0">
                <a:latin typeface="Bookman Old Style" pitchFamily="18" charset="0"/>
              </a:rPr>
              <a:t>keserempakan (simultaneous) dan keserentakan (instaneuos) penerimaan oleh massa.</a:t>
            </a:r>
          </a:p>
          <a:p>
            <a:r>
              <a:rPr lang="id-ID" sz="2000" b="0" dirty="0" smtClean="0">
                <a:latin typeface="Bookman Old Style" pitchFamily="18" charset="0"/>
              </a:rPr>
              <a:t>Komunikan bersifat anonim dan heterogen, tidak saling kenal</a:t>
            </a:r>
          </a:p>
          <a:p>
            <a:r>
              <a:rPr lang="id-ID" sz="2000" b="0" dirty="0" smtClean="0">
                <a:latin typeface="Bookman Old Style" pitchFamily="18" charset="0"/>
              </a:rPr>
              <a:t>Membidik sasaran tertentu (segmented)</a:t>
            </a:r>
            <a:endParaRPr lang="id-ID" sz="2000" b="0" dirty="0">
              <a:latin typeface="Bookman Old Style" pitchFamily="18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Fungsi Komunikasi massa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r"/>
            <a:r>
              <a:rPr lang="id-ID" sz="2400" b="0" dirty="0" smtClean="0">
                <a:latin typeface="Bookman Old Style" pitchFamily="18" charset="0"/>
              </a:rPr>
              <a:t>Fungsi pengawasan: peringatan, kontrol sosial &amp; persuasi</a:t>
            </a:r>
          </a:p>
          <a:p>
            <a:pPr algn="r"/>
            <a:r>
              <a:rPr lang="id-ID" sz="2400" b="0" dirty="0" smtClean="0">
                <a:latin typeface="Bookman Old Style" pitchFamily="18" charset="0"/>
              </a:rPr>
              <a:t>Fungsi social learning: guiding &amp; pendidikan sosial kpd masyarakat</a:t>
            </a:r>
          </a:p>
          <a:p>
            <a:pPr algn="r"/>
            <a:r>
              <a:rPr lang="id-ID" sz="2400" b="0" dirty="0" smtClean="0">
                <a:latin typeface="Bookman Old Style" pitchFamily="18" charset="0"/>
              </a:rPr>
              <a:t>Fungsi penyampai informasi</a:t>
            </a:r>
          </a:p>
          <a:p>
            <a:pPr algn="r"/>
            <a:r>
              <a:rPr lang="id-ID" sz="2400" b="0" dirty="0" smtClean="0">
                <a:latin typeface="Bookman Old Style" pitchFamily="18" charset="0"/>
              </a:rPr>
              <a:t>Fungsi transformasi budaya</a:t>
            </a:r>
          </a:p>
          <a:p>
            <a:pPr algn="r"/>
            <a:r>
              <a:rPr lang="id-ID" sz="2400" b="0" dirty="0" smtClean="0">
                <a:latin typeface="Bookman Old Style" pitchFamily="18" charset="0"/>
              </a:rPr>
              <a:t>Hiburan</a:t>
            </a:r>
            <a:endParaRPr lang="id-ID" sz="2400" b="0" dirty="0">
              <a:latin typeface="Bookman Old Style" pitchFamily="18" charset="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d-ID" dirty="0" smtClean="0"/>
              <a:t>Fungsi media sbg kekuatan sosial dan kultural (menurut Denis McQuail)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72072"/>
          </a:xfrm>
        </p:spPr>
        <p:txBody>
          <a:bodyPr>
            <a:normAutofit/>
          </a:bodyPr>
          <a:lstStyle/>
          <a:p>
            <a:pPr algn="r"/>
            <a:r>
              <a:rPr lang="id-ID" sz="2000" dirty="0" smtClean="0"/>
              <a:t>Industri pencipta lapangan kerja, barang, dan jasa serta menghidupkan industri lain</a:t>
            </a:r>
          </a:p>
          <a:p>
            <a:pPr algn="r"/>
            <a:r>
              <a:rPr lang="id-ID" sz="2000" dirty="0" smtClean="0"/>
              <a:t>Sumber kekuatan, alat kontrol, manajemen, dan inovasi masyarakat</a:t>
            </a:r>
          </a:p>
          <a:p>
            <a:pPr algn="r"/>
            <a:r>
              <a:rPr lang="id-ID" sz="2000" dirty="0" smtClean="0"/>
              <a:t>Lokasi (forum) untuk menampilkan peristiwa masyarakat </a:t>
            </a:r>
          </a:p>
          <a:p>
            <a:pPr algn="r"/>
            <a:r>
              <a:rPr lang="id-ID" sz="2000" dirty="0" smtClean="0"/>
              <a:t>Wahana pengembangan kebudayaan – tata cara, mode, gaya hidup, dan norma</a:t>
            </a:r>
          </a:p>
          <a:p>
            <a:pPr algn="r"/>
            <a:r>
              <a:rPr lang="id-ID" sz="2000" dirty="0" smtClean="0"/>
              <a:t>Sumber dominan pencipta citra individu, kelompok, dan masyarakat</a:t>
            </a:r>
            <a:endParaRPr lang="id-ID" sz="2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800" y="0"/>
            <a:ext cx="9042400" cy="5229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62524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620688"/>
            <a:ext cx="7848872" cy="38322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08943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476672"/>
            <a:ext cx="8208912" cy="43810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15436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4851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28407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d-ID" b="1" dirty="0" smtClean="0"/>
              <a:t>Pengertian</a:t>
            </a:r>
            <a:endParaRPr lang="id-ID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algn="ctr">
              <a:buNone/>
            </a:pPr>
            <a:r>
              <a:rPr lang="id-ID" sz="4000" b="0" dirty="0" smtClean="0">
                <a:latin typeface="Bookman Old Style" pitchFamily="18" charset="0"/>
              </a:rPr>
              <a:t>Komunikasi massa adalah proses komunikasi yang dilakukan melalui media massa dengan berbagai tujuan komunikasi dan untuk menyampaikan informasi kepada khalayak luas.</a:t>
            </a:r>
            <a:endParaRPr lang="id-ID" sz="4000" b="0" dirty="0">
              <a:latin typeface="Bookman Old Style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>
                <a:latin typeface="Bookman Old Style" pitchFamily="18" charset="0"/>
              </a:rPr>
              <a:t>Unsur-unsur komunikasi massa</a:t>
            </a:r>
            <a:endParaRPr lang="id-ID" dirty="0">
              <a:latin typeface="Bookman Old Style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r"/>
            <a:r>
              <a:rPr lang="id-ID" sz="2800" b="0" dirty="0" smtClean="0">
                <a:latin typeface="Bookman Old Style" pitchFamily="18" charset="0"/>
              </a:rPr>
              <a:t>Komunikator</a:t>
            </a:r>
          </a:p>
          <a:p>
            <a:pPr algn="r"/>
            <a:r>
              <a:rPr lang="id-ID" sz="2800" b="0" dirty="0" smtClean="0">
                <a:latin typeface="Bookman Old Style" pitchFamily="18" charset="0"/>
              </a:rPr>
              <a:t>Media massa</a:t>
            </a:r>
          </a:p>
          <a:p>
            <a:pPr algn="r"/>
            <a:r>
              <a:rPr lang="id-ID" sz="2800" b="0" dirty="0" smtClean="0">
                <a:latin typeface="Bookman Old Style" pitchFamily="18" charset="0"/>
              </a:rPr>
              <a:t>Informasi (pesan) massa</a:t>
            </a:r>
          </a:p>
          <a:p>
            <a:pPr algn="r"/>
            <a:r>
              <a:rPr lang="id-ID" sz="2800" b="0" dirty="0" smtClean="0">
                <a:latin typeface="Bookman Old Style" pitchFamily="18" charset="0"/>
              </a:rPr>
              <a:t>Gatekeeper</a:t>
            </a:r>
          </a:p>
          <a:p>
            <a:pPr algn="r"/>
            <a:r>
              <a:rPr lang="id-ID" sz="2800" b="0" dirty="0" smtClean="0">
                <a:latin typeface="Bookman Old Style" pitchFamily="18" charset="0"/>
              </a:rPr>
              <a:t>Khalayak (publik)</a:t>
            </a:r>
          </a:p>
          <a:p>
            <a:pPr algn="r"/>
            <a:r>
              <a:rPr lang="id-ID" sz="2800" b="0" dirty="0" smtClean="0">
                <a:latin typeface="Bookman Old Style" pitchFamily="18" charset="0"/>
              </a:rPr>
              <a:t>Umpan balik</a:t>
            </a:r>
            <a:endParaRPr lang="id-ID" sz="2800" b="0" dirty="0">
              <a:latin typeface="Bookman Old Style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6908"/>
          </a:xfrm>
        </p:spPr>
        <p:txBody>
          <a:bodyPr/>
          <a:lstStyle/>
          <a:p>
            <a:pPr algn="ctr"/>
            <a:r>
              <a:rPr lang="id-ID" dirty="0" smtClean="0"/>
              <a:t>Komunikator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448098"/>
          </a:xfrm>
        </p:spPr>
        <p:txBody>
          <a:bodyPr>
            <a:normAutofit lnSpcReduction="10000"/>
          </a:bodyPr>
          <a:lstStyle/>
          <a:p>
            <a:r>
              <a:rPr lang="id-ID" sz="2400" dirty="0" smtClean="0">
                <a:latin typeface="Bookman Old Style" pitchFamily="18" charset="0"/>
              </a:rPr>
              <a:t>   </a:t>
            </a:r>
            <a:r>
              <a:rPr lang="id-ID" sz="2400" b="0" dirty="0" smtClean="0">
                <a:latin typeface="Bookman Old Style" pitchFamily="18" charset="0"/>
              </a:rPr>
              <a:t>Pihak </a:t>
            </a:r>
            <a:r>
              <a:rPr lang="id-ID" sz="2400" b="0" dirty="0" smtClean="0">
                <a:latin typeface="Bookman Old Style" pitchFamily="18" charset="0"/>
              </a:rPr>
              <a:t>yg mengandalkan media massa </a:t>
            </a:r>
            <a:r>
              <a:rPr lang="id-ID" sz="2400" b="0" dirty="0" smtClean="0">
                <a:latin typeface="Bookman Old Style" pitchFamily="18" charset="0"/>
              </a:rPr>
              <a:t>teknologi telematika </a:t>
            </a:r>
            <a:r>
              <a:rPr lang="id-ID" sz="2400" b="0" dirty="0" smtClean="0">
                <a:latin typeface="Bookman Old Style" pitchFamily="18" charset="0"/>
              </a:rPr>
              <a:t>modern sehingga dalam meyebarkan suatu informasi, maka informasi ini dgn cepat ditangkap oleh </a:t>
            </a:r>
            <a:r>
              <a:rPr lang="id-ID" sz="2400" b="0" dirty="0" smtClean="0">
                <a:latin typeface="Bookman Old Style" pitchFamily="18" charset="0"/>
              </a:rPr>
              <a:t>publik</a:t>
            </a:r>
          </a:p>
          <a:p>
            <a:endParaRPr lang="id-ID" sz="2400" b="0" dirty="0" smtClean="0">
              <a:latin typeface="Bookman Old Style" pitchFamily="18" charset="0"/>
            </a:endParaRPr>
          </a:p>
          <a:p>
            <a:pPr algn="r"/>
            <a:r>
              <a:rPr lang="id-ID" sz="2400" b="0" dirty="0" smtClean="0">
                <a:latin typeface="Bookman Old Style" pitchFamily="18" charset="0"/>
              </a:rPr>
              <a:t>   Komunikator </a:t>
            </a:r>
            <a:r>
              <a:rPr lang="id-ID" sz="2400" b="0" dirty="0" smtClean="0">
                <a:latin typeface="Bookman Old Style" pitchFamily="18" charset="0"/>
              </a:rPr>
              <a:t>dlm penyebaran informasi </a:t>
            </a:r>
            <a:r>
              <a:rPr lang="id-ID" sz="2400" b="0" dirty="0" smtClean="0">
                <a:latin typeface="Bookman Old Style" pitchFamily="18" charset="0"/>
              </a:rPr>
              <a:t>mencoba berbagi </a:t>
            </a:r>
            <a:r>
              <a:rPr lang="id-ID" sz="2400" b="0" dirty="0" smtClean="0">
                <a:latin typeface="Bookman Old Style" pitchFamily="18" charset="0"/>
              </a:rPr>
              <a:t>informasi, pemahaman, wawasan, dan solusi-solusi dgn massa yg tersebar tanpa diketahui dgn jelas keberada mereka</a:t>
            </a:r>
          </a:p>
          <a:p>
            <a:endParaRPr lang="id-ID" sz="2400" b="0" dirty="0" smtClean="0">
              <a:latin typeface="Bookman Old Style" pitchFamily="18" charset="0"/>
            </a:endParaRPr>
          </a:p>
          <a:p>
            <a:pPr algn="ctr"/>
            <a:r>
              <a:rPr lang="id-ID" sz="2400" b="0" dirty="0">
                <a:latin typeface="Bookman Old Style" pitchFamily="18" charset="0"/>
              </a:rPr>
              <a:t> </a:t>
            </a:r>
            <a:r>
              <a:rPr lang="id-ID" sz="2400" b="0" dirty="0" smtClean="0">
                <a:latin typeface="Bookman Old Style" pitchFamily="18" charset="0"/>
              </a:rPr>
              <a:t>  </a:t>
            </a:r>
            <a:r>
              <a:rPr lang="id-ID" sz="2400" b="0" dirty="0" smtClean="0">
                <a:latin typeface="Bookman Old Style" pitchFamily="18" charset="0"/>
              </a:rPr>
              <a:t>Komunikator </a:t>
            </a:r>
            <a:r>
              <a:rPr lang="id-ID" sz="2400" b="0" dirty="0" smtClean="0">
                <a:latin typeface="Bookman Old Style" pitchFamily="18" charset="0"/>
              </a:rPr>
              <a:t>juga berperan sbg sumber pemberitaan yg mewakili institusi formal yg sifatnya mencari keuntungan dari penyebaran informasi</a:t>
            </a:r>
            <a:endParaRPr lang="id-ID" sz="2400" b="0" dirty="0">
              <a:latin typeface="Bookman Old Style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id-ID" dirty="0" smtClean="0"/>
              <a:t>Media massa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r"/>
            <a:r>
              <a:rPr lang="id-ID" sz="3200" b="0" dirty="0" smtClean="0">
                <a:latin typeface="Bookman Old Style" pitchFamily="18" charset="0"/>
              </a:rPr>
              <a:t>Adalah media komunikasi dan informasi yang melakukan  penyebaran informasi secara massal dan dapat diakses oleh masyarakat secara massal</a:t>
            </a:r>
            <a:endParaRPr lang="id-ID" sz="3200" b="0" dirty="0">
              <a:latin typeface="Bookman Old Style" pitchFamily="18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ngles">
  <a:themeElements>
    <a:clrScheme name="Angles">
      <a:dk1>
        <a:srgbClr val="000000"/>
      </a:dk1>
      <a:lt1>
        <a:srgbClr val="FFFFFF"/>
      </a:lt1>
      <a:dk2>
        <a:srgbClr val="434342"/>
      </a:dk2>
      <a:lt2>
        <a:srgbClr val="CDD7D9"/>
      </a:lt2>
      <a:accent1>
        <a:srgbClr val="797B7E"/>
      </a:accent1>
      <a:accent2>
        <a:srgbClr val="F96A1B"/>
      </a:accent2>
      <a:accent3>
        <a:srgbClr val="08A1D9"/>
      </a:accent3>
      <a:accent4>
        <a:srgbClr val="7C984A"/>
      </a:accent4>
      <a:accent5>
        <a:srgbClr val="C2AD8D"/>
      </a:accent5>
      <a:accent6>
        <a:srgbClr val="506E94"/>
      </a:accent6>
      <a:hlink>
        <a:srgbClr val="5F5F5F"/>
      </a:hlink>
      <a:folHlink>
        <a:srgbClr val="969696"/>
      </a:folHlink>
    </a:clrScheme>
    <a:fontScheme name="Angles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ngle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0400000"/>
            </a:lightRig>
          </a:scene3d>
          <a:sp3d contourW="6350">
            <a:bevelT w="41275" h="19050" prst="angle"/>
            <a:contourClr>
              <a:schemeClr val="phClr">
                <a:shade val="25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0000"/>
                <a:shade val="85000"/>
              </a:schemeClr>
              <a:schemeClr val="phClr">
                <a:tint val="95000"/>
                <a:shade val="99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3000"/>
                <a:shade val="85000"/>
              </a:schemeClr>
              <a:schemeClr val="phClr">
                <a:tint val="96000"/>
                <a:shade val="99000"/>
              </a:schemeClr>
            </a:duotone>
          </a:blip>
          <a:tile tx="0" ty="0" sx="90000" sy="9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Angles</Template>
  <TotalTime>149</TotalTime>
  <Words>548</Words>
  <Application>Microsoft Office PowerPoint</Application>
  <PresentationFormat>On-screen Show (4:3)</PresentationFormat>
  <Paragraphs>69</Paragraphs>
  <Slides>18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Angles</vt:lpstr>
      <vt:lpstr>KOMUNIKASI MASSA</vt:lpstr>
      <vt:lpstr>PowerPoint Presentation</vt:lpstr>
      <vt:lpstr>PowerPoint Presentation</vt:lpstr>
      <vt:lpstr>PowerPoint Presentation</vt:lpstr>
      <vt:lpstr>PowerPoint Presentation</vt:lpstr>
      <vt:lpstr>Pengertian</vt:lpstr>
      <vt:lpstr>Unsur-unsur komunikasi massa</vt:lpstr>
      <vt:lpstr>Komunikator</vt:lpstr>
      <vt:lpstr>Media massa</vt:lpstr>
      <vt:lpstr>Informasi massa</vt:lpstr>
      <vt:lpstr>Gatekeeper</vt:lpstr>
      <vt:lpstr>Khalayak</vt:lpstr>
      <vt:lpstr>Umpan balik</vt:lpstr>
      <vt:lpstr>Konsep massa</vt:lpstr>
      <vt:lpstr>Proses komunikasi massa</vt:lpstr>
      <vt:lpstr>Karakteristik komunikasi massa</vt:lpstr>
      <vt:lpstr>Fungsi Komunikasi massa</vt:lpstr>
      <vt:lpstr>Fungsi media sbg kekuatan sosial dan kultural (menurut Denis McQuail)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KOMUNIKASI MASSA</dc:title>
  <dc:creator>asus</dc:creator>
  <cp:lastModifiedBy>HP</cp:lastModifiedBy>
  <cp:revision>14</cp:revision>
  <dcterms:created xsi:type="dcterms:W3CDTF">2014-02-27T15:02:05Z</dcterms:created>
  <dcterms:modified xsi:type="dcterms:W3CDTF">2017-03-20T02:19:14Z</dcterms:modified>
</cp:coreProperties>
</file>