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6" r:id="rId4"/>
    <p:sldId id="267" r:id="rId5"/>
    <p:sldId id="268" r:id="rId6"/>
    <p:sldId id="269" r:id="rId7"/>
    <p:sldId id="270" r:id="rId8"/>
    <p:sldId id="259" r:id="rId9"/>
    <p:sldId id="262" r:id="rId10"/>
    <p:sldId id="271" r:id="rId11"/>
    <p:sldId id="263" r:id="rId12"/>
    <p:sldId id="264" r:id="rId13"/>
    <p:sldId id="272" r:id="rId14"/>
    <p:sldId id="273" r:id="rId1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266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D49B-7C7F-4E7D-B74B-158254CA8CC6}" type="datetimeFigureOut">
              <a:rPr lang="id-ID" smtClean="0"/>
              <a:t>20/12/2021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AECC-86B1-40C9-8E01-E88C50CCCA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48446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D49B-7C7F-4E7D-B74B-158254CA8CC6}" type="datetimeFigureOut">
              <a:rPr lang="id-ID" smtClean="0"/>
              <a:t>20/12/2021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AECC-86B1-40C9-8E01-E88C50CCCA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06791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D49B-7C7F-4E7D-B74B-158254CA8CC6}" type="datetimeFigureOut">
              <a:rPr lang="id-ID" smtClean="0"/>
              <a:t>20/12/2021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AECC-86B1-40C9-8E01-E88C50CCCA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67787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D49B-7C7F-4E7D-B74B-158254CA8CC6}" type="datetimeFigureOut">
              <a:rPr lang="id-ID" smtClean="0"/>
              <a:t>20/12/2021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AECC-86B1-40C9-8E01-E88C50CCCA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37309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D49B-7C7F-4E7D-B74B-158254CA8CC6}" type="datetimeFigureOut">
              <a:rPr lang="id-ID" smtClean="0"/>
              <a:t>20/12/2021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AECC-86B1-40C9-8E01-E88C50CCCA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42858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D49B-7C7F-4E7D-B74B-158254CA8CC6}" type="datetimeFigureOut">
              <a:rPr lang="id-ID" smtClean="0"/>
              <a:t>20/12/2021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AECC-86B1-40C9-8E01-E88C50CCCA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2023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D49B-7C7F-4E7D-B74B-158254CA8CC6}" type="datetimeFigureOut">
              <a:rPr lang="id-ID" smtClean="0"/>
              <a:t>20/12/2021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AECC-86B1-40C9-8E01-E88C50CCCA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98005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D49B-7C7F-4E7D-B74B-158254CA8CC6}" type="datetimeFigureOut">
              <a:rPr lang="id-ID" smtClean="0"/>
              <a:t>20/12/2021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AECC-86B1-40C9-8E01-E88C50CCCA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71284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D49B-7C7F-4E7D-B74B-158254CA8CC6}" type="datetimeFigureOut">
              <a:rPr lang="id-ID" smtClean="0"/>
              <a:t>20/12/2021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AECC-86B1-40C9-8E01-E88C50CCCA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70807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D49B-7C7F-4E7D-B74B-158254CA8CC6}" type="datetimeFigureOut">
              <a:rPr lang="id-ID" smtClean="0"/>
              <a:t>20/12/2021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AECC-86B1-40C9-8E01-E88C50CCCA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48405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5D49B-7C7F-4E7D-B74B-158254CA8CC6}" type="datetimeFigureOut">
              <a:rPr lang="id-ID" smtClean="0"/>
              <a:t>20/12/2021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6AECC-86B1-40C9-8E01-E88C50CCCA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79676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5D49B-7C7F-4E7D-B74B-158254CA8CC6}" type="datetimeFigureOut">
              <a:rPr lang="id-ID" smtClean="0"/>
              <a:t>20/12/2021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6AECC-86B1-40C9-8E01-E88C50CCCA2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81593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id-ID" b="1" dirty="0" smtClean="0"/>
          </a:p>
          <a:p>
            <a:pPr marL="0" indent="0" algn="ctr">
              <a:buNone/>
            </a:pPr>
            <a:endParaRPr lang="id-ID" b="1" dirty="0"/>
          </a:p>
          <a:p>
            <a:pPr marL="0" indent="0" algn="ctr">
              <a:buNone/>
            </a:pPr>
            <a:r>
              <a:rPr lang="en-US" b="1" dirty="0" err="1" smtClean="0"/>
              <a:t>Pembinaan</a:t>
            </a:r>
            <a:r>
              <a:rPr lang="en-US" b="1" dirty="0" smtClean="0"/>
              <a:t> </a:t>
            </a:r>
            <a:r>
              <a:rPr lang="en-US" b="1" dirty="0" err="1" smtClean="0"/>
              <a:t>Penyelenggaraan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Peme­rintahan Daerah</a:t>
            </a:r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75082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418058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/>
            </a:r>
            <a:br>
              <a:rPr lang="id-ID" b="1" dirty="0" smtClean="0"/>
            </a:br>
            <a:r>
              <a:rPr lang="id-ID" sz="3600" b="1" dirty="0"/>
              <a:t/>
            </a:r>
            <a:br>
              <a:rPr lang="id-ID" sz="3600" b="1" dirty="0"/>
            </a:b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19256" cy="5472608"/>
          </a:xfrm>
        </p:spPr>
        <p:txBody>
          <a:bodyPr>
            <a:normAutofit fontScale="92500" lnSpcReduction="20000"/>
          </a:bodyPr>
          <a:lstStyle/>
          <a:p>
            <a:pPr lvl="0" fontAlgn="base"/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: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/>
              <a:t>pembagian Urusan Pemerintahan;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/>
              <a:t>kelembagaan Daerah;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kepegawaian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Daerah;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keuangan</a:t>
            </a:r>
            <a:r>
              <a:rPr lang="en-US" dirty="0"/>
              <a:t> Daerah;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pembangunan</a:t>
            </a:r>
            <a:r>
              <a:rPr lang="en-US" dirty="0"/>
              <a:t> Daerah;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di Daerah;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Daerah; 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kebijakan</a:t>
            </a:r>
            <a:r>
              <a:rPr lang="en-US" dirty="0"/>
              <a:t> Daerah; 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DPRD;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/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 lain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/>
              <a:t>perundang-undangan</a:t>
            </a:r>
            <a:r>
              <a:rPr lang="en-US" dirty="0"/>
              <a:t>. </a:t>
            </a:r>
            <a:endParaRPr lang="id-ID" dirty="0"/>
          </a:p>
          <a:p>
            <a:pPr marL="514350" indent="-514350">
              <a:buFont typeface="+mj-lt"/>
              <a:buAutoNum type="alphaLcPeriod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22102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19256" cy="1080120"/>
          </a:xfrm>
        </p:spPr>
        <p:txBody>
          <a:bodyPr>
            <a:normAutofit/>
          </a:bodyPr>
          <a:lstStyle/>
          <a:p>
            <a:r>
              <a:rPr lang="en-US" sz="3200" b="1" dirty="0" err="1" smtClean="0"/>
              <a:t>Penghargaan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Fasilitasi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Khusus</a:t>
            </a:r>
            <a:r>
              <a:rPr lang="en-US" sz="3200" b="1" dirty="0" smtClean="0"/>
              <a:t> 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16832"/>
            <a:ext cx="8291264" cy="4209331"/>
          </a:xfrm>
        </p:spPr>
        <p:txBody>
          <a:bodyPr/>
          <a:lstStyle/>
          <a:p>
            <a:pPr lvl="0" fontAlgn="base"/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Pusat</a:t>
            </a:r>
            <a:r>
              <a:rPr lang="en-US" sz="2800" dirty="0"/>
              <a:t> </a:t>
            </a:r>
            <a:r>
              <a:rPr lang="en-US" sz="2800" dirty="0" err="1"/>
              <a:t>menyusun</a:t>
            </a:r>
            <a:r>
              <a:rPr lang="en-US" sz="2800" dirty="0"/>
              <a:t> </a:t>
            </a:r>
            <a:r>
              <a:rPr lang="en-US" sz="2800" dirty="0" err="1"/>
              <a:t>indeks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peringkat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</a:t>
            </a:r>
            <a:r>
              <a:rPr lang="en-US" sz="2800" dirty="0" err="1"/>
              <a:t>penyelenggaraan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Daerah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tahun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bahan</a:t>
            </a:r>
            <a:r>
              <a:rPr lang="en-US" sz="2800" dirty="0"/>
              <a:t> </a:t>
            </a:r>
            <a:r>
              <a:rPr lang="en-US" sz="2800" dirty="0" err="1"/>
              <a:t>evaluasi</a:t>
            </a:r>
            <a:r>
              <a:rPr lang="en-US" sz="2800" dirty="0"/>
              <a:t>.  </a:t>
            </a:r>
            <a:endParaRPr lang="id-ID" sz="2800" dirty="0"/>
          </a:p>
          <a:p>
            <a:pPr lvl="0" fontAlgn="base"/>
            <a:r>
              <a:rPr lang="en-US" sz="2800" dirty="0" err="1"/>
              <a:t>Presiden</a:t>
            </a:r>
            <a:r>
              <a:rPr lang="en-US" sz="2800" dirty="0"/>
              <a:t>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penghargaan</a:t>
            </a:r>
            <a:r>
              <a:rPr lang="en-US" sz="2800" dirty="0"/>
              <a:t> </a:t>
            </a:r>
            <a:r>
              <a:rPr lang="en-US" sz="2800" dirty="0" err="1"/>
              <a:t>kepada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Daerah yang </a:t>
            </a:r>
            <a:r>
              <a:rPr lang="en-US" sz="2800" dirty="0" err="1"/>
              <a:t>mencapai</a:t>
            </a:r>
            <a:r>
              <a:rPr lang="en-US" sz="2800" dirty="0"/>
              <a:t> </a:t>
            </a:r>
            <a:r>
              <a:rPr lang="en-US" sz="2800" dirty="0" err="1"/>
              <a:t>peringkat</a:t>
            </a:r>
            <a:r>
              <a:rPr lang="en-US" sz="2800" dirty="0"/>
              <a:t> </a:t>
            </a:r>
            <a:r>
              <a:rPr lang="en-US" sz="2800" dirty="0" err="1"/>
              <a:t>kinerja</a:t>
            </a:r>
            <a:r>
              <a:rPr lang="en-US" sz="2800" dirty="0"/>
              <a:t> </a:t>
            </a:r>
            <a:r>
              <a:rPr lang="en-US" sz="2800" dirty="0" err="1"/>
              <a:t>tertinggi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nasional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penyelenggaraan</a:t>
            </a:r>
            <a:r>
              <a:rPr lang="en-US" sz="2800" dirty="0"/>
              <a:t> Pemerintahan Daerah</a:t>
            </a:r>
            <a:r>
              <a:rPr lang="en-US" dirty="0"/>
              <a:t>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81409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490066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400600"/>
          </a:xfrm>
        </p:spPr>
        <p:txBody>
          <a:bodyPr>
            <a:normAutofit/>
          </a:bodyPr>
          <a:lstStyle/>
          <a:p>
            <a:pPr lvl="0" fontAlgn="base"/>
            <a:r>
              <a:rPr lang="en-US" sz="2800" dirty="0">
                <a:latin typeface="+mj-lt"/>
              </a:rPr>
              <a:t>Dalam </a:t>
            </a:r>
            <a:r>
              <a:rPr lang="en-US" sz="2800" dirty="0" err="1">
                <a:latin typeface="+mj-lt"/>
              </a:rPr>
              <a:t>hal</a:t>
            </a:r>
            <a:r>
              <a:rPr lang="en-US" sz="2800" dirty="0">
                <a:latin typeface="+mj-lt"/>
              </a:rPr>
              <a:t> Daerah </a:t>
            </a:r>
            <a:r>
              <a:rPr lang="en-US" sz="2800" dirty="0" err="1">
                <a:latin typeface="+mj-lt"/>
              </a:rPr>
              <a:t>provinsi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berdasarkan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hasil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evaluasi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penyelenggaraan</a:t>
            </a:r>
            <a:r>
              <a:rPr lang="en-US" sz="2800" dirty="0">
                <a:latin typeface="+mj-lt"/>
              </a:rPr>
              <a:t> Pemerintahan Daerah </a:t>
            </a:r>
            <a:r>
              <a:rPr lang="en-US" sz="2800" dirty="0" err="1">
                <a:latin typeface="+mj-lt"/>
              </a:rPr>
              <a:t>berkinerja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rendah</a:t>
            </a:r>
            <a:r>
              <a:rPr lang="en-US" sz="2800" dirty="0">
                <a:latin typeface="+mj-lt"/>
              </a:rPr>
              <a:t>, Menteri, menteri </a:t>
            </a:r>
            <a:r>
              <a:rPr lang="en-US" sz="2800" dirty="0" err="1">
                <a:latin typeface="+mj-lt"/>
              </a:rPr>
              <a:t>teknis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kepala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lembaga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nonkementerian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melakukan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pembinaan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terhadap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penyelenggaraan</a:t>
            </a:r>
            <a:r>
              <a:rPr lang="en-US" sz="2800" dirty="0">
                <a:latin typeface="+mj-lt"/>
              </a:rPr>
              <a:t> Urusan Pemerintahan </a:t>
            </a:r>
            <a:r>
              <a:rPr lang="en-US" sz="2800" dirty="0" err="1">
                <a:latin typeface="+mj-lt"/>
              </a:rPr>
              <a:t>tertentu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menjadi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kewenangan</a:t>
            </a:r>
            <a:r>
              <a:rPr lang="en-US" sz="2800" dirty="0">
                <a:latin typeface="+mj-lt"/>
              </a:rPr>
              <a:t> Daerah.  </a:t>
            </a:r>
            <a:endParaRPr lang="id-ID" sz="2800" dirty="0">
              <a:latin typeface="+mj-lt"/>
            </a:endParaRPr>
          </a:p>
          <a:p>
            <a:pPr lvl="0" fontAlgn="base"/>
            <a:r>
              <a:rPr lang="en-US" sz="2800" dirty="0">
                <a:latin typeface="+mj-lt"/>
              </a:rPr>
              <a:t>Menteri </a:t>
            </a:r>
            <a:r>
              <a:rPr lang="en-US" sz="2800" dirty="0" err="1">
                <a:latin typeface="+mj-lt"/>
              </a:rPr>
              <a:t>melakukan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fasilitasi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khusus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terhadap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penyelenggaraan</a:t>
            </a:r>
            <a:r>
              <a:rPr lang="en-US" sz="2800" dirty="0">
                <a:latin typeface="+mj-lt"/>
              </a:rPr>
              <a:t> Pemerintahan Daerah </a:t>
            </a:r>
            <a:r>
              <a:rPr lang="en-US" sz="2800" dirty="0" err="1">
                <a:latin typeface="+mj-lt"/>
              </a:rPr>
              <a:t>provinsi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telah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dibina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namun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tidak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menunjukkan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perbaikan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kinerja</a:t>
            </a:r>
            <a:r>
              <a:rPr lang="en-US" sz="2800" dirty="0">
                <a:latin typeface="+mj-lt"/>
              </a:rPr>
              <a:t>. </a:t>
            </a:r>
            <a:endParaRPr lang="id-ID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97012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27404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692696"/>
            <a:ext cx="8147248" cy="5760640"/>
          </a:xfrm>
        </p:spPr>
        <p:txBody>
          <a:bodyPr>
            <a:noAutofit/>
          </a:bodyPr>
          <a:lstStyle/>
          <a:p>
            <a:pPr fontAlgn="base"/>
            <a:r>
              <a:rPr lang="en-US" sz="2800" dirty="0" err="1">
                <a:latin typeface="+mj-lt"/>
              </a:rPr>
              <a:t>Fasilitasi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khusus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dilakukan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jika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penyelenggaraan</a:t>
            </a:r>
            <a:r>
              <a:rPr lang="en-US" sz="2800" dirty="0">
                <a:latin typeface="+mj-lt"/>
              </a:rPr>
              <a:t> Urusan Pemerintahan </a:t>
            </a:r>
            <a:r>
              <a:rPr lang="en-US" sz="2800" dirty="0" err="1">
                <a:latin typeface="+mj-lt"/>
              </a:rPr>
              <a:t>tertentu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menjadi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kewenangan</a:t>
            </a:r>
            <a:r>
              <a:rPr lang="en-US" sz="2800" dirty="0">
                <a:latin typeface="+mj-lt"/>
              </a:rPr>
              <a:t> Daerah yang </a:t>
            </a:r>
            <a:r>
              <a:rPr lang="en-US" sz="2800" dirty="0" err="1">
                <a:latin typeface="+mj-lt"/>
              </a:rPr>
              <a:t>berkinerja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rendah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namun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tidak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berpotensi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merugikan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kepentingan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umum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secara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meluas</a:t>
            </a:r>
            <a:r>
              <a:rPr lang="en-US" sz="2800" dirty="0">
                <a:latin typeface="+mj-lt"/>
              </a:rPr>
              <a:t>. </a:t>
            </a:r>
            <a:endParaRPr lang="id-ID" sz="2800" dirty="0">
              <a:latin typeface="+mj-lt"/>
            </a:endParaRPr>
          </a:p>
          <a:p>
            <a:pPr lvl="0" fontAlgn="base"/>
            <a:r>
              <a:rPr lang="en-US" sz="2800" dirty="0" smtClean="0">
                <a:latin typeface="+mj-lt"/>
              </a:rPr>
              <a:t>Menteri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melakukan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fasilitasi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khusus</a:t>
            </a:r>
            <a:r>
              <a:rPr lang="en-US" sz="2800" dirty="0">
                <a:latin typeface="+mj-lt"/>
              </a:rPr>
              <a:t> </a:t>
            </a:r>
            <a:r>
              <a:rPr lang="id-ID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berkoordinasi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dengan</a:t>
            </a:r>
            <a:r>
              <a:rPr lang="en-US" sz="2800" dirty="0">
                <a:latin typeface="+mj-lt"/>
              </a:rPr>
              <a:t> menteri </a:t>
            </a:r>
            <a:r>
              <a:rPr lang="en-US" sz="2800" dirty="0" err="1">
                <a:latin typeface="+mj-lt"/>
              </a:rPr>
              <a:t>teknis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kepala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lembaga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nonkementerian</a:t>
            </a:r>
            <a:r>
              <a:rPr lang="en-US" sz="2800" dirty="0">
                <a:latin typeface="+mj-lt"/>
              </a:rPr>
              <a:t>. </a:t>
            </a:r>
            <a:endParaRPr lang="id-ID" sz="2800" dirty="0">
              <a:latin typeface="+mj-lt"/>
            </a:endParaRPr>
          </a:p>
          <a:p>
            <a:pPr lvl="0" fontAlgn="base"/>
            <a:r>
              <a:rPr lang="en-US" sz="2800" dirty="0" err="1">
                <a:latin typeface="+mj-lt"/>
              </a:rPr>
              <a:t>Gubernur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sebagai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wakil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melakukan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fasilitasi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khusus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kepada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penyelenggaraan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Daerah </a:t>
            </a:r>
            <a:r>
              <a:rPr lang="en-US" sz="2800" dirty="0" err="1">
                <a:latin typeface="+mj-lt"/>
              </a:rPr>
              <a:t>kabupaten</a:t>
            </a:r>
            <a:r>
              <a:rPr lang="en-US" sz="2800" dirty="0" smtClean="0">
                <a:latin typeface="+mj-lt"/>
              </a:rPr>
              <a:t>/</a:t>
            </a:r>
            <a:r>
              <a:rPr lang="id-ID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kota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>
                <a:latin typeface="+mj-lt"/>
              </a:rPr>
              <a:t>yang </a:t>
            </a:r>
            <a:r>
              <a:rPr lang="en-US" sz="2800" dirty="0" err="1">
                <a:latin typeface="+mj-lt"/>
              </a:rPr>
              <a:t>telah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dibina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namun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tidak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menunjukkan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perbaikan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kinerja</a:t>
            </a:r>
            <a:r>
              <a:rPr lang="en-US" sz="2800" dirty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4214172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634082"/>
          </a:xfrm>
        </p:spPr>
        <p:txBody>
          <a:bodyPr>
            <a:normAutofit fontScale="90000"/>
          </a:bodyPr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373616" cy="5184576"/>
          </a:xfrm>
        </p:spPr>
        <p:txBody>
          <a:bodyPr>
            <a:noAutofit/>
          </a:bodyPr>
          <a:lstStyle/>
          <a:p>
            <a:pPr lvl="0" fontAlgn="base"/>
            <a:r>
              <a:rPr lang="en-US" sz="2800" dirty="0">
                <a:latin typeface="+mj-lt"/>
              </a:rPr>
              <a:t>Dalam </a:t>
            </a:r>
            <a:r>
              <a:rPr lang="en-US" sz="2800" dirty="0" err="1">
                <a:latin typeface="+mj-lt"/>
              </a:rPr>
              <a:t>hal</a:t>
            </a:r>
            <a:r>
              <a:rPr lang="en-US" sz="2800" dirty="0">
                <a:latin typeface="+mj-lt"/>
              </a:rPr>
              <a:t> Daerah </a:t>
            </a:r>
            <a:r>
              <a:rPr lang="en-US" sz="2800" dirty="0" err="1">
                <a:latin typeface="+mj-lt"/>
              </a:rPr>
              <a:t>provinsi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Daerah </a:t>
            </a:r>
            <a:r>
              <a:rPr lang="en-US" sz="2800" dirty="0" err="1">
                <a:latin typeface="+mj-lt"/>
              </a:rPr>
              <a:t>kabupaten</a:t>
            </a:r>
            <a:r>
              <a:rPr lang="en-US" sz="2800" dirty="0">
                <a:latin typeface="+mj-lt"/>
              </a:rPr>
              <a:t>/</a:t>
            </a:r>
            <a:r>
              <a:rPr lang="en-US" sz="2800" dirty="0" err="1">
                <a:latin typeface="+mj-lt"/>
              </a:rPr>
              <a:t>kota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sudah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dibina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tidak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menunjukkan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perbaikan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kinerja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berpotensi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merugikan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kepentingan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umum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secara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meluas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melakukan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pengambilalihan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pelaksanaan</a:t>
            </a:r>
            <a:r>
              <a:rPr lang="en-US" sz="2800" dirty="0">
                <a:latin typeface="+mj-lt"/>
              </a:rPr>
              <a:t> Urusan Pemerintahan </a:t>
            </a:r>
            <a:r>
              <a:rPr lang="en-US" sz="2800" dirty="0" err="1">
                <a:latin typeface="+mj-lt"/>
              </a:rPr>
              <a:t>tertentu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atas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biaya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diperhitungkan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dari</a:t>
            </a:r>
            <a:r>
              <a:rPr lang="en-US" sz="2800" dirty="0">
                <a:latin typeface="+mj-lt"/>
              </a:rPr>
              <a:t> APBD yang </a:t>
            </a:r>
            <a:r>
              <a:rPr lang="en-US" sz="2800" dirty="0" err="1">
                <a:latin typeface="+mj-lt"/>
              </a:rPr>
              <a:t>bersangkutan</a:t>
            </a:r>
            <a:r>
              <a:rPr lang="en-US" sz="2800" dirty="0">
                <a:latin typeface="+mj-lt"/>
              </a:rPr>
              <a:t>. </a:t>
            </a:r>
            <a:endParaRPr lang="id-ID" sz="2800" dirty="0">
              <a:latin typeface="+mj-lt"/>
            </a:endParaRPr>
          </a:p>
          <a:p>
            <a:pPr lvl="0" fontAlgn="base"/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dapat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melimpahkan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kepada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gubernur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sebagai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wakil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melaksanakan</a:t>
            </a:r>
            <a:r>
              <a:rPr lang="en-US" sz="2800" dirty="0">
                <a:latin typeface="+mj-lt"/>
              </a:rPr>
              <a:t> Urusan Pemerintahan yang </a:t>
            </a:r>
            <a:r>
              <a:rPr lang="en-US" sz="2800" dirty="0" err="1">
                <a:latin typeface="+mj-lt"/>
              </a:rPr>
              <a:t>menjadi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kewenangan</a:t>
            </a:r>
            <a:r>
              <a:rPr lang="en-US" sz="2800" dirty="0">
                <a:latin typeface="+mj-lt"/>
              </a:rPr>
              <a:t> Daerah </a:t>
            </a:r>
            <a:r>
              <a:rPr lang="en-US" sz="2800" dirty="0" err="1">
                <a:latin typeface="+mj-lt"/>
              </a:rPr>
              <a:t>kabupaten</a:t>
            </a:r>
            <a:r>
              <a:rPr lang="en-US" sz="2800" dirty="0">
                <a:latin typeface="+mj-lt"/>
              </a:rPr>
              <a:t>/</a:t>
            </a:r>
            <a:r>
              <a:rPr lang="en-US" sz="2800" dirty="0" err="1">
                <a:latin typeface="+mj-lt"/>
              </a:rPr>
              <a:t>kota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diambil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alih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oleh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Pusat</a:t>
            </a:r>
            <a:endParaRPr lang="id-ID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03718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/>
              <a:t>Pembinaan</a:t>
            </a:r>
            <a:r>
              <a:rPr lang="en-US" sz="3600" b="1" dirty="0"/>
              <a:t> </a:t>
            </a:r>
            <a:r>
              <a:rPr lang="en-US" sz="3600" b="1" dirty="0" err="1"/>
              <a:t>Penyelenggaraan</a:t>
            </a: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/>
              <a:t> Peme­rintahan Daerah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00200"/>
            <a:ext cx="8219256" cy="5069160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id-ID" b="1" dirty="0" smtClean="0"/>
              <a:t> </a:t>
            </a:r>
            <a:r>
              <a:rPr lang="en-US" sz="2800" b="1" dirty="0" err="1" smtClean="0">
                <a:latin typeface="+mj-lt"/>
              </a:rPr>
              <a:t>Umum</a:t>
            </a:r>
            <a:r>
              <a:rPr lang="en-US" sz="2800" b="1" dirty="0" smtClean="0">
                <a:latin typeface="+mj-lt"/>
              </a:rPr>
              <a:t> </a:t>
            </a:r>
            <a:endParaRPr lang="id-ID" sz="2800" b="1" dirty="0">
              <a:latin typeface="+mj-lt"/>
            </a:endParaRPr>
          </a:p>
          <a:p>
            <a:pPr lvl="0" fontAlgn="base"/>
            <a:r>
              <a:rPr lang="en-US" sz="2800" dirty="0" err="1" smtClean="0">
                <a:latin typeface="+mj-lt"/>
              </a:rPr>
              <a:t>Pemerintah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melakukan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pembinaan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pengawasan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terhadap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penyelenggaraan</a:t>
            </a:r>
            <a:r>
              <a:rPr lang="en-US" sz="2800" dirty="0">
                <a:latin typeface="+mj-lt"/>
              </a:rPr>
              <a:t> Pemerintahan Daerah </a:t>
            </a:r>
            <a:r>
              <a:rPr lang="en-US" sz="2800" dirty="0" err="1">
                <a:latin typeface="+mj-lt"/>
              </a:rPr>
              <a:t>provinsi</a:t>
            </a:r>
            <a:r>
              <a:rPr lang="en-US" sz="2800" dirty="0">
                <a:latin typeface="+mj-lt"/>
              </a:rPr>
              <a:t>. </a:t>
            </a:r>
            <a:endParaRPr lang="id-ID" sz="2800" dirty="0">
              <a:latin typeface="+mj-lt"/>
            </a:endParaRPr>
          </a:p>
          <a:p>
            <a:pPr lvl="0" fontAlgn="base"/>
            <a:r>
              <a:rPr lang="en-US" sz="2800" dirty="0" err="1">
                <a:latin typeface="+mj-lt"/>
              </a:rPr>
              <a:t>Gubernur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sebagai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wakil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melakukan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pembinaan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pengawasan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terhadap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penyelenggaraan</a:t>
            </a:r>
            <a:r>
              <a:rPr lang="en-US" sz="2800" dirty="0">
                <a:latin typeface="+mj-lt"/>
              </a:rPr>
              <a:t> Pemerintahan Daerah </a:t>
            </a:r>
            <a:r>
              <a:rPr lang="en-US" sz="2800" dirty="0" err="1">
                <a:latin typeface="+mj-lt"/>
              </a:rPr>
              <a:t>kabupaten</a:t>
            </a:r>
            <a:r>
              <a:rPr lang="en-US" sz="2800" dirty="0">
                <a:latin typeface="+mj-lt"/>
              </a:rPr>
              <a:t>/</a:t>
            </a:r>
            <a:r>
              <a:rPr lang="en-US" sz="2800" dirty="0" err="1">
                <a:latin typeface="+mj-lt"/>
              </a:rPr>
              <a:t>kota</a:t>
            </a:r>
            <a:r>
              <a:rPr lang="en-US" sz="2800" dirty="0">
                <a:latin typeface="+mj-lt"/>
              </a:rPr>
              <a:t>. </a:t>
            </a:r>
            <a:endParaRPr lang="id-ID" sz="2800" dirty="0">
              <a:latin typeface="+mj-lt"/>
            </a:endParaRPr>
          </a:p>
          <a:p>
            <a:pPr lvl="0" fontAlgn="base"/>
            <a:r>
              <a:rPr lang="en-US" sz="2800" dirty="0" err="1">
                <a:latin typeface="+mj-lt"/>
              </a:rPr>
              <a:t>Pembinaan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pengawasan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secara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nasional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dikoordinasikan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oleh</a:t>
            </a:r>
            <a:r>
              <a:rPr lang="en-US" sz="2800" dirty="0">
                <a:latin typeface="+mj-lt"/>
              </a:rPr>
              <a:t> Menteri. </a:t>
            </a:r>
            <a:endParaRPr lang="id-ID" sz="2800" dirty="0">
              <a:latin typeface="+mj-lt"/>
            </a:endParaRPr>
          </a:p>
          <a:p>
            <a:pPr marL="0" indent="0">
              <a:buNone/>
            </a:pP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88597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850106"/>
          </a:xfrm>
        </p:spPr>
        <p:txBody>
          <a:bodyPr>
            <a:noAutofit/>
          </a:bodyPr>
          <a:lstStyle/>
          <a:p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en-US" sz="2800" b="1" dirty="0" err="1" smtClean="0"/>
              <a:t>Pembinaan</a:t>
            </a:r>
            <a:r>
              <a:rPr lang="en-US" sz="2800" b="1" dirty="0" smtClean="0"/>
              <a:t> </a:t>
            </a:r>
            <a:r>
              <a:rPr lang="en-US" sz="2800" b="1" dirty="0" err="1"/>
              <a:t>terhadap</a:t>
            </a:r>
            <a:r>
              <a:rPr lang="en-US" sz="2800" b="1" dirty="0"/>
              <a:t> </a:t>
            </a:r>
            <a:r>
              <a:rPr lang="en-US" sz="2800" b="1" dirty="0" err="1"/>
              <a:t>Penyelenggaraan</a:t>
            </a:r>
            <a:r>
              <a:rPr lang="en-US" sz="2800" b="1" dirty="0"/>
              <a:t> Pemerintahan            </a:t>
            </a:r>
            <a:r>
              <a:rPr lang="id-ID" sz="2800" b="1" dirty="0"/>
              <a:t/>
            </a:r>
            <a:br>
              <a:rPr lang="id-ID" sz="2800" b="1" dirty="0"/>
            </a:br>
            <a:r>
              <a:rPr lang="en-US" sz="2800" b="1" dirty="0"/>
              <a:t>Daerah </a:t>
            </a:r>
            <a:r>
              <a:rPr lang="en-US" sz="2800" b="1" dirty="0" err="1"/>
              <a:t>Provinsi</a:t>
            </a:r>
            <a:r>
              <a:rPr lang="en-US" sz="2800" b="1" dirty="0"/>
              <a:t> </a:t>
            </a:r>
            <a:r>
              <a:rPr lang="id-ID" sz="2800" b="1" dirty="0"/>
              <a:t/>
            </a:r>
            <a:br>
              <a:rPr lang="id-ID" sz="2800" b="1" dirty="0"/>
            </a:br>
            <a:endParaRPr lang="id-ID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96752"/>
            <a:ext cx="8147248" cy="5472608"/>
          </a:xfrm>
        </p:spPr>
        <p:txBody>
          <a:bodyPr>
            <a:normAutofit fontScale="92500" lnSpcReduction="10000"/>
          </a:bodyPr>
          <a:lstStyle/>
          <a:p>
            <a:pPr lvl="0" fontAlgn="base"/>
            <a:r>
              <a:rPr lang="id-ID" sz="2800" dirty="0" smtClean="0"/>
              <a:t>P</a:t>
            </a:r>
            <a:r>
              <a:rPr lang="en-US" sz="2800" dirty="0" smtClean="0"/>
              <a:t>embinaan </a:t>
            </a:r>
            <a:r>
              <a:rPr lang="id-ID" sz="2800" dirty="0" smtClean="0"/>
              <a:t>d</a:t>
            </a:r>
            <a:r>
              <a:rPr lang="en-US" sz="2800" dirty="0" err="1" smtClean="0"/>
              <a:t>ilaksanakan</a:t>
            </a:r>
            <a:r>
              <a:rPr lang="en-US" sz="2800" dirty="0" smtClean="0"/>
              <a:t> </a:t>
            </a:r>
            <a:r>
              <a:rPr lang="en-US" sz="2800" dirty="0" err="1"/>
              <a:t>oleh</a:t>
            </a:r>
            <a:r>
              <a:rPr lang="en-US" sz="2800" dirty="0"/>
              <a:t> Menteri, menteri </a:t>
            </a:r>
            <a:r>
              <a:rPr lang="en-US" sz="2800" dirty="0" err="1"/>
              <a:t>teknis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kepala</a:t>
            </a:r>
            <a:r>
              <a:rPr lang="en-US" sz="2800" dirty="0"/>
              <a:t> </a:t>
            </a:r>
            <a:r>
              <a:rPr lang="en-US" sz="2800" dirty="0" err="1"/>
              <a:t>lembaga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nonkementerian</a:t>
            </a:r>
            <a:r>
              <a:rPr lang="en-US" sz="2800" dirty="0"/>
              <a:t>.</a:t>
            </a:r>
            <a:endParaRPr lang="id-ID" sz="2600" dirty="0" smtClean="0">
              <a:latin typeface="+mj-lt"/>
            </a:endParaRPr>
          </a:p>
          <a:p>
            <a:pPr lvl="0" fontAlgn="base"/>
            <a:r>
              <a:rPr lang="en-US" sz="2600" dirty="0" smtClean="0">
                <a:latin typeface="+mj-lt"/>
              </a:rPr>
              <a:t>Menteri </a:t>
            </a:r>
            <a:r>
              <a:rPr lang="en-US" sz="2600" dirty="0" err="1">
                <a:latin typeface="+mj-lt"/>
              </a:rPr>
              <a:t>melakukan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pembinaan</a:t>
            </a:r>
            <a:r>
              <a:rPr lang="en-US" sz="2600" dirty="0">
                <a:latin typeface="+mj-lt"/>
              </a:rPr>
              <a:t> yang </a:t>
            </a:r>
            <a:r>
              <a:rPr lang="en-US" sz="2600" dirty="0" err="1">
                <a:latin typeface="+mj-lt"/>
              </a:rPr>
              <a:t>bersifat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umum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meliputi</a:t>
            </a:r>
            <a:r>
              <a:rPr lang="en-US" sz="2600" dirty="0">
                <a:latin typeface="+mj-lt"/>
              </a:rPr>
              <a:t>: </a:t>
            </a:r>
            <a:endParaRPr lang="id-ID" sz="2600" dirty="0">
              <a:latin typeface="+mj-lt"/>
            </a:endParaRPr>
          </a:p>
          <a:p>
            <a:pPr marL="1428750" lvl="2" indent="-514350" fontAlgn="base">
              <a:buFont typeface="+mj-lt"/>
              <a:buAutoNum type="alphaLcPeriod"/>
            </a:pPr>
            <a:r>
              <a:rPr lang="en-US" sz="2600" dirty="0">
                <a:latin typeface="+mj-lt"/>
              </a:rPr>
              <a:t>pembagian Urusan Pemerintahan; </a:t>
            </a:r>
            <a:endParaRPr lang="id-ID" sz="2600" dirty="0">
              <a:latin typeface="+mj-lt"/>
            </a:endParaRPr>
          </a:p>
          <a:p>
            <a:pPr marL="1428750" lvl="2" indent="-514350" fontAlgn="base">
              <a:buFont typeface="+mj-lt"/>
              <a:buAutoNum type="alphaLcPeriod"/>
            </a:pPr>
            <a:r>
              <a:rPr lang="en-US" sz="2600" dirty="0" err="1">
                <a:latin typeface="+mj-lt"/>
              </a:rPr>
              <a:t>kelembagaan</a:t>
            </a:r>
            <a:r>
              <a:rPr lang="en-US" sz="2600" dirty="0">
                <a:latin typeface="+mj-lt"/>
              </a:rPr>
              <a:t> Daerah; </a:t>
            </a:r>
            <a:endParaRPr lang="id-ID" sz="2600" dirty="0">
              <a:latin typeface="+mj-lt"/>
            </a:endParaRPr>
          </a:p>
          <a:p>
            <a:pPr marL="1428750" lvl="2" indent="-514350" fontAlgn="base">
              <a:buFont typeface="+mj-lt"/>
              <a:buAutoNum type="alphaLcPeriod"/>
            </a:pPr>
            <a:r>
              <a:rPr lang="en-US" sz="2600" dirty="0" err="1">
                <a:latin typeface="+mj-lt"/>
              </a:rPr>
              <a:t>kepegawaian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pada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Perangkat</a:t>
            </a:r>
            <a:r>
              <a:rPr lang="en-US" sz="2600" dirty="0">
                <a:latin typeface="+mj-lt"/>
              </a:rPr>
              <a:t> Daerah; </a:t>
            </a:r>
            <a:endParaRPr lang="id-ID" sz="2600" dirty="0">
              <a:latin typeface="+mj-lt"/>
            </a:endParaRPr>
          </a:p>
          <a:p>
            <a:pPr marL="1428750" lvl="2" indent="-514350" fontAlgn="base">
              <a:buFont typeface="+mj-lt"/>
              <a:buAutoNum type="alphaLcPeriod"/>
            </a:pPr>
            <a:r>
              <a:rPr lang="en-US" sz="2600" dirty="0" err="1">
                <a:latin typeface="+mj-lt"/>
              </a:rPr>
              <a:t>keuangan</a:t>
            </a:r>
            <a:r>
              <a:rPr lang="en-US" sz="2600" dirty="0">
                <a:latin typeface="+mj-lt"/>
              </a:rPr>
              <a:t> Daerah; </a:t>
            </a:r>
            <a:endParaRPr lang="id-ID" sz="2600" dirty="0">
              <a:latin typeface="+mj-lt"/>
            </a:endParaRPr>
          </a:p>
          <a:p>
            <a:pPr marL="1428750" lvl="2" indent="-514350" fontAlgn="base">
              <a:buFont typeface="+mj-lt"/>
              <a:buAutoNum type="alphaLcPeriod"/>
            </a:pPr>
            <a:r>
              <a:rPr lang="en-US" sz="2600" dirty="0" err="1">
                <a:latin typeface="+mj-lt"/>
              </a:rPr>
              <a:t>pembangunan</a:t>
            </a:r>
            <a:r>
              <a:rPr lang="en-US" sz="2600" dirty="0">
                <a:latin typeface="+mj-lt"/>
              </a:rPr>
              <a:t> Daerah; </a:t>
            </a:r>
            <a:endParaRPr lang="id-ID" sz="2600" dirty="0">
              <a:latin typeface="+mj-lt"/>
            </a:endParaRPr>
          </a:p>
          <a:p>
            <a:pPr marL="1428750" lvl="2" indent="-514350" fontAlgn="base">
              <a:buFont typeface="+mj-lt"/>
              <a:buAutoNum type="alphaLcPeriod"/>
            </a:pPr>
            <a:r>
              <a:rPr lang="en-US" sz="2600" dirty="0" err="1" smtClean="0">
                <a:latin typeface="+mj-lt"/>
              </a:rPr>
              <a:t>pelayanan</a:t>
            </a:r>
            <a:r>
              <a:rPr lang="en-US" sz="2600" dirty="0" smtClean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publik</a:t>
            </a:r>
            <a:r>
              <a:rPr lang="en-US" sz="2600" dirty="0">
                <a:latin typeface="+mj-lt"/>
              </a:rPr>
              <a:t> di </a:t>
            </a:r>
            <a:r>
              <a:rPr lang="en-US" sz="2600" dirty="0" smtClean="0">
                <a:latin typeface="+mj-lt"/>
              </a:rPr>
              <a:t>Daerah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kerja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sama</a:t>
            </a:r>
            <a:r>
              <a:rPr lang="en-US" sz="2600" dirty="0">
                <a:latin typeface="+mj-lt"/>
              </a:rPr>
              <a:t> Daerah;  </a:t>
            </a:r>
            <a:endParaRPr lang="id-ID" sz="2600" dirty="0">
              <a:latin typeface="+mj-lt"/>
            </a:endParaRPr>
          </a:p>
          <a:p>
            <a:pPr marL="1428750" lvl="2" indent="-514350" fontAlgn="base">
              <a:buFont typeface="+mj-lt"/>
              <a:buAutoNum type="alphaLcPeriod"/>
            </a:pPr>
            <a:r>
              <a:rPr lang="en-US" sz="2600" dirty="0" err="1" smtClean="0">
                <a:latin typeface="+mj-lt"/>
              </a:rPr>
              <a:t>kebijakan</a:t>
            </a:r>
            <a:r>
              <a:rPr lang="en-US" sz="2600" dirty="0" smtClean="0">
                <a:latin typeface="+mj-lt"/>
              </a:rPr>
              <a:t> </a:t>
            </a:r>
            <a:r>
              <a:rPr lang="en-US" sz="2600" dirty="0">
                <a:latin typeface="+mj-lt"/>
              </a:rPr>
              <a:t>Daerah;  </a:t>
            </a:r>
            <a:endParaRPr lang="id-ID" sz="2600" dirty="0">
              <a:latin typeface="+mj-lt"/>
            </a:endParaRPr>
          </a:p>
          <a:p>
            <a:pPr marL="1428750" lvl="2" indent="-514350" fontAlgn="base">
              <a:buFont typeface="+mj-lt"/>
              <a:buAutoNum type="alphaLcPeriod"/>
            </a:pPr>
            <a:r>
              <a:rPr lang="en-US" sz="2600" dirty="0" err="1" smtClean="0">
                <a:latin typeface="+mj-lt"/>
              </a:rPr>
              <a:t>kepala</a:t>
            </a:r>
            <a:r>
              <a:rPr lang="en-US" sz="2600" dirty="0" smtClean="0">
                <a:latin typeface="+mj-lt"/>
              </a:rPr>
              <a:t> </a:t>
            </a:r>
            <a:r>
              <a:rPr lang="en-US" sz="2600" dirty="0">
                <a:latin typeface="+mj-lt"/>
              </a:rPr>
              <a:t>Daerah </a:t>
            </a:r>
            <a:r>
              <a:rPr lang="en-US" sz="2600" dirty="0" err="1">
                <a:latin typeface="+mj-lt"/>
              </a:rPr>
              <a:t>dan</a:t>
            </a:r>
            <a:r>
              <a:rPr lang="en-US" sz="2600" dirty="0">
                <a:latin typeface="+mj-lt"/>
              </a:rPr>
              <a:t> DPRD; </a:t>
            </a:r>
            <a:r>
              <a:rPr lang="en-US" sz="2600" dirty="0" err="1">
                <a:latin typeface="+mj-lt"/>
              </a:rPr>
              <a:t>dan</a:t>
            </a:r>
            <a:r>
              <a:rPr lang="en-US" sz="2600" dirty="0">
                <a:latin typeface="+mj-lt"/>
              </a:rPr>
              <a:t> </a:t>
            </a:r>
            <a:endParaRPr lang="id-ID" sz="2600" dirty="0">
              <a:latin typeface="+mj-lt"/>
            </a:endParaRPr>
          </a:p>
          <a:p>
            <a:pPr marL="1428750" lvl="2" indent="-514350" fontAlgn="base">
              <a:buFont typeface="+mj-lt"/>
              <a:buAutoNum type="alphaLcPeriod"/>
            </a:pPr>
            <a:r>
              <a:rPr lang="en-US" sz="2600" dirty="0" err="1" smtClean="0">
                <a:latin typeface="+mj-lt"/>
              </a:rPr>
              <a:t>bentuk</a:t>
            </a:r>
            <a:r>
              <a:rPr lang="en-US" sz="2600" dirty="0" smtClean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pembinaan</a:t>
            </a:r>
            <a:r>
              <a:rPr lang="en-US" sz="2600" dirty="0">
                <a:latin typeface="+mj-lt"/>
              </a:rPr>
              <a:t> lain </a:t>
            </a:r>
            <a:r>
              <a:rPr lang="en-US" sz="2600" dirty="0" err="1">
                <a:latin typeface="+mj-lt"/>
              </a:rPr>
              <a:t>sesuai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dengan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ketentuan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peraturan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perundang-undangan</a:t>
            </a:r>
            <a:endParaRPr lang="en-US" sz="2600" dirty="0">
              <a:latin typeface="+mj-lt"/>
            </a:endParaRP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54764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291264" cy="4637112"/>
          </a:xfrm>
        </p:spPr>
        <p:txBody>
          <a:bodyPr>
            <a:normAutofit/>
          </a:bodyPr>
          <a:lstStyle/>
          <a:p>
            <a:pPr lvl="0" fontAlgn="base"/>
            <a:r>
              <a:rPr lang="en-US" sz="2800" dirty="0">
                <a:latin typeface="+mj-lt"/>
              </a:rPr>
              <a:t>Menteri </a:t>
            </a:r>
            <a:r>
              <a:rPr lang="en-US" sz="2800" dirty="0" err="1">
                <a:latin typeface="+mj-lt"/>
              </a:rPr>
              <a:t>teknis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kepala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lembaga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nonkementerian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melakukan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pembinaan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bersifat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teknis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terhadap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teknis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penyelenggaraan</a:t>
            </a:r>
            <a:r>
              <a:rPr lang="en-US" sz="2800" dirty="0">
                <a:latin typeface="+mj-lt"/>
              </a:rPr>
              <a:t> Urusan Pemerintahan yang </a:t>
            </a:r>
            <a:r>
              <a:rPr lang="en-US" sz="2800" dirty="0" err="1">
                <a:latin typeface="+mj-lt"/>
              </a:rPr>
              <a:t>diserahkan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</a:t>
            </a:r>
            <a:r>
              <a:rPr lang="en-US" sz="2800" dirty="0">
                <a:latin typeface="+mj-lt"/>
              </a:rPr>
              <a:t> Daerah </a:t>
            </a:r>
            <a:r>
              <a:rPr lang="en-US" sz="2800" dirty="0" err="1">
                <a:latin typeface="+mj-lt"/>
              </a:rPr>
              <a:t>provinsi</a:t>
            </a:r>
            <a:r>
              <a:rPr lang="en-US" sz="2800" dirty="0">
                <a:latin typeface="+mj-lt"/>
              </a:rPr>
              <a:t>. </a:t>
            </a:r>
            <a:endParaRPr lang="id-ID" sz="2800" dirty="0">
              <a:latin typeface="+mj-lt"/>
            </a:endParaRPr>
          </a:p>
          <a:p>
            <a:pPr lvl="0" fontAlgn="base"/>
            <a:r>
              <a:rPr lang="en-US" sz="2800" dirty="0" err="1">
                <a:latin typeface="+mj-lt"/>
              </a:rPr>
              <a:t>Pembinaan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bersifat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umum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teknis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dilakukan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bentuk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fasilitasi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konsultasi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pendidikan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pelatihan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serta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penelitian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pengembangan</a:t>
            </a:r>
            <a:r>
              <a:rPr lang="en-US" sz="2800" dirty="0">
                <a:latin typeface="+mj-lt"/>
              </a:rPr>
              <a:t>. </a:t>
            </a:r>
            <a:endParaRPr lang="id-ID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65676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066130"/>
          </a:xfrm>
        </p:spPr>
        <p:txBody>
          <a:bodyPr>
            <a:normAutofit fontScale="90000"/>
          </a:bodyPr>
          <a:lstStyle/>
          <a:p>
            <a:r>
              <a:rPr lang="id-ID" sz="3100" dirty="0" smtClean="0"/>
              <a:t/>
            </a:r>
            <a:br>
              <a:rPr lang="id-ID" sz="3100" dirty="0" smtClean="0"/>
            </a:br>
            <a:r>
              <a:rPr lang="id-ID" sz="3100" dirty="0"/>
              <a:t/>
            </a:r>
            <a:br>
              <a:rPr lang="id-ID" sz="3100" dirty="0"/>
            </a:br>
            <a:r>
              <a:rPr lang="en-US" sz="3100" b="1" dirty="0" err="1" smtClean="0"/>
              <a:t>Pembinaan</a:t>
            </a:r>
            <a:r>
              <a:rPr lang="en-US" sz="3100" b="1" dirty="0" smtClean="0"/>
              <a:t> </a:t>
            </a:r>
            <a:r>
              <a:rPr lang="en-US" sz="3100" b="1" dirty="0" err="1"/>
              <a:t>terhadap</a:t>
            </a:r>
            <a:r>
              <a:rPr lang="en-US" sz="3100" b="1" dirty="0"/>
              <a:t> </a:t>
            </a:r>
            <a:r>
              <a:rPr lang="en-US" sz="3100" b="1" dirty="0" err="1"/>
              <a:t>Penyelenggaraan</a:t>
            </a:r>
            <a:r>
              <a:rPr lang="en-US" sz="3100" b="1" dirty="0"/>
              <a:t> Pemerintahan Daerah </a:t>
            </a:r>
            <a:r>
              <a:rPr lang="en-US" sz="3100" b="1" dirty="0" err="1" smtClean="0"/>
              <a:t>Kabupaten</a:t>
            </a:r>
            <a:r>
              <a:rPr lang="en-US" sz="3100" b="1" dirty="0" smtClean="0"/>
              <a:t>/Kota </a:t>
            </a:r>
            <a:r>
              <a:rPr lang="id-ID" b="1" dirty="0"/>
              <a:t/>
            </a:r>
            <a:br>
              <a:rPr lang="id-ID" b="1" dirty="0"/>
            </a:b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00808"/>
            <a:ext cx="8219256" cy="4349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>
                <a:latin typeface="+mj-lt"/>
              </a:rPr>
              <a:t>Pembinaan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terhadap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penyelenggaraan</a:t>
            </a:r>
            <a:r>
              <a:rPr lang="en-US" sz="2800" dirty="0">
                <a:latin typeface="+mj-lt"/>
              </a:rPr>
              <a:t> Pemerintahan Daerah </a:t>
            </a:r>
            <a:r>
              <a:rPr lang="en-US" sz="2800" dirty="0" err="1">
                <a:latin typeface="+mj-lt"/>
              </a:rPr>
              <a:t>kabupaten</a:t>
            </a:r>
            <a:r>
              <a:rPr lang="en-US" sz="2800" dirty="0">
                <a:latin typeface="+mj-lt"/>
              </a:rPr>
              <a:t>/</a:t>
            </a:r>
            <a:r>
              <a:rPr lang="en-US" sz="2800" dirty="0" err="1">
                <a:latin typeface="+mj-lt"/>
              </a:rPr>
              <a:t>kota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dilaksanakan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oleh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gubernur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sebagai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wakil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. </a:t>
            </a:r>
            <a:endParaRPr lang="id-ID" sz="2800" dirty="0">
              <a:latin typeface="+mj-lt"/>
            </a:endParaRPr>
          </a:p>
          <a:p>
            <a:pPr fontAlgn="base"/>
            <a:r>
              <a:rPr lang="en-US" sz="2800" dirty="0">
                <a:latin typeface="+mj-lt"/>
              </a:rPr>
              <a:t>Dalam </a:t>
            </a:r>
            <a:r>
              <a:rPr lang="en-US" sz="2800" dirty="0" err="1">
                <a:latin typeface="+mj-lt"/>
              </a:rPr>
              <a:t>melakukan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pembinaan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gubernur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sebagai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wakil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dibantu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oleh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perangkat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gubernur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sebagai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wakil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Pusat</a:t>
            </a:r>
            <a:r>
              <a:rPr lang="en-US" sz="2800" dirty="0" smtClean="0">
                <a:latin typeface="+mj-lt"/>
              </a:rPr>
              <a:t>.</a:t>
            </a:r>
            <a:endParaRPr lang="id-ID" sz="2800" dirty="0" smtClean="0">
              <a:latin typeface="+mj-lt"/>
            </a:endParaRPr>
          </a:p>
          <a:p>
            <a:pPr fontAlgn="base"/>
            <a:r>
              <a:rPr lang="en-US" sz="2800" dirty="0" err="1" smtClean="0">
                <a:latin typeface="+mj-lt"/>
              </a:rPr>
              <a:t>Gubernur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sebagai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wakil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melakukan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pembinaan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bersifat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umum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bersifat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teknis</a:t>
            </a:r>
            <a:r>
              <a:rPr lang="en-US" sz="2800" dirty="0">
                <a:latin typeface="+mj-lt"/>
              </a:rPr>
              <a:t>. </a:t>
            </a:r>
            <a:endParaRPr lang="id-ID" sz="2800" dirty="0">
              <a:latin typeface="+mj-lt"/>
            </a:endParaRPr>
          </a:p>
          <a:p>
            <a:pPr marL="0" lvl="0" indent="0" fontAlgn="base">
              <a:buNone/>
            </a:pPr>
            <a:endParaRPr lang="id-ID" dirty="0" smtClean="0"/>
          </a:p>
          <a:p>
            <a:pPr lvl="0" fontAlgn="base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52205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80728"/>
            <a:ext cx="8147248" cy="5400600"/>
          </a:xfrm>
        </p:spPr>
        <p:txBody>
          <a:bodyPr>
            <a:normAutofit fontScale="85000" lnSpcReduction="10000"/>
          </a:bodyPr>
          <a:lstStyle/>
          <a:p>
            <a:pPr marL="0" lvl="0" indent="0" fontAlgn="base">
              <a:buNone/>
            </a:pPr>
            <a:r>
              <a:rPr lang="en-US" dirty="0" err="1">
                <a:latin typeface="+mj-lt"/>
              </a:rPr>
              <a:t>Gubernur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sebagai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wakil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melakukan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pembinaan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bersifat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umum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meliputi</a:t>
            </a:r>
            <a:r>
              <a:rPr lang="en-US" dirty="0">
                <a:latin typeface="+mj-lt"/>
              </a:rPr>
              <a:t>: </a:t>
            </a:r>
            <a:endParaRPr lang="id-ID" dirty="0">
              <a:latin typeface="+mj-lt"/>
            </a:endParaRPr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>
                <a:latin typeface="+mj-lt"/>
              </a:rPr>
              <a:t>pembagian Urusan Pemerintahan; </a:t>
            </a:r>
            <a:endParaRPr lang="id-ID" dirty="0">
              <a:latin typeface="+mj-lt"/>
            </a:endParaRPr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>
                <a:latin typeface="+mj-lt"/>
              </a:rPr>
              <a:t>kelembagaan Daerah; </a:t>
            </a:r>
            <a:endParaRPr lang="id-ID" dirty="0">
              <a:latin typeface="+mj-lt"/>
            </a:endParaRPr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>
                <a:latin typeface="+mj-lt"/>
              </a:rPr>
              <a:t>kepegawaian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Perangkat</a:t>
            </a:r>
            <a:r>
              <a:rPr lang="en-US" dirty="0">
                <a:latin typeface="+mj-lt"/>
              </a:rPr>
              <a:t> Daerah; </a:t>
            </a:r>
            <a:endParaRPr lang="id-ID" dirty="0">
              <a:latin typeface="+mj-lt"/>
            </a:endParaRPr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>
                <a:latin typeface="+mj-lt"/>
              </a:rPr>
              <a:t>keuangan</a:t>
            </a:r>
            <a:r>
              <a:rPr lang="en-US" dirty="0">
                <a:latin typeface="+mj-lt"/>
              </a:rPr>
              <a:t> Daerah; </a:t>
            </a:r>
            <a:endParaRPr lang="id-ID" dirty="0">
              <a:latin typeface="+mj-lt"/>
            </a:endParaRPr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>
                <a:latin typeface="+mj-lt"/>
              </a:rPr>
              <a:t>pembangunan</a:t>
            </a:r>
            <a:r>
              <a:rPr lang="en-US" dirty="0">
                <a:latin typeface="+mj-lt"/>
              </a:rPr>
              <a:t> Daerah; </a:t>
            </a:r>
            <a:endParaRPr lang="id-ID" dirty="0">
              <a:latin typeface="+mj-lt"/>
            </a:endParaRPr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>
                <a:latin typeface="+mj-lt"/>
              </a:rPr>
              <a:t>pelayanan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publik</a:t>
            </a:r>
            <a:r>
              <a:rPr lang="en-US" dirty="0">
                <a:latin typeface="+mj-lt"/>
              </a:rPr>
              <a:t> di Daerah; </a:t>
            </a:r>
            <a:endParaRPr lang="id-ID" dirty="0">
              <a:latin typeface="+mj-lt"/>
            </a:endParaRPr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>
                <a:latin typeface="+mj-lt"/>
              </a:rPr>
              <a:t>kerja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sama</a:t>
            </a:r>
            <a:r>
              <a:rPr lang="en-US" dirty="0">
                <a:latin typeface="+mj-lt"/>
              </a:rPr>
              <a:t> Daerah;  </a:t>
            </a:r>
            <a:endParaRPr lang="id-ID" dirty="0">
              <a:latin typeface="+mj-lt"/>
            </a:endParaRPr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>
                <a:latin typeface="+mj-lt"/>
              </a:rPr>
              <a:t>kebijakan</a:t>
            </a:r>
            <a:r>
              <a:rPr lang="en-US" dirty="0">
                <a:latin typeface="+mj-lt"/>
              </a:rPr>
              <a:t> Daerah;  </a:t>
            </a:r>
            <a:endParaRPr lang="id-ID" dirty="0">
              <a:latin typeface="+mj-lt"/>
            </a:endParaRPr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>
                <a:latin typeface="+mj-lt"/>
              </a:rPr>
              <a:t>kepala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DPRD;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endParaRPr lang="id-ID" dirty="0">
              <a:latin typeface="+mj-lt"/>
            </a:endParaRPr>
          </a:p>
          <a:p>
            <a:pPr marL="971550" lvl="1" indent="-514350" fontAlgn="base">
              <a:buFont typeface="+mj-lt"/>
              <a:buAutoNum type="alphaLcPeriod"/>
            </a:pPr>
            <a:r>
              <a:rPr lang="en-US" dirty="0" err="1">
                <a:latin typeface="+mj-lt"/>
              </a:rPr>
              <a:t>bentuk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pembinaan</a:t>
            </a:r>
            <a:r>
              <a:rPr lang="en-US" dirty="0">
                <a:latin typeface="+mj-lt"/>
              </a:rPr>
              <a:t> lain </a:t>
            </a:r>
            <a:r>
              <a:rPr lang="en-US" dirty="0" err="1">
                <a:latin typeface="+mj-lt"/>
              </a:rPr>
              <a:t>sesuai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ketentuan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peraturan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perundang-undangan</a:t>
            </a:r>
            <a:r>
              <a:rPr lang="en-US" dirty="0">
                <a:latin typeface="+mj-lt"/>
              </a:rPr>
              <a:t>. </a:t>
            </a:r>
            <a:endParaRPr lang="id-ID" dirty="0">
              <a:latin typeface="+mj-lt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99660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3408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052736"/>
            <a:ext cx="8147248" cy="5472608"/>
          </a:xfrm>
        </p:spPr>
        <p:txBody>
          <a:bodyPr>
            <a:noAutofit/>
          </a:bodyPr>
          <a:lstStyle/>
          <a:p>
            <a:pPr lvl="0" fontAlgn="base"/>
            <a:r>
              <a:rPr lang="en-US" sz="2800" dirty="0" err="1">
                <a:latin typeface="+mj-lt"/>
              </a:rPr>
              <a:t>Gubernur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s</a:t>
            </a:r>
            <a:r>
              <a:rPr lang="id-ID" sz="2800" dirty="0" smtClean="0">
                <a:latin typeface="+mj-lt"/>
              </a:rPr>
              <a:t>bg </a:t>
            </a:r>
            <a:r>
              <a:rPr lang="en-US" sz="2800" dirty="0" err="1" smtClean="0">
                <a:latin typeface="+mj-lt"/>
              </a:rPr>
              <a:t>wakil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Pusat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melakukan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pembinaan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bersifat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teknis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terhadap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teknis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penyelenggaraan</a:t>
            </a:r>
            <a:r>
              <a:rPr lang="en-US" sz="2800" dirty="0">
                <a:latin typeface="+mj-lt"/>
              </a:rPr>
              <a:t> Urusan Pemerintahan yang </a:t>
            </a:r>
            <a:r>
              <a:rPr lang="en-US" sz="2800" dirty="0" err="1">
                <a:latin typeface="+mj-lt"/>
              </a:rPr>
              <a:t>diserahkan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</a:t>
            </a:r>
            <a:r>
              <a:rPr lang="en-US" sz="2800" dirty="0">
                <a:latin typeface="+mj-lt"/>
              </a:rPr>
              <a:t> Daerah </a:t>
            </a:r>
            <a:r>
              <a:rPr lang="en-US" sz="2800" dirty="0" err="1">
                <a:latin typeface="+mj-lt"/>
              </a:rPr>
              <a:t>kabupaten</a:t>
            </a:r>
            <a:r>
              <a:rPr lang="en-US" sz="2800" dirty="0">
                <a:latin typeface="+mj-lt"/>
              </a:rPr>
              <a:t>/</a:t>
            </a:r>
            <a:r>
              <a:rPr lang="en-US" sz="2800" dirty="0" err="1">
                <a:latin typeface="+mj-lt"/>
              </a:rPr>
              <a:t>kota</a:t>
            </a:r>
            <a:r>
              <a:rPr lang="en-US" sz="2800" dirty="0">
                <a:latin typeface="+mj-lt"/>
              </a:rPr>
              <a:t>. </a:t>
            </a:r>
            <a:endParaRPr lang="id-ID" sz="2800" dirty="0">
              <a:latin typeface="+mj-lt"/>
            </a:endParaRPr>
          </a:p>
          <a:p>
            <a:pPr lvl="0" fontAlgn="base"/>
            <a:r>
              <a:rPr lang="en-US" sz="2800" dirty="0" err="1">
                <a:latin typeface="+mj-lt"/>
              </a:rPr>
              <a:t>Pembinaan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bersifat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umum</a:t>
            </a:r>
            <a:r>
              <a:rPr lang="en-US" sz="2800" dirty="0">
                <a:latin typeface="+mj-lt"/>
              </a:rPr>
              <a:t> </a:t>
            </a:r>
            <a:r>
              <a:rPr lang="id-ID" sz="2800" dirty="0">
                <a:latin typeface="+mj-lt"/>
              </a:rPr>
              <a:t>&amp;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teknis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dilakukan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bentuk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fasilitasi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konsultasi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pendidikan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pelatihan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serta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penelitian</a:t>
            </a:r>
            <a:r>
              <a:rPr lang="en-US" sz="2800" dirty="0">
                <a:latin typeface="+mj-lt"/>
              </a:rPr>
              <a:t> </a:t>
            </a:r>
            <a:r>
              <a:rPr lang="id-ID" sz="2800" dirty="0">
                <a:latin typeface="+mj-lt"/>
              </a:rPr>
              <a:t>&amp;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pengembangan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kebijakan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terkait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Otonomi</a:t>
            </a:r>
            <a:r>
              <a:rPr lang="en-US" sz="2800" dirty="0">
                <a:latin typeface="+mj-lt"/>
              </a:rPr>
              <a:t> Daerah. </a:t>
            </a:r>
            <a:endParaRPr lang="id-ID" sz="2800" dirty="0">
              <a:latin typeface="+mj-lt"/>
            </a:endParaRPr>
          </a:p>
          <a:p>
            <a:pPr lvl="0" fontAlgn="base"/>
            <a:r>
              <a:rPr lang="en-US" sz="2400" dirty="0">
                <a:latin typeface="+mj-lt"/>
              </a:rPr>
              <a:t>Dalam </a:t>
            </a:r>
            <a:r>
              <a:rPr lang="en-US" sz="2400" dirty="0" err="1">
                <a:latin typeface="+mj-lt"/>
              </a:rPr>
              <a:t>hal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gubernur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wakil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belum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mampu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melakukan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pembinaan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sebagaimana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melaksanakan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pembinaan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Daerah </a:t>
            </a:r>
            <a:r>
              <a:rPr lang="en-US" sz="2400" dirty="0" err="1">
                <a:latin typeface="+mj-lt"/>
              </a:rPr>
              <a:t>kabupaten</a:t>
            </a:r>
            <a:r>
              <a:rPr lang="en-US" sz="2400" dirty="0">
                <a:latin typeface="+mj-lt"/>
              </a:rPr>
              <a:t>/</a:t>
            </a:r>
            <a:r>
              <a:rPr lang="en-US" sz="2400" dirty="0" err="1">
                <a:latin typeface="+mj-lt"/>
              </a:rPr>
              <a:t>kota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berkoordinasi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kepada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gubernur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sebagai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wakil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Pemerintah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Pusat</a:t>
            </a:r>
            <a:r>
              <a:rPr lang="en-US" sz="2400" dirty="0">
                <a:latin typeface="+mj-lt"/>
              </a:rPr>
              <a:t>. </a:t>
            </a:r>
            <a:endParaRPr lang="id-ID" sz="2400" dirty="0">
              <a:latin typeface="+mj-lt"/>
            </a:endParaRPr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004096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706090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/>
            </a:r>
            <a:br>
              <a:rPr lang="id-ID" b="1" dirty="0" smtClean="0"/>
            </a:br>
            <a:r>
              <a:rPr lang="en-US" sz="4000" b="1" dirty="0" err="1" smtClean="0"/>
              <a:t>Bentuk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Pembinaan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id-ID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24744"/>
            <a:ext cx="8075240" cy="5001419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Fasilitasi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&amp; </a:t>
            </a:r>
            <a:r>
              <a:rPr lang="en-US" dirty="0" err="1" smtClean="0"/>
              <a:t>efektif</a:t>
            </a:r>
            <a:r>
              <a:rPr lang="en-US" dirty="0" smtClean="0"/>
              <a:t> u</a:t>
            </a:r>
            <a:r>
              <a:rPr lang="id-ID" dirty="0" smtClean="0"/>
              <a:t>n</a:t>
            </a:r>
            <a:r>
              <a:rPr lang="en-US" dirty="0" smtClean="0"/>
              <a:t>t</a:t>
            </a:r>
            <a:r>
              <a:rPr lang="id-ID" dirty="0" smtClean="0"/>
              <a:t>u</a:t>
            </a:r>
            <a:r>
              <a:rPr lang="en-US" dirty="0" smtClean="0"/>
              <a:t>k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penyeleng­garaan</a:t>
            </a:r>
            <a:r>
              <a:rPr lang="en-US" dirty="0" smtClean="0"/>
              <a:t> Pemerintahan Daerah.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Fasilitasi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pengang­garan</a:t>
            </a:r>
            <a:r>
              <a:rPr lang="en-US" dirty="0" smtClean="0"/>
              <a:t>, </a:t>
            </a:r>
            <a:r>
              <a:rPr lang="en-US" dirty="0" err="1" smtClean="0"/>
              <a:t>pengorganisasian</a:t>
            </a:r>
            <a:r>
              <a:rPr lang="en-US" dirty="0" smtClean="0"/>
              <a:t>, </a:t>
            </a:r>
            <a:r>
              <a:rPr lang="en-US" dirty="0" err="1" smtClean="0"/>
              <a:t>pelaksa­naan</a:t>
            </a:r>
            <a:r>
              <a:rPr lang="en-US" dirty="0" smtClean="0"/>
              <a:t>, </a:t>
            </a:r>
            <a:r>
              <a:rPr lang="en-US" dirty="0" err="1" smtClean="0"/>
              <a:t>pelaporan</a:t>
            </a:r>
            <a:r>
              <a:rPr lang="en-US" dirty="0" smtClean="0"/>
              <a:t>, </a:t>
            </a:r>
            <a:r>
              <a:rPr lang="en-US" dirty="0" err="1" smtClean="0"/>
              <a:t>evaluasi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pertanggungjawaban</a:t>
            </a:r>
            <a:r>
              <a:rPr lang="en-US" dirty="0" smtClean="0"/>
              <a:t> </a:t>
            </a:r>
            <a:r>
              <a:rPr lang="en-US" dirty="0" err="1" smtClean="0"/>
              <a:t>penyelengga­raan</a:t>
            </a:r>
            <a:r>
              <a:rPr lang="en-US" dirty="0" smtClean="0"/>
              <a:t> Pemerintahan Daerah.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Fasilitasi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a.  </a:t>
            </a:r>
            <a:r>
              <a:rPr lang="en-US" dirty="0" smtClean="0"/>
              <a:t>pemberdayaan Pemerintahan Daerah;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       b.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Pemerintahan Daerah; </a:t>
            </a:r>
            <a:r>
              <a:rPr lang="en-US" dirty="0" err="1" smtClean="0"/>
              <a:t>dan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</a:t>
            </a:r>
            <a:r>
              <a:rPr lang="id-ID" dirty="0" smtClean="0"/>
              <a:t>c.  </a:t>
            </a:r>
            <a:r>
              <a:rPr lang="en-US" dirty="0" err="1" smtClean="0"/>
              <a:t>bimbingan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Pemerintahan Daerah.</a:t>
            </a:r>
            <a:endParaRPr lang="id-ID" dirty="0" smtClean="0"/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AutoNum type="arabicPlain" startAt="4"/>
            </a:pPr>
            <a:r>
              <a:rPr lang="en-US" dirty="0" err="1" smtClean="0"/>
              <a:t>Fasilitasi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penyediaan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  &amp;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pendampingan</a:t>
            </a:r>
            <a:r>
              <a:rPr lang="en-US" dirty="0" smtClean="0"/>
              <a:t>.</a:t>
            </a:r>
          </a:p>
          <a:p>
            <a:pPr marL="0" indent="0" algn="ctr">
              <a:buNone/>
            </a:pPr>
            <a:endParaRPr lang="id-ID" b="1" dirty="0" smtClean="0"/>
          </a:p>
        </p:txBody>
      </p:sp>
    </p:spTree>
    <p:extLst>
      <p:ext uri="{BB962C8B-B14F-4D97-AF65-F5344CB8AC3E}">
        <p14:creationId xmlns:p14="http://schemas.microsoft.com/office/powerpoint/2010/main" val="1581455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19256" cy="936104"/>
          </a:xfrm>
        </p:spPr>
        <p:txBody>
          <a:bodyPr>
            <a:noAutofit/>
          </a:bodyPr>
          <a:lstStyle/>
          <a:p>
            <a:r>
              <a:rPr lang="id-ID" sz="3600" b="1" dirty="0" smtClean="0"/>
              <a:t/>
            </a:r>
            <a:br>
              <a:rPr lang="id-ID" sz="3600" b="1" dirty="0" smtClean="0"/>
            </a:br>
            <a:r>
              <a:rPr lang="en-US" sz="3200" b="1" dirty="0" err="1" smtClean="0"/>
              <a:t>Pendidikan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Pelatihan</a:t>
            </a:r>
            <a:r>
              <a:rPr lang="id-ID" sz="3200" b="1" dirty="0" smtClean="0"/>
              <a:t> </a:t>
            </a:r>
            <a:r>
              <a:rPr lang="en-US" sz="3200" b="1" dirty="0" err="1" smtClean="0"/>
              <a:t>Kepamongprajaan</a:t>
            </a:r>
            <a:r>
              <a:rPr lang="en-US" sz="3200" b="1" dirty="0" smtClean="0"/>
              <a:t> </a:t>
            </a:r>
            <a:r>
              <a:rPr lang="id-ID" sz="3200" b="1" dirty="0"/>
              <a:t/>
            </a:r>
            <a:br>
              <a:rPr lang="id-ID" sz="3200" b="1" dirty="0"/>
            </a:br>
            <a:r>
              <a:rPr lang="en-US" sz="3600" b="1" dirty="0" smtClean="0"/>
              <a:t> 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84784"/>
            <a:ext cx="8147248" cy="5040560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sz="2800" dirty="0" err="1"/>
              <a:t>Kementerian</a:t>
            </a:r>
            <a:r>
              <a:rPr lang="en-US" sz="2800" dirty="0"/>
              <a:t> </a:t>
            </a:r>
            <a:r>
              <a:rPr lang="en-US" sz="2800" dirty="0" err="1"/>
              <a:t>menyelenggarakan</a:t>
            </a:r>
            <a:r>
              <a:rPr lang="en-US" sz="2800" dirty="0"/>
              <a:t> </a:t>
            </a:r>
            <a:r>
              <a:rPr lang="en-US" sz="2800" dirty="0" err="1"/>
              <a:t>pendidikan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pelatihan</a:t>
            </a:r>
            <a:r>
              <a:rPr lang="en-US" sz="2800" dirty="0"/>
              <a:t> </a:t>
            </a:r>
            <a:r>
              <a:rPr lang="en-US" sz="2800" dirty="0" err="1" smtClean="0"/>
              <a:t>kepamongprajaan</a:t>
            </a:r>
            <a:r>
              <a:rPr lang="id-ID" sz="2800" dirty="0" smtClean="0"/>
              <a:t> bertujuan 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/>
              <a:t>menghasilkan</a:t>
            </a:r>
            <a:r>
              <a:rPr lang="en-US" sz="2800" dirty="0"/>
              <a:t> </a:t>
            </a:r>
            <a:r>
              <a:rPr lang="en-US" sz="2800" dirty="0" err="1" smtClean="0"/>
              <a:t>lulusan</a:t>
            </a:r>
            <a:r>
              <a:rPr lang="id-ID" sz="2800" dirty="0" smtClean="0"/>
              <a:t>/ aparat </a:t>
            </a:r>
            <a:r>
              <a:rPr lang="id-ID" sz="2800" dirty="0"/>
              <a:t>sipil negara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/>
              <a:t>abdi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karakteristik</a:t>
            </a:r>
            <a:r>
              <a:rPr lang="en-US" sz="2800" dirty="0"/>
              <a:t> </a:t>
            </a:r>
            <a:r>
              <a:rPr lang="en-US" sz="2800" dirty="0" err="1"/>
              <a:t>khusus</a:t>
            </a:r>
            <a:r>
              <a:rPr lang="en-US" sz="2800" dirty="0"/>
              <a:t>: </a:t>
            </a:r>
            <a:endParaRPr lang="id-ID" sz="2800" dirty="0"/>
          </a:p>
          <a:p>
            <a:pPr marL="971550" lvl="1" indent="-514350" fontAlgn="base">
              <a:buFont typeface="+mj-lt"/>
              <a:buAutoNum type="arabicPeriod"/>
            </a:pPr>
            <a:r>
              <a:rPr lang="en-US" dirty="0" smtClean="0">
                <a:latin typeface="+mj-lt"/>
              </a:rPr>
              <a:t>Memiliki </a:t>
            </a:r>
            <a:r>
              <a:rPr lang="en-US" dirty="0" err="1" smtClean="0">
                <a:latin typeface="+mj-lt"/>
              </a:rPr>
              <a:t>keahlian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keterampilan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teknis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penyelenggaraan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pemerintahan</a:t>
            </a:r>
            <a:r>
              <a:rPr lang="en-US" dirty="0" smtClean="0">
                <a:latin typeface="+mj-lt"/>
              </a:rPr>
              <a:t>; </a:t>
            </a:r>
          </a:p>
          <a:p>
            <a:pPr marL="971550" lvl="1" indent="-514350" fontAlgn="base">
              <a:buFont typeface="+mj-lt"/>
              <a:buAutoNum type="arabicPeriod"/>
            </a:pPr>
            <a:r>
              <a:rPr lang="en-US" dirty="0" smtClean="0">
                <a:latin typeface="+mj-lt"/>
              </a:rPr>
              <a:t>Memiliki </a:t>
            </a:r>
            <a:r>
              <a:rPr lang="en-US" dirty="0" err="1" smtClean="0">
                <a:latin typeface="+mj-lt"/>
              </a:rPr>
              <a:t>kepribadian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keahlian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kepemimpinan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kepamongprajaan</a:t>
            </a:r>
            <a:r>
              <a:rPr lang="en-US" dirty="0" smtClean="0">
                <a:latin typeface="+mj-lt"/>
              </a:rPr>
              <a:t>;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</a:p>
          <a:p>
            <a:pPr marL="971550" lvl="1" indent="-514350" fontAlgn="base">
              <a:buFont typeface="+mj-lt"/>
              <a:buAutoNum type="arabicPeriod"/>
            </a:pPr>
            <a:r>
              <a:rPr lang="en-US" dirty="0" err="1" smtClean="0">
                <a:latin typeface="+mj-lt"/>
              </a:rPr>
              <a:t>Berwawasan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nusantara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berkode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etik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berlandaskan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Bhinneka</a:t>
            </a:r>
            <a:r>
              <a:rPr lang="en-US" dirty="0" smtClean="0">
                <a:latin typeface="+mj-lt"/>
              </a:rPr>
              <a:t> Tunggal </a:t>
            </a:r>
            <a:r>
              <a:rPr lang="en-US" dirty="0" err="1" smtClean="0">
                <a:latin typeface="+mj-lt"/>
              </a:rPr>
              <a:t>Ika</a:t>
            </a:r>
            <a:r>
              <a:rPr lang="en-US" dirty="0" smtClean="0">
                <a:latin typeface="+mj-lt"/>
              </a:rPr>
              <a:t>.</a:t>
            </a:r>
            <a:r>
              <a:rPr lang="id-ID" dirty="0">
                <a:latin typeface="+mj-lt"/>
              </a:rPr>
              <a:t> </a:t>
            </a:r>
            <a:endParaRPr lang="id-ID" dirty="0" smtClean="0">
              <a:latin typeface="+mj-lt"/>
            </a:endParaRPr>
          </a:p>
          <a:p>
            <a:pPr marL="0" indent="0" fontAlgn="base">
              <a:buNone/>
            </a:pPr>
            <a:r>
              <a:rPr lang="en-US" sz="2800" dirty="0"/>
              <a:t>Untuk </a:t>
            </a:r>
            <a:r>
              <a:rPr lang="en-US" sz="2800" dirty="0" err="1"/>
              <a:t>menghasilkan</a:t>
            </a:r>
            <a:r>
              <a:rPr lang="en-US" sz="2800" dirty="0"/>
              <a:t> </a:t>
            </a:r>
            <a:r>
              <a:rPr lang="en-US" sz="2800" dirty="0" err="1"/>
              <a:t>lulusan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karakteristik</a:t>
            </a:r>
            <a:r>
              <a:rPr lang="en-US" sz="2800" dirty="0"/>
              <a:t> </a:t>
            </a:r>
            <a:r>
              <a:rPr lang="en-US" sz="2800" dirty="0" err="1" smtClean="0"/>
              <a:t>khusus</a:t>
            </a:r>
            <a:r>
              <a:rPr lang="id-ID" sz="2800" dirty="0" smtClean="0"/>
              <a:t> </a:t>
            </a:r>
            <a:r>
              <a:rPr lang="en-US" sz="2800" dirty="0" smtClean="0"/>
              <a:t> </a:t>
            </a:r>
            <a:endParaRPr lang="id-ID" sz="2800" dirty="0"/>
          </a:p>
          <a:p>
            <a:pPr marL="0" lvl="0" indent="0" fontAlgn="base">
              <a:buNone/>
            </a:pPr>
            <a:r>
              <a:rPr lang="en-US" sz="2800" dirty="0" err="1" smtClean="0"/>
              <a:t>metode</a:t>
            </a:r>
            <a:r>
              <a:rPr lang="en-US" sz="2800" dirty="0" smtClean="0"/>
              <a:t> </a:t>
            </a:r>
            <a:r>
              <a:rPr lang="en-US" sz="2800" dirty="0" err="1"/>
              <a:t>pendidikan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latihan</a:t>
            </a:r>
            <a:r>
              <a:rPr lang="en-US" sz="2800" dirty="0"/>
              <a:t> </a:t>
            </a:r>
            <a:r>
              <a:rPr lang="en-US" sz="2800" dirty="0" err="1"/>
              <a:t>kepamongprajaan</a:t>
            </a:r>
            <a:r>
              <a:rPr lang="en-US" sz="2800" dirty="0"/>
              <a:t> </a:t>
            </a:r>
            <a:r>
              <a:rPr lang="en-US" sz="2800" dirty="0" err="1"/>
              <a:t>dilakukan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menerapkan</a:t>
            </a:r>
            <a:r>
              <a:rPr lang="en-US" sz="2800" dirty="0"/>
              <a:t> </a:t>
            </a:r>
            <a:r>
              <a:rPr lang="en-US" sz="2800" dirty="0" err="1"/>
              <a:t>kombinasi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pengajaran</a:t>
            </a:r>
            <a:r>
              <a:rPr lang="en-US" sz="2800" dirty="0"/>
              <a:t>, </a:t>
            </a:r>
            <a:r>
              <a:rPr lang="en-US" sz="2800" dirty="0" err="1"/>
              <a:t>pengasuhan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pelatihan</a:t>
            </a:r>
            <a:r>
              <a:rPr lang="en-US" sz="2800" dirty="0"/>
              <a:t>. 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248889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741</Words>
  <Application>Microsoft Office PowerPoint</Application>
  <PresentationFormat>On-screen Show (4:3)</PresentationFormat>
  <Paragraphs>77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Pembinaan Penyelenggaraan  Peme­rintahan Daerah</vt:lpstr>
      <vt:lpstr> Pembinaan terhadap Penyelenggaraan Pemerintahan             Daerah Provinsi  </vt:lpstr>
      <vt:lpstr>PowerPoint Presentation</vt:lpstr>
      <vt:lpstr>  Pembinaan terhadap Penyelenggaraan Pemerintahan Daerah Kabupaten/Kota  </vt:lpstr>
      <vt:lpstr>PowerPoint Presentation</vt:lpstr>
      <vt:lpstr>PowerPoint Presentation</vt:lpstr>
      <vt:lpstr> Bentuk Pembinaan </vt:lpstr>
      <vt:lpstr> Pendidikan dan Pelatihan Kepamongprajaan   </vt:lpstr>
      <vt:lpstr>  </vt:lpstr>
      <vt:lpstr>Penghargaan dan Fasilitasi Khusus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 PC</dc:creator>
  <cp:lastModifiedBy>My PC</cp:lastModifiedBy>
  <cp:revision>15</cp:revision>
  <dcterms:created xsi:type="dcterms:W3CDTF">2021-12-14T03:47:31Z</dcterms:created>
  <dcterms:modified xsi:type="dcterms:W3CDTF">2021-12-20T05:01:32Z</dcterms:modified>
</cp:coreProperties>
</file>