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AB44E3-99BF-426F-927C-D0C6ECCE484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A653FF5-BB21-449B-AD49-665A2761A1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Putera</a:t>
            </a:r>
            <a:r>
              <a:rPr lang="en-US" dirty="0"/>
              <a:t> </a:t>
            </a:r>
            <a:r>
              <a:rPr lang="en-US" dirty="0" err="1"/>
              <a:t>Perdana</a:t>
            </a:r>
            <a:r>
              <a:rPr lang="en-US" dirty="0"/>
              <a:t>, S.IP.,M.I.P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UU No. 6 </a:t>
            </a:r>
            <a:r>
              <a:rPr lang="en-US" dirty="0" err="1"/>
              <a:t>Tahun</a:t>
            </a:r>
            <a:r>
              <a:rPr lang="en-US" dirty="0"/>
              <a:t> 2014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616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asal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usul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adat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600" dirty="0" err="1">
                <a:latin typeface="+mj-lt"/>
              </a:rPr>
              <a:t>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Pasal</a:t>
            </a:r>
            <a:r>
              <a:rPr lang="en-US" sz="1600" dirty="0">
                <a:latin typeface="+mj-lt"/>
              </a:rPr>
              <a:t> 3 (</a:t>
            </a:r>
            <a:r>
              <a:rPr lang="en-US" sz="1600" dirty="0" err="1">
                <a:latin typeface="+mj-lt"/>
              </a:rPr>
              <a:t>Permendes</a:t>
            </a:r>
            <a:r>
              <a:rPr lang="en-US" sz="1600" dirty="0">
                <a:latin typeface="+mj-lt"/>
              </a:rPr>
              <a:t> No. 1/2015),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dijelaskan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soal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berdasarkan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usul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meliputi</a:t>
            </a:r>
            <a:r>
              <a:rPr lang="en-US" sz="1600" dirty="0" smtClean="0">
                <a:latin typeface="+mj-lt"/>
              </a:rPr>
              <a:t>: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>
                <a:latin typeface="+mj-lt"/>
              </a:rPr>
              <a:t>penataan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sistem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organisasi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kelembagaan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adat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pranata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hukum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adat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pemilikan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tradisional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adat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ulayat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kesepakatan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kehidupan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adat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pengisian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jabatan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perangkat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adat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 smtClean="0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masa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jabatan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adat</a:t>
            </a:r>
            <a:r>
              <a:rPr lang="en-US" sz="1600" dirty="0">
                <a:latin typeface="+mj-lt"/>
              </a:rPr>
              <a:t>.</a:t>
            </a:r>
          </a:p>
          <a:p>
            <a:r>
              <a:rPr lang="en-US" sz="1600" i="1" dirty="0">
                <a:latin typeface="+mj-lt"/>
              </a:rPr>
              <a:t>Decentralization of power</a:t>
            </a:r>
            <a:r>
              <a:rPr lang="en-US" sz="1600" dirty="0">
                <a:latin typeface="+mj-lt"/>
              </a:rPr>
              <a:t> 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 </a:t>
            </a:r>
            <a:r>
              <a:rPr lang="en-US" sz="1600" i="1" dirty="0">
                <a:latin typeface="+mj-lt"/>
              </a:rPr>
              <a:t>delegation of authority</a:t>
            </a:r>
            <a:r>
              <a:rPr lang="en-US" sz="1600" dirty="0">
                <a:latin typeface="+mj-lt"/>
              </a:rPr>
              <a:t> 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UU No. 6/2014 </a:t>
            </a:r>
            <a:r>
              <a:rPr lang="en-US" sz="1600" dirty="0" err="1">
                <a:latin typeface="+mj-lt"/>
              </a:rPr>
              <a:t>diperkuat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prinsip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rekognisi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Artinya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siapapun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NKRI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termasuk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pusat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memberikan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pengakuan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terhadap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seluruh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dimiliki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konsekwensi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dari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pengakuan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tersebut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adanya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jaminan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politik-anggaran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menjadi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dari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penganggaran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nasional</a:t>
            </a:r>
            <a:r>
              <a:rPr lang="en-US" sz="1600" dirty="0">
                <a:latin typeface="+mj-lt"/>
              </a:rPr>
              <a:t> (APBN). Hal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mandatkan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Pasal</a:t>
            </a:r>
            <a:r>
              <a:rPr lang="en-US" sz="1600" dirty="0">
                <a:latin typeface="+mj-lt"/>
              </a:rPr>
              <a:t> 14, </a:t>
            </a:r>
            <a:r>
              <a:rPr lang="en-US" sz="1600" dirty="0" err="1">
                <a:latin typeface="+mj-lt"/>
              </a:rPr>
              <a:t>bahwa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provinsi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kabupaten</a:t>
            </a:r>
            <a:r>
              <a:rPr lang="en-US" sz="1600" dirty="0">
                <a:latin typeface="+mj-lt"/>
              </a:rPr>
              <a:t>/</a:t>
            </a:r>
            <a:r>
              <a:rPr lang="en-US" sz="1600" dirty="0" err="1">
                <a:latin typeface="+mj-lt"/>
              </a:rPr>
              <a:t>kota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mengakui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menghormati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melindungi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berdasarkan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usul</a:t>
            </a:r>
            <a:r>
              <a:rPr lang="en-US" sz="1600" dirty="0">
                <a:latin typeface="+mj-lt"/>
              </a:rPr>
              <a:t>.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6457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Selain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memberikan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kepastian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jaminan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berdasarkan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asal-usul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negara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memberikan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jaminan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Hal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atur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Pasal</a:t>
            </a:r>
            <a:r>
              <a:rPr lang="en-US" sz="1600" dirty="0">
                <a:latin typeface="+mj-lt"/>
              </a:rPr>
              <a:t> 5 (</a:t>
            </a:r>
            <a:r>
              <a:rPr lang="en-US" sz="1600" dirty="0" err="1">
                <a:latin typeface="+mj-lt"/>
              </a:rPr>
              <a:t>bab</a:t>
            </a:r>
            <a:r>
              <a:rPr lang="en-US" sz="1600" dirty="0">
                <a:latin typeface="+mj-lt"/>
              </a:rPr>
              <a:t> III),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kriteria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meliputi</a:t>
            </a:r>
            <a:r>
              <a:rPr lang="en-US" sz="1600" dirty="0">
                <a:latin typeface="+mj-lt"/>
              </a:rPr>
              <a:t>: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mengutamakan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kegiatan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pelayanan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pemberdayaan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masyarakat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kewenangan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yang </a:t>
            </a:r>
            <a:r>
              <a:rPr lang="en-US" sz="1600" dirty="0" err="1">
                <a:latin typeface="+mj-lt"/>
              </a:rPr>
              <a:t>mempunyai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lingkup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pengaturan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kegiatan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hanya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wilayah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mempunyai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dampak</a:t>
            </a:r>
            <a:r>
              <a:rPr lang="en-US" sz="1600" dirty="0">
                <a:latin typeface="+mj-lt"/>
              </a:rPr>
              <a:t> internal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kewenangan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yang </a:t>
            </a:r>
            <a:r>
              <a:rPr lang="en-US" sz="1600" dirty="0" err="1">
                <a:latin typeface="+mj-lt"/>
              </a:rPr>
              <a:t>berkaitan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kebutuhan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kepentingan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sehari-hari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kegiatan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yang </a:t>
            </a:r>
            <a:r>
              <a:rPr lang="en-US" sz="1600" dirty="0" err="1">
                <a:latin typeface="+mj-lt"/>
              </a:rPr>
              <a:t>telah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dijalankan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dasar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prakarsa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smtClean="0">
                <a:latin typeface="+mj-lt"/>
              </a:rPr>
              <a:t>program </a:t>
            </a:r>
            <a:r>
              <a:rPr lang="en-US" sz="1600" dirty="0" err="1">
                <a:latin typeface="+mj-lt"/>
              </a:rPr>
              <a:t>kegiatan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provinsi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kabupaten</a:t>
            </a:r>
            <a:r>
              <a:rPr lang="en-US" sz="1600" dirty="0">
                <a:latin typeface="+mj-lt"/>
              </a:rPr>
              <a:t>/</a:t>
            </a:r>
            <a:r>
              <a:rPr lang="en-US" sz="1600" dirty="0" err="1">
                <a:latin typeface="+mj-lt"/>
              </a:rPr>
              <a:t>kota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pihak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ketiga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telah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diserahkan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dikelola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 smtClean="0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kewenangan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telah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diatur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peraturan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perundang-undangan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tentang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pembagian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provinsi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kabupaten</a:t>
            </a:r>
            <a:r>
              <a:rPr lang="en-US" sz="1600" dirty="0" smtClean="0">
                <a:latin typeface="+mj-lt"/>
              </a:rPr>
              <a:t>/</a:t>
            </a:r>
            <a:r>
              <a:rPr lang="en-US" sz="1600" dirty="0" err="1" smtClean="0">
                <a:latin typeface="+mj-lt"/>
              </a:rPr>
              <a:t>kota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9105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Pengakuan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menjadi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solusi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alternatif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meretas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persoalan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terjadinya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overlapting</a:t>
            </a:r>
            <a:r>
              <a:rPr lang="en-US" sz="1600" dirty="0">
                <a:latin typeface="+mj-lt"/>
              </a:rPr>
              <a:t> program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kebijakan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antar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daerah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kabupaten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provinsi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pusat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tentang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tersebut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pusat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memberikan</a:t>
            </a:r>
            <a:r>
              <a:rPr lang="en-US" sz="1600" dirty="0">
                <a:latin typeface="+mj-lt"/>
              </a:rPr>
              <a:t> warning </a:t>
            </a:r>
            <a:r>
              <a:rPr lang="en-US" sz="1600" dirty="0" err="1">
                <a:latin typeface="+mj-lt"/>
              </a:rPr>
              <a:t>kepada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daerah</a:t>
            </a:r>
            <a:r>
              <a:rPr lang="en-US" sz="1600" dirty="0">
                <a:latin typeface="+mj-lt"/>
              </a:rPr>
              <a:t> agar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lagi</a:t>
            </a:r>
            <a:r>
              <a:rPr lang="en-US" sz="1600" dirty="0">
                <a:latin typeface="+mj-lt"/>
              </a:rPr>
              <a:t> “</a:t>
            </a:r>
            <a:r>
              <a:rPr lang="en-US" sz="1600" dirty="0" err="1">
                <a:latin typeface="+mj-lt"/>
              </a:rPr>
              <a:t>menjadikan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sebagai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proyek</a:t>
            </a:r>
            <a:r>
              <a:rPr lang="en-US" sz="1600" dirty="0">
                <a:latin typeface="+mj-lt"/>
              </a:rPr>
              <a:t>” </a:t>
            </a:r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Perencanaan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yang di </a:t>
            </a:r>
            <a:r>
              <a:rPr lang="en-US" sz="1600" dirty="0" err="1">
                <a:latin typeface="+mj-lt"/>
              </a:rPr>
              <a:t>rancang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Satuan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Kerja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Daerah (SKPD)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mengambil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alih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demikian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sebaliknya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bahwa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merencanakan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mengambil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seharusnya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menjadi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porsi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kabupaten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provinsi</a:t>
            </a:r>
            <a:r>
              <a:rPr lang="en-US" sz="1600" dirty="0">
                <a:latin typeface="+mj-lt"/>
              </a:rPr>
              <a:t>.</a:t>
            </a:r>
          </a:p>
          <a:p>
            <a:pPr fontAlgn="base"/>
            <a:r>
              <a:rPr lang="en-US" sz="1600" dirty="0">
                <a:latin typeface="+mj-lt"/>
              </a:rPr>
              <a:t>Hal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seperti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dipertegas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Pasal</a:t>
            </a:r>
            <a:r>
              <a:rPr lang="en-US" sz="1600" dirty="0">
                <a:latin typeface="+mj-lt"/>
              </a:rPr>
              <a:t> 7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meliputi</a:t>
            </a:r>
            <a:r>
              <a:rPr lang="en-US" sz="1600" dirty="0" smtClean="0">
                <a:latin typeface="+mj-lt"/>
              </a:rPr>
              <a:t>: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US" sz="1600" dirty="0" err="1">
                <a:latin typeface="+mj-lt"/>
              </a:rPr>
              <a:t>bidang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,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pembangunan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kemasyarakatan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 smtClean="0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marL="457200" indent="-4572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pemberdayaan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pPr fontAlgn="base"/>
            <a:endParaRPr lang="en-US" sz="1900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61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3.1 </a:t>
            </a:r>
            <a:r>
              <a:rPr lang="en-US" sz="2400" b="1" dirty="0" err="1" smtClean="0">
                <a:solidFill>
                  <a:schemeClr val="tx1"/>
                </a:solidFill>
              </a:rPr>
              <a:t>Kewenangan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lokal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berskala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Desa</a:t>
            </a:r>
            <a:r>
              <a:rPr lang="en-US" sz="2400" b="1" dirty="0" smtClean="0">
                <a:solidFill>
                  <a:schemeClr val="tx1"/>
                </a:solidFill>
              </a:rPr>
              <a:t> di </a:t>
            </a:r>
            <a:r>
              <a:rPr lang="en-US" sz="2400" b="1" dirty="0" err="1" smtClean="0">
                <a:solidFill>
                  <a:schemeClr val="tx1"/>
                </a:solidFill>
              </a:rPr>
              <a:t>bidang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pemerintahan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Desa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1600" dirty="0" err="1">
                <a:latin typeface="+mj-lt"/>
              </a:rPr>
              <a:t>penetapan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penegasan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pengembangan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sistem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administrasi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informasi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pengembangan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tata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ruang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peta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sosial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pendataan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pengklasifikasian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tenaga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kerja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pendataan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penduduk</a:t>
            </a:r>
            <a:r>
              <a:rPr lang="en-US" sz="1600" dirty="0" smtClean="0">
                <a:latin typeface="+mj-lt"/>
              </a:rPr>
              <a:t> yang </a:t>
            </a:r>
            <a:r>
              <a:rPr lang="en-US" sz="1600" dirty="0" err="1" smtClean="0">
                <a:latin typeface="+mj-lt"/>
              </a:rPr>
              <a:t>bekerja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pada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sektor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pertanian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sektor</a:t>
            </a:r>
            <a:r>
              <a:rPr lang="en-US" sz="1600" dirty="0" smtClean="0">
                <a:latin typeface="+mj-lt"/>
              </a:rPr>
              <a:t> non </a:t>
            </a:r>
            <a:r>
              <a:rPr lang="en-US" sz="1600" dirty="0" err="1" smtClean="0">
                <a:latin typeface="+mj-lt"/>
              </a:rPr>
              <a:t>pertanian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pendataan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penduduk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menurut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jumlah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penduduk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usia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kerja</a:t>
            </a:r>
            <a:r>
              <a:rPr lang="en-US" sz="1600" dirty="0" smtClean="0">
                <a:latin typeface="+mj-lt"/>
              </a:rPr>
              <a:t>, </a:t>
            </a:r>
            <a:r>
              <a:rPr lang="en-US" sz="1600" dirty="0" err="1" smtClean="0">
                <a:latin typeface="+mj-lt"/>
              </a:rPr>
              <a:t>angkatan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kerja</a:t>
            </a:r>
            <a:r>
              <a:rPr lang="en-US" sz="1600" dirty="0" smtClean="0">
                <a:latin typeface="+mj-lt"/>
              </a:rPr>
              <a:t>, </a:t>
            </a:r>
            <a:r>
              <a:rPr lang="en-US" sz="1600" dirty="0" err="1" smtClean="0">
                <a:latin typeface="+mj-lt"/>
              </a:rPr>
              <a:t>pencari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kerja</a:t>
            </a:r>
            <a:r>
              <a:rPr lang="en-US" sz="1600" dirty="0" smtClean="0">
                <a:latin typeface="+mj-lt"/>
              </a:rPr>
              <a:t>, </a:t>
            </a:r>
            <a:r>
              <a:rPr lang="en-US" sz="1600" dirty="0" err="1" smtClean="0">
                <a:latin typeface="+mj-lt"/>
              </a:rPr>
              <a:t>dan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tingkat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partisipasi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angkatan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kerja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pendataan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penduduk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berumur</a:t>
            </a:r>
            <a:r>
              <a:rPr lang="en-US" sz="1600" dirty="0" smtClean="0">
                <a:latin typeface="+mj-lt"/>
              </a:rPr>
              <a:t> 15 </a:t>
            </a:r>
            <a:r>
              <a:rPr lang="en-US" sz="1600" dirty="0" err="1" smtClean="0">
                <a:latin typeface="+mj-lt"/>
              </a:rPr>
              <a:t>tahun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ke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atas</a:t>
            </a:r>
            <a:r>
              <a:rPr lang="en-US" sz="1600" dirty="0" smtClean="0">
                <a:latin typeface="+mj-lt"/>
              </a:rPr>
              <a:t> yang </a:t>
            </a:r>
            <a:r>
              <a:rPr lang="en-US" sz="1600" dirty="0" err="1" smtClean="0">
                <a:latin typeface="+mj-lt"/>
              </a:rPr>
              <a:t>bekerja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menurut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lapangan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pekerjaan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jenis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pekerjaan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dan</a:t>
            </a:r>
            <a:r>
              <a:rPr lang="en-US" sz="1600" dirty="0" smtClean="0">
                <a:latin typeface="+mj-lt"/>
              </a:rPr>
              <a:t> status </a:t>
            </a:r>
            <a:r>
              <a:rPr lang="en-US" sz="1600" dirty="0" err="1" smtClean="0">
                <a:latin typeface="+mj-lt"/>
              </a:rPr>
              <a:t>pekerjaan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pendataan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penduduk</a:t>
            </a:r>
            <a:r>
              <a:rPr lang="en-US" sz="1600" dirty="0" smtClean="0">
                <a:latin typeface="+mj-lt"/>
              </a:rPr>
              <a:t> yang </a:t>
            </a:r>
            <a:r>
              <a:rPr lang="en-US" sz="1600" dirty="0" err="1" smtClean="0">
                <a:latin typeface="+mj-lt"/>
              </a:rPr>
              <a:t>bekerja</a:t>
            </a:r>
            <a:r>
              <a:rPr lang="en-US" sz="1600" dirty="0" smtClean="0">
                <a:latin typeface="+mj-lt"/>
              </a:rPr>
              <a:t> di </a:t>
            </a:r>
            <a:r>
              <a:rPr lang="en-US" sz="1600" dirty="0" err="1" smtClean="0">
                <a:latin typeface="+mj-lt"/>
              </a:rPr>
              <a:t>luar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negeri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penetapan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organisasi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Pemerintah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pembentukan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Badan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Permusyawaratan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endParaRPr lang="en-US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8854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penetapan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perangkat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penetapan</a:t>
            </a:r>
            <a:r>
              <a:rPr lang="en-US" sz="1600" dirty="0">
                <a:latin typeface="+mj-lt"/>
              </a:rPr>
              <a:t> BUM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penetapan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>
                <a:latin typeface="+mj-lt"/>
              </a:rPr>
              <a:t>APB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penetapan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peraturan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penetapan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kerja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sama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antar-Desa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pemberian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izin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penggunaan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gedung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pertemuan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balai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pendataan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potensi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pemberian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izin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penetapan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keadaan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darurat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seperti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kejadian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bencana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konflik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rawan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pangan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wabah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penyakit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gangguan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keamanan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kejadian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luar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biasa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lainnya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fontAlgn="base"/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arsip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 smtClean="0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 smtClean="0">
                <a:latin typeface="+mj-lt"/>
              </a:rPr>
              <a:t>penetapan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keamanan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kesiapsiagaan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lainnya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kebutuhan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kondisi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sosial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7136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3.2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bidang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pembangunan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pelayanan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dasar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sarana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prasarana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ekonomi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pemanfaatan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sumberdaya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lingkungan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7191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3.2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bidang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dasar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kesehatan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Polindes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tenaga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kesehatan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pembinaan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Posyandu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: 1) </a:t>
            </a:r>
            <a:r>
              <a:rPr lang="en-US" sz="1600" dirty="0" err="1">
                <a:latin typeface="+mj-lt"/>
              </a:rPr>
              <a:t>layanan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gizi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balita</a:t>
            </a:r>
            <a:r>
              <a:rPr lang="en-US" sz="1600" dirty="0">
                <a:latin typeface="+mj-lt"/>
              </a:rPr>
              <a:t>; 2) </a:t>
            </a:r>
            <a:r>
              <a:rPr lang="en-US" sz="1600" dirty="0" err="1">
                <a:latin typeface="+mj-lt"/>
              </a:rPr>
              <a:t>pemeriksaan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ibu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hamil</a:t>
            </a:r>
            <a:r>
              <a:rPr lang="en-US" sz="1600" dirty="0">
                <a:latin typeface="+mj-lt"/>
              </a:rPr>
              <a:t>; 3) </a:t>
            </a:r>
            <a:r>
              <a:rPr lang="en-US" sz="1600" dirty="0" err="1">
                <a:latin typeface="+mj-lt"/>
              </a:rPr>
              <a:t>pemberian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makanan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tambahan</a:t>
            </a:r>
            <a:r>
              <a:rPr lang="en-US" sz="1600" dirty="0">
                <a:latin typeface="+mj-lt"/>
              </a:rPr>
              <a:t>; 4) </a:t>
            </a:r>
            <a:r>
              <a:rPr lang="en-US" sz="1600" dirty="0" err="1">
                <a:latin typeface="+mj-lt"/>
              </a:rPr>
              <a:t>penyuluhan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kesehatan</a:t>
            </a:r>
            <a:r>
              <a:rPr lang="en-US" sz="1600" dirty="0">
                <a:latin typeface="+mj-lt"/>
              </a:rPr>
              <a:t>; 5) </a:t>
            </a:r>
            <a:r>
              <a:rPr lang="en-US" sz="1600" dirty="0" err="1">
                <a:latin typeface="+mj-lt"/>
              </a:rPr>
              <a:t>gerakan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hidup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sehat</a:t>
            </a:r>
            <a:r>
              <a:rPr lang="en-US" sz="1600" dirty="0">
                <a:latin typeface="+mj-lt"/>
              </a:rPr>
              <a:t>; 6) </a:t>
            </a:r>
            <a:r>
              <a:rPr lang="en-US" sz="1600" dirty="0" err="1">
                <a:latin typeface="+mj-lt"/>
              </a:rPr>
              <a:t>penimbangan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bayi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7) </a:t>
            </a:r>
            <a:r>
              <a:rPr lang="en-US" sz="1600" dirty="0" err="1">
                <a:latin typeface="+mj-lt"/>
              </a:rPr>
              <a:t>gerakan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sehat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lanjut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usia</a:t>
            </a:r>
            <a:r>
              <a:rPr lang="en-US" sz="1600" dirty="0">
                <a:latin typeface="+mj-lt"/>
              </a:rPr>
              <a:t>.</a:t>
            </a:r>
          </a:p>
          <a:p>
            <a:pPr fontAlgn="base"/>
            <a:r>
              <a:rPr lang="en-US" sz="1600" dirty="0" err="1">
                <a:latin typeface="+mj-lt"/>
              </a:rPr>
              <a:t>pembinaan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pengawasan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upaya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kesehatan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tradisional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pemantauan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pencegahan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penyalahgunaan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narkotika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zat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adiktif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pembinaan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pendidikan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anak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usia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dini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pengadaan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sanggar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belajar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sanggar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budaya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perpustakaan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fasilitasi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motivasi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terhadap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kelompok-kelompok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belajar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0729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3.3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bidang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sarana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prasarana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kantor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balai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usaha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tani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embung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energi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baru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terbarukan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rumah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ibadah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pemakaman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petilasan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sanitasi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lingkungan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air </a:t>
            </a:r>
            <a:r>
              <a:rPr lang="en-US" sz="1600" dirty="0" err="1">
                <a:latin typeface="+mj-lt"/>
              </a:rPr>
              <a:t>bersih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irigasi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tersier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lapangan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taman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pemeliharaan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serta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saluran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budidaya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perikanan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sarana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prasarana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produksi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140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3.4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bidang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pengembangan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ekonomi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 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pasar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kios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tempat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pelelangan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milik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usaha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mikro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berbasis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pendayagunaan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keuangan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mikro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berbasis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keramba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jaring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apung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ikan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lumbung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penetapan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cadangan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penetapan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komoditas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unggulan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pertanian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perikanan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pengaturan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pelaksanaan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penanggulangan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hama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penyakit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pertanian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perikanan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secara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terpadu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penetapan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jenis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pupuk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organik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pertanian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perikanan</a:t>
            </a:r>
            <a:r>
              <a:rPr lang="en-US" sz="1600" dirty="0">
                <a:latin typeface="+mj-lt"/>
              </a:rPr>
              <a:t>;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4145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benih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ternak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secara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kolektif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energi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mandiri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pendirian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BUM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tambatan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perahu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padang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gembala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wisata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luar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rencana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induk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pariwisata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kabupaten</a:t>
            </a:r>
            <a:r>
              <a:rPr lang="en-US" sz="1600" dirty="0">
                <a:latin typeface="+mj-lt"/>
              </a:rPr>
              <a:t>/</a:t>
            </a:r>
            <a:r>
              <a:rPr lang="en-US" sz="1600" dirty="0" err="1">
                <a:latin typeface="+mj-lt"/>
              </a:rPr>
              <a:t>kota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pengelolaan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balai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benih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ikan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teknologi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guna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pengolahan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hasil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pertanian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perikanan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sistem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usaha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produksi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pertanian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bertumpu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sumberdaya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kelembagaan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budaya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.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4833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nama</a:t>
            </a:r>
            <a:r>
              <a:rPr lang="en-US" dirty="0">
                <a:latin typeface="+mj-lt"/>
              </a:rPr>
              <a:t> lain, </a:t>
            </a:r>
            <a:r>
              <a:rPr lang="en-US" dirty="0" err="1">
                <a:latin typeface="+mj-lt"/>
              </a:rPr>
              <a:t>selanjutnya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hukum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memiliki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berwenang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mengatur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mengurus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prakarsa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hak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tradisional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diakui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dihormati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Negara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Republik</a:t>
            </a:r>
            <a:r>
              <a:rPr lang="en-US" dirty="0">
                <a:latin typeface="+mj-lt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174096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3.5 </a:t>
            </a:r>
            <a:r>
              <a:rPr lang="en-US" sz="2400" b="1" dirty="0" err="1">
                <a:solidFill>
                  <a:schemeClr val="tx1"/>
                </a:solidFill>
              </a:rPr>
              <a:t>Kewenangan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bidang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kemasyarakatan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 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membina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keamanan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ketertiban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ketenteraman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wilayah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membina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kerukunan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warga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memelihara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perdamaian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menangani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konflik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melakukan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mediasi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melestarikan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mengembangkan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gotong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royong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7485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3.6 </a:t>
            </a:r>
            <a:r>
              <a:rPr lang="en-US" sz="2400" b="1" dirty="0" err="1" smtClean="0">
                <a:solidFill>
                  <a:schemeClr val="tx1"/>
                </a:solidFill>
              </a:rPr>
              <a:t>Kewenangan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lokal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berskala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bidang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pemberdayaan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1600" dirty="0" err="1">
                <a:latin typeface="+mj-lt"/>
              </a:rPr>
              <a:t>pengembangan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budaya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pengorganisasian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pembentukan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fasilitasi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lembaga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kemasyarakatan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lembaga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adat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fasilitasi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kelompok-kelompok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: 1)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tani</a:t>
            </a:r>
            <a:r>
              <a:rPr lang="en-US" sz="1600" dirty="0">
                <a:latin typeface="+mj-lt"/>
              </a:rPr>
              <a:t>; 2)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nelayan</a:t>
            </a:r>
            <a:r>
              <a:rPr lang="en-US" sz="1600" dirty="0">
                <a:latin typeface="+mj-lt"/>
              </a:rPr>
              <a:t>; 3)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budaya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4)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lain di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pPr fontAlgn="base"/>
            <a:r>
              <a:rPr lang="en-US" sz="1600" dirty="0" err="1">
                <a:latin typeface="+mj-lt"/>
              </a:rPr>
              <a:t>pemberian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santunan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sosial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keluarga</a:t>
            </a:r>
            <a:r>
              <a:rPr lang="en-US" sz="1600" dirty="0">
                <a:latin typeface="+mj-lt"/>
              </a:rPr>
              <a:t> fakir </a:t>
            </a:r>
            <a:r>
              <a:rPr lang="en-US" sz="1600" dirty="0" err="1">
                <a:latin typeface="+mj-lt"/>
              </a:rPr>
              <a:t>miskin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fasilitasi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terhadap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kelompok-kelompok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rentan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miskin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perempuan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difabel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pengorganisasian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pembentukan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fasilitasi</a:t>
            </a:r>
            <a:r>
              <a:rPr lang="en-US" sz="1600" dirty="0">
                <a:latin typeface="+mj-lt"/>
              </a:rPr>
              <a:t> paralegal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memberikan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bantuan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hukum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warga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analisis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kemiskinan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secara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partisipatif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promosi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kesehatan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gerakan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hidup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sehat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pengorganisasian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pembentukan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fasilitasi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kader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pembangunan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pemberdayaan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;</a:t>
            </a:r>
          </a:p>
          <a:p>
            <a:pPr fontAlgn="base"/>
            <a:r>
              <a:rPr lang="en-US" sz="1600" dirty="0" err="1">
                <a:latin typeface="+mj-lt"/>
              </a:rPr>
              <a:t>peningkatan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kapasitas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pelatihan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usaha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ekonomi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8581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 smtClean="0">
                <a:latin typeface="+mj-lt"/>
              </a:rPr>
              <a:t>pendayagunaan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teknologi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guna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fontAlgn="base"/>
            <a:r>
              <a:rPr lang="en-US" sz="1600" dirty="0" err="1">
                <a:latin typeface="+mj-lt"/>
              </a:rPr>
              <a:t>peningkatan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kapasitas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: 1) </a:t>
            </a:r>
            <a:r>
              <a:rPr lang="en-US" sz="1600" dirty="0" err="1">
                <a:latin typeface="+mj-lt"/>
              </a:rPr>
              <a:t>kader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pemberdayaan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; 2)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usaha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ekonomi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produktif</a:t>
            </a:r>
            <a:r>
              <a:rPr lang="en-US" sz="1600" dirty="0">
                <a:latin typeface="+mj-lt"/>
              </a:rPr>
              <a:t>; 3)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perempuan</a:t>
            </a:r>
            <a:r>
              <a:rPr lang="en-US" sz="1600" dirty="0">
                <a:latin typeface="+mj-lt"/>
              </a:rPr>
              <a:t>; 4)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tani</a:t>
            </a:r>
            <a:r>
              <a:rPr lang="en-US" sz="1600" dirty="0">
                <a:latin typeface="+mj-lt"/>
              </a:rPr>
              <a:t>; 5)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miskin</a:t>
            </a:r>
            <a:r>
              <a:rPr lang="en-US" sz="1600" dirty="0">
                <a:latin typeface="+mj-lt"/>
              </a:rPr>
              <a:t>; 6)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nelayan</a:t>
            </a:r>
            <a:r>
              <a:rPr lang="en-US" sz="1600" dirty="0">
                <a:latin typeface="+mj-lt"/>
              </a:rPr>
              <a:t>; 7)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pengrajin</a:t>
            </a:r>
            <a:r>
              <a:rPr lang="en-US" sz="1600" dirty="0" smtClean="0">
                <a:latin typeface="+mj-lt"/>
              </a:rPr>
              <a:t>; </a:t>
            </a:r>
            <a:r>
              <a:rPr lang="en-US" sz="1600" dirty="0">
                <a:latin typeface="+mj-lt"/>
              </a:rPr>
              <a:t>8)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pemerhati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perlindungan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anak</a:t>
            </a:r>
            <a:r>
              <a:rPr lang="en-US" sz="1600" dirty="0">
                <a:latin typeface="+mj-lt"/>
              </a:rPr>
              <a:t>; 9)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pemuda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10) </a:t>
            </a:r>
            <a:r>
              <a:rPr lang="en-US" sz="1600" dirty="0" err="1">
                <a:latin typeface="+mj-lt"/>
              </a:rPr>
              <a:t>kelompok</a:t>
            </a:r>
            <a:r>
              <a:rPr lang="en-US" sz="1600" dirty="0">
                <a:latin typeface="+mj-lt"/>
              </a:rPr>
              <a:t> lain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kondisi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pPr fontAlgn="base"/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5804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Asas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rekognisi</a:t>
            </a:r>
            <a:r>
              <a:rPr lang="en-US" dirty="0"/>
              <a:t>; </a:t>
            </a:r>
          </a:p>
          <a:p>
            <a:r>
              <a:rPr lang="en-US" dirty="0" err="1"/>
              <a:t>subsidiaritas</a:t>
            </a:r>
            <a:r>
              <a:rPr lang="en-US" dirty="0"/>
              <a:t>;</a:t>
            </a:r>
          </a:p>
          <a:p>
            <a:r>
              <a:rPr lang="en-US" dirty="0" err="1"/>
              <a:t>keberagaman</a:t>
            </a:r>
            <a:r>
              <a:rPr lang="en-US" dirty="0"/>
              <a:t>; </a:t>
            </a:r>
          </a:p>
          <a:p>
            <a:r>
              <a:rPr lang="en-US" dirty="0" err="1"/>
              <a:t>kebersamaan</a:t>
            </a:r>
            <a:r>
              <a:rPr lang="en-US" dirty="0"/>
              <a:t>; </a:t>
            </a:r>
          </a:p>
          <a:p>
            <a:r>
              <a:rPr lang="en-US" dirty="0" err="1"/>
              <a:t>kegotongroyongan</a:t>
            </a:r>
            <a:r>
              <a:rPr lang="en-US" dirty="0"/>
              <a:t>; </a:t>
            </a:r>
          </a:p>
          <a:p>
            <a:r>
              <a:rPr lang="en-US" dirty="0" err="1"/>
              <a:t>kekeluargaan</a:t>
            </a:r>
            <a:r>
              <a:rPr lang="en-US" dirty="0"/>
              <a:t>; </a:t>
            </a:r>
          </a:p>
          <a:p>
            <a:r>
              <a:rPr lang="en-US" dirty="0" err="1"/>
              <a:t>musyawarah</a:t>
            </a:r>
            <a:r>
              <a:rPr lang="en-US" dirty="0"/>
              <a:t>; </a:t>
            </a:r>
          </a:p>
          <a:p>
            <a:r>
              <a:rPr lang="en-US" dirty="0" err="1"/>
              <a:t>demokrasi</a:t>
            </a:r>
            <a:r>
              <a:rPr lang="en-US" dirty="0"/>
              <a:t>; </a:t>
            </a:r>
          </a:p>
          <a:p>
            <a:r>
              <a:rPr lang="en-US" dirty="0" err="1"/>
              <a:t>kemandirian</a:t>
            </a:r>
            <a:r>
              <a:rPr lang="en-US" dirty="0"/>
              <a:t>; </a:t>
            </a:r>
          </a:p>
          <a:p>
            <a:r>
              <a:rPr lang="en-US" dirty="0" err="1"/>
              <a:t>partisipasi</a:t>
            </a:r>
            <a:r>
              <a:rPr lang="en-US" dirty="0"/>
              <a:t>; </a:t>
            </a:r>
          </a:p>
          <a:p>
            <a:r>
              <a:rPr lang="en-US" dirty="0" err="1"/>
              <a:t>kesetaraan</a:t>
            </a:r>
            <a:r>
              <a:rPr lang="en-US" dirty="0"/>
              <a:t>; </a:t>
            </a:r>
          </a:p>
          <a:p>
            <a:r>
              <a:rPr lang="en-US" dirty="0" err="1"/>
              <a:t>pemberdayaan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r>
              <a:rPr lang="en-US" dirty="0" err="1"/>
              <a:t>keberlanjutan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5455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Asas-asas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penyelenggaraan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pemerintah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desa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pasal</a:t>
            </a:r>
            <a:r>
              <a:rPr lang="en-US" sz="2400" b="1" dirty="0">
                <a:solidFill>
                  <a:schemeClr val="tx1"/>
                </a:solidFill>
              </a:rPr>
              <a:t> 24 UU </a:t>
            </a:r>
            <a:r>
              <a:rPr lang="en-US" sz="2400" b="1" dirty="0" err="1">
                <a:solidFill>
                  <a:schemeClr val="tx1"/>
                </a:solidFill>
              </a:rPr>
              <a:t>Nomor</a:t>
            </a:r>
            <a:r>
              <a:rPr lang="en-US" sz="2400" b="1" dirty="0">
                <a:solidFill>
                  <a:schemeClr val="tx1"/>
                </a:solidFill>
              </a:rPr>
              <a:t> 6 </a:t>
            </a:r>
            <a:r>
              <a:rPr lang="en-US" sz="2400" b="1" dirty="0" err="1">
                <a:solidFill>
                  <a:schemeClr val="tx1"/>
                </a:solidFill>
              </a:rPr>
              <a:t>Tahun</a:t>
            </a:r>
            <a:r>
              <a:rPr lang="en-US" sz="2400" b="1" dirty="0">
                <a:solidFill>
                  <a:schemeClr val="tx1"/>
                </a:solidFill>
              </a:rPr>
              <a:t> 2014, </a:t>
            </a:r>
            <a:r>
              <a:rPr lang="en-US" sz="2400" b="1" dirty="0" err="1">
                <a:solidFill>
                  <a:schemeClr val="tx1"/>
                </a:solidFill>
              </a:rPr>
              <a:t>yaitu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latin typeface="+mj-lt"/>
              </a:rPr>
              <a:t>Kepastian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Hukum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asas</a:t>
            </a:r>
            <a:r>
              <a:rPr lang="en-US" dirty="0">
                <a:latin typeface="+mj-lt"/>
              </a:rPr>
              <a:t> "</a:t>
            </a:r>
            <a:r>
              <a:rPr lang="en-US" dirty="0" err="1">
                <a:latin typeface="+mj-lt"/>
              </a:rPr>
              <a:t>kepastian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hukum</a:t>
            </a:r>
            <a:r>
              <a:rPr lang="en-US" dirty="0">
                <a:latin typeface="+mj-lt"/>
              </a:rPr>
              <a:t>",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apa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diselenggarakan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berlandaskan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berpegang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undang-undang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melanggar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perundang-undangan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mengedepankan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keadilan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unsur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pilih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kasih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membeda-bedakan</a:t>
            </a:r>
            <a:r>
              <a:rPr lang="en-US" dirty="0">
                <a:latin typeface="+mj-lt"/>
              </a:rPr>
              <a:t>. Dan </a:t>
            </a:r>
            <a:r>
              <a:rPr lang="en-US" dirty="0" err="1">
                <a:latin typeface="+mj-lt"/>
              </a:rPr>
              <a:t>memperhatikan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kepatutan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en-US" dirty="0" err="1">
                <a:latin typeface="+mj-lt"/>
              </a:rPr>
              <a:t>Tertib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asas</a:t>
            </a:r>
            <a:r>
              <a:rPr lang="en-US" dirty="0">
                <a:latin typeface="+mj-lt"/>
              </a:rPr>
              <a:t> "</a:t>
            </a:r>
            <a:r>
              <a:rPr lang="en-US" dirty="0" err="1">
                <a:latin typeface="+mj-lt"/>
              </a:rPr>
              <a:t>tertib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",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diselenggarakan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melihat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keteraturan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keserasian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keseimbangan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terhadap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pengendalain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, yang </a:t>
            </a:r>
            <a:r>
              <a:rPr lang="en-US" dirty="0" err="1">
                <a:latin typeface="+mj-lt"/>
              </a:rPr>
              <a:t>artinya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diadakan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memunculkan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ketidakserasian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perselisihan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kegiatan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diselenggarakan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dikendalikan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baik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en-US" dirty="0" err="1">
                <a:latin typeface="+mj-lt"/>
              </a:rPr>
              <a:t>Tertib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asas</a:t>
            </a:r>
            <a:r>
              <a:rPr lang="en-US" dirty="0">
                <a:latin typeface="+mj-lt"/>
              </a:rPr>
              <a:t> "</a:t>
            </a:r>
            <a:r>
              <a:rPr lang="en-US" dirty="0" err="1">
                <a:latin typeface="+mj-lt"/>
              </a:rPr>
              <a:t>tertib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", </a:t>
            </a:r>
            <a:r>
              <a:rPr lang="en-US" dirty="0" err="1">
                <a:latin typeface="+mj-lt"/>
              </a:rPr>
              <a:t>dimana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diselenggarakan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mengutamakan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mengengarkan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aspirasi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selektif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terhadap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arti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dibuat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kelompok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melainkan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seluruh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. Serta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mengakomodasi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menuju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728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568952" cy="6192688"/>
          </a:xfrm>
        </p:spPr>
        <p:txBody>
          <a:bodyPr>
            <a:noAutofit/>
          </a:bodyPr>
          <a:lstStyle/>
          <a:p>
            <a:r>
              <a:rPr lang="en-US" sz="1600" dirty="0" err="1">
                <a:latin typeface="+mj-lt"/>
              </a:rPr>
              <a:t>Keterbukaan</a:t>
            </a:r>
            <a:r>
              <a:rPr lang="en-US" sz="1600" dirty="0">
                <a:latin typeface="+mj-lt"/>
              </a:rPr>
              <a:t/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Jadi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dilakukan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transparan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artinya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dilakukan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sumber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dari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mana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pihak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apa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terlibat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penyelenggaraannya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bertujuan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apa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semuanya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transparan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pihak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terbuka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tersebut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ditutupi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mengundang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memiliki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memperoleh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informasi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benar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direkayasa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jujur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unsur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diskriminatif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tentang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 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tetap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melihat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peraturan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perundang-undangan</a:t>
            </a:r>
            <a:r>
              <a:rPr lang="en-US" sz="1600" dirty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Proporsionalitas</a:t>
            </a:r>
            <a:r>
              <a:rPr lang="en-US" sz="1600" dirty="0">
                <a:latin typeface="+mj-lt"/>
              </a:rPr>
              <a:t/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Jadi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mengedepankan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proporsional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jangan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sampai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antara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kewajiban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seimbang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jangan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sampai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sedikit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kewajiban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banyak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begitu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sebaliknya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Melainkan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keduanya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tingkat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proporsional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nya</a:t>
            </a:r>
            <a:r>
              <a:rPr lang="en-US" sz="1600" dirty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Profesionalitas</a:t>
            </a:r>
            <a:r>
              <a:rPr lang="en-US" sz="1600" dirty="0">
                <a:latin typeface="+mj-lt"/>
              </a:rPr>
              <a:t/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Jadi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mementingkan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keprofesionalitasan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Kadang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dijalankan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professional yang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arti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berjalan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begitu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saja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itulah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benar-benar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dijalankan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professional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kode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etik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UU yang </a:t>
            </a:r>
            <a:r>
              <a:rPr lang="en-US" sz="1600" dirty="0" err="1">
                <a:latin typeface="+mj-lt"/>
              </a:rPr>
              <a:t>berlaku</a:t>
            </a:r>
            <a:r>
              <a:rPr lang="en-US" sz="16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024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7772400" cy="6336704"/>
          </a:xfrm>
        </p:spPr>
        <p:txBody>
          <a:bodyPr>
            <a:noAutofit/>
          </a:bodyPr>
          <a:lstStyle/>
          <a:p>
            <a:r>
              <a:rPr lang="en-US" sz="1600" dirty="0" err="1">
                <a:latin typeface="+mj-lt"/>
              </a:rPr>
              <a:t>Akuntabilitas</a:t>
            </a:r>
            <a:r>
              <a:rPr lang="en-US" sz="1600" dirty="0">
                <a:latin typeface="+mj-lt"/>
              </a:rPr>
              <a:t/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Jadi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berjalan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akuntabilitas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artinya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semuanya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bisa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dipertanggungjawabkan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berkaitan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"</a:t>
            </a:r>
            <a:r>
              <a:rPr lang="en-US" sz="1600" dirty="0" err="1">
                <a:latin typeface="+mj-lt"/>
              </a:rPr>
              <a:t>keterbukaan</a:t>
            </a:r>
            <a:r>
              <a:rPr lang="en-US" sz="1600" dirty="0">
                <a:latin typeface="+mj-lt"/>
              </a:rPr>
              <a:t>", yang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terbuka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dipertanggungjawabkan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kegiatan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dipertanggungjawabkan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ketentuan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peraturan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perundang-undangan</a:t>
            </a:r>
            <a:r>
              <a:rPr lang="en-US" sz="1600" dirty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Efektivitas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efisiensi</a:t>
            </a:r>
            <a:r>
              <a:rPr lang="en-US" sz="1600" dirty="0">
                <a:latin typeface="+mj-lt"/>
              </a:rPr>
              <a:t/>
            </a:r>
            <a:br>
              <a:rPr lang="en-US" sz="1600" dirty="0">
                <a:latin typeface="+mj-lt"/>
              </a:rPr>
            </a:br>
            <a:r>
              <a:rPr lang="en-US" sz="1600" dirty="0" err="1">
                <a:latin typeface="+mj-lt"/>
              </a:rPr>
              <a:t>Jadi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mementingkan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tingkat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efektivitas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efisiensi</a:t>
            </a:r>
            <a:r>
              <a:rPr lang="en-US" sz="1600" dirty="0">
                <a:latin typeface="+mj-lt"/>
              </a:rPr>
              <a:t>. Yang </a:t>
            </a:r>
            <a:r>
              <a:rPr lang="en-US" sz="1600" dirty="0" err="1">
                <a:latin typeface="+mj-lt"/>
              </a:rPr>
              <a:t>artinya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sampai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tidak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gunanya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berjalan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begitu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saja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tanpa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tujuan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tercapai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Semua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memiliki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tujuan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jelas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tujuan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berdampak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positif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kalangan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juga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memiliki</a:t>
            </a:r>
            <a:r>
              <a:rPr lang="en-US" sz="1600" dirty="0">
                <a:latin typeface="+mj-lt"/>
              </a:rPr>
              <a:t> planning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rencana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jelas</a:t>
            </a:r>
            <a:r>
              <a:rPr lang="en-US" sz="1600" dirty="0">
                <a:latin typeface="+mj-lt"/>
              </a:rPr>
              <a:t> agar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berjalan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baik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tujuan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ingin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dicapai</a:t>
            </a:r>
            <a:r>
              <a:rPr lang="en-US" sz="1600" dirty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Kearifan</a:t>
            </a:r>
            <a:r>
              <a:rPr lang="en-US" sz="1600" dirty="0">
                <a:latin typeface="+mj-lt"/>
              </a:rPr>
              <a:t> local</a:t>
            </a:r>
          </a:p>
          <a:p>
            <a:r>
              <a:rPr lang="en-US" sz="1600" dirty="0" err="1">
                <a:latin typeface="+mj-lt"/>
              </a:rPr>
              <a:t>Jadi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dimaksudkan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bahwa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kebutuhan</a:t>
            </a:r>
            <a:r>
              <a:rPr lang="en-US" sz="1600" dirty="0">
                <a:latin typeface="+mj-lt"/>
              </a:rPr>
              <a:t> dan </a:t>
            </a:r>
            <a:r>
              <a:rPr lang="en-US" sz="1600" dirty="0" err="1">
                <a:latin typeface="+mj-lt"/>
              </a:rPr>
              <a:t>kepentingan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setempat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Artinya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bahwa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mengutamkan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kebutuhan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kepentingan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masayarakat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sehingga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berdampak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signifikan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Sehingga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berdampaknya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terhadap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maka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mengalami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perkembangan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apakah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itu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bidang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pengetahuan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pertanian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ataupun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dibidang</a:t>
            </a:r>
            <a:r>
              <a:rPr lang="en-US" sz="1600" dirty="0">
                <a:latin typeface="+mj-lt"/>
              </a:rPr>
              <a:t> lain yang </a:t>
            </a:r>
            <a:r>
              <a:rPr lang="en-US" sz="1600" dirty="0" err="1">
                <a:latin typeface="+mj-lt"/>
              </a:rPr>
              <a:t>dibutuhkan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dipentingkan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1940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7772400" cy="45720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>
                <a:latin typeface="+mj-lt"/>
              </a:rPr>
              <a:t>Keberagaman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Jadi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mengayomi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kalangan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memberikan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pikiran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baru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buat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jangan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sampai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tindakan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membeda-bedakan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seperti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membedakan</a:t>
            </a:r>
            <a:r>
              <a:rPr lang="en-US" dirty="0">
                <a:latin typeface="+mj-lt"/>
              </a:rPr>
              <a:t> agama, </a:t>
            </a:r>
            <a:r>
              <a:rPr lang="en-US" dirty="0" err="1">
                <a:latin typeface="+mj-lt"/>
              </a:rPr>
              <a:t>suku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Meskipun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mayoritas</a:t>
            </a:r>
            <a:r>
              <a:rPr lang="en-US" dirty="0">
                <a:latin typeface="+mj-lt"/>
              </a:rPr>
              <a:t> agama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maka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mementingkan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mayoritas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melainkan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semuanya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disamaratakan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diskriminasi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semuanya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disamakan</a:t>
            </a:r>
            <a:r>
              <a:rPr lang="en-US" dirty="0">
                <a:latin typeface="+mj-lt"/>
              </a:rPr>
              <a:t>. Agar </a:t>
            </a:r>
            <a:r>
              <a:rPr lang="en-US" dirty="0" err="1">
                <a:latin typeface="+mj-lt"/>
              </a:rPr>
              <a:t>nantinya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memberikan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begitu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penting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en-US" dirty="0" err="1">
                <a:latin typeface="+mj-lt"/>
              </a:rPr>
              <a:t>Partisipatif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Jadi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semua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elemen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terlibat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aktif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Meskipun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elemen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kaum-kaum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elit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mereka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terlibat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semua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elemen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tanpa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terkecuali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terlibat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Karena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kelompok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tetapi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semua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desa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tersebut</a:t>
            </a:r>
            <a:r>
              <a:rPr lang="en-US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538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Kewenangan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600" dirty="0" err="1">
                <a:latin typeface="+mj-lt"/>
              </a:rPr>
              <a:t>Wewenang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merupakan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bagian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sangat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penting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literasi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politik-kekuasaan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Hukum</a:t>
            </a:r>
            <a:r>
              <a:rPr lang="en-US" sz="1600" dirty="0">
                <a:latin typeface="+mj-lt"/>
              </a:rPr>
              <a:t> Tata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Hukum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Administrasi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karena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suatu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organisasi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dapat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menjalankan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fungsinya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dasar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wewenang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 smtClean="0">
                <a:latin typeface="+mj-lt"/>
              </a:rPr>
              <a:t>diperolehnya</a:t>
            </a:r>
            <a:r>
              <a:rPr lang="en-US" sz="1600" dirty="0" smtClean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Asas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legalitas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merupakan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prinsip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utama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dijadikan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sebagai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dasar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penyelenggaraan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pemerintahan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kenegaraan</a:t>
            </a:r>
            <a:r>
              <a:rPr lang="en-US" sz="1600" dirty="0">
                <a:latin typeface="+mj-lt"/>
              </a:rPr>
              <a:t> di </a:t>
            </a:r>
            <a:r>
              <a:rPr lang="en-US" sz="1600" dirty="0" err="1">
                <a:latin typeface="+mj-lt"/>
              </a:rPr>
              <a:t>setiap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negara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hukum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seperti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halnya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bagi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Jika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merujuk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defenisi</a:t>
            </a:r>
            <a:r>
              <a:rPr lang="en-US" sz="1600" dirty="0">
                <a:latin typeface="+mj-lt"/>
              </a:rPr>
              <a:t> UU No. 6/2014, </a:t>
            </a:r>
            <a:r>
              <a:rPr lang="en-US" sz="1600" dirty="0" err="1">
                <a:latin typeface="+mj-lt"/>
              </a:rPr>
              <a:t>maka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berdasarkan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usul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merupakan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warisan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masih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hidup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prakarsa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prakarsa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sesuai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perkembangan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kehidupan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 smtClean="0">
                <a:latin typeface="+mj-lt"/>
              </a:rPr>
              <a:t>.</a:t>
            </a:r>
          </a:p>
          <a:p>
            <a:r>
              <a:rPr lang="en-US" sz="1600" dirty="0" err="1">
                <a:latin typeface="+mj-lt"/>
              </a:rPr>
              <a:t>tentu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saja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berbeda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lokal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berskala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yaitu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untuk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mengatur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mengurus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kepentingan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telah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dijalankan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mampu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efektif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dijalankan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oleh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muncul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karena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perkembangan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prakarsa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konsep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ini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didasari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pada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prinsip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desentralisasi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delegasi</a:t>
            </a:r>
            <a:r>
              <a:rPr lang="en-US" sz="1600" dirty="0">
                <a:latin typeface="+mj-lt"/>
              </a:rPr>
              <a:t>, </a:t>
            </a:r>
            <a:r>
              <a:rPr lang="en-US" sz="1600" dirty="0" err="1">
                <a:latin typeface="+mj-lt"/>
              </a:rPr>
              <a:t>dekonsentrasi</a:t>
            </a:r>
            <a:r>
              <a:rPr lang="en-US" sz="1600" dirty="0">
                <a:latin typeface="+mj-lt"/>
              </a:rPr>
              <a:t>.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3278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1. </a:t>
            </a:r>
            <a:r>
              <a:rPr lang="en-US" sz="2400" b="1" dirty="0" err="1" smtClean="0">
                <a:solidFill>
                  <a:schemeClr val="tx1"/>
                </a:solidFill>
              </a:rPr>
              <a:t>Kewenangan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Asal</a:t>
            </a:r>
            <a:r>
              <a:rPr lang="en-US" sz="2400" b="1" dirty="0">
                <a:solidFill>
                  <a:schemeClr val="tx1"/>
                </a:solidFill>
              </a:rPr>
              <a:t> –</a:t>
            </a:r>
            <a:r>
              <a:rPr lang="en-US" sz="2400" b="1" dirty="0" err="1" smtClean="0">
                <a:solidFill>
                  <a:schemeClr val="tx1"/>
                </a:solidFill>
              </a:rPr>
              <a:t>Usul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Desa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UU No. 6/2014, </a:t>
            </a:r>
            <a:r>
              <a:rPr lang="en-US" sz="1600" dirty="0" err="1">
                <a:latin typeface="+mj-lt"/>
              </a:rPr>
              <a:t>khususnya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Permendes</a:t>
            </a:r>
            <a:r>
              <a:rPr lang="en-US" sz="1600" dirty="0">
                <a:latin typeface="+mj-lt"/>
              </a:rPr>
              <a:t> No.1/2015, </a:t>
            </a:r>
            <a:r>
              <a:rPr lang="en-US" sz="1600" dirty="0" err="1">
                <a:latin typeface="+mj-lt"/>
              </a:rPr>
              <a:t>negara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mengakui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adanya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 </a:t>
            </a:r>
            <a:r>
              <a:rPr lang="en-US" sz="1600" dirty="0" err="1">
                <a:latin typeface="+mj-lt"/>
              </a:rPr>
              <a:t>Dimana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secara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eksplisit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dijelaskan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bahwa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ruang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lingkup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kewenangan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berdasarkan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asal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usul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meliputi</a:t>
            </a:r>
            <a:r>
              <a:rPr lang="en-US" sz="1600" dirty="0" smtClean="0">
                <a:latin typeface="+mj-lt"/>
              </a:rPr>
              <a:t>:</a:t>
            </a:r>
            <a:endParaRPr lang="en-US" sz="1600" dirty="0">
              <a:latin typeface="+mj-lt"/>
            </a:endParaRP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sistem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organisasi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perangkat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sistem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organisasi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adat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pembinaan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kelembagaan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masyarakat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pembinaan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lembaga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hukum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adat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kas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Desa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atau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hak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milik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menggunakan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sebutan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setempat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bengkok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pecatu</a:t>
            </a:r>
            <a:r>
              <a:rPr lang="en-US" sz="1600" dirty="0" smtClean="0">
                <a:latin typeface="+mj-lt"/>
              </a:rPr>
              <a:t>;</a:t>
            </a: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pengelolaan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tanah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titisara</a:t>
            </a:r>
            <a:r>
              <a:rPr lang="en-US" sz="1600" dirty="0">
                <a:latin typeface="+mj-lt"/>
              </a:rPr>
              <a:t>; </a:t>
            </a:r>
            <a:r>
              <a:rPr lang="en-US" sz="1600" dirty="0" err="1" smtClean="0">
                <a:latin typeface="+mj-lt"/>
              </a:rPr>
              <a:t>dan</a:t>
            </a:r>
            <a:endParaRPr lang="en-US" sz="1600" dirty="0">
              <a:latin typeface="+mj-lt"/>
            </a:endParaRPr>
          </a:p>
          <a:p>
            <a:pPr marL="342900" indent="-342900" fontAlgn="base">
              <a:buFont typeface="+mj-lt"/>
              <a:buAutoNum type="alphaUcPeriod"/>
            </a:pPr>
            <a:r>
              <a:rPr lang="en-US" sz="1600" dirty="0" err="1" smtClean="0">
                <a:latin typeface="+mj-lt"/>
              </a:rPr>
              <a:t>pengembangan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peran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masyarakat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Desa</a:t>
            </a:r>
            <a:r>
              <a:rPr lang="en-US" sz="1600" dirty="0">
                <a:latin typeface="+mj-lt"/>
              </a:rPr>
              <a:t>.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8341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138</TotalTime>
  <Words>1590</Words>
  <Application>Microsoft Office PowerPoint</Application>
  <PresentationFormat>On-screen Show (4:3)</PresentationFormat>
  <Paragraphs>161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Equity</vt:lpstr>
      <vt:lpstr>UU No. 6 Tahun 2014 Tentang Desa</vt:lpstr>
      <vt:lpstr>PowerPoint Presentation</vt:lpstr>
      <vt:lpstr>Asas Desa</vt:lpstr>
      <vt:lpstr>Asas-asas penyelenggaraan pemerintah desa berdasarkan pasal 24 UU Nomor 6 Tahun 2014, yaitu:</vt:lpstr>
      <vt:lpstr>PowerPoint Presentation</vt:lpstr>
      <vt:lpstr>PowerPoint Presentation</vt:lpstr>
      <vt:lpstr>PowerPoint Presentation</vt:lpstr>
      <vt:lpstr>Kewenangan Desa</vt:lpstr>
      <vt:lpstr>1. Kewenangan Berdasarkan Hak Asal –Usul Desa</vt:lpstr>
      <vt:lpstr>2. kewenangan berdasarkan hak asal usul Desa adat</vt:lpstr>
      <vt:lpstr>3. kewenangan lokal berskala Desa</vt:lpstr>
      <vt:lpstr>PowerPoint Presentation</vt:lpstr>
      <vt:lpstr>3.1 Kewenangan lokal berskala Desa di bidang pemerintahan Desa</vt:lpstr>
      <vt:lpstr>PowerPoint Presentation</vt:lpstr>
      <vt:lpstr>3.2 Kewenangan lokal berskala Desa di bidang pembangunan Desa</vt:lpstr>
      <vt:lpstr>3.2 Kewenangan lokal berskala Desa di bidang pelayanan dasar</vt:lpstr>
      <vt:lpstr>3.3 Kewenangan lokal berskala Desa di bidang sarana dan prasarana Desa</vt:lpstr>
      <vt:lpstr>3.4 Kewenangan lokal berskala Desa bidang pengembangan ekonomi lokal Desa </vt:lpstr>
      <vt:lpstr>PowerPoint Presentation</vt:lpstr>
      <vt:lpstr>3.5 Kewenangan lokal berskala Desa di bidang kemasyarakatan Desa </vt:lpstr>
      <vt:lpstr>3.6 Kewenangan lokal berskala Desa bidang pemberdayaan masyarakat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 di Era UU No. 6 Tahun 2014</dc:title>
  <dc:creator>humas APMD</dc:creator>
  <cp:lastModifiedBy>humas APMD</cp:lastModifiedBy>
  <cp:revision>10</cp:revision>
  <dcterms:created xsi:type="dcterms:W3CDTF">2022-04-04T02:36:44Z</dcterms:created>
  <dcterms:modified xsi:type="dcterms:W3CDTF">2022-04-11T02:46:10Z</dcterms:modified>
</cp:coreProperties>
</file>