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4" r:id="rId10"/>
    <p:sldId id="275" r:id="rId11"/>
    <p:sldId id="276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886C8-4AFE-4173-BC75-E75F3D7A3219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7FAF6-8189-4543-8CF4-7BF816F63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93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7FAF6-8189-4543-8CF4-7BF816F63426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F43A5-E7AB-47B8-9016-49C7EEFC45AA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D56ED-1C77-4759-9BB6-11B74436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3286124"/>
            <a:ext cx="3429721" cy="302894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Black" pitchFamily="34" charset="0"/>
              </a:rPr>
              <a:t>LANDASAN KONSEPTUAL DAN ELEMEN-ELEMEN DASAR PENELITIAN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5124" name="AutoShape 4" descr="Image result for gambar landasan teo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6" name="AutoShape 6" descr="Image result for gambar landasan teo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8" name="AutoShape 8" descr="Image result for gambar landasan teo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30" name="AutoShape 10" descr="Image result for gambar landasan teo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32" name="AutoShape 12" descr="Image result for gambar landasan teo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34" name="Picture 14" descr="Image result for gambar landasan teor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786058"/>
            <a:ext cx="3190875" cy="3743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Variabel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400" b="0" dirty="0" err="1">
                <a:solidFill>
                  <a:prstClr val="black"/>
                </a:solidFill>
              </a:rPr>
              <a:t>Variabel</a:t>
            </a:r>
            <a:r>
              <a:rPr lang="en-US" sz="4400" b="0" dirty="0">
                <a:solidFill>
                  <a:prstClr val="black"/>
                </a:solidFill>
              </a:rPr>
              <a:t> </a:t>
            </a:r>
            <a:r>
              <a:rPr lang="en-US" sz="4400" b="0" dirty="0" err="1">
                <a:solidFill>
                  <a:prstClr val="black"/>
                </a:solidFill>
              </a:rPr>
              <a:t>Independen</a:t>
            </a:r>
            <a:r>
              <a:rPr lang="en-US" sz="4400" b="0" dirty="0">
                <a:solidFill>
                  <a:prstClr val="black"/>
                </a:solidFill>
              </a:rPr>
              <a:t> (X)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Sugiyono</a:t>
            </a:r>
            <a:r>
              <a:rPr lang="en-US" dirty="0"/>
              <a:t> (2013:59)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(independent </a:t>
            </a:r>
            <a:r>
              <a:rPr lang="en-US" dirty="0" err="1"/>
              <a:t>variabel</a:t>
            </a:r>
            <a:r>
              <a:rPr lang="en-US" dirty="0"/>
              <a:t>)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timbulnya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/</a:t>
            </a:r>
            <a:r>
              <a:rPr lang="en-US" dirty="0" err="1"/>
              <a:t>terikat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400" b="0" dirty="0" err="1">
                <a:solidFill>
                  <a:prstClr val="black"/>
                </a:solidFill>
              </a:rPr>
              <a:t>Variabel</a:t>
            </a:r>
            <a:r>
              <a:rPr lang="en-US" sz="4400" b="0" dirty="0">
                <a:solidFill>
                  <a:prstClr val="black"/>
                </a:solidFill>
              </a:rPr>
              <a:t> </a:t>
            </a:r>
            <a:r>
              <a:rPr lang="en-US" sz="4400" b="0" dirty="0" err="1">
                <a:solidFill>
                  <a:prstClr val="black"/>
                </a:solidFill>
              </a:rPr>
              <a:t>Dependen</a:t>
            </a:r>
            <a:r>
              <a:rPr lang="en-US" sz="4400" b="0" dirty="0">
                <a:solidFill>
                  <a:prstClr val="black"/>
                </a:solidFill>
              </a:rPr>
              <a:t> (Y)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sz="3200" dirty="0" err="1">
                <a:solidFill>
                  <a:prstClr val="black"/>
                </a:solidFill>
              </a:rPr>
              <a:t>Menurut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Sugiyono</a:t>
            </a:r>
            <a:r>
              <a:rPr lang="en-US" sz="3200" dirty="0">
                <a:solidFill>
                  <a:prstClr val="black"/>
                </a:solidFill>
              </a:rPr>
              <a:t> (2013:59) </a:t>
            </a:r>
            <a:r>
              <a:rPr lang="en-US" sz="3200" dirty="0" err="1">
                <a:solidFill>
                  <a:prstClr val="black"/>
                </a:solidFill>
              </a:rPr>
              <a:t>menjelaskan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bahwa</a:t>
            </a:r>
            <a:r>
              <a:rPr lang="en-US" sz="3200" dirty="0">
                <a:solidFill>
                  <a:prstClr val="black"/>
                </a:solidFill>
              </a:rPr>
              <a:t> yang </a:t>
            </a:r>
            <a:r>
              <a:rPr lang="en-US" sz="3200" dirty="0" err="1">
                <a:solidFill>
                  <a:prstClr val="black"/>
                </a:solidFill>
              </a:rPr>
              <a:t>dimaksud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dengan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variabel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dependen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atau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variabel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terikat</a:t>
            </a:r>
            <a:r>
              <a:rPr lang="en-US" sz="3200" dirty="0">
                <a:solidFill>
                  <a:prstClr val="black"/>
                </a:solidFill>
              </a:rPr>
              <a:t> (dependent </a:t>
            </a:r>
            <a:r>
              <a:rPr lang="en-US" sz="3200" dirty="0" err="1">
                <a:solidFill>
                  <a:prstClr val="black"/>
                </a:solidFill>
              </a:rPr>
              <a:t>variabel</a:t>
            </a:r>
            <a:r>
              <a:rPr lang="en-US" sz="3200" dirty="0">
                <a:solidFill>
                  <a:prstClr val="black"/>
                </a:solidFill>
              </a:rPr>
              <a:t>) </a:t>
            </a:r>
            <a:r>
              <a:rPr lang="en-US" sz="3200" dirty="0" err="1">
                <a:solidFill>
                  <a:prstClr val="black"/>
                </a:solidFill>
              </a:rPr>
              <a:t>adalah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variabel</a:t>
            </a:r>
            <a:r>
              <a:rPr lang="en-US" sz="3200" dirty="0">
                <a:solidFill>
                  <a:prstClr val="black"/>
                </a:solidFill>
              </a:rPr>
              <a:t> yang </a:t>
            </a:r>
            <a:r>
              <a:rPr lang="en-US" sz="3200" dirty="0" err="1">
                <a:solidFill>
                  <a:prstClr val="black"/>
                </a:solidFill>
              </a:rPr>
              <a:t>dipengaruhi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atau</a:t>
            </a:r>
            <a:r>
              <a:rPr lang="en-US" sz="3200" dirty="0">
                <a:solidFill>
                  <a:prstClr val="black"/>
                </a:solidFill>
              </a:rPr>
              <a:t> yang </a:t>
            </a:r>
            <a:r>
              <a:rPr lang="en-US" sz="3200" dirty="0" err="1">
                <a:solidFill>
                  <a:prstClr val="black"/>
                </a:solidFill>
              </a:rPr>
              <a:t>menjadi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akibat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karena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adanya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variabel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bebas</a:t>
            </a:r>
            <a:r>
              <a:rPr lang="en-US" sz="3200" dirty="0">
                <a:solidFill>
                  <a:prstClr val="black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13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Operasionalisasi</a:t>
            </a:r>
            <a:r>
              <a:rPr lang="en-US" dirty="0"/>
              <a:t> </a:t>
            </a:r>
            <a:r>
              <a:rPr lang="en-US" dirty="0" err="1"/>
              <a:t>Variabel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Operasionalisasi variabel menjelaskan mengenai variabel yang diteliti, konsep, indikator, satuan ukuran, serta skala pengukuran yang akan dipahami dalam </a:t>
            </a:r>
            <a:r>
              <a:rPr lang="sv-SE" dirty="0" smtClean="0"/>
              <a:t>operasionalisasi </a:t>
            </a:r>
            <a:r>
              <a:rPr lang="sv-SE" dirty="0"/>
              <a:t>variabel penelitian</a:t>
            </a:r>
            <a:r>
              <a:rPr lang="sv-SE" dirty="0" smtClean="0"/>
              <a:t>.</a:t>
            </a:r>
          </a:p>
          <a:p>
            <a:r>
              <a:rPr lang="sv-SE" dirty="0" smtClean="0"/>
              <a:t>Contoh :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1.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(X1) 2.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Daerah (X2) 3.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(Y)</a:t>
            </a:r>
          </a:p>
        </p:txBody>
      </p:sp>
    </p:spTree>
    <p:extLst>
      <p:ext uri="{BB962C8B-B14F-4D97-AF65-F5344CB8AC3E}">
        <p14:creationId xmlns:p14="http://schemas.microsoft.com/office/powerpoint/2010/main" val="441994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 KONSEP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(</a:t>
            </a:r>
            <a:r>
              <a:rPr lang="en-US" i="1" dirty="0" smtClean="0"/>
              <a:t>dictionary definition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pengikutnya</a:t>
            </a:r>
            <a:r>
              <a:rPr lang="en-US" dirty="0" smtClean="0"/>
              <a:t> agar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kemauan</a:t>
            </a:r>
            <a:r>
              <a:rPr lang="en-US" dirty="0" smtClean="0"/>
              <a:t>/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 OPERASIONAL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endParaRPr lang="en-US" dirty="0" smtClean="0"/>
          </a:p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endParaRPr lang="en-US" dirty="0" smtClean="0"/>
          </a:p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jembatan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 </a:t>
            </a:r>
            <a:r>
              <a:rPr lang="en-US" i="1" dirty="0" smtClean="0">
                <a:solidFill>
                  <a:srgbClr val="FF0000"/>
                </a:solidFill>
              </a:rPr>
              <a:t>conceptual-</a:t>
            </a:r>
            <a:r>
              <a:rPr lang="en-US" i="1" dirty="0" err="1" smtClean="0">
                <a:solidFill>
                  <a:srgbClr val="FF0000"/>
                </a:solidFill>
              </a:rPr>
              <a:t>theoritical</a:t>
            </a:r>
            <a:r>
              <a:rPr lang="en-US" i="1" dirty="0" smtClean="0">
                <a:solidFill>
                  <a:srgbClr val="FF0000"/>
                </a:solidFill>
              </a:rPr>
              <a:t> level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empirical-observational level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Contoh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survey GDS I (2005)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:</a:t>
            </a:r>
          </a:p>
          <a:p>
            <a:pPr marL="900113" indent="-539750">
              <a:buAutoNum type="arabicParenR"/>
            </a:pP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endParaRPr lang="en-US" dirty="0" smtClean="0"/>
          </a:p>
          <a:p>
            <a:pPr marL="900113" indent="-539750">
              <a:buAutoNum type="arabicParenR"/>
            </a:pPr>
            <a:r>
              <a:rPr lang="en-US" dirty="0" err="1" smtClean="0"/>
              <a:t>Kotak</a:t>
            </a:r>
            <a:r>
              <a:rPr lang="en-US" dirty="0" smtClean="0"/>
              <a:t> pos</a:t>
            </a:r>
          </a:p>
          <a:p>
            <a:pPr marL="900113" indent="-539750">
              <a:buAutoNum type="arabicParenR"/>
            </a:pPr>
            <a:r>
              <a:rPr lang="en-US" dirty="0" smtClean="0"/>
              <a:t>Forum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900113" indent="-539750">
              <a:buAutoNum type="arabicParenR"/>
            </a:pPr>
            <a:r>
              <a:rPr lang="en-US" dirty="0" err="1" smtClean="0"/>
              <a:t>Peninjauan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endParaRPr lang="en-US" dirty="0" smtClean="0"/>
          </a:p>
          <a:p>
            <a:pPr marL="900113" indent="-539750">
              <a:buAutoNum type="arabicParenR"/>
            </a:pPr>
            <a:r>
              <a:rPr lang="en-US" dirty="0" smtClean="0"/>
              <a:t>Media </a:t>
            </a:r>
            <a:r>
              <a:rPr lang="en-US" dirty="0" err="1" smtClean="0"/>
              <a:t>massa</a:t>
            </a:r>
            <a:endParaRPr lang="en-US" dirty="0" smtClean="0"/>
          </a:p>
          <a:p>
            <a:pPr marL="900113" indent="-539750">
              <a:buAutoNum type="arabicParenR"/>
            </a:pPr>
            <a:r>
              <a:rPr lang="en-US" dirty="0" err="1" smtClean="0"/>
              <a:t>Musbangdes</a:t>
            </a:r>
            <a:r>
              <a:rPr lang="en-US" dirty="0" smtClean="0"/>
              <a:t>/UDKP/</a:t>
            </a:r>
            <a:r>
              <a:rPr lang="en-US" dirty="0" err="1" smtClean="0"/>
              <a:t>Rakorbang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Data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sentral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intinya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Peran</a:t>
            </a:r>
            <a:r>
              <a:rPr lang="en-US" dirty="0" smtClean="0"/>
              <a:t> data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:</a:t>
            </a:r>
          </a:p>
          <a:p>
            <a:pPr marL="720725" indent="-360363">
              <a:buAutoNum type="arabicParenR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argumen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endParaRPr lang="en-US" dirty="0" smtClean="0"/>
          </a:p>
          <a:p>
            <a:pPr marL="720725" indent="-360363">
              <a:buAutoNum type="arabicParenR"/>
            </a:pP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endParaRPr lang="en-US" dirty="0" smtClean="0"/>
          </a:p>
          <a:p>
            <a:pPr marL="720725" indent="-360363">
              <a:buAutoNum type="arabicParenR"/>
            </a:pP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prediksi-prediksi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endParaRPr lang="en-US" dirty="0" smtClean="0"/>
          </a:p>
          <a:p>
            <a:pPr marL="720725" indent="-360363">
              <a:buAutoNum type="arabicParenR"/>
            </a:pP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hipotesis-hipotesis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Data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y </a:t>
            </a:r>
            <a:r>
              <a:rPr lang="en-US" dirty="0" err="1" smtClean="0"/>
              <a:t>sistematis</a:t>
            </a:r>
            <a:r>
              <a:rPr lang="en-US" dirty="0" smtClean="0"/>
              <a:t> dg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panca</a:t>
            </a:r>
            <a:r>
              <a:rPr lang="en-US" dirty="0" smtClean="0"/>
              <a:t> </a:t>
            </a:r>
            <a:r>
              <a:rPr lang="en-US" dirty="0" err="1" smtClean="0"/>
              <a:t>indera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bantu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minimal </a:t>
            </a:r>
            <a:r>
              <a:rPr lang="en-US" dirty="0" err="1" smtClean="0"/>
              <a:t>mengenai</a:t>
            </a:r>
            <a:r>
              <a:rPr lang="en-US" dirty="0" smtClean="0"/>
              <a:t> 2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 marL="720725" indent="-360363">
              <a:buAutoNum type="arabicParenR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hakekat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(</a:t>
            </a:r>
            <a:r>
              <a:rPr lang="en-US" dirty="0" err="1" smtClean="0"/>
              <a:t>ontologi</a:t>
            </a:r>
            <a:r>
              <a:rPr lang="en-US" dirty="0" smtClean="0"/>
              <a:t>)</a:t>
            </a:r>
          </a:p>
          <a:p>
            <a:pPr marL="720725" indent="-360363">
              <a:buAutoNum type="arabicParenR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(</a:t>
            </a:r>
            <a:r>
              <a:rPr lang="en-US" dirty="0" err="1" smtClean="0"/>
              <a:t>epistimologi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dirty="0" smtClean="0"/>
              <a:t>MACAM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57214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8000" dirty="0" smtClean="0"/>
              <a:t>1</a:t>
            </a:r>
            <a:r>
              <a:rPr lang="en-US" sz="2000" dirty="0" smtClean="0"/>
              <a:t>.    </a:t>
            </a:r>
            <a:r>
              <a:rPr lang="en-US" sz="8000" dirty="0" err="1" smtClean="0"/>
              <a:t>Sumber</a:t>
            </a:r>
            <a:r>
              <a:rPr lang="en-US" sz="7400" dirty="0" smtClean="0"/>
              <a:t> </a:t>
            </a:r>
            <a:r>
              <a:rPr lang="en-US" sz="7400" dirty="0" err="1" smtClean="0"/>
              <a:t>dan</a:t>
            </a:r>
            <a:r>
              <a:rPr lang="en-US" sz="7400" dirty="0" smtClean="0"/>
              <a:t> </a:t>
            </a:r>
            <a:r>
              <a:rPr lang="en-US" sz="7400" dirty="0" err="1" smtClean="0"/>
              <a:t>penggunaannya</a:t>
            </a:r>
            <a:r>
              <a:rPr lang="en-US" sz="7400" dirty="0" smtClean="0"/>
              <a:t> :</a:t>
            </a:r>
          </a:p>
          <a:p>
            <a:pPr marL="900113" indent="-539750">
              <a:buAutoNum type="alphaLcPeriod"/>
            </a:pPr>
            <a:r>
              <a:rPr lang="en-US" sz="7400" dirty="0" smtClean="0"/>
              <a:t>Data internal</a:t>
            </a:r>
          </a:p>
          <a:p>
            <a:pPr marL="900113" indent="-539750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eksternal</a:t>
            </a:r>
            <a:endParaRPr lang="en-US" sz="7400" dirty="0" smtClean="0"/>
          </a:p>
          <a:p>
            <a:pPr marL="514350" indent="-514350">
              <a:buNone/>
            </a:pPr>
            <a:r>
              <a:rPr lang="en-US" sz="7400" dirty="0" smtClean="0"/>
              <a:t>2. Cara </a:t>
            </a:r>
            <a:r>
              <a:rPr lang="en-US" sz="7400" dirty="0" err="1" smtClean="0"/>
              <a:t>memperolehnya</a:t>
            </a:r>
            <a:endParaRPr lang="en-US" sz="7400" dirty="0" smtClean="0"/>
          </a:p>
          <a:p>
            <a:pPr marL="900113" indent="-539750">
              <a:buAutoNum type="alphaLcPeriod"/>
            </a:pPr>
            <a:r>
              <a:rPr lang="en-US" sz="7400" dirty="0" smtClean="0"/>
              <a:t>Data primer</a:t>
            </a:r>
          </a:p>
          <a:p>
            <a:pPr marL="900113" indent="-539750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sekunder</a:t>
            </a:r>
            <a:endParaRPr lang="en-US" sz="7400" dirty="0" smtClean="0"/>
          </a:p>
          <a:p>
            <a:pPr marL="360363" indent="-360363">
              <a:buNone/>
            </a:pPr>
            <a:r>
              <a:rPr lang="en-US" sz="7400" dirty="0" smtClean="0"/>
              <a:t>3. </a:t>
            </a:r>
            <a:r>
              <a:rPr lang="en-US" sz="7400" dirty="0" err="1" smtClean="0"/>
              <a:t>Sifatnya</a:t>
            </a:r>
            <a:r>
              <a:rPr lang="en-US" sz="7400" dirty="0" smtClean="0"/>
              <a:t>:</a:t>
            </a:r>
          </a:p>
          <a:p>
            <a:pPr marL="900113" indent="-539750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kualitatif</a:t>
            </a:r>
            <a:endParaRPr lang="en-US" sz="7400" dirty="0" smtClean="0"/>
          </a:p>
          <a:p>
            <a:pPr marL="900113" indent="-539750" defTabSz="900113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kuantitatif</a:t>
            </a:r>
            <a:r>
              <a:rPr lang="en-US" sz="7400" dirty="0" smtClean="0"/>
              <a:t>  (</a:t>
            </a:r>
            <a:r>
              <a:rPr lang="en-US" sz="7400" dirty="0" err="1" smtClean="0"/>
              <a:t>ada</a:t>
            </a:r>
            <a:r>
              <a:rPr lang="en-US" sz="7400" dirty="0" smtClean="0"/>
              <a:t> 2 </a:t>
            </a:r>
            <a:r>
              <a:rPr lang="en-US" sz="7400" dirty="0" err="1" smtClean="0"/>
              <a:t>yaitu</a:t>
            </a:r>
            <a:r>
              <a:rPr lang="en-US" sz="7400" dirty="0" smtClean="0"/>
              <a:t> data </a:t>
            </a:r>
            <a:r>
              <a:rPr lang="en-US" sz="7400" dirty="0" err="1" smtClean="0"/>
              <a:t>diskrit</a:t>
            </a:r>
            <a:r>
              <a:rPr lang="en-US" sz="7400" dirty="0" smtClean="0"/>
              <a:t> </a:t>
            </a:r>
            <a:r>
              <a:rPr lang="en-US" sz="7400" dirty="0" err="1" smtClean="0"/>
              <a:t>dan</a:t>
            </a:r>
            <a:r>
              <a:rPr lang="en-US" sz="7400" dirty="0" smtClean="0"/>
              <a:t> data </a:t>
            </a:r>
            <a:r>
              <a:rPr lang="en-US" sz="7400" dirty="0" err="1" smtClean="0"/>
              <a:t>kontinyu</a:t>
            </a:r>
            <a:r>
              <a:rPr lang="en-US" sz="7400" dirty="0" smtClean="0"/>
              <a:t>)          </a:t>
            </a:r>
          </a:p>
          <a:p>
            <a:pPr marL="360363" indent="-360363" defTabSz="900113">
              <a:buNone/>
            </a:pPr>
            <a:r>
              <a:rPr lang="en-US" sz="7400" dirty="0" smtClean="0"/>
              <a:t>4. </a:t>
            </a:r>
            <a:r>
              <a:rPr lang="en-US" sz="7400" dirty="0" err="1" smtClean="0"/>
              <a:t>Dimensi</a:t>
            </a:r>
            <a:r>
              <a:rPr lang="en-US" sz="7400" dirty="0" smtClean="0"/>
              <a:t> </a:t>
            </a:r>
            <a:r>
              <a:rPr lang="en-US" sz="7400" dirty="0" err="1" smtClean="0"/>
              <a:t>waktu</a:t>
            </a:r>
            <a:r>
              <a:rPr lang="en-US" sz="7400" dirty="0" smtClean="0"/>
              <a:t> </a:t>
            </a:r>
            <a:r>
              <a:rPr lang="en-US" sz="7400" dirty="0" err="1" smtClean="0"/>
              <a:t>dan</a:t>
            </a:r>
            <a:r>
              <a:rPr lang="en-US" sz="7400" dirty="0" smtClean="0"/>
              <a:t> </a:t>
            </a:r>
            <a:r>
              <a:rPr lang="en-US" sz="7400" dirty="0" err="1" smtClean="0"/>
              <a:t>ruang</a:t>
            </a:r>
            <a:endParaRPr lang="en-US" sz="7400" dirty="0" smtClean="0"/>
          </a:p>
          <a:p>
            <a:pPr marL="900113" indent="-539750" defTabSz="900113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Runtut</a:t>
            </a:r>
            <a:r>
              <a:rPr lang="en-US" sz="7400" dirty="0" smtClean="0"/>
              <a:t> </a:t>
            </a:r>
            <a:r>
              <a:rPr lang="en-US" sz="7400" dirty="0" err="1" smtClean="0"/>
              <a:t>waktu</a:t>
            </a:r>
            <a:r>
              <a:rPr lang="en-US" sz="7400" dirty="0" smtClean="0"/>
              <a:t> (</a:t>
            </a:r>
            <a:r>
              <a:rPr lang="en-US" sz="7400" i="1" dirty="0" smtClean="0"/>
              <a:t>time series data)</a:t>
            </a:r>
          </a:p>
          <a:p>
            <a:pPr marL="900113" indent="-539750" defTabSz="900113">
              <a:buAutoNum type="alphaLcPeriod"/>
            </a:pPr>
            <a:r>
              <a:rPr lang="en-US" sz="7400" dirty="0" smtClean="0"/>
              <a:t>Data </a:t>
            </a:r>
            <a:r>
              <a:rPr lang="en-US" sz="7400" dirty="0" err="1" smtClean="0"/>
              <a:t>antar</a:t>
            </a:r>
            <a:r>
              <a:rPr lang="en-US" sz="7400" dirty="0" smtClean="0"/>
              <a:t> </a:t>
            </a:r>
            <a:r>
              <a:rPr lang="en-US" sz="7400" dirty="0" err="1" smtClean="0"/>
              <a:t>ruang</a:t>
            </a:r>
            <a:r>
              <a:rPr lang="en-US" sz="7400" dirty="0" smtClean="0"/>
              <a:t> (</a:t>
            </a:r>
            <a:r>
              <a:rPr lang="en-US" sz="7400" i="1" dirty="0" smtClean="0"/>
              <a:t>cross section</a:t>
            </a:r>
            <a:r>
              <a:rPr lang="en-US" sz="7400" dirty="0" smtClean="0"/>
              <a:t>) </a:t>
            </a:r>
            <a:r>
              <a:rPr lang="en-US" sz="7400" dirty="0" err="1" smtClean="0"/>
              <a:t>adalah</a:t>
            </a:r>
            <a:endParaRPr lang="en-US" sz="7400" dirty="0" smtClean="0"/>
          </a:p>
          <a:p>
            <a:pPr marL="900113" indent="-539750" defTabSz="900113">
              <a:buAutoNum type="alphaLcPeriod"/>
            </a:pPr>
            <a:r>
              <a:rPr lang="en-US" sz="7400" dirty="0" smtClean="0"/>
              <a:t>Data panel (</a:t>
            </a:r>
            <a:r>
              <a:rPr lang="en-US" sz="7400" i="1" dirty="0" smtClean="0"/>
              <a:t>pooling data</a:t>
            </a:r>
            <a:r>
              <a:rPr lang="en-US" sz="7400" dirty="0" smtClean="0"/>
              <a:t>)</a:t>
            </a:r>
          </a:p>
          <a:p>
            <a:pPr marL="360363" indent="-360363" defTabSz="900113">
              <a:buNone/>
            </a:pPr>
            <a:endParaRPr lang="en-US" sz="7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126055"/>
          </a:xfrm>
        </p:spPr>
        <p:txBody>
          <a:bodyPr>
            <a:noAutofit/>
          </a:bodyPr>
          <a:lstStyle/>
          <a:p>
            <a:pPr marL="900113" indent="-539750" defTabSz="900113">
              <a:buAutoNum type="alphaLcPeriod"/>
            </a:pPr>
            <a:r>
              <a:rPr lang="en-US" sz="2400" dirty="0" smtClean="0"/>
              <a:t>Data </a:t>
            </a:r>
            <a:r>
              <a:rPr lang="en-US" sz="2400" dirty="0" err="1" smtClean="0"/>
              <a:t>Runtut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(</a:t>
            </a:r>
            <a:r>
              <a:rPr lang="en-US" sz="2400" i="1" dirty="0" smtClean="0"/>
              <a:t>time series data)</a:t>
            </a:r>
          </a:p>
          <a:p>
            <a:pPr marL="900113" indent="-539750" defTabSz="900113">
              <a:buNone/>
            </a:pPr>
            <a:r>
              <a:rPr lang="en-US" sz="2400" i="1" dirty="0" smtClean="0"/>
              <a:t>         </a:t>
            </a:r>
            <a:r>
              <a:rPr lang="en-US" sz="2400" i="1" dirty="0" err="1" smtClean="0"/>
              <a:t>adl</a:t>
            </a:r>
            <a:r>
              <a:rPr lang="en-US" sz="2400" i="1" dirty="0" smtClean="0"/>
              <a:t> </a:t>
            </a:r>
            <a:r>
              <a:rPr lang="en-US" sz="2400" dirty="0" smtClean="0"/>
              <a:t> data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serangkaian</a:t>
            </a:r>
            <a:r>
              <a:rPr lang="en-US" sz="2400" dirty="0" smtClean="0"/>
              <a:t> </a:t>
            </a:r>
            <a:r>
              <a:rPr lang="en-US" sz="2400" dirty="0" err="1" smtClean="0"/>
              <a:t>observasi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diambil</a:t>
            </a:r>
            <a:r>
              <a:rPr lang="en-US" sz="2400" dirty="0" smtClean="0"/>
              <a:t> pd </a:t>
            </a:r>
            <a:r>
              <a:rPr lang="en-US" sz="2400" dirty="0" err="1" smtClean="0"/>
              <a:t>rentang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berurutan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disusun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kronologis</a:t>
            </a:r>
            <a:r>
              <a:rPr lang="en-US" sz="2400" dirty="0" smtClean="0"/>
              <a:t>.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mengamati</a:t>
            </a:r>
            <a:r>
              <a:rPr lang="en-US" sz="2400" dirty="0" smtClean="0"/>
              <a:t> </a:t>
            </a:r>
            <a:r>
              <a:rPr lang="en-US" sz="2400" dirty="0" err="1" smtClean="0"/>
              <a:t>pengaruh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rentang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ttn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. </a:t>
            </a:r>
            <a:r>
              <a:rPr lang="en-US" sz="2400" dirty="0" err="1" smtClean="0"/>
              <a:t>Misal</a:t>
            </a:r>
            <a:r>
              <a:rPr lang="en-US" sz="2400" dirty="0" smtClean="0"/>
              <a:t> : data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penganguran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Indonesia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10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terakhir</a:t>
            </a:r>
            <a:endParaRPr lang="en-US" sz="2400" i="1" dirty="0" smtClean="0"/>
          </a:p>
          <a:p>
            <a:pPr marL="900113" indent="-539750" defTabSz="900113">
              <a:buAutoNum type="alphaLcPeriod"/>
            </a:pPr>
            <a:r>
              <a:rPr lang="en-US" sz="2400" dirty="0" smtClean="0"/>
              <a:t>Data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ruang</a:t>
            </a:r>
            <a:r>
              <a:rPr lang="en-US" sz="2400" dirty="0" smtClean="0"/>
              <a:t> (</a:t>
            </a:r>
            <a:r>
              <a:rPr lang="en-US" sz="2400" i="1" dirty="0" smtClean="0"/>
              <a:t>cross section</a:t>
            </a:r>
            <a:r>
              <a:rPr lang="en-US" sz="2400" dirty="0" smtClean="0"/>
              <a:t>)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data </a:t>
            </a:r>
            <a:r>
              <a:rPr lang="en-US" sz="2400" dirty="0" err="1" smtClean="0"/>
              <a:t>silang</a:t>
            </a:r>
            <a:r>
              <a:rPr lang="en-US" sz="2400" dirty="0" smtClean="0"/>
              <a:t> </a:t>
            </a:r>
            <a:r>
              <a:rPr lang="en-US" sz="2400" dirty="0" err="1" smtClean="0"/>
              <a:t>tempat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serangkaian</a:t>
            </a:r>
            <a:r>
              <a:rPr lang="en-US" sz="2400" dirty="0" smtClean="0"/>
              <a:t> </a:t>
            </a:r>
            <a:r>
              <a:rPr lang="en-US" sz="2400" dirty="0" err="1" smtClean="0"/>
              <a:t>observasi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diambil</a:t>
            </a:r>
            <a:r>
              <a:rPr lang="en-US" sz="2400" dirty="0" smtClean="0"/>
              <a:t> pd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titik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. </a:t>
            </a:r>
            <a:r>
              <a:rPr lang="en-US" sz="2400" dirty="0" err="1" smtClean="0"/>
              <a:t>Misal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penduduk</a:t>
            </a:r>
            <a:r>
              <a:rPr lang="en-US" sz="2400" dirty="0" smtClean="0"/>
              <a:t> </a:t>
            </a:r>
            <a:r>
              <a:rPr lang="en-US" sz="2400" dirty="0" err="1" smtClean="0"/>
              <a:t>mislkin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2016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propinsi</a:t>
            </a:r>
            <a:endParaRPr lang="en-US" sz="2400" dirty="0" smtClean="0"/>
          </a:p>
          <a:p>
            <a:pPr marL="900113" indent="-539750" defTabSz="900113">
              <a:buAutoNum type="alphaLcPeriod"/>
            </a:pPr>
            <a:r>
              <a:rPr lang="en-US" sz="2400" dirty="0" smtClean="0"/>
              <a:t>Data panel (</a:t>
            </a:r>
            <a:r>
              <a:rPr lang="en-US" sz="2400" i="1" dirty="0" smtClean="0"/>
              <a:t>pooling data</a:t>
            </a:r>
            <a:r>
              <a:rPr lang="en-US" sz="2400" dirty="0" smtClean="0"/>
              <a:t>) : </a:t>
            </a:r>
            <a:r>
              <a:rPr lang="en-US" sz="2400" dirty="0" err="1" smtClean="0"/>
              <a:t>gabungan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runtut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silang</a:t>
            </a:r>
            <a:r>
              <a:rPr lang="en-US" sz="2400" dirty="0" smtClean="0"/>
              <a:t> </a:t>
            </a:r>
            <a:r>
              <a:rPr lang="en-US" sz="2400" dirty="0" err="1" smtClean="0"/>
              <a:t>tempat</a:t>
            </a:r>
            <a:r>
              <a:rPr lang="en-US" sz="2400" dirty="0" smtClean="0"/>
              <a:t> </a:t>
            </a:r>
            <a:r>
              <a:rPr lang="en-US" sz="2400" dirty="0" err="1" smtClean="0"/>
              <a:t>shg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lengkap</a:t>
            </a:r>
            <a:r>
              <a:rPr lang="en-US" sz="2400" dirty="0" smtClean="0"/>
              <a:t>. </a:t>
            </a:r>
            <a:r>
              <a:rPr lang="en-US" sz="2400" dirty="0" err="1" smtClean="0"/>
              <a:t>Misal</a:t>
            </a:r>
            <a:r>
              <a:rPr lang="en-US" sz="2400" dirty="0" smtClean="0"/>
              <a:t> Data </a:t>
            </a:r>
            <a:r>
              <a:rPr lang="en-US" sz="2400" dirty="0" err="1" smtClean="0"/>
              <a:t>faktor-faktor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mempengaruhi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pertumbuhan</a:t>
            </a:r>
            <a:r>
              <a:rPr lang="en-US" sz="2400" dirty="0" smtClean="0"/>
              <a:t> </a:t>
            </a:r>
            <a:r>
              <a:rPr lang="en-US" sz="2400" dirty="0" err="1" smtClean="0"/>
              <a:t>investasi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5 </a:t>
            </a:r>
            <a:r>
              <a:rPr lang="en-US" sz="2400" dirty="0" err="1" smtClean="0"/>
              <a:t>propinsi</a:t>
            </a:r>
            <a:r>
              <a:rPr lang="en-US" sz="2400" dirty="0" smtClean="0"/>
              <a:t>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</a:t>
            </a:r>
            <a:r>
              <a:rPr lang="en-US" sz="2400" dirty="0" err="1" smtClean="0"/>
              <a:t>kurun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ttn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14348" y="1428736"/>
            <a:ext cx="7772400" cy="1470025"/>
          </a:xfrm>
        </p:spPr>
        <p:txBody>
          <a:bodyPr/>
          <a:lstStyle/>
          <a:p>
            <a:r>
              <a:rPr lang="en-US" dirty="0" smtClean="0"/>
              <a:t>TERIMA KASIH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643042" y="2714620"/>
            <a:ext cx="6400800" cy="107157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SELAMAT BELAJAR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8434" name="Picture 2" descr="Image result for UCAPAN PENUTUP DALAM MATERI BELAJ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786190"/>
            <a:ext cx="2571750" cy="1714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3042" y="1285860"/>
            <a:ext cx="6500858" cy="4054485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tahapan-tahapan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dilalui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SIKLUS PROSES PENELITIAN</a:t>
            </a:r>
            <a:endParaRPr lang="en-US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643050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>
              <a:buNone/>
            </a:pPr>
            <a:endParaRPr lang="en-US" sz="1000" dirty="0"/>
          </a:p>
        </p:txBody>
      </p:sp>
      <p:sp>
        <p:nvSpPr>
          <p:cNvPr id="4" name="Oval 3"/>
          <p:cNvSpPr/>
          <p:nvPr/>
        </p:nvSpPr>
        <p:spPr>
          <a:xfrm>
            <a:off x="2143108" y="1428736"/>
            <a:ext cx="5143536" cy="464347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000496" y="2928934"/>
            <a:ext cx="1643074" cy="1571636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</a:rPr>
              <a:t>Teori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86182" y="1357298"/>
            <a:ext cx="192882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Perumusan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Masalah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00826" y="2071678"/>
            <a:ext cx="192882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</a:rPr>
              <a:t>H</a:t>
            </a:r>
            <a:r>
              <a:rPr lang="en-US" sz="2800" b="1" dirty="0" err="1" smtClean="0">
                <a:solidFill>
                  <a:schemeClr val="tx1"/>
                </a:solidFill>
              </a:rPr>
              <a:t>ipotesis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8662" y="2143116"/>
            <a:ext cx="192882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Generalisasi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472" y="3357562"/>
            <a:ext cx="192882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Analisis</a:t>
            </a:r>
            <a:r>
              <a:rPr lang="en-US" sz="2400" b="1" dirty="0" smtClean="0">
                <a:solidFill>
                  <a:schemeClr val="tx1"/>
                </a:solidFill>
              </a:rPr>
              <a:t> Data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29454" y="3357562"/>
            <a:ext cx="1928826" cy="8572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Desain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43570" y="4929198"/>
            <a:ext cx="192882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Pengukuran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43042" y="5000636"/>
            <a:ext cx="2143140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Pengumpulan</a:t>
            </a:r>
            <a:r>
              <a:rPr lang="en-US" sz="2400" b="1" dirty="0" smtClean="0">
                <a:solidFill>
                  <a:schemeClr val="tx1"/>
                </a:solidFill>
              </a:rPr>
              <a:t> data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43504" y="6286520"/>
            <a:ext cx="342902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Sumber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  <a:r>
              <a:rPr lang="en-US" dirty="0" err="1" smtClean="0">
                <a:solidFill>
                  <a:schemeClr val="tx1"/>
                </a:solidFill>
              </a:rPr>
              <a:t>Nachmias</a:t>
            </a:r>
            <a:r>
              <a:rPr lang="en-US" dirty="0" smtClean="0">
                <a:solidFill>
                  <a:schemeClr val="tx1"/>
                </a:solidFill>
              </a:rPr>
              <a:t> (1987:23)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Chevron 13"/>
          <p:cNvSpPr/>
          <p:nvPr/>
        </p:nvSpPr>
        <p:spPr>
          <a:xfrm rot="19533810">
            <a:off x="2998621" y="1712746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 rot="1268350">
            <a:off x="6013751" y="1755188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3497353">
            <a:off x="6996668" y="2996147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6813305">
            <a:off x="6914507" y="4414185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hevron 20"/>
          <p:cNvSpPr/>
          <p:nvPr/>
        </p:nvSpPr>
        <p:spPr>
          <a:xfrm rot="9276224">
            <a:off x="4417022" y="5774352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hevron 21"/>
          <p:cNvSpPr/>
          <p:nvPr/>
        </p:nvSpPr>
        <p:spPr>
          <a:xfrm rot="15546274">
            <a:off x="2141367" y="4498828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 rot="17358512">
            <a:off x="2030771" y="3030910"/>
            <a:ext cx="357190" cy="35719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KONSEP DASAR 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84" y="1600200"/>
            <a:ext cx="5286412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TEORI </a:t>
            </a:r>
          </a:p>
          <a:p>
            <a:pPr marL="514350" indent="-514350">
              <a:buAutoNum type="arabicPeriod"/>
            </a:pPr>
            <a:r>
              <a:rPr lang="en-US" dirty="0" smtClean="0"/>
              <a:t>KONSEP</a:t>
            </a:r>
          </a:p>
          <a:p>
            <a:pPr marL="514350" indent="-514350">
              <a:buAutoNum type="arabicPeriod"/>
            </a:pPr>
            <a:r>
              <a:rPr lang="en-US" dirty="0" smtClean="0"/>
              <a:t>VARIABEL;</a:t>
            </a:r>
          </a:p>
          <a:p>
            <a:pPr marL="514350" indent="-514350">
              <a:buAutoNum type="arabicPeriod"/>
            </a:pPr>
            <a:r>
              <a:rPr lang="en-US" dirty="0" smtClean="0"/>
              <a:t>DEFINISI KONSEP</a:t>
            </a:r>
          </a:p>
          <a:p>
            <a:pPr marL="514350" indent="-514350">
              <a:buAutoNum type="arabicPeriod"/>
            </a:pPr>
            <a:r>
              <a:rPr lang="en-US" dirty="0" smtClean="0"/>
              <a:t>DEFINISI OPERASIONAL</a:t>
            </a:r>
          </a:p>
          <a:p>
            <a:pPr marL="514350" indent="-514350">
              <a:buAutoNum type="arabicPeriod"/>
            </a:pPr>
            <a:r>
              <a:rPr lang="en-US" dirty="0" smtClean="0"/>
              <a:t>DATA  PENELITIAN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TEORI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definisinya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paling fundamental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Dari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 </a:t>
            </a:r>
            <a:r>
              <a:rPr lang="en-US" dirty="0" err="1" smtClean="0"/>
              <a:t>diamatinya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hipotesis-hipotesis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KONSEP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diamatinya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“</a:t>
            </a:r>
            <a:r>
              <a:rPr lang="en-US" dirty="0" smtClean="0">
                <a:solidFill>
                  <a:srgbClr val="FF0000"/>
                </a:solidFill>
              </a:rPr>
              <a:t>status </a:t>
            </a:r>
            <a:r>
              <a:rPr lang="en-US" dirty="0" err="1" smtClean="0">
                <a:solidFill>
                  <a:srgbClr val="FF0000"/>
                </a:solidFill>
              </a:rPr>
              <a:t>sosial</a:t>
            </a:r>
            <a:r>
              <a:rPr lang="en-US" dirty="0" smtClean="0"/>
              <a:t>”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komunitasnya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VARIABEL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netral</a:t>
            </a:r>
            <a:endParaRPr lang="en-US" dirty="0" smtClean="0"/>
          </a:p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/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prediktor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/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berubahnya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dependen</a:t>
            </a:r>
            <a:r>
              <a:rPr lang="en-US" dirty="0" smtClean="0"/>
              <a:t>/</a:t>
            </a:r>
            <a:r>
              <a:rPr lang="en-US" dirty="0" err="1" smtClean="0"/>
              <a:t>terikat</a:t>
            </a:r>
            <a:r>
              <a:rPr lang="en-US" dirty="0" smtClean="0"/>
              <a:t>/</a:t>
            </a:r>
            <a:r>
              <a:rPr lang="en-US" dirty="0" err="1" smtClean="0"/>
              <a:t>tergantung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endParaRPr lang="en-US" dirty="0" smtClean="0"/>
          </a:p>
          <a:p>
            <a:pPr marL="514350" indent="-514350">
              <a:buAutoNum type="arabicParenR" startAt="2"/>
            </a:pP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dependen</a:t>
            </a:r>
            <a:r>
              <a:rPr lang="en-US" dirty="0" smtClean="0"/>
              <a:t>/</a:t>
            </a:r>
            <a:r>
              <a:rPr lang="en-US" dirty="0" err="1" smtClean="0"/>
              <a:t>terikat</a:t>
            </a:r>
            <a:r>
              <a:rPr lang="en-US" dirty="0" smtClean="0"/>
              <a:t>/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3) </a:t>
            </a:r>
            <a:r>
              <a:rPr lang="en-US" dirty="0" err="1" smtClean="0"/>
              <a:t>Variabel</a:t>
            </a:r>
            <a:r>
              <a:rPr lang="en-US" dirty="0" smtClean="0"/>
              <a:t> intervening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var. </a:t>
            </a:r>
            <a:r>
              <a:rPr lang="en-US" dirty="0" err="1" smtClean="0"/>
              <a:t>independen</a:t>
            </a:r>
            <a:r>
              <a:rPr lang="en-US" dirty="0" smtClean="0"/>
              <a:t> &amp; </a:t>
            </a:r>
            <a:r>
              <a:rPr lang="en-US" dirty="0" err="1" smtClean="0"/>
              <a:t>dependen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&amp;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kualitas</a:t>
            </a:r>
            <a:r>
              <a:rPr lang="en-US" dirty="0" smtClean="0"/>
              <a:t> SDM (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)      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var</a:t>
            </a:r>
            <a:r>
              <a:rPr lang="en-US" dirty="0" smtClean="0"/>
              <a:t> intervening)       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(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dependen</a:t>
            </a:r>
            <a:r>
              <a:rPr lang="en-US" dirty="0" smtClean="0"/>
              <a:t>)</a:t>
            </a:r>
          </a:p>
          <a:p>
            <a:pPr marL="514350" indent="-514350">
              <a:buAutoNum type="arabicParenR" startAt="4"/>
            </a:pP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adl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agar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dependen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kelamin</a:t>
            </a:r>
            <a:r>
              <a:rPr lang="en-US" dirty="0" smtClean="0"/>
              <a:t>        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kontrolnya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143636" y="2571744"/>
            <a:ext cx="500066" cy="1588"/>
          </a:xfrm>
          <a:prstGeom prst="straightConnector1">
            <a:avLst/>
          </a:prstGeom>
          <a:ln w="19050" cmpd="sng">
            <a:solidFill>
              <a:schemeClr val="tx1"/>
            </a:solidFill>
            <a:headEnd w="lg" len="sm"/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7143768" y="2214554"/>
            <a:ext cx="571504" cy="1588"/>
          </a:xfrm>
          <a:prstGeom prst="straightConnector1">
            <a:avLst/>
          </a:prstGeom>
          <a:ln w="19050" cmpd="sng">
            <a:solidFill>
              <a:schemeClr val="tx1"/>
            </a:solidFill>
            <a:headEnd w="lg" len="sm"/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786446" y="5000636"/>
            <a:ext cx="500066" cy="1588"/>
          </a:xfrm>
          <a:prstGeom prst="straightConnector1">
            <a:avLst/>
          </a:prstGeom>
          <a:ln w="19050" cmpd="sng">
            <a:solidFill>
              <a:schemeClr val="tx1"/>
            </a:solidFill>
            <a:headEnd w="lg" len="sm"/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Definisi Variabel dan Operasionalisasi Variabel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Definisi Variabel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/>
              <a:t>Sugiyono</a:t>
            </a:r>
            <a:r>
              <a:rPr lang="en-US" dirty="0"/>
              <a:t> (2013:59)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orang,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dipelajari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ditarik</a:t>
            </a:r>
            <a:r>
              <a:rPr lang="en-US" dirty="0"/>
              <a:t> </a:t>
            </a:r>
            <a:r>
              <a:rPr lang="en-US" dirty="0" err="1"/>
              <a:t>kesimpulannya</a:t>
            </a:r>
            <a:r>
              <a:rPr lang="en-US" dirty="0" smtClean="0"/>
              <a:t>.</a:t>
            </a:r>
          </a:p>
          <a:p>
            <a:r>
              <a:rPr lang="en-US" dirty="0" err="1"/>
              <a:t>Variabel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(X)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 (Y).</a:t>
            </a:r>
          </a:p>
        </p:txBody>
      </p:sp>
    </p:spTree>
    <p:extLst>
      <p:ext uri="{BB962C8B-B14F-4D97-AF65-F5344CB8AC3E}">
        <p14:creationId xmlns:p14="http://schemas.microsoft.com/office/powerpoint/2010/main" val="329430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931</Words>
  <Application>Microsoft Office PowerPoint</Application>
  <PresentationFormat>On-screen Show (4:3)</PresentationFormat>
  <Paragraphs>100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LANDASAN KONSEPTUAL DAN ELEMEN-ELEMEN DASAR PENELITIAN</vt:lpstr>
      <vt:lpstr>PowerPoint Presentation</vt:lpstr>
      <vt:lpstr>SIKLUS PROSES PENELITIAN</vt:lpstr>
      <vt:lpstr>KONSEP DASAR PENELITIAN</vt:lpstr>
      <vt:lpstr>TEORI</vt:lpstr>
      <vt:lpstr>KONSEP</vt:lpstr>
      <vt:lpstr>VARIABEL</vt:lpstr>
      <vt:lpstr>PowerPoint Presentation</vt:lpstr>
      <vt:lpstr>Definisi Variabel dan Operasionalisasi Variabel</vt:lpstr>
      <vt:lpstr>Variabel</vt:lpstr>
      <vt:lpstr>Operasionalisasi Variabel</vt:lpstr>
      <vt:lpstr>DEFINISI KONSEP</vt:lpstr>
      <vt:lpstr>DEFINISI OPERASIONAL</vt:lpstr>
      <vt:lpstr>Contoh :</vt:lpstr>
      <vt:lpstr>DATA PENELITIAN</vt:lpstr>
      <vt:lpstr>PowerPoint Presentation</vt:lpstr>
      <vt:lpstr>MACAM DATA</vt:lpstr>
      <vt:lpstr>Dimensi waktu dan ruang 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ASUS</cp:lastModifiedBy>
  <cp:revision>29</cp:revision>
  <dcterms:created xsi:type="dcterms:W3CDTF">2017-10-24T03:02:34Z</dcterms:created>
  <dcterms:modified xsi:type="dcterms:W3CDTF">2022-01-02T13:51:42Z</dcterms:modified>
</cp:coreProperties>
</file>