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9" r:id="rId6"/>
    <p:sldId id="270" r:id="rId7"/>
    <p:sldId id="281" r:id="rId8"/>
    <p:sldId id="282" r:id="rId9"/>
    <p:sldId id="283" r:id="rId10"/>
    <p:sldId id="284" r:id="rId11"/>
    <p:sldId id="285" r:id="rId12"/>
    <p:sldId id="286" r:id="rId13"/>
    <p:sldId id="287" r:id="rId14"/>
    <p:sldId id="288" r:id="rId15"/>
    <p:sldId id="289" r:id="rId16"/>
    <p:sldId id="290" r:id="rId17"/>
    <p:sldId id="291" r:id="rId18"/>
    <p:sldId id="292" r:id="rId19"/>
    <p:sldId id="293" r:id="rId20"/>
    <p:sldId id="271" r:id="rId21"/>
    <p:sldId id="272" r:id="rId22"/>
    <p:sldId id="273" r:id="rId23"/>
    <p:sldId id="274" r:id="rId24"/>
    <p:sldId id="275" r:id="rId25"/>
    <p:sldId id="276" r:id="rId26"/>
    <p:sldId id="277" r:id="rId27"/>
    <p:sldId id="278" r:id="rId28"/>
    <p:sldId id="279" r:id="rId29"/>
    <p:sldId id="280"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06E5B2-0E71-416D-9286-A61C98D50A1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1549BAC-69EC-461C-855D-BF469FEC504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EEFD82D-3B2A-4B85-BA59-C2A040C38423}"/>
              </a:ext>
            </a:extLst>
          </p:cNvPr>
          <p:cNvSpPr>
            <a:spLocks noGrp="1"/>
          </p:cNvSpPr>
          <p:nvPr>
            <p:ph type="dt" sz="half" idx="10"/>
          </p:nvPr>
        </p:nvSpPr>
        <p:spPr/>
        <p:txBody>
          <a:bodyPr/>
          <a:lstStyle/>
          <a:p>
            <a:fld id="{934A3107-1BD7-4444-A505-5511CD789A97}" type="datetimeFigureOut">
              <a:rPr lang="en-US" smtClean="0"/>
              <a:t>4/4/2019</a:t>
            </a:fld>
            <a:endParaRPr lang="en-US" dirty="0"/>
          </a:p>
        </p:txBody>
      </p:sp>
      <p:sp>
        <p:nvSpPr>
          <p:cNvPr id="5" name="Footer Placeholder 4">
            <a:extLst>
              <a:ext uri="{FF2B5EF4-FFF2-40B4-BE49-F238E27FC236}">
                <a16:creationId xmlns:a16="http://schemas.microsoft.com/office/drawing/2014/main" id="{B810E714-BE26-42AF-9B9C-6F8EC51BDE1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8ECB1EB-1CE8-47BB-AFFD-B4B64D3DF683}"/>
              </a:ext>
            </a:extLst>
          </p:cNvPr>
          <p:cNvSpPr>
            <a:spLocks noGrp="1"/>
          </p:cNvSpPr>
          <p:nvPr>
            <p:ph type="sldNum" sz="quarter" idx="12"/>
          </p:nvPr>
        </p:nvSpPr>
        <p:spPr/>
        <p:txBody>
          <a:bodyPr/>
          <a:lstStyle/>
          <a:p>
            <a:fld id="{7F7BF615-2F69-4353-8EA6-D874AA38A7C0}" type="slidenum">
              <a:rPr lang="en-US" smtClean="0"/>
              <a:t>‹#›</a:t>
            </a:fld>
            <a:endParaRPr lang="en-US" dirty="0"/>
          </a:p>
        </p:txBody>
      </p:sp>
    </p:spTree>
    <p:extLst>
      <p:ext uri="{BB962C8B-B14F-4D97-AF65-F5344CB8AC3E}">
        <p14:creationId xmlns:p14="http://schemas.microsoft.com/office/powerpoint/2010/main" val="8661930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4ED454-0022-40F1-979E-DB1B85412F1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68FC4C6-CDAB-4743-B9DF-E462273B76B1}"/>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7B81DA-2829-493D-8A22-45B3CA4EBD53}"/>
              </a:ext>
            </a:extLst>
          </p:cNvPr>
          <p:cNvSpPr>
            <a:spLocks noGrp="1"/>
          </p:cNvSpPr>
          <p:nvPr>
            <p:ph type="dt" sz="half" idx="10"/>
          </p:nvPr>
        </p:nvSpPr>
        <p:spPr/>
        <p:txBody>
          <a:bodyPr/>
          <a:lstStyle/>
          <a:p>
            <a:fld id="{934A3107-1BD7-4444-A505-5511CD789A97}" type="datetimeFigureOut">
              <a:rPr lang="en-US" smtClean="0"/>
              <a:t>4/4/2019</a:t>
            </a:fld>
            <a:endParaRPr lang="en-US" dirty="0"/>
          </a:p>
        </p:txBody>
      </p:sp>
      <p:sp>
        <p:nvSpPr>
          <p:cNvPr id="5" name="Footer Placeholder 4">
            <a:extLst>
              <a:ext uri="{FF2B5EF4-FFF2-40B4-BE49-F238E27FC236}">
                <a16:creationId xmlns:a16="http://schemas.microsoft.com/office/drawing/2014/main" id="{62115072-CE04-4976-A67A-70BB5A52913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6DAF4A0-D92E-45A5-B04B-0E388149BF3A}"/>
              </a:ext>
            </a:extLst>
          </p:cNvPr>
          <p:cNvSpPr>
            <a:spLocks noGrp="1"/>
          </p:cNvSpPr>
          <p:nvPr>
            <p:ph type="sldNum" sz="quarter" idx="12"/>
          </p:nvPr>
        </p:nvSpPr>
        <p:spPr/>
        <p:txBody>
          <a:bodyPr/>
          <a:lstStyle/>
          <a:p>
            <a:fld id="{7F7BF615-2F69-4353-8EA6-D874AA38A7C0}" type="slidenum">
              <a:rPr lang="en-US" smtClean="0"/>
              <a:t>‹#›</a:t>
            </a:fld>
            <a:endParaRPr lang="en-US" dirty="0"/>
          </a:p>
        </p:txBody>
      </p:sp>
    </p:spTree>
    <p:extLst>
      <p:ext uri="{BB962C8B-B14F-4D97-AF65-F5344CB8AC3E}">
        <p14:creationId xmlns:p14="http://schemas.microsoft.com/office/powerpoint/2010/main" val="25421870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5A41028-F351-4B74-A56A-2447B267EC0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0B5176C-52E8-4F18-AA79-1A00F64AE61F}"/>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4137EFF-B221-4427-817F-A5C776B88583}"/>
              </a:ext>
            </a:extLst>
          </p:cNvPr>
          <p:cNvSpPr>
            <a:spLocks noGrp="1"/>
          </p:cNvSpPr>
          <p:nvPr>
            <p:ph type="dt" sz="half" idx="10"/>
          </p:nvPr>
        </p:nvSpPr>
        <p:spPr/>
        <p:txBody>
          <a:bodyPr/>
          <a:lstStyle/>
          <a:p>
            <a:fld id="{934A3107-1BD7-4444-A505-5511CD789A97}" type="datetimeFigureOut">
              <a:rPr lang="en-US" smtClean="0"/>
              <a:t>4/4/2019</a:t>
            </a:fld>
            <a:endParaRPr lang="en-US" dirty="0"/>
          </a:p>
        </p:txBody>
      </p:sp>
      <p:sp>
        <p:nvSpPr>
          <p:cNvPr id="5" name="Footer Placeholder 4">
            <a:extLst>
              <a:ext uri="{FF2B5EF4-FFF2-40B4-BE49-F238E27FC236}">
                <a16:creationId xmlns:a16="http://schemas.microsoft.com/office/drawing/2014/main" id="{982D9645-EEBF-487E-A49C-7061844356B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300E693-D6B5-4B36-844B-282682BFA350}"/>
              </a:ext>
            </a:extLst>
          </p:cNvPr>
          <p:cNvSpPr>
            <a:spLocks noGrp="1"/>
          </p:cNvSpPr>
          <p:nvPr>
            <p:ph type="sldNum" sz="quarter" idx="12"/>
          </p:nvPr>
        </p:nvSpPr>
        <p:spPr/>
        <p:txBody>
          <a:bodyPr/>
          <a:lstStyle/>
          <a:p>
            <a:fld id="{7F7BF615-2F69-4353-8EA6-D874AA38A7C0}" type="slidenum">
              <a:rPr lang="en-US" smtClean="0"/>
              <a:t>‹#›</a:t>
            </a:fld>
            <a:endParaRPr lang="en-US" dirty="0"/>
          </a:p>
        </p:txBody>
      </p:sp>
    </p:spTree>
    <p:extLst>
      <p:ext uri="{BB962C8B-B14F-4D97-AF65-F5344CB8AC3E}">
        <p14:creationId xmlns:p14="http://schemas.microsoft.com/office/powerpoint/2010/main" val="15624403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261E7-48F7-4AA5-AF95-7D2BF36F7B3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23B2843-B3E0-41B7-B3FE-05FA9C2CFF21}"/>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4C8DD93-3546-4D47-A9B0-8576AB410DD9}"/>
              </a:ext>
            </a:extLst>
          </p:cNvPr>
          <p:cNvSpPr>
            <a:spLocks noGrp="1"/>
          </p:cNvSpPr>
          <p:nvPr>
            <p:ph type="dt" sz="half" idx="10"/>
          </p:nvPr>
        </p:nvSpPr>
        <p:spPr/>
        <p:txBody>
          <a:bodyPr/>
          <a:lstStyle/>
          <a:p>
            <a:fld id="{934A3107-1BD7-4444-A505-5511CD789A97}" type="datetimeFigureOut">
              <a:rPr lang="en-US" smtClean="0"/>
              <a:t>4/4/2019</a:t>
            </a:fld>
            <a:endParaRPr lang="en-US" dirty="0"/>
          </a:p>
        </p:txBody>
      </p:sp>
      <p:sp>
        <p:nvSpPr>
          <p:cNvPr id="5" name="Footer Placeholder 4">
            <a:extLst>
              <a:ext uri="{FF2B5EF4-FFF2-40B4-BE49-F238E27FC236}">
                <a16:creationId xmlns:a16="http://schemas.microsoft.com/office/drawing/2014/main" id="{70D32C98-DB69-467E-BF34-997EBCDF884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F31F727-AFA8-4F43-91FC-E479FF258593}"/>
              </a:ext>
            </a:extLst>
          </p:cNvPr>
          <p:cNvSpPr>
            <a:spLocks noGrp="1"/>
          </p:cNvSpPr>
          <p:nvPr>
            <p:ph type="sldNum" sz="quarter" idx="12"/>
          </p:nvPr>
        </p:nvSpPr>
        <p:spPr/>
        <p:txBody>
          <a:bodyPr/>
          <a:lstStyle/>
          <a:p>
            <a:fld id="{7F7BF615-2F69-4353-8EA6-D874AA38A7C0}" type="slidenum">
              <a:rPr lang="en-US" smtClean="0"/>
              <a:t>‹#›</a:t>
            </a:fld>
            <a:endParaRPr lang="en-US" dirty="0"/>
          </a:p>
        </p:txBody>
      </p:sp>
    </p:spTree>
    <p:extLst>
      <p:ext uri="{BB962C8B-B14F-4D97-AF65-F5344CB8AC3E}">
        <p14:creationId xmlns:p14="http://schemas.microsoft.com/office/powerpoint/2010/main" val="12617013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FE5FC3-E10C-40CD-A976-5CD2D10B1B4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35CC4CA-03BD-462A-A7BA-349E7AE4FA2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4C07DFD-B503-4FF7-906A-8A7DB6FE6CEF}"/>
              </a:ext>
            </a:extLst>
          </p:cNvPr>
          <p:cNvSpPr>
            <a:spLocks noGrp="1"/>
          </p:cNvSpPr>
          <p:nvPr>
            <p:ph type="dt" sz="half" idx="10"/>
          </p:nvPr>
        </p:nvSpPr>
        <p:spPr/>
        <p:txBody>
          <a:bodyPr/>
          <a:lstStyle/>
          <a:p>
            <a:fld id="{934A3107-1BD7-4444-A505-5511CD789A97}" type="datetimeFigureOut">
              <a:rPr lang="en-US" smtClean="0"/>
              <a:t>4/4/2019</a:t>
            </a:fld>
            <a:endParaRPr lang="en-US" dirty="0"/>
          </a:p>
        </p:txBody>
      </p:sp>
      <p:sp>
        <p:nvSpPr>
          <p:cNvPr id="5" name="Footer Placeholder 4">
            <a:extLst>
              <a:ext uri="{FF2B5EF4-FFF2-40B4-BE49-F238E27FC236}">
                <a16:creationId xmlns:a16="http://schemas.microsoft.com/office/drawing/2014/main" id="{BE6C8932-2431-427B-AE7C-68AF9984E6F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7265410-B5AC-4294-A8A0-06F8E09FE327}"/>
              </a:ext>
            </a:extLst>
          </p:cNvPr>
          <p:cNvSpPr>
            <a:spLocks noGrp="1"/>
          </p:cNvSpPr>
          <p:nvPr>
            <p:ph type="sldNum" sz="quarter" idx="12"/>
          </p:nvPr>
        </p:nvSpPr>
        <p:spPr/>
        <p:txBody>
          <a:bodyPr/>
          <a:lstStyle/>
          <a:p>
            <a:fld id="{7F7BF615-2F69-4353-8EA6-D874AA38A7C0}" type="slidenum">
              <a:rPr lang="en-US" smtClean="0"/>
              <a:t>‹#›</a:t>
            </a:fld>
            <a:endParaRPr lang="en-US" dirty="0"/>
          </a:p>
        </p:txBody>
      </p:sp>
    </p:spTree>
    <p:extLst>
      <p:ext uri="{BB962C8B-B14F-4D97-AF65-F5344CB8AC3E}">
        <p14:creationId xmlns:p14="http://schemas.microsoft.com/office/powerpoint/2010/main" val="22208086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7BD5E-54AD-4500-8A07-ADB165D632F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5B71392-93FF-43FE-AC2E-D70F4D149740}"/>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A896328-05B2-4E65-BE54-951DF4CA2444}"/>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A9F97AE-6E4C-4AE6-B354-7001D073CF0D}"/>
              </a:ext>
            </a:extLst>
          </p:cNvPr>
          <p:cNvSpPr>
            <a:spLocks noGrp="1"/>
          </p:cNvSpPr>
          <p:nvPr>
            <p:ph type="dt" sz="half" idx="10"/>
          </p:nvPr>
        </p:nvSpPr>
        <p:spPr/>
        <p:txBody>
          <a:bodyPr/>
          <a:lstStyle/>
          <a:p>
            <a:fld id="{934A3107-1BD7-4444-A505-5511CD789A97}" type="datetimeFigureOut">
              <a:rPr lang="en-US" smtClean="0"/>
              <a:t>4/4/2019</a:t>
            </a:fld>
            <a:endParaRPr lang="en-US" dirty="0"/>
          </a:p>
        </p:txBody>
      </p:sp>
      <p:sp>
        <p:nvSpPr>
          <p:cNvPr id="6" name="Footer Placeholder 5">
            <a:extLst>
              <a:ext uri="{FF2B5EF4-FFF2-40B4-BE49-F238E27FC236}">
                <a16:creationId xmlns:a16="http://schemas.microsoft.com/office/drawing/2014/main" id="{307383E3-B1EA-4404-B893-BC58B6A37E9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0CF1CA3B-FBB5-4E81-897C-587B731BAACC}"/>
              </a:ext>
            </a:extLst>
          </p:cNvPr>
          <p:cNvSpPr>
            <a:spLocks noGrp="1"/>
          </p:cNvSpPr>
          <p:nvPr>
            <p:ph type="sldNum" sz="quarter" idx="12"/>
          </p:nvPr>
        </p:nvSpPr>
        <p:spPr/>
        <p:txBody>
          <a:bodyPr/>
          <a:lstStyle/>
          <a:p>
            <a:fld id="{7F7BF615-2F69-4353-8EA6-D874AA38A7C0}" type="slidenum">
              <a:rPr lang="en-US" smtClean="0"/>
              <a:t>‹#›</a:t>
            </a:fld>
            <a:endParaRPr lang="en-US" dirty="0"/>
          </a:p>
        </p:txBody>
      </p:sp>
    </p:spTree>
    <p:extLst>
      <p:ext uri="{BB962C8B-B14F-4D97-AF65-F5344CB8AC3E}">
        <p14:creationId xmlns:p14="http://schemas.microsoft.com/office/powerpoint/2010/main" val="4144212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7098A9-485A-4DA4-BBA8-D60EB269C03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4E665F4-F03C-4CED-837E-ECEE96AD214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04CEC8D-AEA6-4D8F-BA4E-28FF3FFDCC17}"/>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65B273D-E548-48A2-823C-0799AC1272B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CF3FB4A-AC3F-409E-8AD4-781840B4398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6BD5DEA-7DFA-4A1A-8DCE-485B10001149}"/>
              </a:ext>
            </a:extLst>
          </p:cNvPr>
          <p:cNvSpPr>
            <a:spLocks noGrp="1"/>
          </p:cNvSpPr>
          <p:nvPr>
            <p:ph type="dt" sz="half" idx="10"/>
          </p:nvPr>
        </p:nvSpPr>
        <p:spPr/>
        <p:txBody>
          <a:bodyPr/>
          <a:lstStyle/>
          <a:p>
            <a:fld id="{934A3107-1BD7-4444-A505-5511CD789A97}" type="datetimeFigureOut">
              <a:rPr lang="en-US" smtClean="0"/>
              <a:t>4/4/2019</a:t>
            </a:fld>
            <a:endParaRPr lang="en-US" dirty="0"/>
          </a:p>
        </p:txBody>
      </p:sp>
      <p:sp>
        <p:nvSpPr>
          <p:cNvPr id="8" name="Footer Placeholder 7">
            <a:extLst>
              <a:ext uri="{FF2B5EF4-FFF2-40B4-BE49-F238E27FC236}">
                <a16:creationId xmlns:a16="http://schemas.microsoft.com/office/drawing/2014/main" id="{56612159-8190-482F-A9FB-1B7B96787484}"/>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35EDBB3F-EB15-4133-A0D9-2AB587A06C4D}"/>
              </a:ext>
            </a:extLst>
          </p:cNvPr>
          <p:cNvSpPr>
            <a:spLocks noGrp="1"/>
          </p:cNvSpPr>
          <p:nvPr>
            <p:ph type="sldNum" sz="quarter" idx="12"/>
          </p:nvPr>
        </p:nvSpPr>
        <p:spPr/>
        <p:txBody>
          <a:bodyPr/>
          <a:lstStyle/>
          <a:p>
            <a:fld id="{7F7BF615-2F69-4353-8EA6-D874AA38A7C0}" type="slidenum">
              <a:rPr lang="en-US" smtClean="0"/>
              <a:t>‹#›</a:t>
            </a:fld>
            <a:endParaRPr lang="en-US" dirty="0"/>
          </a:p>
        </p:txBody>
      </p:sp>
    </p:spTree>
    <p:extLst>
      <p:ext uri="{BB962C8B-B14F-4D97-AF65-F5344CB8AC3E}">
        <p14:creationId xmlns:p14="http://schemas.microsoft.com/office/powerpoint/2010/main" val="1182635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9ECEF7-115C-4030-A616-A10E822E98C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10E96E4-3DEF-479E-8567-A333B03EE312}"/>
              </a:ext>
            </a:extLst>
          </p:cNvPr>
          <p:cNvSpPr>
            <a:spLocks noGrp="1"/>
          </p:cNvSpPr>
          <p:nvPr>
            <p:ph type="dt" sz="half" idx="10"/>
          </p:nvPr>
        </p:nvSpPr>
        <p:spPr/>
        <p:txBody>
          <a:bodyPr/>
          <a:lstStyle/>
          <a:p>
            <a:fld id="{934A3107-1BD7-4444-A505-5511CD789A97}" type="datetimeFigureOut">
              <a:rPr lang="en-US" smtClean="0"/>
              <a:t>4/4/2019</a:t>
            </a:fld>
            <a:endParaRPr lang="en-US" dirty="0"/>
          </a:p>
        </p:txBody>
      </p:sp>
      <p:sp>
        <p:nvSpPr>
          <p:cNvPr id="4" name="Footer Placeholder 3">
            <a:extLst>
              <a:ext uri="{FF2B5EF4-FFF2-40B4-BE49-F238E27FC236}">
                <a16:creationId xmlns:a16="http://schemas.microsoft.com/office/drawing/2014/main" id="{A9D1EAF8-C058-494A-B93D-7B47275357B5}"/>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48CBD5C5-4206-428D-991C-E265BEB5D197}"/>
              </a:ext>
            </a:extLst>
          </p:cNvPr>
          <p:cNvSpPr>
            <a:spLocks noGrp="1"/>
          </p:cNvSpPr>
          <p:nvPr>
            <p:ph type="sldNum" sz="quarter" idx="12"/>
          </p:nvPr>
        </p:nvSpPr>
        <p:spPr/>
        <p:txBody>
          <a:bodyPr/>
          <a:lstStyle/>
          <a:p>
            <a:fld id="{7F7BF615-2F69-4353-8EA6-D874AA38A7C0}" type="slidenum">
              <a:rPr lang="en-US" smtClean="0"/>
              <a:t>‹#›</a:t>
            </a:fld>
            <a:endParaRPr lang="en-US" dirty="0"/>
          </a:p>
        </p:txBody>
      </p:sp>
    </p:spTree>
    <p:extLst>
      <p:ext uri="{BB962C8B-B14F-4D97-AF65-F5344CB8AC3E}">
        <p14:creationId xmlns:p14="http://schemas.microsoft.com/office/powerpoint/2010/main" val="17908920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1EA5FC3-8170-42BE-B304-1F93D72F2FDF}"/>
              </a:ext>
            </a:extLst>
          </p:cNvPr>
          <p:cNvSpPr>
            <a:spLocks noGrp="1"/>
          </p:cNvSpPr>
          <p:nvPr>
            <p:ph type="dt" sz="half" idx="10"/>
          </p:nvPr>
        </p:nvSpPr>
        <p:spPr/>
        <p:txBody>
          <a:bodyPr/>
          <a:lstStyle/>
          <a:p>
            <a:fld id="{934A3107-1BD7-4444-A505-5511CD789A97}" type="datetimeFigureOut">
              <a:rPr lang="en-US" smtClean="0"/>
              <a:t>4/4/2019</a:t>
            </a:fld>
            <a:endParaRPr lang="en-US" dirty="0"/>
          </a:p>
        </p:txBody>
      </p:sp>
      <p:sp>
        <p:nvSpPr>
          <p:cNvPr id="3" name="Footer Placeholder 2">
            <a:extLst>
              <a:ext uri="{FF2B5EF4-FFF2-40B4-BE49-F238E27FC236}">
                <a16:creationId xmlns:a16="http://schemas.microsoft.com/office/drawing/2014/main" id="{80C6A6E2-71F6-45D2-9F15-A8AFACE53F6D}"/>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5BE37967-3CEC-4101-BFB6-A66E142E669F}"/>
              </a:ext>
            </a:extLst>
          </p:cNvPr>
          <p:cNvSpPr>
            <a:spLocks noGrp="1"/>
          </p:cNvSpPr>
          <p:nvPr>
            <p:ph type="sldNum" sz="quarter" idx="12"/>
          </p:nvPr>
        </p:nvSpPr>
        <p:spPr/>
        <p:txBody>
          <a:bodyPr/>
          <a:lstStyle/>
          <a:p>
            <a:fld id="{7F7BF615-2F69-4353-8EA6-D874AA38A7C0}" type="slidenum">
              <a:rPr lang="en-US" smtClean="0"/>
              <a:t>‹#›</a:t>
            </a:fld>
            <a:endParaRPr lang="en-US" dirty="0"/>
          </a:p>
        </p:txBody>
      </p:sp>
    </p:spTree>
    <p:extLst>
      <p:ext uri="{BB962C8B-B14F-4D97-AF65-F5344CB8AC3E}">
        <p14:creationId xmlns:p14="http://schemas.microsoft.com/office/powerpoint/2010/main" val="1061136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B8E8D8-4D28-4B5F-A743-9CB26E48D34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1E80731-8252-44D9-AD15-77EC471F857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DEF1A77-7D3F-4DFB-A49B-B1572BC107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E568FA1-F13D-4DF7-84A4-62DB25AFA736}"/>
              </a:ext>
            </a:extLst>
          </p:cNvPr>
          <p:cNvSpPr>
            <a:spLocks noGrp="1"/>
          </p:cNvSpPr>
          <p:nvPr>
            <p:ph type="dt" sz="half" idx="10"/>
          </p:nvPr>
        </p:nvSpPr>
        <p:spPr/>
        <p:txBody>
          <a:bodyPr/>
          <a:lstStyle/>
          <a:p>
            <a:fld id="{934A3107-1BD7-4444-A505-5511CD789A97}" type="datetimeFigureOut">
              <a:rPr lang="en-US" smtClean="0"/>
              <a:t>4/4/2019</a:t>
            </a:fld>
            <a:endParaRPr lang="en-US" dirty="0"/>
          </a:p>
        </p:txBody>
      </p:sp>
      <p:sp>
        <p:nvSpPr>
          <p:cNvPr id="6" name="Footer Placeholder 5">
            <a:extLst>
              <a:ext uri="{FF2B5EF4-FFF2-40B4-BE49-F238E27FC236}">
                <a16:creationId xmlns:a16="http://schemas.microsoft.com/office/drawing/2014/main" id="{4BE90E22-15EC-44F0-B06C-104632273E0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071FFF21-59DC-4B36-AB81-E6DB58342559}"/>
              </a:ext>
            </a:extLst>
          </p:cNvPr>
          <p:cNvSpPr>
            <a:spLocks noGrp="1"/>
          </p:cNvSpPr>
          <p:nvPr>
            <p:ph type="sldNum" sz="quarter" idx="12"/>
          </p:nvPr>
        </p:nvSpPr>
        <p:spPr/>
        <p:txBody>
          <a:bodyPr/>
          <a:lstStyle/>
          <a:p>
            <a:fld id="{7F7BF615-2F69-4353-8EA6-D874AA38A7C0}" type="slidenum">
              <a:rPr lang="en-US" smtClean="0"/>
              <a:t>‹#›</a:t>
            </a:fld>
            <a:endParaRPr lang="en-US" dirty="0"/>
          </a:p>
        </p:txBody>
      </p:sp>
    </p:spTree>
    <p:extLst>
      <p:ext uri="{BB962C8B-B14F-4D97-AF65-F5344CB8AC3E}">
        <p14:creationId xmlns:p14="http://schemas.microsoft.com/office/powerpoint/2010/main" val="193722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751E50-F1CF-4BA8-ABED-3B350011D96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904100A-A9F7-44A7-A177-D0686870E97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2FAA3820-A394-4D10-811E-50A196ACCB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30F19C4-0746-4A90-9527-C58648749DE2}"/>
              </a:ext>
            </a:extLst>
          </p:cNvPr>
          <p:cNvSpPr>
            <a:spLocks noGrp="1"/>
          </p:cNvSpPr>
          <p:nvPr>
            <p:ph type="dt" sz="half" idx="10"/>
          </p:nvPr>
        </p:nvSpPr>
        <p:spPr/>
        <p:txBody>
          <a:bodyPr/>
          <a:lstStyle/>
          <a:p>
            <a:fld id="{934A3107-1BD7-4444-A505-5511CD789A97}" type="datetimeFigureOut">
              <a:rPr lang="en-US" smtClean="0"/>
              <a:t>4/4/2019</a:t>
            </a:fld>
            <a:endParaRPr lang="en-US" dirty="0"/>
          </a:p>
        </p:txBody>
      </p:sp>
      <p:sp>
        <p:nvSpPr>
          <p:cNvPr id="6" name="Footer Placeholder 5">
            <a:extLst>
              <a:ext uri="{FF2B5EF4-FFF2-40B4-BE49-F238E27FC236}">
                <a16:creationId xmlns:a16="http://schemas.microsoft.com/office/drawing/2014/main" id="{B5B8A240-6986-4847-BD2C-488B8DE999B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D1BA622-52A0-44BC-A0E6-CDAA4108C7C4}"/>
              </a:ext>
            </a:extLst>
          </p:cNvPr>
          <p:cNvSpPr>
            <a:spLocks noGrp="1"/>
          </p:cNvSpPr>
          <p:nvPr>
            <p:ph type="sldNum" sz="quarter" idx="12"/>
          </p:nvPr>
        </p:nvSpPr>
        <p:spPr/>
        <p:txBody>
          <a:bodyPr/>
          <a:lstStyle/>
          <a:p>
            <a:fld id="{7F7BF615-2F69-4353-8EA6-D874AA38A7C0}" type="slidenum">
              <a:rPr lang="en-US" smtClean="0"/>
              <a:t>‹#›</a:t>
            </a:fld>
            <a:endParaRPr lang="en-US" dirty="0"/>
          </a:p>
        </p:txBody>
      </p:sp>
    </p:spTree>
    <p:extLst>
      <p:ext uri="{BB962C8B-B14F-4D97-AF65-F5344CB8AC3E}">
        <p14:creationId xmlns:p14="http://schemas.microsoft.com/office/powerpoint/2010/main" val="36979598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134E014-CBF4-4B1C-9BDB-1FE06A12E82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B8A6F8F-7C6F-40C0-A215-811006965F7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747E6B2-A5A3-490B-8228-961E90FDB72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4A3107-1BD7-4444-A505-5511CD789A97}" type="datetimeFigureOut">
              <a:rPr lang="en-US" smtClean="0"/>
              <a:t>4/4/2019</a:t>
            </a:fld>
            <a:endParaRPr lang="en-US" dirty="0"/>
          </a:p>
        </p:txBody>
      </p:sp>
      <p:sp>
        <p:nvSpPr>
          <p:cNvPr id="5" name="Footer Placeholder 4">
            <a:extLst>
              <a:ext uri="{FF2B5EF4-FFF2-40B4-BE49-F238E27FC236}">
                <a16:creationId xmlns:a16="http://schemas.microsoft.com/office/drawing/2014/main" id="{E55E7D8B-2315-4792-A533-4D05EB2280E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7F243B3C-F2A7-4C28-B080-9157FE4EAC7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7BF615-2F69-4353-8EA6-D874AA38A7C0}" type="slidenum">
              <a:rPr lang="en-US" smtClean="0"/>
              <a:t>‹#›</a:t>
            </a:fld>
            <a:endParaRPr lang="en-US" dirty="0"/>
          </a:p>
        </p:txBody>
      </p:sp>
    </p:spTree>
    <p:extLst>
      <p:ext uri="{BB962C8B-B14F-4D97-AF65-F5344CB8AC3E}">
        <p14:creationId xmlns:p14="http://schemas.microsoft.com/office/powerpoint/2010/main" val="20894581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CD2D4A-7221-4048-BFD2-224179CF01CD}"/>
              </a:ext>
            </a:extLst>
          </p:cNvPr>
          <p:cNvSpPr>
            <a:spLocks noGrp="1"/>
          </p:cNvSpPr>
          <p:nvPr>
            <p:ph type="ctrTitle"/>
          </p:nvPr>
        </p:nvSpPr>
        <p:spPr/>
        <p:txBody>
          <a:bodyPr/>
          <a:lstStyle/>
          <a:p>
            <a:r>
              <a:rPr lang="en-US" dirty="0">
                <a:latin typeface="Times New Roman" panose="02020603050405020304" pitchFamily="18" charset="0"/>
                <a:cs typeface="Times New Roman" panose="02020603050405020304" pitchFamily="18" charset="0"/>
              </a:rPr>
              <a:t>ETIKA PEMERINTAHAN</a:t>
            </a:r>
          </a:p>
        </p:txBody>
      </p:sp>
      <p:sp>
        <p:nvSpPr>
          <p:cNvPr id="3" name="Subtitle 2">
            <a:extLst>
              <a:ext uri="{FF2B5EF4-FFF2-40B4-BE49-F238E27FC236}">
                <a16:creationId xmlns:a16="http://schemas.microsoft.com/office/drawing/2014/main" id="{A49BD627-D49E-433C-B5B5-504E1EF885D4}"/>
              </a:ext>
            </a:extLst>
          </p:cNvPr>
          <p:cNvSpPr>
            <a:spLocks noGrp="1"/>
          </p:cNvSpPr>
          <p:nvPr>
            <p:ph type="subTitle" idx="1"/>
          </p:nvPr>
        </p:nvSpPr>
        <p:spPr/>
        <p:txBody>
          <a:bodyPr>
            <a:normAutofit/>
          </a:bodyPr>
          <a:lstStyle/>
          <a:p>
            <a:r>
              <a:rPr lang="en-US" sz="3200" dirty="0">
                <a:latin typeface="Times New Roman" panose="02020603050405020304" pitchFamily="18" charset="0"/>
                <a:cs typeface="Times New Roman" panose="02020603050405020304" pitchFamily="18" charset="0"/>
              </a:rPr>
              <a:t>YUNI SATIA RAHAYU</a:t>
            </a:r>
          </a:p>
        </p:txBody>
      </p:sp>
    </p:spTree>
    <p:extLst>
      <p:ext uri="{BB962C8B-B14F-4D97-AF65-F5344CB8AC3E}">
        <p14:creationId xmlns:p14="http://schemas.microsoft.com/office/powerpoint/2010/main" val="12993875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97024"/>
          </a:xfrm>
        </p:spPr>
        <p:txBody>
          <a:bodyPr>
            <a:normAutofit fontScale="90000"/>
          </a:bodyPr>
          <a:lstStyle/>
          <a:p>
            <a:endParaRPr lang="en-US" dirty="0"/>
          </a:p>
        </p:txBody>
      </p:sp>
      <p:sp>
        <p:nvSpPr>
          <p:cNvPr id="3" name="Content Placeholder 2"/>
          <p:cNvSpPr>
            <a:spLocks noGrp="1"/>
          </p:cNvSpPr>
          <p:nvPr>
            <p:ph idx="1"/>
          </p:nvPr>
        </p:nvSpPr>
        <p:spPr>
          <a:xfrm>
            <a:off x="838200" y="862150"/>
            <a:ext cx="10515600" cy="5314813"/>
          </a:xfrm>
        </p:spPr>
        <p:txBody>
          <a:bodyPr/>
          <a:lstStyle/>
          <a:p>
            <a:r>
              <a:rPr lang="id-ID" dirty="0" smtClean="0"/>
              <a:t>Etika terbentuk dari aturan pertimbangan yang tinggi. Ya</a:t>
            </a:r>
            <a:r>
              <a:rPr lang="en-US" dirty="0" smtClean="0"/>
              <a:t>ng</a:t>
            </a:r>
            <a:r>
              <a:rPr lang="id-ID" dirty="0" smtClean="0"/>
              <a:t> benar vs tidak benar dan  pantas vs tidak pantas. P</a:t>
            </a:r>
            <a:r>
              <a:rPr lang="en-US" dirty="0" smtClean="0"/>
              <a:t>e</a:t>
            </a:r>
            <a:r>
              <a:rPr lang="id-ID" dirty="0" smtClean="0"/>
              <a:t>rilaku dan tindakan birokrasi dalam melaksanakan fungsi dan kerjanya, apakah ia menyimpang dari aturan dan ketentuan atau tidak, untuk itu perlu aturan yang tegas dan nyata, sebab berbicara tentang etika biasanya tidak tertulis dan sanksinya berupa sanksi sosial yang situasional dan kondisional tergantung tradisi dan kebiasaan masyarakat tersebut. Maka dituntut adanya payung hukum.</a:t>
            </a:r>
          </a:p>
          <a:p>
            <a:r>
              <a:rPr lang="id-ID" dirty="0" smtClean="0"/>
              <a:t>Peraturan kepegawaian sebagai bagian dari penerapan etika birokrasi. Peraturan ini tertuang dalam Kode Etik Pegawai Negeri. Akan tetapi kode etik ini belum kentara hasil dan fungsinya.</a:t>
            </a:r>
            <a:endParaRPr lang="id-ID" dirty="0"/>
          </a:p>
        </p:txBody>
      </p:sp>
    </p:spTree>
    <p:extLst>
      <p:ext uri="{BB962C8B-B14F-4D97-AF65-F5344CB8AC3E}">
        <p14:creationId xmlns:p14="http://schemas.microsoft.com/office/powerpoint/2010/main" val="15332532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248829"/>
          </a:xfrm>
        </p:spPr>
        <p:txBody>
          <a:bodyPr>
            <a:normAutofit fontScale="90000"/>
          </a:bodyPr>
          <a:lstStyle/>
          <a:p>
            <a:endParaRPr lang="en-US" dirty="0"/>
          </a:p>
        </p:txBody>
      </p:sp>
      <p:sp>
        <p:nvSpPr>
          <p:cNvPr id="3" name="Content Placeholder 2"/>
          <p:cNvSpPr>
            <a:spLocks noGrp="1"/>
          </p:cNvSpPr>
          <p:nvPr>
            <p:ph idx="1"/>
          </p:nvPr>
        </p:nvSpPr>
        <p:spPr>
          <a:xfrm>
            <a:off x="838200" y="613954"/>
            <a:ext cx="10515600" cy="5563009"/>
          </a:xfrm>
        </p:spPr>
        <p:txBody>
          <a:bodyPr>
            <a:normAutofit/>
          </a:bodyPr>
          <a:lstStyle/>
          <a:p>
            <a:r>
              <a:rPr lang="id-ID" dirty="0" smtClean="0"/>
              <a:t>Namun, dengan etik</a:t>
            </a:r>
            <a:r>
              <a:rPr lang="en-US" dirty="0" smtClean="0"/>
              <a:t>a</a:t>
            </a:r>
            <a:r>
              <a:rPr lang="id-ID" dirty="0" smtClean="0"/>
              <a:t> ini mengupayakan aparat birokrasi yang lebih jujur, bertanggung  jawab, disiplin, rajin, memiliki moral yang baik, tidak melakukan perbuatan tercela seperti korupsi, kolusi dan nepotisme. Oleh karena itu, perlu usaha dan latihan serta penegakan sanksi yang tegas dan jelas kepada mereka yang melanggar etik</a:t>
            </a:r>
            <a:r>
              <a:rPr lang="en-US" dirty="0" smtClean="0"/>
              <a:t>a</a:t>
            </a:r>
            <a:r>
              <a:rPr lang="id-ID" dirty="0" smtClean="0"/>
              <a:t> atau aturan yang ditetapkan.</a:t>
            </a:r>
          </a:p>
          <a:p>
            <a:r>
              <a:rPr lang="id-ID" dirty="0" smtClean="0"/>
              <a:t>Ada beberapa hal yang perlu dihindari oleh birokrasi, antara lain :</a:t>
            </a:r>
          </a:p>
          <a:p>
            <a:pPr marL="514350" indent="-514350">
              <a:buAutoNum type="arabicPeriod"/>
            </a:pPr>
            <a:r>
              <a:rPr lang="id-ID" dirty="0" smtClean="0"/>
              <a:t>Ikut serta dalam transaksi bisnis pribadi atau perusahaan swasta untuk keuntungan  pribadi dengan mengatasnamakan jabatan kedinasan,</a:t>
            </a:r>
          </a:p>
          <a:p>
            <a:pPr marL="514350" indent="-514350">
              <a:buAutoNum type="arabicPeriod"/>
            </a:pPr>
            <a:r>
              <a:rPr lang="id-ID" dirty="0" smtClean="0"/>
              <a:t>Menerima segala sesuatu hadiah dari pihak swasta pada saat ia melakukan transaksi untuk kepentingan dinas,</a:t>
            </a:r>
            <a:endParaRPr lang="id-ID" dirty="0"/>
          </a:p>
        </p:txBody>
      </p:sp>
    </p:spTree>
    <p:extLst>
      <p:ext uri="{BB962C8B-B14F-4D97-AF65-F5344CB8AC3E}">
        <p14:creationId xmlns:p14="http://schemas.microsoft.com/office/powerpoint/2010/main" val="33773041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327206"/>
          </a:xfrm>
        </p:spPr>
        <p:txBody>
          <a:bodyPr>
            <a:normAutofit fontScale="90000"/>
          </a:bodyPr>
          <a:lstStyle/>
          <a:p>
            <a:endParaRPr lang="en-US" dirty="0"/>
          </a:p>
        </p:txBody>
      </p:sp>
      <p:sp>
        <p:nvSpPr>
          <p:cNvPr id="3" name="Content Placeholder 2"/>
          <p:cNvSpPr>
            <a:spLocks noGrp="1"/>
          </p:cNvSpPr>
          <p:nvPr>
            <p:ph idx="1"/>
          </p:nvPr>
        </p:nvSpPr>
        <p:spPr>
          <a:xfrm>
            <a:off x="838200" y="692332"/>
            <a:ext cx="10515600" cy="5484631"/>
          </a:xfrm>
        </p:spPr>
        <p:txBody>
          <a:bodyPr/>
          <a:lstStyle/>
          <a:p>
            <a:pPr marL="0" indent="0">
              <a:buNone/>
            </a:pPr>
            <a:r>
              <a:rPr lang="id-ID" dirty="0" smtClean="0"/>
              <a:t>3. Membicarakan masa depan peluang kerja diluar instansi pada saat ia berada dalam tugas-tugas sebagai pejabat pemerintah, </a:t>
            </a:r>
          </a:p>
          <a:p>
            <a:pPr marL="0" indent="0">
              <a:buNone/>
            </a:pPr>
            <a:r>
              <a:rPr lang="id-ID" dirty="0" smtClean="0"/>
              <a:t>4. Membocorkan informasi komersial/ekonomis yang bersifat rahasia kepada pihak-pihak yang tidak berhak, </a:t>
            </a:r>
          </a:p>
          <a:p>
            <a:pPr marL="0" indent="0">
              <a:buNone/>
            </a:pPr>
            <a:r>
              <a:rPr lang="id-ID" dirty="0" smtClean="0"/>
              <a:t>5. Terlalu erat berurusan dengan orang-orang diluar instansi pemerintah yang dalam menjalankan bisnis pokoknya tergantung izin pemerintah.</a:t>
            </a:r>
            <a:endParaRPr lang="en-US" dirty="0" smtClean="0"/>
          </a:p>
          <a:p>
            <a:r>
              <a:rPr lang="id-ID" dirty="0" smtClean="0"/>
              <a:t>Etika pemerintahan seyogyanya dikembangkan dalam upaya pencapaian misi, artinya, setiap tindakan yang dinilai tidak sesuai- dianggap tidak mendukung- apalagi dirasakan dapat menghambat pencapaian misi dimaksud, seyogyanya dianggap sebagai satu pelanggaran etik</a:t>
            </a:r>
            <a:r>
              <a:rPr lang="en-US" dirty="0" smtClean="0"/>
              <a:t>a</a:t>
            </a:r>
            <a:r>
              <a:rPr lang="id-ID" dirty="0" smtClean="0"/>
              <a:t>.</a:t>
            </a:r>
          </a:p>
          <a:p>
            <a:pPr marL="0" indent="0">
              <a:buNone/>
            </a:pPr>
            <a:endParaRPr lang="id-ID" dirty="0"/>
          </a:p>
        </p:txBody>
      </p:sp>
    </p:spTree>
    <p:extLst>
      <p:ext uri="{BB962C8B-B14F-4D97-AF65-F5344CB8AC3E}">
        <p14:creationId xmlns:p14="http://schemas.microsoft.com/office/powerpoint/2010/main" val="29678069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366395"/>
          </a:xfrm>
        </p:spPr>
        <p:txBody>
          <a:bodyPr>
            <a:normAutofit fontScale="90000"/>
          </a:bodyPr>
          <a:lstStyle/>
          <a:p>
            <a:endParaRPr lang="en-US" dirty="0"/>
          </a:p>
        </p:txBody>
      </p:sp>
      <p:sp>
        <p:nvSpPr>
          <p:cNvPr id="3" name="Content Placeholder 2"/>
          <p:cNvSpPr>
            <a:spLocks noGrp="1"/>
          </p:cNvSpPr>
          <p:nvPr>
            <p:ph idx="1"/>
          </p:nvPr>
        </p:nvSpPr>
        <p:spPr>
          <a:xfrm>
            <a:off x="838200" y="731520"/>
            <a:ext cx="10515600" cy="5445443"/>
          </a:xfrm>
        </p:spPr>
        <p:txBody>
          <a:bodyPr/>
          <a:lstStyle/>
          <a:p>
            <a:r>
              <a:rPr lang="en-US" dirty="0" smtClean="0"/>
              <a:t>ASN </a:t>
            </a:r>
            <a:r>
              <a:rPr lang="id-ID" dirty="0" smtClean="0"/>
              <a:t>yang malas masuk kantor, tidak secara sungguh-sungguh melaksanakan tugas yang dipercayakan kepadanya, minimal dapat dinilai telah melanggar etika profesi </a:t>
            </a:r>
            <a:r>
              <a:rPr lang="en-US" dirty="0" smtClean="0"/>
              <a:t>ASN</a:t>
            </a:r>
            <a:r>
              <a:rPr lang="id-ID" dirty="0" smtClean="0"/>
              <a:t>.</a:t>
            </a:r>
          </a:p>
          <a:p>
            <a:r>
              <a:rPr lang="id-ID" dirty="0" smtClean="0"/>
              <a:t>Mereka yang menyalahgunakan kekuasaan untuk kepentingan pribadi, kelompok atau golongan dengan merugikan kepentingan umum pada hakikatnya telah melanggar etika pemerintahan.</a:t>
            </a:r>
          </a:p>
          <a:p>
            <a:r>
              <a:rPr lang="id-ID" dirty="0" smtClean="0"/>
              <a:t>Etika pemerintahan mengamanatkan agar pejabat memiliki rasa kepedulian tinggi dalam memberikan pelayanan kepada publik, siap mundur apabila merasa dirinya telah melanggar kaidah dan sistem nilai atau pun dianggap tidak mampu memenuhi amanah masyarakat, bangsa dan negara.</a:t>
            </a:r>
          </a:p>
          <a:p>
            <a:endParaRPr lang="en-US" dirty="0"/>
          </a:p>
        </p:txBody>
      </p:sp>
    </p:spTree>
    <p:extLst>
      <p:ext uri="{BB962C8B-B14F-4D97-AF65-F5344CB8AC3E}">
        <p14:creationId xmlns:p14="http://schemas.microsoft.com/office/powerpoint/2010/main" val="35705076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392521"/>
          </a:xfrm>
        </p:spPr>
        <p:txBody>
          <a:bodyPr>
            <a:normAutofit fontScale="90000"/>
          </a:bodyPr>
          <a:lstStyle/>
          <a:p>
            <a:endParaRPr lang="en-US"/>
          </a:p>
        </p:txBody>
      </p:sp>
      <p:sp>
        <p:nvSpPr>
          <p:cNvPr id="3" name="Content Placeholder 2"/>
          <p:cNvSpPr>
            <a:spLocks noGrp="1"/>
          </p:cNvSpPr>
          <p:nvPr>
            <p:ph idx="1"/>
          </p:nvPr>
        </p:nvSpPr>
        <p:spPr>
          <a:xfrm>
            <a:off x="838200" y="757646"/>
            <a:ext cx="10515600" cy="5419317"/>
          </a:xfrm>
        </p:spPr>
        <p:txBody>
          <a:bodyPr/>
          <a:lstStyle/>
          <a:p>
            <a:r>
              <a:rPr lang="id-ID" dirty="0" smtClean="0"/>
              <a:t>Etika ini dimaksud untuk mewujudkan pemerintahan yang bersih, efesien dan efektif serta menumbuhkan suasana politik yang demokratis yang bercirikan keterbukaan, rasa bertanggung jawab, tanggap akan aspirasi rakyat, menghargai  perbedaan, jujur dalam persaingan, kesediaan untuk menerima pendapat yang lebih  benar walau datang dari orang per-orang ataupun kelompok orang, serta menjunjung tinggi Hak Asasi Manusia.</a:t>
            </a:r>
          </a:p>
          <a:p>
            <a:r>
              <a:rPr lang="id-ID" dirty="0" smtClean="0"/>
              <a:t>Etika pemerintahan selalu berkaitan dengan nilai-nilai keutamaan yang  berhubungan dengan hak-hak dasar warga negara selaku manusia sosial.  Nilai-nilai keutamaan yang dikembangkan dalam etika kepemerintahan adalah</a:t>
            </a:r>
            <a:r>
              <a:rPr lang="en-US" dirty="0" smtClean="0"/>
              <a:t>:</a:t>
            </a:r>
            <a:endParaRPr lang="id-ID" dirty="0"/>
          </a:p>
        </p:txBody>
      </p:sp>
    </p:spTree>
    <p:extLst>
      <p:ext uri="{BB962C8B-B14F-4D97-AF65-F5344CB8AC3E}">
        <p14:creationId xmlns:p14="http://schemas.microsoft.com/office/powerpoint/2010/main" val="21031801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31709"/>
          </a:xfrm>
        </p:spPr>
        <p:txBody>
          <a:bodyPr>
            <a:normAutofit fontScale="90000"/>
          </a:bodyPr>
          <a:lstStyle/>
          <a:p>
            <a:endParaRPr lang="en-US" dirty="0"/>
          </a:p>
        </p:txBody>
      </p:sp>
      <p:sp>
        <p:nvSpPr>
          <p:cNvPr id="3" name="Content Placeholder 2"/>
          <p:cNvSpPr>
            <a:spLocks noGrp="1"/>
          </p:cNvSpPr>
          <p:nvPr>
            <p:ph idx="1"/>
          </p:nvPr>
        </p:nvSpPr>
        <p:spPr>
          <a:xfrm>
            <a:off x="838200" y="796834"/>
            <a:ext cx="10515600" cy="5380129"/>
          </a:xfrm>
        </p:spPr>
        <p:txBody>
          <a:bodyPr>
            <a:normAutofit/>
          </a:bodyPr>
          <a:lstStyle/>
          <a:p>
            <a:pPr marL="0" indent="0">
              <a:buNone/>
            </a:pPr>
            <a:r>
              <a:rPr lang="en-US" dirty="0" smtClean="0"/>
              <a:t>1. </a:t>
            </a:r>
            <a:r>
              <a:rPr lang="id-ID" dirty="0" smtClean="0"/>
              <a:t>Penghormatan terhadap </a:t>
            </a:r>
            <a:r>
              <a:rPr lang="en-US" dirty="0" err="1" smtClean="0"/>
              <a:t>ke</a:t>
            </a:r>
            <a:r>
              <a:rPr lang="id-ID" dirty="0" smtClean="0"/>
              <a:t>hidup</a:t>
            </a:r>
            <a:r>
              <a:rPr lang="en-US" dirty="0" smtClean="0"/>
              <a:t>an</a:t>
            </a:r>
            <a:r>
              <a:rPr lang="id-ID" dirty="0" smtClean="0"/>
              <a:t> manusia dan hak asasi manusia. </a:t>
            </a:r>
          </a:p>
          <a:p>
            <a:pPr marL="0" indent="0">
              <a:buNone/>
            </a:pPr>
            <a:r>
              <a:rPr lang="id-ID" dirty="0" smtClean="0"/>
              <a:t>2. Kejujuran (</a:t>
            </a:r>
            <a:r>
              <a:rPr lang="id-ID" i="1" dirty="0" smtClean="0"/>
              <a:t>honesty</a:t>
            </a:r>
            <a:r>
              <a:rPr lang="id-ID" dirty="0" smtClean="0"/>
              <a:t>) baik terhadap diri sendiri maupun terhadap manusia lainnya. </a:t>
            </a:r>
          </a:p>
          <a:p>
            <a:pPr marL="0" indent="0">
              <a:buNone/>
            </a:pPr>
            <a:r>
              <a:rPr lang="id-ID" dirty="0" smtClean="0"/>
              <a:t>3. Keadilan (</a:t>
            </a:r>
            <a:r>
              <a:rPr lang="id-ID" i="1" dirty="0" smtClean="0"/>
              <a:t>justice</a:t>
            </a:r>
            <a:r>
              <a:rPr lang="id-ID" dirty="0" smtClean="0"/>
              <a:t>) dan kepantasan, merupakan sikap yang terutama harus diperlakukan terhadap orang lain. </a:t>
            </a:r>
          </a:p>
          <a:p>
            <a:pPr marL="0" indent="0">
              <a:buNone/>
            </a:pPr>
            <a:r>
              <a:rPr lang="id-ID" dirty="0" smtClean="0"/>
              <a:t>4. </a:t>
            </a:r>
            <a:r>
              <a:rPr lang="id-ID" i="1" dirty="0" smtClean="0"/>
              <a:t>Fortitude</a:t>
            </a:r>
            <a:r>
              <a:rPr lang="id-ID" dirty="0" smtClean="0"/>
              <a:t>, yaitu kekuatan moral, ketabahan serta berani karena benar terhadap godaan dan nasib. </a:t>
            </a:r>
          </a:p>
          <a:p>
            <a:pPr marL="0" indent="0">
              <a:buNone/>
            </a:pPr>
            <a:r>
              <a:rPr lang="id-ID" dirty="0" smtClean="0"/>
              <a:t>5. </a:t>
            </a:r>
            <a:r>
              <a:rPr lang="id-ID" i="1" dirty="0" smtClean="0"/>
              <a:t>Temperance</a:t>
            </a:r>
            <a:r>
              <a:rPr lang="id-ID" dirty="0" smtClean="0"/>
              <a:t>, yaitu kesederhanaan dan pengendalian diri </a:t>
            </a:r>
          </a:p>
          <a:p>
            <a:pPr marL="0" indent="0">
              <a:buNone/>
            </a:pPr>
            <a:r>
              <a:rPr lang="id-ID" dirty="0" smtClean="0"/>
              <a:t>6.</a:t>
            </a:r>
            <a:r>
              <a:rPr lang="en-US" dirty="0" smtClean="0"/>
              <a:t> </a:t>
            </a:r>
            <a:r>
              <a:rPr lang="id-ID" dirty="0" smtClean="0"/>
              <a:t>Nilai-nilai a</a:t>
            </a:r>
            <a:r>
              <a:rPr lang="en-US" dirty="0" smtClean="0"/>
              <a:t>g</a:t>
            </a:r>
            <a:r>
              <a:rPr lang="id-ID" dirty="0" smtClean="0"/>
              <a:t>ama dan sosial budaya termasuk nilai agama agar umat manusia harus bertindak secara profesional dan bekerja keras</a:t>
            </a:r>
            <a:endParaRPr lang="id-ID" dirty="0"/>
          </a:p>
        </p:txBody>
      </p:sp>
    </p:spTree>
    <p:extLst>
      <p:ext uri="{BB962C8B-B14F-4D97-AF65-F5344CB8AC3E}">
        <p14:creationId xmlns:p14="http://schemas.microsoft.com/office/powerpoint/2010/main" val="28244825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235766"/>
          </a:xfrm>
        </p:spPr>
        <p:txBody>
          <a:bodyPr>
            <a:normAutofit fontScale="90000"/>
          </a:bodyPr>
          <a:lstStyle/>
          <a:p>
            <a:endParaRPr lang="en-US" dirty="0"/>
          </a:p>
        </p:txBody>
      </p:sp>
      <p:sp>
        <p:nvSpPr>
          <p:cNvPr id="3" name="Content Placeholder 2"/>
          <p:cNvSpPr>
            <a:spLocks noGrp="1"/>
          </p:cNvSpPr>
          <p:nvPr>
            <p:ph idx="1"/>
          </p:nvPr>
        </p:nvSpPr>
        <p:spPr>
          <a:xfrm>
            <a:off x="838200" y="600892"/>
            <a:ext cx="10515600" cy="5576071"/>
          </a:xfrm>
        </p:spPr>
        <p:txBody>
          <a:bodyPr>
            <a:normAutofit/>
          </a:bodyPr>
          <a:lstStyle/>
          <a:p>
            <a:r>
              <a:rPr lang="id-ID" sz="3200" dirty="0" smtClean="0"/>
              <a:t>Pemerintahan pada dasarnya merupakan upaya menjalankan kekuasaan untuk mencapai tujuan tertentu.</a:t>
            </a:r>
            <a:r>
              <a:rPr lang="fi-FI" sz="3200" dirty="0" smtClean="0"/>
              <a:t> Upaya </a:t>
            </a:r>
            <a:r>
              <a:rPr lang="fi-FI" sz="3200" dirty="0"/>
              <a:t>untuk mencapai tujuan etika kepemerintahan</a:t>
            </a:r>
            <a:r>
              <a:rPr lang="fi-FI" sz="3200" dirty="0" smtClean="0"/>
              <a:t>,</a:t>
            </a:r>
          </a:p>
          <a:p>
            <a:pPr marL="514350" indent="-514350">
              <a:buAutoNum type="arabicPeriod"/>
            </a:pPr>
            <a:r>
              <a:rPr lang="fi-FI" sz="3200" dirty="0" smtClean="0"/>
              <a:t>Menciptakan </a:t>
            </a:r>
            <a:r>
              <a:rPr lang="fi-FI" sz="3200" dirty="0"/>
              <a:t>pemerintahan yang adil, bersih dan berwibawa. </a:t>
            </a:r>
            <a:endParaRPr lang="fi-FI" sz="3200" dirty="0" smtClean="0"/>
          </a:p>
          <a:p>
            <a:pPr marL="514350" indent="-514350">
              <a:buAutoNum type="arabicPeriod" startAt="2"/>
            </a:pPr>
            <a:r>
              <a:rPr lang="fi-FI" sz="3200" dirty="0" smtClean="0"/>
              <a:t>Menempatkan </a:t>
            </a:r>
            <a:r>
              <a:rPr lang="fi-FI" sz="3200" dirty="0"/>
              <a:t>segala perkara pada tempatnya sesuai dengan kodrat, harkat, martabat manusia serta sesuai dengan fungsi, peran dan misi pemerintahan. </a:t>
            </a:r>
            <a:endParaRPr lang="fi-FI" sz="3200" dirty="0" smtClean="0"/>
          </a:p>
          <a:p>
            <a:pPr marL="514350" indent="-514350">
              <a:buAutoNum type="arabicPeriod" startAt="3"/>
            </a:pPr>
            <a:r>
              <a:rPr lang="fi-FI" sz="3200" dirty="0" smtClean="0"/>
              <a:t>Terciptanya </a:t>
            </a:r>
            <a:r>
              <a:rPr lang="fi-FI" sz="3200" dirty="0"/>
              <a:t>masyarakat demokratis. </a:t>
            </a:r>
            <a:endParaRPr lang="fi-FI" sz="3200" dirty="0" smtClean="0"/>
          </a:p>
          <a:p>
            <a:pPr marL="514350" indent="-514350">
              <a:buAutoNum type="arabicPeriod" startAt="3"/>
            </a:pPr>
            <a:r>
              <a:rPr lang="fi-FI" sz="3200" dirty="0" smtClean="0"/>
              <a:t>Terciptanya </a:t>
            </a:r>
            <a:r>
              <a:rPr lang="fi-FI" sz="3200" dirty="0"/>
              <a:t>ketertiban, kedamaian, kesejahteraan dan kepedulian </a:t>
            </a:r>
            <a:endParaRPr lang="en-US" sz="3200" dirty="0"/>
          </a:p>
        </p:txBody>
      </p:sp>
    </p:spTree>
    <p:extLst>
      <p:ext uri="{BB962C8B-B14F-4D97-AF65-F5344CB8AC3E}">
        <p14:creationId xmlns:p14="http://schemas.microsoft.com/office/powerpoint/2010/main" val="29858054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314144"/>
          </a:xfrm>
        </p:spPr>
        <p:txBody>
          <a:bodyPr>
            <a:normAutofit fontScale="90000"/>
          </a:bodyPr>
          <a:lstStyle/>
          <a:p>
            <a:endParaRPr lang="en-US" dirty="0"/>
          </a:p>
        </p:txBody>
      </p:sp>
      <p:sp>
        <p:nvSpPr>
          <p:cNvPr id="3" name="Content Placeholder 2"/>
          <p:cNvSpPr>
            <a:spLocks noGrp="1"/>
          </p:cNvSpPr>
          <p:nvPr>
            <p:ph idx="1"/>
          </p:nvPr>
        </p:nvSpPr>
        <p:spPr>
          <a:xfrm>
            <a:off x="838200" y="679270"/>
            <a:ext cx="10515600" cy="5497693"/>
          </a:xfrm>
        </p:spPr>
        <p:txBody>
          <a:bodyPr>
            <a:normAutofit lnSpcReduction="10000"/>
          </a:bodyPr>
          <a:lstStyle/>
          <a:p>
            <a:r>
              <a:rPr lang="id-ID" dirty="0" smtClean="0"/>
              <a:t>Dapat disimpulkan bahwa pemerintahan pada dasarnya merupakan upaya menjalankan kekuasaan untuk mencapai tujuan tertentu. Namun demikian, dalam menjalankan pemerintahan itu, penguasa (termasuk aparatur pemerintahan daerah) harus bersikap adil, jujur, menjunjung tinggi hukum dan memanusiakan manusia. Karena itu dalam etika pemerintahan, memerintah berarti menerapkan kekuasaan secara adil (baik secara hukum alam maupun hukum positif) dan memanusiakan manusia sesuai dengan harkat dan martabatnya.</a:t>
            </a:r>
          </a:p>
          <a:p>
            <a:r>
              <a:rPr lang="en-US" dirty="0"/>
              <a:t>D</a:t>
            </a:r>
            <a:r>
              <a:rPr lang="id-ID" dirty="0" smtClean="0"/>
              <a:t>alam menerapkan kekuasaan tidak berdasarkan kekuasan fisik tetapi berdas</a:t>
            </a:r>
            <a:r>
              <a:rPr lang="en-US" dirty="0" smtClean="0"/>
              <a:t>a</a:t>
            </a:r>
            <a:r>
              <a:rPr lang="id-ID" dirty="0" smtClean="0"/>
              <a:t>r asas kesamaan/kesetaraan, kebebasan, kepedulian/</a:t>
            </a:r>
            <a:r>
              <a:rPr lang="en-US" dirty="0" smtClean="0"/>
              <a:t> </a:t>
            </a:r>
            <a:r>
              <a:rPr lang="id-ID" dirty="0" smtClean="0"/>
              <a:t>solidaritas, dan menjunjung tinggi hukum. Dengan penerapan asas ini maka diharapkan  penyalahgunaan wewenang dan kesewenang-wenangan dapat dihindari.</a:t>
            </a:r>
            <a:endParaRPr lang="id-ID" dirty="0"/>
          </a:p>
        </p:txBody>
      </p:sp>
    </p:spTree>
    <p:extLst>
      <p:ext uri="{BB962C8B-B14F-4D97-AF65-F5344CB8AC3E}">
        <p14:creationId xmlns:p14="http://schemas.microsoft.com/office/powerpoint/2010/main" val="8879286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44326"/>
          </a:xfrm>
        </p:spPr>
        <p:txBody>
          <a:bodyPr>
            <a:normAutofit fontScale="90000"/>
          </a:bodyPr>
          <a:lstStyle/>
          <a:p>
            <a:endParaRPr lang="en-US" dirty="0"/>
          </a:p>
        </p:txBody>
      </p:sp>
      <p:sp>
        <p:nvSpPr>
          <p:cNvPr id="3" name="Content Placeholder 2"/>
          <p:cNvSpPr>
            <a:spLocks noGrp="1"/>
          </p:cNvSpPr>
          <p:nvPr>
            <p:ph idx="1"/>
          </p:nvPr>
        </p:nvSpPr>
        <p:spPr>
          <a:xfrm>
            <a:off x="838200" y="509452"/>
            <a:ext cx="10515600" cy="5667511"/>
          </a:xfrm>
        </p:spPr>
        <p:txBody>
          <a:bodyPr>
            <a:normAutofit/>
          </a:bodyPr>
          <a:lstStyle/>
          <a:p>
            <a:r>
              <a:rPr lang="id-ID" dirty="0" smtClean="0"/>
              <a:t>Syarat-syarat yang perlu dipenuhi oleh aparatur pemerintahan daerah dalam setiap perbuatan hukumnya agar dapat diterima oleh masyarakat adalah sebagai berikut:</a:t>
            </a:r>
          </a:p>
          <a:p>
            <a:pPr marL="514350" indent="-514350">
              <a:buAutoNum type="arabicPeriod"/>
            </a:pPr>
            <a:r>
              <a:rPr lang="id-ID" dirty="0" smtClean="0"/>
              <a:t>Efektifitas. Kegiatan harus mengenai sasaran atau tujuan yang telah ditetapkan atau direncanakan. </a:t>
            </a:r>
          </a:p>
          <a:p>
            <a:pPr marL="514350" indent="-514350">
              <a:buAutoNum type="arabicPeriod" startAt="2"/>
            </a:pPr>
            <a:r>
              <a:rPr lang="id-ID" dirty="0" smtClean="0"/>
              <a:t>Legitimasi. Kegiatan pemerintah daerah harus dapat diterima masyarakat dan lingkungannya. </a:t>
            </a:r>
          </a:p>
          <a:p>
            <a:pPr marL="514350" indent="-514350">
              <a:buAutoNum type="arabicPeriod" startAt="3"/>
            </a:pPr>
            <a:r>
              <a:rPr lang="id-ID" dirty="0" smtClean="0"/>
              <a:t>Perbuatan para aparatur pemerintahan tidak boleh melanggar hukum. </a:t>
            </a:r>
          </a:p>
          <a:p>
            <a:pPr marL="514350" indent="-514350">
              <a:buAutoNum type="arabicPeriod" startAt="4"/>
            </a:pPr>
            <a:r>
              <a:rPr lang="id-ID" dirty="0" smtClean="0"/>
              <a:t>Legalitas. Semua perbuatan yang dilakukan oleh pemerintah harus  berdasarkan hukum yang jelas.</a:t>
            </a:r>
          </a:p>
          <a:p>
            <a:pPr marL="0" indent="0">
              <a:buNone/>
            </a:pPr>
            <a:endParaRPr lang="en-US" dirty="0"/>
          </a:p>
        </p:txBody>
      </p:sp>
    </p:spTree>
    <p:extLst>
      <p:ext uri="{BB962C8B-B14F-4D97-AF65-F5344CB8AC3E}">
        <p14:creationId xmlns:p14="http://schemas.microsoft.com/office/powerpoint/2010/main" val="9472838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id-ID" dirty="0" smtClean="0"/>
              <a:t>5. Moralitas. Moral dan etika umum maupun kedinasan wajib dijunjung tinggi. </a:t>
            </a:r>
          </a:p>
          <a:p>
            <a:pPr marL="0" indent="0">
              <a:buNone/>
            </a:pPr>
            <a:r>
              <a:rPr lang="id-ID" dirty="0" smtClean="0"/>
              <a:t>6. Efisiensi. Kehematan biaya dan produiktivitas wajib diusah</a:t>
            </a:r>
            <a:r>
              <a:rPr lang="en-US" dirty="0" err="1" smtClean="0"/>
              <a:t>ak</a:t>
            </a:r>
            <a:r>
              <a:rPr lang="id-ID" dirty="0" smtClean="0"/>
              <a:t>an setinggi-tingginya. </a:t>
            </a:r>
          </a:p>
          <a:p>
            <a:pPr marL="0" indent="0">
              <a:buNone/>
            </a:pPr>
            <a:r>
              <a:rPr lang="id-ID" dirty="0" smtClean="0"/>
              <a:t>7. Teknik dan teknologi yang setinggi-tingginya wajib dipakai untuk mengembangkan atau mempertahankan mutu prestasi yang sebaik-baiknya. (Dharma Setyawan Salam, 2004: 88-89)</a:t>
            </a:r>
            <a:endParaRPr lang="id-ID" dirty="0"/>
          </a:p>
        </p:txBody>
      </p:sp>
    </p:spTree>
    <p:extLst>
      <p:ext uri="{BB962C8B-B14F-4D97-AF65-F5344CB8AC3E}">
        <p14:creationId xmlns:p14="http://schemas.microsoft.com/office/powerpoint/2010/main" val="9506540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F630A4-E724-4A51-A5FE-F607E743ACF9}"/>
              </a:ext>
            </a:extLst>
          </p:cNvPr>
          <p:cNvSpPr>
            <a:spLocks noGrp="1"/>
          </p:cNvSpPr>
          <p:nvPr>
            <p:ph type="title"/>
          </p:nvPr>
        </p:nvSpPr>
        <p:spPr>
          <a:xfrm>
            <a:off x="838200" y="365126"/>
            <a:ext cx="10515600" cy="814318"/>
          </a:xfrm>
        </p:spPr>
        <p:txBody>
          <a:bodyPr/>
          <a:lstStyle/>
          <a:p>
            <a:pPr algn="ctr"/>
            <a:r>
              <a:rPr lang="id-ID" dirty="0">
                <a:latin typeface="Times New Roman" panose="02020603050405020304" pitchFamily="18" charset="0"/>
                <a:cs typeface="Times New Roman" panose="02020603050405020304" pitchFamily="18" charset="0"/>
              </a:rPr>
              <a:t>Pengertian Etika</a:t>
            </a:r>
          </a:p>
        </p:txBody>
      </p:sp>
      <p:sp>
        <p:nvSpPr>
          <p:cNvPr id="3" name="Content Placeholder 2">
            <a:extLst>
              <a:ext uri="{FF2B5EF4-FFF2-40B4-BE49-F238E27FC236}">
                <a16:creationId xmlns:a16="http://schemas.microsoft.com/office/drawing/2014/main" id="{0F4A1BBF-F2A2-41AE-BB11-45CC85490471}"/>
              </a:ext>
            </a:extLst>
          </p:cNvPr>
          <p:cNvSpPr>
            <a:spLocks noGrp="1"/>
          </p:cNvSpPr>
          <p:nvPr>
            <p:ph idx="1"/>
          </p:nvPr>
        </p:nvSpPr>
        <p:spPr>
          <a:xfrm>
            <a:off x="838200" y="1311965"/>
            <a:ext cx="10515600" cy="4864998"/>
          </a:xfrm>
        </p:spPr>
        <p:txBody>
          <a:bodyPr/>
          <a:lstStyle/>
          <a:p>
            <a:r>
              <a:rPr lang="id-ID" dirty="0">
                <a:latin typeface="Times New Roman" panose="02020603050405020304" pitchFamily="18" charset="0"/>
                <a:cs typeface="Times New Roman" panose="02020603050405020304" pitchFamily="18" charset="0"/>
              </a:rPr>
              <a:t>Etika = Kesusilaan (Bahasa Indonesia)</a:t>
            </a:r>
          </a:p>
          <a:p>
            <a:r>
              <a:rPr lang="id-ID" dirty="0">
                <a:latin typeface="Times New Roman" panose="02020603050405020304" pitchFamily="18" charset="0"/>
                <a:cs typeface="Times New Roman" panose="02020603050405020304" pitchFamily="18" charset="0"/>
              </a:rPr>
              <a:t>Kesusilaan </a:t>
            </a:r>
            <a:r>
              <a:rPr lang="id-ID" dirty="0">
                <a:latin typeface="Times New Roman" panose="02020603050405020304" pitchFamily="18" charset="0"/>
                <a:cs typeface="Times New Roman" panose="02020603050405020304" pitchFamily="18" charset="0"/>
                <a:sym typeface="Wingdings" panose="05000000000000000000" pitchFamily="2" charset="2"/>
              </a:rPr>
              <a:t> Susila (kata dasar) dlm Bahasa Sansekerta su (baik) dan sila (dasar/norma kehidupan)</a:t>
            </a:r>
          </a:p>
          <a:p>
            <a:r>
              <a:rPr lang="id-ID" dirty="0">
                <a:latin typeface="Times New Roman" panose="02020603050405020304" pitchFamily="18" charset="0"/>
                <a:cs typeface="Times New Roman" panose="02020603050405020304" pitchFamily="18" charset="0"/>
                <a:sym typeface="Wingdings" panose="05000000000000000000" pitchFamily="2" charset="2"/>
              </a:rPr>
              <a:t>Etika  kelakuan yang menuruti norma-norma kehidupan yang baik</a:t>
            </a:r>
          </a:p>
          <a:p>
            <a:r>
              <a:rPr lang="id-ID" dirty="0">
                <a:latin typeface="Times New Roman" panose="02020603050405020304" pitchFamily="18" charset="0"/>
                <a:cs typeface="Times New Roman" panose="02020603050405020304" pitchFamily="18" charset="0"/>
                <a:sym typeface="Wingdings" panose="05000000000000000000" pitchFamily="2" charset="2"/>
              </a:rPr>
              <a:t> Etika sendiri berasal dari  Bahasa Yunani Ethos artinya watak atau adat</a:t>
            </a:r>
          </a:p>
          <a:p>
            <a:r>
              <a:rPr lang="id-ID" dirty="0">
                <a:latin typeface="Times New Roman" panose="02020603050405020304" pitchFamily="18" charset="0"/>
                <a:cs typeface="Times New Roman" panose="02020603050405020304" pitchFamily="18" charset="0"/>
                <a:sym typeface="Wingdings" panose="05000000000000000000" pitchFamily="2" charset="2"/>
              </a:rPr>
              <a:t>Etika identik dengan asal kata moral (Bahasa Latin)  Mos (artinya juga adat atau cara hidup)</a:t>
            </a:r>
          </a:p>
          <a:p>
            <a:r>
              <a:rPr lang="id-ID" dirty="0">
                <a:latin typeface="Times New Roman" panose="02020603050405020304" pitchFamily="18" charset="0"/>
                <a:cs typeface="Times New Roman" panose="02020603050405020304" pitchFamily="18" charset="0"/>
                <a:sym typeface="Wingdings" panose="05000000000000000000" pitchFamily="2" charset="2"/>
              </a:rPr>
              <a:t>Jadi Etika dan Moral menunjukkan cara berbuat yang menjadi adat karena persetujuan atau praktik sekelompok manusia</a:t>
            </a:r>
            <a:endParaRPr lang="id-ID"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3003014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3087DB-0003-4919-860E-2AF423563F4C}"/>
              </a:ext>
            </a:extLst>
          </p:cNvPr>
          <p:cNvSpPr>
            <a:spLocks noGrp="1"/>
          </p:cNvSpPr>
          <p:nvPr>
            <p:ph type="title"/>
          </p:nvPr>
        </p:nvSpPr>
        <p:spPr>
          <a:xfrm>
            <a:off x="838200" y="365125"/>
            <a:ext cx="10515600" cy="416753"/>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E461C912-AB64-4742-92A9-2B251883A815}"/>
              </a:ext>
            </a:extLst>
          </p:cNvPr>
          <p:cNvSpPr>
            <a:spLocks noGrp="1"/>
          </p:cNvSpPr>
          <p:nvPr>
            <p:ph idx="1"/>
          </p:nvPr>
        </p:nvSpPr>
        <p:spPr>
          <a:xfrm>
            <a:off x="838200" y="781878"/>
            <a:ext cx="10515600" cy="5395085"/>
          </a:xfrm>
        </p:spPr>
        <p:txBody>
          <a:bodyPr>
            <a:normAutofit/>
          </a:bodyPr>
          <a:lstStyle/>
          <a:p>
            <a:r>
              <a:rPr lang="id-ID" sz="3000" dirty="0">
                <a:latin typeface="Times New Roman" panose="02020603050405020304" pitchFamily="18" charset="0"/>
                <a:cs typeface="Times New Roman" panose="02020603050405020304" pitchFamily="18" charset="0"/>
              </a:rPr>
              <a:t>Jika struktur organisasi publik yang disusun berdasar kepentingan tertentu yang berbeda dengan kepentingan publik maka struktur organisasi tersebut tidak akan dapat memberikan pelayanan yang optimal pada publik. Dengan kata lain, moralitas atau etika para pemberi pelayanan publik akan mempengaruhi pencapaian hasil.</a:t>
            </a:r>
          </a:p>
          <a:p>
            <a:r>
              <a:rPr lang="id-ID" sz="3000" dirty="0">
                <a:latin typeface="Times New Roman" panose="02020603050405020304" pitchFamily="18" charset="0"/>
                <a:cs typeface="Times New Roman" panose="02020603050405020304" pitchFamily="18" charset="0"/>
              </a:rPr>
              <a:t>Upaya perbaikan moralitas dalam kebijakan, organisasi dan manajemen sangat membantu dalam penghematan biaya baik dalam bidang pelayanan publik maupun pembangunan</a:t>
            </a:r>
            <a:r>
              <a:rPr lang="id-ID" sz="3000" dirty="0" smtClean="0">
                <a:latin typeface="Times New Roman" panose="02020603050405020304" pitchFamily="18" charset="0"/>
                <a:cs typeface="Times New Roman" panose="02020603050405020304" pitchFamily="18" charset="0"/>
              </a:rPr>
              <a:t>.</a:t>
            </a:r>
            <a:r>
              <a:rPr lang="en-US" sz="3000" dirty="0" smtClean="0">
                <a:latin typeface="Times New Roman" panose="02020603050405020304" pitchFamily="18" charset="0"/>
                <a:cs typeface="Times New Roman" panose="02020603050405020304" pitchFamily="18" charset="0"/>
              </a:rPr>
              <a:t> </a:t>
            </a:r>
            <a:r>
              <a:rPr lang="en-US" sz="3000" dirty="0">
                <a:latin typeface="Times New Roman" panose="02020603050405020304" pitchFamily="18" charset="0"/>
                <a:cs typeface="Times New Roman" panose="02020603050405020304" pitchFamily="18" charset="0"/>
              </a:rPr>
              <a:t>B</a:t>
            </a:r>
            <a:r>
              <a:rPr lang="id-ID" sz="3000" dirty="0" smtClean="0">
                <a:latin typeface="Times New Roman" panose="02020603050405020304" pitchFamily="18" charset="0"/>
                <a:cs typeface="Times New Roman" panose="02020603050405020304" pitchFamily="18" charset="0"/>
              </a:rPr>
              <a:t>erbagai </a:t>
            </a:r>
            <a:r>
              <a:rPr lang="id-ID" sz="3000" dirty="0">
                <a:latin typeface="Times New Roman" panose="02020603050405020304" pitchFamily="18" charset="0"/>
                <a:cs typeface="Times New Roman" panose="02020603050405020304" pitchFamily="18" charset="0"/>
              </a:rPr>
              <a:t>tindakan amoral pejabat publik telah merugikan negara selama beberapa dasawarsa dan membuat perekonomian negara bertambah terpuruk dengan beban hutang yang semakin bertambah.</a:t>
            </a:r>
          </a:p>
        </p:txBody>
      </p:sp>
    </p:spTree>
    <p:extLst>
      <p:ext uri="{BB962C8B-B14F-4D97-AF65-F5344CB8AC3E}">
        <p14:creationId xmlns:p14="http://schemas.microsoft.com/office/powerpoint/2010/main" val="697010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E28EA3-AAAB-4899-9E8F-E9C9E0FF21EC}"/>
              </a:ext>
            </a:extLst>
          </p:cNvPr>
          <p:cNvSpPr>
            <a:spLocks noGrp="1"/>
          </p:cNvSpPr>
          <p:nvPr>
            <p:ph type="title"/>
          </p:nvPr>
        </p:nvSpPr>
        <p:spPr>
          <a:xfrm>
            <a:off x="838200" y="365125"/>
            <a:ext cx="10515600" cy="536023"/>
          </a:xfrm>
        </p:spPr>
        <p:txBody>
          <a:bodyPr>
            <a:normAutofit fontScale="90000"/>
          </a:bodyPr>
          <a:lstStyle/>
          <a:p>
            <a:r>
              <a:rPr lang="en-US" dirty="0" smtClean="0"/>
              <a:t> </a:t>
            </a:r>
            <a:endParaRPr lang="en-US" dirty="0"/>
          </a:p>
        </p:txBody>
      </p:sp>
      <p:sp>
        <p:nvSpPr>
          <p:cNvPr id="3" name="Content Placeholder 2">
            <a:extLst>
              <a:ext uri="{FF2B5EF4-FFF2-40B4-BE49-F238E27FC236}">
                <a16:creationId xmlns:a16="http://schemas.microsoft.com/office/drawing/2014/main" id="{6B633D41-EB9B-4962-A2D9-D40BA0160902}"/>
              </a:ext>
            </a:extLst>
          </p:cNvPr>
          <p:cNvSpPr>
            <a:spLocks noGrp="1"/>
          </p:cNvSpPr>
          <p:nvPr>
            <p:ph idx="1"/>
          </p:nvPr>
        </p:nvSpPr>
        <p:spPr>
          <a:xfrm>
            <a:off x="838200" y="901148"/>
            <a:ext cx="10515600" cy="5275815"/>
          </a:xfrm>
        </p:spPr>
        <p:txBody>
          <a:bodyPr>
            <a:normAutofit/>
          </a:bodyPr>
          <a:lstStyle/>
          <a:p>
            <a:r>
              <a:rPr lang="id-ID" sz="3000" dirty="0">
                <a:latin typeface="Times New Roman" panose="02020603050405020304" pitchFamily="18" charset="0"/>
                <a:cs typeface="Times New Roman" panose="02020603050405020304" pitchFamily="18" charset="0"/>
              </a:rPr>
              <a:t>Etika atau moral menjadi salah satu dimensi terpenting dalam ilmu pemerintahan karena berkenaan dengan maksud dan tujuan untuk memuaskan kepentingan publik sehingga harus dijalankan dengan kewajiban dan motif yang benar. </a:t>
            </a:r>
          </a:p>
          <a:p>
            <a:r>
              <a:rPr lang="id-ID" sz="3000" dirty="0">
                <a:latin typeface="Times New Roman" panose="02020603050405020304" pitchFamily="18" charset="0"/>
                <a:cs typeface="Times New Roman" panose="02020603050405020304" pitchFamily="18" charset="0"/>
              </a:rPr>
              <a:t>Aspek etika menjadi sorotan utama bagi pejabat publik karena mereka terpaksa harus membuat keputusan yang tidak saja mempertimbangkan nilai efisiensi, ekonomis dan prinsip2 </a:t>
            </a:r>
            <a:r>
              <a:rPr lang="id-ID" sz="3000" dirty="0" smtClean="0">
                <a:latin typeface="Times New Roman" panose="02020603050405020304" pitchFamily="18" charset="0"/>
                <a:cs typeface="Times New Roman" panose="02020603050405020304" pitchFamily="18" charset="0"/>
              </a:rPr>
              <a:t>administrati</a:t>
            </a:r>
            <a:r>
              <a:rPr lang="en-US" sz="3000" dirty="0" smtClean="0">
                <a:latin typeface="Times New Roman" panose="02020603050405020304" pitchFamily="18" charset="0"/>
                <a:cs typeface="Times New Roman" panose="02020603050405020304" pitchFamily="18" charset="0"/>
              </a:rPr>
              <a:t>f</a:t>
            </a:r>
            <a:r>
              <a:rPr lang="id-ID" sz="3000" dirty="0" smtClean="0">
                <a:latin typeface="Times New Roman" panose="02020603050405020304" pitchFamily="18" charset="0"/>
                <a:cs typeface="Times New Roman" panose="02020603050405020304" pitchFamily="18" charset="0"/>
              </a:rPr>
              <a:t>, </a:t>
            </a:r>
            <a:r>
              <a:rPr lang="id-ID" sz="3000" dirty="0">
                <a:latin typeface="Times New Roman" panose="02020603050405020304" pitchFamily="18" charset="0"/>
                <a:cs typeface="Times New Roman" panose="02020603050405020304" pitchFamily="18" charset="0"/>
              </a:rPr>
              <a:t>tetapi juga mempertimbangkan aspek moralitas </a:t>
            </a:r>
          </a:p>
          <a:p>
            <a:r>
              <a:rPr lang="id-ID" sz="3000" dirty="0">
                <a:latin typeface="Times New Roman" panose="02020603050405020304" pitchFamily="18" charset="0"/>
                <a:cs typeface="Times New Roman" panose="02020603050405020304" pitchFamily="18" charset="0"/>
              </a:rPr>
              <a:t>Menurut Chandler and Plano (dalam Yeremias T. Keban) ada 4 aliran teori tentang Etika, yaitu </a:t>
            </a:r>
            <a:r>
              <a:rPr lang="id-ID" sz="3000" i="1" dirty="0">
                <a:latin typeface="Times New Roman" panose="02020603050405020304" pitchFamily="18" charset="0"/>
                <a:cs typeface="Times New Roman" panose="02020603050405020304" pitchFamily="18" charset="0"/>
              </a:rPr>
              <a:t>empirical theory, rational theory, intuitive theory dan revelation theory</a:t>
            </a:r>
          </a:p>
        </p:txBody>
      </p:sp>
    </p:spTree>
    <p:extLst>
      <p:ext uri="{BB962C8B-B14F-4D97-AF65-F5344CB8AC3E}">
        <p14:creationId xmlns:p14="http://schemas.microsoft.com/office/powerpoint/2010/main" val="16083521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F6E16B-3B03-4BF1-B466-2913AC46A1ED}"/>
              </a:ext>
            </a:extLst>
          </p:cNvPr>
          <p:cNvSpPr>
            <a:spLocks noGrp="1"/>
          </p:cNvSpPr>
          <p:nvPr>
            <p:ph type="title"/>
          </p:nvPr>
        </p:nvSpPr>
        <p:spPr>
          <a:xfrm>
            <a:off x="838200" y="365126"/>
            <a:ext cx="10515600" cy="496266"/>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87EFB6A-759C-42C6-8F7D-B31E72F474FE}"/>
              </a:ext>
            </a:extLst>
          </p:cNvPr>
          <p:cNvSpPr>
            <a:spLocks noGrp="1"/>
          </p:cNvSpPr>
          <p:nvPr>
            <p:ph idx="1"/>
          </p:nvPr>
        </p:nvSpPr>
        <p:spPr>
          <a:xfrm>
            <a:off x="838200" y="861392"/>
            <a:ext cx="10515600" cy="5315571"/>
          </a:xfrm>
        </p:spPr>
        <p:txBody>
          <a:bodyPr/>
          <a:lstStyle/>
          <a:p>
            <a:r>
              <a:rPr lang="id-ID" i="1" dirty="0">
                <a:latin typeface="Times New Roman" panose="02020603050405020304" pitchFamily="18" charset="0"/>
                <a:cs typeface="Times New Roman" panose="02020603050405020304" pitchFamily="18" charset="0"/>
              </a:rPr>
              <a:t>Empirical theory </a:t>
            </a:r>
            <a:r>
              <a:rPr lang="id-ID" dirty="0">
                <a:latin typeface="Times New Roman" panose="02020603050405020304" pitchFamily="18" charset="0"/>
                <a:cs typeface="Times New Roman" panose="02020603050405020304" pitchFamily="18" charset="0"/>
              </a:rPr>
              <a:t>melihat etika diturunkan dari pengalaman manusia dan persetujuan umum. Misalnya peperangan atau penggunaan zat kimia tertentu yang membahayakan manusia. Dalam konsteks ini penilaian tentang baik dan buruk tidak terlepas dan tidak terpisahkan dari fakta dan perbuatan. </a:t>
            </a:r>
          </a:p>
          <a:p>
            <a:r>
              <a:rPr lang="id-ID" i="1" dirty="0">
                <a:latin typeface="Times New Roman" panose="02020603050405020304" pitchFamily="18" charset="0"/>
                <a:cs typeface="Times New Roman" panose="02020603050405020304" pitchFamily="18" charset="0"/>
              </a:rPr>
              <a:t>Rational theory </a:t>
            </a:r>
            <a:r>
              <a:rPr lang="id-ID" dirty="0">
                <a:latin typeface="Times New Roman" panose="02020603050405020304" pitchFamily="18" charset="0"/>
                <a:cs typeface="Times New Roman" panose="02020603050405020304" pitchFamily="18" charset="0"/>
              </a:rPr>
              <a:t>melihat baik atau buruk sangat tergantung dari alasan dan logika yang melatarbelakangi suatu perbuatan bukan pengalaman. Setiap situasi dilihat sebagai suatu yang unik dan membutuhkan penerapan yang unik dari logika manusia dan memberikan kesimpulan yang unik pula</a:t>
            </a:r>
          </a:p>
          <a:p>
            <a:r>
              <a:rPr lang="id-ID" i="1" smtClean="0">
                <a:latin typeface="Times New Roman" panose="02020603050405020304" pitchFamily="18" charset="0"/>
                <a:cs typeface="Times New Roman" panose="02020603050405020304" pitchFamily="18" charset="0"/>
              </a:rPr>
              <a:t>Intuitive </a:t>
            </a:r>
            <a:r>
              <a:rPr lang="id-ID" i="1" dirty="0">
                <a:latin typeface="Times New Roman" panose="02020603050405020304" pitchFamily="18" charset="0"/>
                <a:cs typeface="Times New Roman" panose="02020603050405020304" pitchFamily="18" charset="0"/>
              </a:rPr>
              <a:t>theory </a:t>
            </a:r>
            <a:r>
              <a:rPr lang="id-ID" dirty="0">
                <a:latin typeface="Times New Roman" panose="02020603050405020304" pitchFamily="18" charset="0"/>
                <a:cs typeface="Times New Roman" panose="02020603050405020304" pitchFamily="18" charset="0"/>
              </a:rPr>
              <a:t>berargumen bahwa etika tidak harus berasal dari pengalaman dan logika, tetapi manusia secara elemen dan otomatis  </a:t>
            </a:r>
          </a:p>
        </p:txBody>
      </p:sp>
    </p:spTree>
    <p:extLst>
      <p:ext uri="{BB962C8B-B14F-4D97-AF65-F5344CB8AC3E}">
        <p14:creationId xmlns:p14="http://schemas.microsoft.com/office/powerpoint/2010/main" val="28868678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1061F1-F669-4F18-93C8-C2E79A86A73E}"/>
              </a:ext>
            </a:extLst>
          </p:cNvPr>
          <p:cNvSpPr>
            <a:spLocks noGrp="1"/>
          </p:cNvSpPr>
          <p:nvPr>
            <p:ph type="title"/>
          </p:nvPr>
        </p:nvSpPr>
        <p:spPr>
          <a:xfrm>
            <a:off x="838200" y="365125"/>
            <a:ext cx="10515600" cy="416753"/>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592810-19CB-4434-A39C-1BC64C8485E5}"/>
              </a:ext>
            </a:extLst>
          </p:cNvPr>
          <p:cNvSpPr>
            <a:spLocks noGrp="1"/>
          </p:cNvSpPr>
          <p:nvPr>
            <p:ph idx="1"/>
          </p:nvPr>
        </p:nvSpPr>
        <p:spPr>
          <a:xfrm>
            <a:off x="838200" y="781878"/>
            <a:ext cx="10515600" cy="5395085"/>
          </a:xfrm>
        </p:spPr>
        <p:txBody>
          <a:bodyPr>
            <a:normAutofit/>
          </a:bodyPr>
          <a:lstStyle/>
          <a:p>
            <a:pPr marL="0" indent="0">
              <a:buNone/>
            </a:pPr>
            <a:r>
              <a:rPr lang="id-ID" sz="3000" dirty="0">
                <a:latin typeface="Times New Roman" panose="02020603050405020304" pitchFamily="18" charset="0"/>
                <a:cs typeface="Times New Roman" panose="02020603050405020304" pitchFamily="18" charset="0"/>
              </a:rPr>
              <a:t>memiliki pemahaman tentang apa yang benar dan salah, apa yang baik dan yang buruk. Teori ini menggunakan hukum moral alamiah atau </a:t>
            </a:r>
            <a:r>
              <a:rPr lang="id-ID" sz="3000" i="1" dirty="0">
                <a:latin typeface="Times New Roman" panose="02020603050405020304" pitchFamily="18" charset="0"/>
                <a:cs typeface="Times New Roman" panose="02020603050405020304" pitchFamily="18" charset="0"/>
              </a:rPr>
              <a:t>natural moral law</a:t>
            </a:r>
            <a:r>
              <a:rPr lang="id-ID" sz="3000" dirty="0">
                <a:latin typeface="Times New Roman" panose="02020603050405020304" pitchFamily="18" charset="0"/>
                <a:cs typeface="Times New Roman" panose="02020603050405020304" pitchFamily="18" charset="0"/>
              </a:rPr>
              <a:t>.</a:t>
            </a:r>
          </a:p>
          <a:p>
            <a:r>
              <a:rPr lang="id-ID" sz="3000" i="1" dirty="0">
                <a:latin typeface="Times New Roman" panose="02020603050405020304" pitchFamily="18" charset="0"/>
                <a:cs typeface="Times New Roman" panose="02020603050405020304" pitchFamily="18" charset="0"/>
              </a:rPr>
              <a:t>Revelation theory </a:t>
            </a:r>
            <a:r>
              <a:rPr lang="id-ID" sz="3000" dirty="0">
                <a:latin typeface="Times New Roman" panose="02020603050405020304" pitchFamily="18" charset="0"/>
                <a:cs typeface="Times New Roman" panose="02020603050405020304" pitchFamily="18" charset="0"/>
              </a:rPr>
              <a:t>berpendapat bahwa yang benar atau salah berasal dari kekuasaan di atas manusia yaitu Tuhan. Apa yang dikatakan Tuhan menjadi rujukan utama untuk memutuskan apa yang benar dan apa yang salah.</a:t>
            </a:r>
          </a:p>
          <a:p>
            <a:r>
              <a:rPr lang="id-ID" sz="3000" dirty="0">
                <a:latin typeface="Times New Roman" panose="02020603050405020304" pitchFamily="18" charset="0"/>
                <a:cs typeface="Times New Roman" panose="02020603050405020304" pitchFamily="18" charset="0"/>
              </a:rPr>
              <a:t>Disamping 4 aliran di atas, ada beberapa pendekatan berkaitan dengan etika yaitu pendekatan </a:t>
            </a:r>
            <a:r>
              <a:rPr lang="id-ID" sz="3000" i="1" dirty="0">
                <a:latin typeface="Times New Roman" panose="02020603050405020304" pitchFamily="18" charset="0"/>
                <a:cs typeface="Times New Roman" panose="02020603050405020304" pitchFamily="18" charset="0"/>
              </a:rPr>
              <a:t>Teleologis, utilitarianisme, deontologis </a:t>
            </a:r>
            <a:r>
              <a:rPr lang="id-ID" sz="3000" dirty="0">
                <a:latin typeface="Times New Roman" panose="02020603050405020304" pitchFamily="18" charset="0"/>
                <a:cs typeface="Times New Roman" panose="02020603050405020304" pitchFamily="18" charset="0"/>
              </a:rPr>
              <a:t>dan pendekatan </a:t>
            </a:r>
            <a:r>
              <a:rPr lang="id-ID" sz="3000" i="1" dirty="0">
                <a:latin typeface="Times New Roman" panose="02020603050405020304" pitchFamily="18" charset="0"/>
                <a:cs typeface="Times New Roman" panose="02020603050405020304" pitchFamily="18" charset="0"/>
              </a:rPr>
              <a:t>virtue ethics</a:t>
            </a:r>
            <a:r>
              <a:rPr lang="id-ID" sz="3000" dirty="0">
                <a:latin typeface="Times New Roman" panose="02020603050405020304" pitchFamily="18" charset="0"/>
                <a:cs typeface="Times New Roman" panose="02020603050405020304" pitchFamily="18" charset="0"/>
              </a:rPr>
              <a:t>. Pendekatan yang pertama dan kedua seringkali bertentangan satu sama lain.</a:t>
            </a:r>
          </a:p>
        </p:txBody>
      </p:sp>
    </p:spTree>
    <p:extLst>
      <p:ext uri="{BB962C8B-B14F-4D97-AF65-F5344CB8AC3E}">
        <p14:creationId xmlns:p14="http://schemas.microsoft.com/office/powerpoint/2010/main" val="11168134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36DA9-EE5B-4309-8A6E-80FA56C7DFBD}"/>
              </a:ext>
            </a:extLst>
          </p:cNvPr>
          <p:cNvSpPr>
            <a:spLocks noGrp="1"/>
          </p:cNvSpPr>
          <p:nvPr>
            <p:ph type="title"/>
          </p:nvPr>
        </p:nvSpPr>
        <p:spPr>
          <a:xfrm>
            <a:off x="838200" y="365126"/>
            <a:ext cx="10515600" cy="315912"/>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D98A63E9-1971-489D-B8A2-AB8F68FD00E2}"/>
              </a:ext>
            </a:extLst>
          </p:cNvPr>
          <p:cNvSpPr>
            <a:spLocks noGrp="1"/>
          </p:cNvSpPr>
          <p:nvPr>
            <p:ph idx="1"/>
          </p:nvPr>
        </p:nvSpPr>
        <p:spPr>
          <a:xfrm>
            <a:off x="838200" y="681038"/>
            <a:ext cx="10515600" cy="5495925"/>
          </a:xfrm>
        </p:spPr>
        <p:txBody>
          <a:bodyPr>
            <a:normAutofit lnSpcReduction="10000"/>
          </a:bodyPr>
          <a:lstStyle/>
          <a:p>
            <a:r>
              <a:rPr lang="id-ID" dirty="0">
                <a:latin typeface="Times New Roman" panose="02020603050405020304" pitchFamily="18" charset="0"/>
                <a:cs typeface="Times New Roman" panose="02020603050405020304" pitchFamily="18" charset="0"/>
              </a:rPr>
              <a:t>Teleologi secara khusus berkenaan dengan maksud dan tujuan, sementara utilitarian berkaitan dengan akibat yang dirasakan apakah memenuhi kepentingan atau meningkatkan kepuasan. Menurut Aristoteles, tujuan atau maksudlah yang menentukan apakah sesuatu itu bermanfaat. Etis tidaknya sesuatu ditentukan oleh maksud atau tujuannya. Pernyataan ini ditentang oleh </a:t>
            </a:r>
            <a:r>
              <a:rPr lang="id-ID" i="1" dirty="0">
                <a:latin typeface="Times New Roman" panose="02020603050405020304" pitchFamily="18" charset="0"/>
                <a:cs typeface="Times New Roman" panose="02020603050405020304" pitchFamily="18" charset="0"/>
              </a:rPr>
              <a:t>scientific revolution </a:t>
            </a:r>
            <a:r>
              <a:rPr lang="id-ID" dirty="0">
                <a:latin typeface="Times New Roman" panose="02020603050405020304" pitchFamily="18" charset="0"/>
                <a:cs typeface="Times New Roman" panose="02020603050405020304" pitchFamily="18" charset="0"/>
              </a:rPr>
              <a:t>yang melihat bukan tujuan atau maksud yang menentukan sesuatu</a:t>
            </a:r>
            <a:r>
              <a:rPr lang="en-US" dirty="0">
                <a:latin typeface="Times New Roman" panose="02020603050405020304" pitchFamily="18" charset="0"/>
                <a:cs typeface="Times New Roman" panose="02020603050405020304" pitchFamily="18" charset="0"/>
              </a:rPr>
              <a:t> </a:t>
            </a:r>
            <a:r>
              <a:rPr lang="id-ID" dirty="0">
                <a:latin typeface="Times New Roman" panose="02020603050405020304" pitchFamily="18" charset="0"/>
                <a:cs typeface="Times New Roman" panose="02020603050405020304" pitchFamily="18" charset="0"/>
              </a:rPr>
              <a:t>itu hebat atau berharga tetapi l</a:t>
            </a:r>
            <a:r>
              <a:rPr lang="en-US" dirty="0">
                <a:latin typeface="Times New Roman" panose="02020603050405020304" pitchFamily="18" charset="0"/>
                <a:cs typeface="Times New Roman" panose="02020603050405020304" pitchFamily="18" charset="0"/>
              </a:rPr>
              <a:t>e</a:t>
            </a:r>
            <a:r>
              <a:rPr lang="id-ID" dirty="0">
                <a:latin typeface="Times New Roman" panose="02020603050405020304" pitchFamily="18" charset="0"/>
                <a:cs typeface="Times New Roman" panose="02020603050405020304" pitchFamily="18" charset="0"/>
              </a:rPr>
              <a:t>b</a:t>
            </a:r>
            <a:r>
              <a:rPr lang="en-US" dirty="0">
                <a:latin typeface="Times New Roman" panose="02020603050405020304" pitchFamily="18" charset="0"/>
                <a:cs typeface="Times New Roman" panose="02020603050405020304" pitchFamily="18" charset="0"/>
              </a:rPr>
              <a:t>i</a:t>
            </a:r>
            <a:r>
              <a:rPr lang="id-ID" dirty="0">
                <a:latin typeface="Times New Roman" panose="02020603050405020304" pitchFamily="18" charset="0"/>
                <a:cs typeface="Times New Roman" panose="02020603050405020304" pitchFamily="18" charset="0"/>
              </a:rPr>
              <a:t>h ditentukan oleh prinsip-prinsip ilmiah yang digunakan.</a:t>
            </a:r>
          </a:p>
          <a:p>
            <a:pPr marL="0" indent="0">
              <a:buNone/>
            </a:pPr>
            <a:r>
              <a:rPr lang="id-ID" i="1" dirty="0">
                <a:latin typeface="Times New Roman" panose="02020603050405020304" pitchFamily="18" charset="0"/>
                <a:cs typeface="Times New Roman" panose="02020603050405020304" pitchFamily="18" charset="0"/>
              </a:rPr>
              <a:t>Scientific revolution </a:t>
            </a:r>
            <a:r>
              <a:rPr lang="id-ID" dirty="0">
                <a:latin typeface="Times New Roman" panose="02020603050405020304" pitchFamily="18" charset="0"/>
                <a:cs typeface="Times New Roman" panose="02020603050405020304" pitchFamily="18" charset="0"/>
              </a:rPr>
              <a:t>yaitu  </a:t>
            </a:r>
            <a:r>
              <a:rPr lang="id-ID" i="1" dirty="0">
                <a:latin typeface="Times New Roman" panose="02020603050405020304" pitchFamily="18" charset="0"/>
                <a:cs typeface="Times New Roman" panose="02020603050405020304" pitchFamily="18" charset="0"/>
              </a:rPr>
              <a:t>a concept used by historians to describe the emergence of modern science during the early modern period, when developments in mathematics, physics, astronomy, biology (including human anatomy) and chemistry transformed the views of society about nature.</a:t>
            </a:r>
          </a:p>
        </p:txBody>
      </p:sp>
    </p:spTree>
    <p:extLst>
      <p:ext uri="{BB962C8B-B14F-4D97-AF65-F5344CB8AC3E}">
        <p14:creationId xmlns:p14="http://schemas.microsoft.com/office/powerpoint/2010/main" val="21381135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82580D-0A3C-439D-B41E-43E8E7AA6672}"/>
              </a:ext>
            </a:extLst>
          </p:cNvPr>
          <p:cNvSpPr>
            <a:spLocks noGrp="1"/>
          </p:cNvSpPr>
          <p:nvPr>
            <p:ph type="title"/>
          </p:nvPr>
        </p:nvSpPr>
        <p:spPr>
          <a:xfrm>
            <a:off x="838200" y="365125"/>
            <a:ext cx="10515600" cy="549275"/>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AD5EA183-4901-407E-B8BF-00716DE308E6}"/>
              </a:ext>
            </a:extLst>
          </p:cNvPr>
          <p:cNvSpPr>
            <a:spLocks noGrp="1"/>
          </p:cNvSpPr>
          <p:nvPr>
            <p:ph idx="1"/>
          </p:nvPr>
        </p:nvSpPr>
        <p:spPr>
          <a:xfrm>
            <a:off x="838200" y="914400"/>
            <a:ext cx="10515600" cy="5262563"/>
          </a:xfrm>
        </p:spPr>
        <p:txBody>
          <a:bodyPr/>
          <a:lstStyle/>
          <a:p>
            <a:r>
              <a:rPr lang="id-ID" dirty="0">
                <a:latin typeface="Times New Roman" panose="02020603050405020304" pitchFamily="18" charset="0"/>
                <a:cs typeface="Times New Roman" panose="02020603050405020304" pitchFamily="18" charset="0"/>
              </a:rPr>
              <a:t>Aliran utilitarian muncul pertama di Inggris abad ke-18. Aliran ini menolak rasionalisme bahwa sesuatu etis atau tidak, bukan tergantung pada alasan yang digunakan tetapi kemampuan menghasilkan suatu kenikmatan atau mengurangi kesengsaraan. Menurut Jeremy Bentham, prinsip etis tidaknya sesuatu kegiatan tergantung pada kecenderungan menghasilkan kebahagiaan atau mengurangi kebahagiaan. Artinya, etika sangat perduli terhadap kebahagiaan individu-individu. John Stuart Mill setuju bahwa suatu kegiatan dianggap benar dan etis tergantung utility atau kegunaannya yaitu apakah kegiatan itu akan meningkatkan kebahagiaan atau kesenangan dan sebaliknya, dianggap salah secara etis bila mendatangkan kesengsaraan. Untuk menghasilkan kebahagiaan yang lebih besar diperlukan peningkatan efisiensi.</a:t>
            </a:r>
          </a:p>
        </p:txBody>
      </p:sp>
    </p:spTree>
    <p:extLst>
      <p:ext uri="{BB962C8B-B14F-4D97-AF65-F5344CB8AC3E}">
        <p14:creationId xmlns:p14="http://schemas.microsoft.com/office/powerpoint/2010/main" val="37241012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4702A4-4621-4B5B-9F43-6FBE82ACF2EF}"/>
              </a:ext>
            </a:extLst>
          </p:cNvPr>
          <p:cNvSpPr>
            <a:spLocks noGrp="1"/>
          </p:cNvSpPr>
          <p:nvPr>
            <p:ph type="title"/>
          </p:nvPr>
        </p:nvSpPr>
        <p:spPr>
          <a:xfrm>
            <a:off x="838200" y="365125"/>
            <a:ext cx="10515600" cy="56252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74A9345-592D-4FCD-83EF-37B892AC3E50}"/>
              </a:ext>
            </a:extLst>
          </p:cNvPr>
          <p:cNvSpPr>
            <a:spLocks noGrp="1"/>
          </p:cNvSpPr>
          <p:nvPr>
            <p:ph idx="1"/>
          </p:nvPr>
        </p:nvSpPr>
        <p:spPr>
          <a:xfrm>
            <a:off x="838200" y="927652"/>
            <a:ext cx="10515600" cy="5249311"/>
          </a:xfrm>
        </p:spPr>
        <p:txBody>
          <a:bodyPr>
            <a:normAutofit/>
          </a:bodyPr>
          <a:lstStyle/>
          <a:p>
            <a:r>
              <a:rPr lang="id-ID" sz="3200" dirty="0">
                <a:latin typeface="Times New Roman" panose="02020603050405020304" pitchFamily="18" charset="0"/>
                <a:cs typeface="Times New Roman" panose="02020603050405020304" pitchFamily="18" charset="0"/>
              </a:rPr>
              <a:t>Apa yang disampaikan dalam utilitarianisme ini dikritik karena dalam kenyataan tidak mudah menghitung utilitis atau kegunaan secara tepat. Demikian juga tidak dipersoalkan kebahagiaan siapa, apakah yang ingin dibahagiakan itu secara legitimate berhak mendapatkannya atau kepentingan yang dilayani harus benar-benar kepentingan dari</a:t>
            </a:r>
            <a:r>
              <a:rPr lang="en-US" sz="3200" dirty="0">
                <a:latin typeface="Times New Roman" panose="02020603050405020304" pitchFamily="18" charset="0"/>
                <a:cs typeface="Times New Roman" panose="02020603050405020304" pitchFamily="18" charset="0"/>
              </a:rPr>
              <a:t> </a:t>
            </a:r>
            <a:r>
              <a:rPr lang="id-ID" sz="3200" dirty="0">
                <a:latin typeface="Times New Roman" panose="02020603050405020304" pitchFamily="18" charset="0"/>
                <a:cs typeface="Times New Roman" panose="02020603050405020304" pitchFamily="18" charset="0"/>
              </a:rPr>
              <a:t>orang-orang yang membutuhkannya secara sah. Muncul kritik dari utilitarian kontemporer atau </a:t>
            </a:r>
            <a:r>
              <a:rPr lang="id-ID" sz="3200" i="1" dirty="0">
                <a:latin typeface="Times New Roman" panose="02020603050405020304" pitchFamily="18" charset="0"/>
                <a:cs typeface="Times New Roman" panose="02020603050405020304" pitchFamily="18" charset="0"/>
              </a:rPr>
              <a:t>consequentialist</a:t>
            </a:r>
            <a:r>
              <a:rPr lang="id-ID" sz="3200" dirty="0">
                <a:latin typeface="Times New Roman" panose="02020603050405020304" pitchFamily="18" charset="0"/>
                <a:cs typeface="Times New Roman" panose="02020603050405020304" pitchFamily="18" charset="0"/>
              </a:rPr>
              <a:t> yang mempertanyakan mengapa harus kebahagiaan menjadi ukurannya. Apakah tidak sebaiknya mempertimbangkan kepentingan lain seperti hak dasar atau hak asasi manusia.</a:t>
            </a:r>
          </a:p>
        </p:txBody>
      </p:sp>
    </p:spTree>
    <p:extLst>
      <p:ext uri="{BB962C8B-B14F-4D97-AF65-F5344CB8AC3E}">
        <p14:creationId xmlns:p14="http://schemas.microsoft.com/office/powerpoint/2010/main" val="42719767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D8C018-E2F5-4B86-82BB-207C955F6EF2}"/>
              </a:ext>
            </a:extLst>
          </p:cNvPr>
          <p:cNvSpPr>
            <a:spLocks noGrp="1"/>
          </p:cNvSpPr>
          <p:nvPr>
            <p:ph type="title"/>
          </p:nvPr>
        </p:nvSpPr>
        <p:spPr>
          <a:xfrm>
            <a:off x="838200" y="365125"/>
            <a:ext cx="10515600" cy="430005"/>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040B39FE-28EA-42D3-BCE1-F469D884A4C6}"/>
              </a:ext>
            </a:extLst>
          </p:cNvPr>
          <p:cNvSpPr>
            <a:spLocks noGrp="1"/>
          </p:cNvSpPr>
          <p:nvPr>
            <p:ph idx="1"/>
          </p:nvPr>
        </p:nvSpPr>
        <p:spPr>
          <a:xfrm>
            <a:off x="838200" y="795130"/>
            <a:ext cx="10515600" cy="5381833"/>
          </a:xfrm>
        </p:spPr>
        <p:txBody>
          <a:bodyPr>
            <a:normAutofit/>
          </a:bodyPr>
          <a:lstStyle/>
          <a:p>
            <a:r>
              <a:rPr lang="id-ID" sz="3200" dirty="0">
                <a:latin typeface="Times New Roman" panose="02020603050405020304" pitchFamily="18" charset="0"/>
                <a:cs typeface="Times New Roman" panose="02020603050405020304" pitchFamily="18" charset="0"/>
              </a:rPr>
              <a:t>Yang ketiga adalah deontologis yang lebih menekankan kewajiban, tugas, tanggung jawab dan prinsip-prinsip yang harus diikuti</a:t>
            </a:r>
            <a:r>
              <a:rPr lang="id-ID" sz="3200" dirty="0" smtClean="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D</a:t>
            </a:r>
            <a:r>
              <a:rPr lang="id-ID" sz="3200" dirty="0" smtClean="0">
                <a:latin typeface="Times New Roman" panose="02020603050405020304" pitchFamily="18" charset="0"/>
                <a:cs typeface="Times New Roman" panose="02020603050405020304" pitchFamily="18" charset="0"/>
              </a:rPr>
              <a:t>eontologis </a:t>
            </a:r>
            <a:r>
              <a:rPr lang="id-ID" sz="3200" dirty="0">
                <a:latin typeface="Times New Roman" panose="02020603050405020304" pitchFamily="18" charset="0"/>
                <a:cs typeface="Times New Roman" panose="02020603050405020304" pitchFamily="18" charset="0"/>
              </a:rPr>
              <a:t>lebih menekankan pada </a:t>
            </a:r>
            <a:r>
              <a:rPr lang="id-ID" sz="3200" i="1" dirty="0">
                <a:latin typeface="Times New Roman" panose="02020603050405020304" pitchFamily="18" charset="0"/>
                <a:cs typeface="Times New Roman" panose="02020603050405020304" pitchFamily="18" charset="0"/>
              </a:rPr>
              <a:t>compliance</a:t>
            </a:r>
            <a:r>
              <a:rPr lang="id-ID" sz="3200" dirty="0">
                <a:latin typeface="Times New Roman" panose="02020603050405020304" pitchFamily="18" charset="0"/>
                <a:cs typeface="Times New Roman" panose="02020603050405020304" pitchFamily="18" charset="0"/>
              </a:rPr>
              <a:t> dan </a:t>
            </a:r>
            <a:r>
              <a:rPr lang="id-ID" sz="3200" i="1" dirty="0">
                <a:latin typeface="Times New Roman" panose="02020603050405020304" pitchFamily="18" charset="0"/>
                <a:cs typeface="Times New Roman" panose="02020603050405020304" pitchFamily="18" charset="0"/>
              </a:rPr>
              <a:t>enforcement</a:t>
            </a:r>
            <a:r>
              <a:rPr lang="id-ID" sz="3200" dirty="0">
                <a:latin typeface="Times New Roman" panose="02020603050405020304" pitchFamily="18" charset="0"/>
                <a:cs typeface="Times New Roman" panose="02020603050405020304" pitchFamily="18" charset="0"/>
              </a:rPr>
              <a:t> (ketaatan dan kesesuaian) terhadap suatu kewajiban, tanggung jawab, aturan dan prinsip-prinsip yang berlaku. Bagi pendukung deontologist, ada banyak hubungan yang harus diperhatikan seperti hubungan pertemanan, hubungan bapak dengan anak, afiliasi bisnis yang dapat memperkaya kehidupan moral kita.</a:t>
            </a:r>
            <a:r>
              <a:rPr lang="en-US" sz="3200" dirty="0">
                <a:latin typeface="Times New Roman" panose="02020603050405020304" pitchFamily="18" charset="0"/>
                <a:cs typeface="Times New Roman" panose="02020603050405020304" pitchFamily="18" charset="0"/>
              </a:rPr>
              <a:t> D</a:t>
            </a:r>
            <a:r>
              <a:rPr lang="id-ID" sz="3200" dirty="0">
                <a:latin typeface="Times New Roman" panose="02020603050405020304" pitchFamily="18" charset="0"/>
                <a:cs typeface="Times New Roman" panose="02020603050405020304" pitchFamily="18" charset="0"/>
              </a:rPr>
              <a:t>eontolog</a:t>
            </a:r>
            <a:r>
              <a:rPr lang="en-US" sz="3200" dirty="0">
                <a:latin typeface="Times New Roman" panose="02020603050405020304" pitchFamily="18" charset="0"/>
                <a:cs typeface="Times New Roman" panose="02020603050405020304" pitchFamily="18" charset="0"/>
              </a:rPr>
              <a:t>i</a:t>
            </a:r>
            <a:r>
              <a:rPr lang="id-ID" sz="3200" dirty="0">
                <a:latin typeface="Times New Roman" panose="02020603050405020304" pitchFamily="18" charset="0"/>
                <a:cs typeface="Times New Roman" panose="02020603050405020304" pitchFamily="18" charset="0"/>
              </a:rPr>
              <a:t> dikritik karena dianggap menekankan pada rasionalitas dan tidak memperhatian unsur manusianya. Karenanya sering dinilai sebagai konsep etika yang dangkal.</a:t>
            </a:r>
          </a:p>
        </p:txBody>
      </p:sp>
    </p:spTree>
    <p:extLst>
      <p:ext uri="{BB962C8B-B14F-4D97-AF65-F5344CB8AC3E}">
        <p14:creationId xmlns:p14="http://schemas.microsoft.com/office/powerpoint/2010/main" val="402841907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5AC82C-A881-4A9D-B0D1-8E7767BEA194}"/>
              </a:ext>
            </a:extLst>
          </p:cNvPr>
          <p:cNvSpPr>
            <a:spLocks noGrp="1"/>
          </p:cNvSpPr>
          <p:nvPr>
            <p:ph type="title"/>
          </p:nvPr>
        </p:nvSpPr>
        <p:spPr>
          <a:xfrm>
            <a:off x="838200" y="365126"/>
            <a:ext cx="10515600" cy="315912"/>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C1A81348-6E44-4E44-8D24-D1A3FE020A76}"/>
              </a:ext>
            </a:extLst>
          </p:cNvPr>
          <p:cNvSpPr>
            <a:spLocks noGrp="1"/>
          </p:cNvSpPr>
          <p:nvPr>
            <p:ph idx="1"/>
          </p:nvPr>
        </p:nvSpPr>
        <p:spPr>
          <a:xfrm>
            <a:off x="838200" y="681038"/>
            <a:ext cx="10515600" cy="5495925"/>
          </a:xfrm>
        </p:spPr>
        <p:txBody>
          <a:bodyPr>
            <a:normAutofit/>
          </a:bodyPr>
          <a:lstStyle/>
          <a:p>
            <a:r>
              <a:rPr lang="id-ID" sz="3200" dirty="0">
                <a:latin typeface="Times New Roman" panose="02020603050405020304" pitchFamily="18" charset="0"/>
                <a:cs typeface="Times New Roman" panose="02020603050405020304" pitchFamily="18" charset="0"/>
              </a:rPr>
              <a:t>Terakhir, </a:t>
            </a:r>
            <a:r>
              <a:rPr lang="id-ID" sz="3200" i="1" dirty="0">
                <a:latin typeface="Times New Roman" panose="02020603050405020304" pitchFamily="18" charset="0"/>
                <a:cs typeface="Times New Roman" panose="02020603050405020304" pitchFamily="18" charset="0"/>
              </a:rPr>
              <a:t>Virtue Ethics </a:t>
            </a:r>
            <a:r>
              <a:rPr lang="id-ID" sz="3200" dirty="0">
                <a:latin typeface="Times New Roman" panose="02020603050405020304" pitchFamily="18" charset="0"/>
                <a:cs typeface="Times New Roman" panose="02020603050405020304" pitchFamily="18" charset="0"/>
              </a:rPr>
              <a:t>yang muncul sebagai reaksi terhadap aliran utilitarianisme dan deontologi. Menurut aliran ini, baik buruk atau benar salah tergantung dari akibat atau konsekuensi dari kewajiban atau prinsip yang harus ditaati. Dengan kata lain, substansi aktual dari etika atau moral tidak dapat dipahami dengan memprediksi hasil atau akibat atau kesesuaian dengan kewajiban, tetapi lebih ditekankan pada keharusan untuk berbuat baik tidak karena dorongan mendapatkan hasil atau keharusan mengikuti kewajiban atau prinsip yang telah ditentukan</a:t>
            </a:r>
          </a:p>
        </p:txBody>
      </p:sp>
    </p:spTree>
    <p:extLst>
      <p:ext uri="{BB962C8B-B14F-4D97-AF65-F5344CB8AC3E}">
        <p14:creationId xmlns:p14="http://schemas.microsoft.com/office/powerpoint/2010/main" val="7089444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0C2D2-E2E7-4D2F-B02F-BA1E36D12A22}"/>
              </a:ext>
            </a:extLst>
          </p:cNvPr>
          <p:cNvSpPr>
            <a:spLocks noGrp="1"/>
          </p:cNvSpPr>
          <p:nvPr>
            <p:ph type="title"/>
          </p:nvPr>
        </p:nvSpPr>
        <p:spPr>
          <a:xfrm>
            <a:off x="838200" y="365125"/>
            <a:ext cx="10515600" cy="43170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CF2F4232-A76C-401E-8B16-0FEB0B21F1D8}"/>
              </a:ext>
            </a:extLst>
          </p:cNvPr>
          <p:cNvSpPr>
            <a:spLocks noGrp="1"/>
          </p:cNvSpPr>
          <p:nvPr>
            <p:ph idx="1"/>
          </p:nvPr>
        </p:nvSpPr>
        <p:spPr>
          <a:xfrm>
            <a:off x="838200" y="796834"/>
            <a:ext cx="10515600" cy="5380129"/>
          </a:xfrm>
        </p:spPr>
        <p:txBody>
          <a:bodyPr>
            <a:normAutofit fontScale="92500"/>
          </a:bodyPr>
          <a:lstStyle/>
          <a:p>
            <a:r>
              <a:rPr lang="id-ID" sz="3600" dirty="0">
                <a:latin typeface="Times New Roman" panose="02020603050405020304" pitchFamily="18" charset="0"/>
                <a:cs typeface="Times New Roman" panose="02020603050405020304" pitchFamily="18" charset="0"/>
              </a:rPr>
              <a:t>Meskipun demikian ketiga aliran tersebut  dapat membentuk Segitiga Etika  (</a:t>
            </a:r>
            <a:r>
              <a:rPr lang="id-ID" sz="3600" i="1" dirty="0">
                <a:latin typeface="Times New Roman" panose="02020603050405020304" pitchFamily="18" charset="0"/>
                <a:cs typeface="Times New Roman" panose="02020603050405020304" pitchFamily="18" charset="0"/>
              </a:rPr>
              <a:t>Ethical Traingle</a:t>
            </a:r>
            <a:r>
              <a:rPr lang="id-ID" sz="3600" dirty="0">
                <a:latin typeface="Times New Roman" panose="02020603050405020304" pitchFamily="18" charset="0"/>
                <a:cs typeface="Times New Roman" panose="02020603050405020304" pitchFamily="18" charset="0"/>
              </a:rPr>
              <a:t>) dimana deontologi memusatkan perhatian pada kewajiban dan prinsip yang diikuti, utilitarian pada akibat atau konsekuensi, sementara virtue pada integritas. </a:t>
            </a:r>
            <a:endParaRPr lang="en-US" sz="3600" dirty="0" smtClean="0">
              <a:latin typeface="Times New Roman" panose="02020603050405020304" pitchFamily="18" charset="0"/>
              <a:cs typeface="Times New Roman" panose="02020603050405020304" pitchFamily="18" charset="0"/>
            </a:endParaRPr>
          </a:p>
          <a:p>
            <a:r>
              <a:rPr lang="en-US" sz="3600" dirty="0" smtClean="0">
                <a:latin typeface="Times New Roman" panose="02020603050405020304" pitchFamily="18" charset="0"/>
                <a:cs typeface="Times New Roman" panose="02020603050405020304" pitchFamily="18" charset="0"/>
              </a:rPr>
              <a:t>M</a:t>
            </a:r>
            <a:r>
              <a:rPr lang="id-ID" sz="3600" dirty="0" smtClean="0">
                <a:latin typeface="Times New Roman" panose="02020603050405020304" pitchFamily="18" charset="0"/>
                <a:cs typeface="Times New Roman" panose="02020603050405020304" pitchFamily="18" charset="0"/>
              </a:rPr>
              <a:t>oral </a:t>
            </a:r>
            <a:r>
              <a:rPr lang="id-ID" sz="3600" dirty="0">
                <a:latin typeface="Times New Roman" panose="02020603050405020304" pitchFamily="18" charset="0"/>
                <a:cs typeface="Times New Roman" panose="02020603050405020304" pitchFamily="18" charset="0"/>
              </a:rPr>
              <a:t>merupakan daya dorong  internal  dalam  hati  nurani  manusia untuk  mengarah  kepada  perbuatan-perbuatan baik   dan   menghindari   perbuatan-perbuatan buruk</a:t>
            </a:r>
            <a:r>
              <a:rPr lang="id-ID" sz="3600" dirty="0" smtClean="0">
                <a:latin typeface="Times New Roman" panose="02020603050405020304" pitchFamily="18" charset="0"/>
                <a:cs typeface="Times New Roman" panose="02020603050405020304" pitchFamily="18" charset="0"/>
              </a:rPr>
              <a:t>.</a:t>
            </a:r>
            <a:r>
              <a:rPr lang="en-US" sz="3600" dirty="0" smtClean="0">
                <a:latin typeface="Times New Roman" panose="02020603050405020304" pitchFamily="18" charset="0"/>
                <a:cs typeface="Times New Roman" panose="02020603050405020304" pitchFamily="18" charset="0"/>
              </a:rPr>
              <a:t> </a:t>
            </a:r>
            <a:r>
              <a:rPr lang="id-ID" sz="3600" dirty="0" smtClean="0">
                <a:latin typeface="Times New Roman" panose="02020603050405020304" pitchFamily="18" charset="0"/>
                <a:cs typeface="Times New Roman" panose="02020603050405020304" pitchFamily="18" charset="0"/>
              </a:rPr>
              <a:t>Oleh  </a:t>
            </a:r>
            <a:r>
              <a:rPr lang="id-ID" sz="3600" dirty="0">
                <a:latin typeface="Times New Roman" panose="02020603050405020304" pitchFamily="18" charset="0"/>
                <a:cs typeface="Times New Roman" panose="02020603050405020304" pitchFamily="18" charset="0"/>
              </a:rPr>
              <a:t>sebab  itu,  unsur  filosofis  yang menentukan </a:t>
            </a:r>
            <a:r>
              <a:rPr lang="id-ID" sz="3600" dirty="0" smtClean="0">
                <a:latin typeface="Times New Roman" panose="02020603050405020304" pitchFamily="18" charset="0"/>
                <a:cs typeface="Times New Roman" panose="02020603050405020304" pitchFamily="18" charset="0"/>
              </a:rPr>
              <a:t>rangsangan-</a:t>
            </a:r>
            <a:r>
              <a:rPr lang="en-US" sz="3600" dirty="0" smtClean="0">
                <a:latin typeface="Times New Roman" panose="02020603050405020304" pitchFamily="18" charset="0"/>
                <a:cs typeface="Times New Roman" panose="02020603050405020304" pitchFamily="18" charset="0"/>
              </a:rPr>
              <a:t> </a:t>
            </a:r>
            <a:r>
              <a:rPr lang="id-ID" sz="3600" dirty="0" smtClean="0">
                <a:latin typeface="Times New Roman" panose="02020603050405020304" pitchFamily="18" charset="0"/>
                <a:cs typeface="Times New Roman" panose="02020603050405020304" pitchFamily="18" charset="0"/>
              </a:rPr>
              <a:t>rangsangan </a:t>
            </a:r>
            <a:r>
              <a:rPr lang="id-ID" sz="3600" dirty="0">
                <a:latin typeface="Times New Roman" panose="02020603050405020304" pitchFamily="18" charset="0"/>
                <a:cs typeface="Times New Roman" panose="02020603050405020304" pitchFamily="18" charset="0"/>
              </a:rPr>
              <a:t>psikologis  tersebut  banyak  kaitannya  dengan nilai (</a:t>
            </a:r>
            <a:r>
              <a:rPr lang="id-ID" sz="3600" i="1" dirty="0">
                <a:latin typeface="Times New Roman" panose="02020603050405020304" pitchFamily="18" charset="0"/>
                <a:cs typeface="Times New Roman" panose="02020603050405020304" pitchFamily="18" charset="0"/>
              </a:rPr>
              <a:t>value</a:t>
            </a:r>
            <a:r>
              <a:rPr lang="id-ID" sz="3600" dirty="0">
                <a:latin typeface="Times New Roman" panose="02020603050405020304" pitchFamily="18" charset="0"/>
                <a:cs typeface="Times New Roman" panose="02020603050405020304" pitchFamily="18" charset="0"/>
              </a:rPr>
              <a:t>) yang dianut oleh seseorang.</a:t>
            </a:r>
          </a:p>
        </p:txBody>
      </p:sp>
    </p:spTree>
    <p:extLst>
      <p:ext uri="{BB962C8B-B14F-4D97-AF65-F5344CB8AC3E}">
        <p14:creationId xmlns:p14="http://schemas.microsoft.com/office/powerpoint/2010/main" val="3180118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F805C4-8A47-409F-894C-D7896B137DB4}"/>
              </a:ext>
            </a:extLst>
          </p:cNvPr>
          <p:cNvSpPr>
            <a:spLocks noGrp="1"/>
          </p:cNvSpPr>
          <p:nvPr>
            <p:ph type="title"/>
          </p:nvPr>
        </p:nvSpPr>
        <p:spPr>
          <a:xfrm>
            <a:off x="838200" y="365126"/>
            <a:ext cx="10515600" cy="615536"/>
          </a:xfrm>
        </p:spPr>
        <p:txBody>
          <a:bodyPr>
            <a:normAutofit fontScale="90000"/>
          </a:bodyPr>
          <a:lstStyle/>
          <a:p>
            <a:pPr algn="ctr"/>
            <a:r>
              <a:rPr lang="id-ID" dirty="0">
                <a:latin typeface="Times New Roman" panose="02020603050405020304" pitchFamily="18" charset="0"/>
                <a:cs typeface="Times New Roman" panose="02020603050405020304" pitchFamily="18" charset="0"/>
              </a:rPr>
              <a:t>Filsafat Kebaikan Bagi Aparat Pemerintah</a:t>
            </a:r>
          </a:p>
        </p:txBody>
      </p:sp>
      <p:sp>
        <p:nvSpPr>
          <p:cNvPr id="3" name="Content Placeholder 2">
            <a:extLst>
              <a:ext uri="{FF2B5EF4-FFF2-40B4-BE49-F238E27FC236}">
                <a16:creationId xmlns:a16="http://schemas.microsoft.com/office/drawing/2014/main" id="{A4FC5978-99A3-4E05-9161-E9BA72144080}"/>
              </a:ext>
            </a:extLst>
          </p:cNvPr>
          <p:cNvSpPr>
            <a:spLocks noGrp="1"/>
          </p:cNvSpPr>
          <p:nvPr>
            <p:ph idx="1"/>
          </p:nvPr>
        </p:nvSpPr>
        <p:spPr>
          <a:xfrm>
            <a:off x="838200" y="980662"/>
            <a:ext cx="10515600" cy="5196301"/>
          </a:xfrm>
        </p:spPr>
        <p:txBody>
          <a:bodyPr/>
          <a:lstStyle/>
          <a:p>
            <a:r>
              <a:rPr lang="id-ID" dirty="0">
                <a:latin typeface="Times New Roman" panose="02020603050405020304" pitchFamily="18" charset="0"/>
                <a:cs typeface="Times New Roman" panose="02020603050405020304" pitchFamily="18" charset="0"/>
              </a:rPr>
              <a:t>Etika dapat diartikan sebagai suatu sikap kesediaan jiwa seseorang untuk senantiasa taat dan patuh kepada seperangkat peraturan-peraturan kesusilaan. Kebanyak orang merasa bahwa norma-norma dan hukum-hukum mempunyai peranan besar dalam bidang etika.</a:t>
            </a:r>
          </a:p>
          <a:p>
            <a:r>
              <a:rPr lang="id-ID" dirty="0">
                <a:latin typeface="Times New Roman" panose="02020603050405020304" pitchFamily="18" charset="0"/>
                <a:cs typeface="Times New Roman" panose="02020603050405020304" pitchFamily="18" charset="0"/>
              </a:rPr>
              <a:t>Pada kajian etika kebaikan moral ini perlu memperhatikan fenomena  sederhana sampai menyentuh  kepribadian dan hati nurani yang menyangkut hati (qalbu), nilai (value), jiwa (nafs) dan sikap (attitude)</a:t>
            </a:r>
          </a:p>
          <a:p>
            <a:r>
              <a:rPr lang="id-ID" dirty="0">
                <a:latin typeface="Times New Roman" panose="02020603050405020304" pitchFamily="18" charset="0"/>
                <a:cs typeface="Times New Roman" panose="02020603050405020304" pitchFamily="18" charset="0"/>
              </a:rPr>
              <a:t>Bahkan menurut Krathwohl, Bloom dan Masia diperlukan pembelajaran afektif mulai dari:</a:t>
            </a:r>
          </a:p>
          <a:p>
            <a:pPr marL="0" indent="0">
              <a:buNone/>
            </a:pPr>
            <a:r>
              <a:rPr lang="id-ID" dirty="0">
                <a:latin typeface="Times New Roman" panose="02020603050405020304" pitchFamily="18" charset="0"/>
                <a:cs typeface="Times New Roman" panose="02020603050405020304" pitchFamily="18" charset="0"/>
              </a:rPr>
              <a:t>a. Pengenalan atau penerimaan seperti bersedia menerima dan memperhatikan seperti mendengarkan, menghadiri, melihat dan memperhatikan  nilai-nilai kebaikan di tingkat yang paling rendah</a:t>
            </a:r>
          </a:p>
        </p:txBody>
      </p:sp>
    </p:spTree>
    <p:extLst>
      <p:ext uri="{BB962C8B-B14F-4D97-AF65-F5344CB8AC3E}">
        <p14:creationId xmlns:p14="http://schemas.microsoft.com/office/powerpoint/2010/main" val="24815392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2A2569-D45B-4A24-A3CE-C03500451B97}"/>
              </a:ext>
            </a:extLst>
          </p:cNvPr>
          <p:cNvSpPr>
            <a:spLocks noGrp="1"/>
          </p:cNvSpPr>
          <p:nvPr>
            <p:ph type="title"/>
          </p:nvPr>
        </p:nvSpPr>
        <p:spPr>
          <a:xfrm>
            <a:off x="838200" y="365125"/>
            <a:ext cx="10515600" cy="536023"/>
          </a:xfrm>
        </p:spPr>
        <p:txBody>
          <a:bodyPr>
            <a:normAutofit fontScale="90000"/>
          </a:bodyPr>
          <a:lstStyle/>
          <a:p>
            <a:pPr algn="ctr"/>
            <a:r>
              <a:rPr lang="id-ID" dirty="0">
                <a:latin typeface="Times New Roman" panose="02020603050405020304" pitchFamily="18" charset="0"/>
                <a:cs typeface="Times New Roman" panose="02020603050405020304" pitchFamily="18" charset="0"/>
              </a:rPr>
              <a:t>Filsafat Kebaikan Bagi Aparat Pemerintah</a:t>
            </a:r>
          </a:p>
        </p:txBody>
      </p:sp>
      <p:sp>
        <p:nvSpPr>
          <p:cNvPr id="3" name="Content Placeholder 2">
            <a:extLst>
              <a:ext uri="{FF2B5EF4-FFF2-40B4-BE49-F238E27FC236}">
                <a16:creationId xmlns:a16="http://schemas.microsoft.com/office/drawing/2014/main" id="{B9CB6E7D-CA02-4355-AFE2-63D149349390}"/>
              </a:ext>
            </a:extLst>
          </p:cNvPr>
          <p:cNvSpPr>
            <a:spLocks noGrp="1"/>
          </p:cNvSpPr>
          <p:nvPr>
            <p:ph idx="1"/>
          </p:nvPr>
        </p:nvSpPr>
        <p:spPr>
          <a:xfrm>
            <a:off x="838200" y="901148"/>
            <a:ext cx="10515600" cy="5275815"/>
          </a:xfrm>
        </p:spPr>
        <p:txBody>
          <a:bodyPr/>
          <a:lstStyle/>
          <a:p>
            <a:pPr marL="0" indent="0">
              <a:buNone/>
            </a:pPr>
            <a:r>
              <a:rPr lang="en-US" dirty="0">
                <a:latin typeface="Times New Roman" panose="02020603050405020304" pitchFamily="18" charset="0"/>
                <a:cs typeface="Times New Roman" panose="02020603050405020304" pitchFamily="18" charset="0"/>
              </a:rPr>
              <a:t>b</a:t>
            </a:r>
            <a:r>
              <a:rPr lang="id-ID" dirty="0">
                <a:latin typeface="Times New Roman" panose="02020603050405020304" pitchFamily="18" charset="0"/>
                <a:cs typeface="Times New Roman" panose="02020603050405020304" pitchFamily="18" charset="0"/>
              </a:rPr>
              <a:t>. Responsif terhadap keinginan untuk berbuat sesuatu  sebagai reaksi terhadap gagasan dan sistem nilai sehingga kita akan mengikuti, mendiskusikan dan berpartisipasi dsb</a:t>
            </a:r>
          </a:p>
          <a:p>
            <a:pPr marL="0" indent="0">
              <a:buNone/>
            </a:pPr>
            <a:r>
              <a:rPr lang="id-ID" dirty="0">
                <a:latin typeface="Times New Roman" panose="02020603050405020304" pitchFamily="18" charset="0"/>
                <a:cs typeface="Times New Roman" panose="02020603050405020304" pitchFamily="18" charset="0"/>
              </a:rPr>
              <a:t>c. Penghargaan terhadap nilai-nilai seperti konsisten berperilaku sehingga kemudian kita akan memilih, meyakinkan, bertindak dan berargumentasi.</a:t>
            </a:r>
          </a:p>
          <a:p>
            <a:pPr marL="0" indent="0">
              <a:buNone/>
            </a:pPr>
            <a:r>
              <a:rPr lang="id-ID" dirty="0">
                <a:latin typeface="Times New Roman" panose="02020603050405020304" pitchFamily="18" charset="0"/>
                <a:cs typeface="Times New Roman" panose="02020603050405020304" pitchFamily="18" charset="0"/>
              </a:rPr>
              <a:t>d. Pengorganisasian yang menunjukkan saling keterhubungan dengan nilai-nilai dan menentukan nilai-nilai yang lebih tinggi. Kita akan memilih, memutuskan dan memformulasikan ke tingkat yang lebih tinggi</a:t>
            </a:r>
          </a:p>
          <a:p>
            <a:pPr marL="0" indent="0">
              <a:buNone/>
            </a:pPr>
            <a:r>
              <a:rPr lang="id-ID" dirty="0">
                <a:latin typeface="Times New Roman" panose="02020603050405020304" pitchFamily="18" charset="0"/>
                <a:cs typeface="Times New Roman" panose="02020603050405020304" pitchFamily="18" charset="0"/>
              </a:rPr>
              <a:t>e. Pengalaman akan menunjukkan perilaku yang konsisten, yaitu menolak sikap yang buruk dan menerima sifat yang baik</a:t>
            </a:r>
          </a:p>
        </p:txBody>
      </p:sp>
    </p:spTree>
    <p:extLst>
      <p:ext uri="{BB962C8B-B14F-4D97-AF65-F5344CB8AC3E}">
        <p14:creationId xmlns:p14="http://schemas.microsoft.com/office/powerpoint/2010/main" val="14625808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569E5E-2727-42B0-ADCF-7DB3AF9F12F5}"/>
              </a:ext>
            </a:extLst>
          </p:cNvPr>
          <p:cNvSpPr>
            <a:spLocks noGrp="1"/>
          </p:cNvSpPr>
          <p:nvPr>
            <p:ph type="title"/>
          </p:nvPr>
        </p:nvSpPr>
        <p:spPr>
          <a:xfrm>
            <a:off x="838200" y="365126"/>
            <a:ext cx="10515600" cy="774562"/>
          </a:xfrm>
        </p:spPr>
        <p:txBody>
          <a:bodyPr/>
          <a:lstStyle/>
          <a:p>
            <a:pPr algn="ctr"/>
            <a:r>
              <a:rPr lang="id-ID" dirty="0">
                <a:latin typeface="Times New Roman" panose="02020603050405020304" pitchFamily="18" charset="0"/>
                <a:cs typeface="Times New Roman" panose="02020603050405020304" pitchFamily="18" charset="0"/>
              </a:rPr>
              <a:t>Dimensi Etika</a:t>
            </a:r>
          </a:p>
        </p:txBody>
      </p:sp>
      <p:sp>
        <p:nvSpPr>
          <p:cNvPr id="3" name="Content Placeholder 2">
            <a:extLst>
              <a:ext uri="{FF2B5EF4-FFF2-40B4-BE49-F238E27FC236}">
                <a16:creationId xmlns:a16="http://schemas.microsoft.com/office/drawing/2014/main" id="{62AD34C3-B982-4D72-90E3-056943D887C8}"/>
              </a:ext>
            </a:extLst>
          </p:cNvPr>
          <p:cNvSpPr>
            <a:spLocks noGrp="1"/>
          </p:cNvSpPr>
          <p:nvPr>
            <p:ph idx="1"/>
          </p:nvPr>
        </p:nvSpPr>
        <p:spPr>
          <a:xfrm>
            <a:off x="838200" y="1139688"/>
            <a:ext cx="10515600" cy="5037275"/>
          </a:xfrm>
        </p:spPr>
        <p:txBody>
          <a:bodyPr>
            <a:normAutofit/>
          </a:bodyPr>
          <a:lstStyle/>
          <a:p>
            <a:r>
              <a:rPr lang="id-ID" sz="3000" dirty="0">
                <a:latin typeface="Times New Roman" panose="02020603050405020304" pitchFamily="18" charset="0"/>
                <a:cs typeface="Times New Roman" panose="02020603050405020304" pitchFamily="18" charset="0"/>
              </a:rPr>
              <a:t>Dimensi etika dianalogikan sebagai sistem sensor pada birokrasi</a:t>
            </a:r>
          </a:p>
          <a:p>
            <a:r>
              <a:rPr lang="id-ID" sz="3000" dirty="0">
                <a:latin typeface="Times New Roman" panose="02020603050405020304" pitchFamily="18" charset="0"/>
                <a:cs typeface="Times New Roman" panose="02020603050405020304" pitchFamily="18" charset="0"/>
              </a:rPr>
              <a:t>Dimensi ini berpengaruh pada dimensi-dimensi lain dan sangat mempengaruhi tercapai tidaknya pada tujuan organisasi publik/birokrasi</a:t>
            </a:r>
          </a:p>
          <a:p>
            <a:r>
              <a:rPr lang="id-ID" sz="3000" dirty="0">
                <a:latin typeface="Times New Roman" panose="02020603050405020304" pitchFamily="18" charset="0"/>
                <a:cs typeface="Times New Roman" panose="02020603050405020304" pitchFamily="18" charset="0"/>
              </a:rPr>
              <a:t>Selalu muncul pelanggaran etika/misconduct dalam isntansi pemerintah</a:t>
            </a:r>
          </a:p>
          <a:p>
            <a:r>
              <a:rPr lang="id-ID" sz="3000" dirty="0">
                <a:latin typeface="Times New Roman" panose="02020603050405020304" pitchFamily="18" charset="0"/>
                <a:cs typeface="Times New Roman" panose="02020603050405020304" pitchFamily="18" charset="0"/>
              </a:rPr>
              <a:t>Skandal etika ini memang semakin meluas, bukan saja karena disebabkan oleh semakin banyak aturan yang membatasi moral pejaabat tetapi juga karena semakin banyak tuntutan publik agar pejabat publik harus mengikuti nilai-nilai dasar yang mereka tuntut</a:t>
            </a:r>
          </a:p>
        </p:txBody>
      </p:sp>
    </p:spTree>
    <p:extLst>
      <p:ext uri="{BB962C8B-B14F-4D97-AF65-F5344CB8AC3E}">
        <p14:creationId xmlns:p14="http://schemas.microsoft.com/office/powerpoint/2010/main" val="37542024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9769C-2646-4461-A804-DD0B82F4C512}"/>
              </a:ext>
            </a:extLst>
          </p:cNvPr>
          <p:cNvSpPr>
            <a:spLocks noGrp="1"/>
          </p:cNvSpPr>
          <p:nvPr>
            <p:ph type="title"/>
          </p:nvPr>
        </p:nvSpPr>
        <p:spPr>
          <a:xfrm>
            <a:off x="838200" y="365126"/>
            <a:ext cx="10515600" cy="45651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36B576E5-6726-4271-A399-70CE0EBCD472}"/>
              </a:ext>
            </a:extLst>
          </p:cNvPr>
          <p:cNvSpPr>
            <a:spLocks noGrp="1"/>
          </p:cNvSpPr>
          <p:nvPr>
            <p:ph idx="1"/>
          </p:nvPr>
        </p:nvSpPr>
        <p:spPr>
          <a:xfrm>
            <a:off x="838200" y="821636"/>
            <a:ext cx="10515600" cy="5355327"/>
          </a:xfrm>
        </p:spPr>
        <p:txBody>
          <a:bodyPr>
            <a:normAutofit/>
          </a:bodyPr>
          <a:lstStyle/>
          <a:p>
            <a:r>
              <a:rPr lang="id-ID" sz="3000" dirty="0">
                <a:latin typeface="Times New Roman" panose="02020603050405020304" pitchFamily="18" charset="0"/>
                <a:cs typeface="Times New Roman" panose="02020603050405020304" pitchFamily="18" charset="0"/>
              </a:rPr>
              <a:t>Birokrasi dalam membuat keputusan seringkali didasarkan pada pertimbangan di luar rasionalitas atau diluar pertimbangan ekonomi dan efisiensi.</a:t>
            </a:r>
          </a:p>
          <a:p>
            <a:r>
              <a:rPr lang="id-ID" sz="3000" dirty="0">
                <a:latin typeface="Times New Roman" panose="02020603050405020304" pitchFamily="18" charset="0"/>
                <a:cs typeface="Times New Roman" panose="02020603050405020304" pitchFamily="18" charset="0"/>
              </a:rPr>
              <a:t>Birokrasi nampaknya sangat dipengaruhi oleh faktor sosial dan psikologis sehingga berdampak pada keputusan yang mereka buat.</a:t>
            </a:r>
          </a:p>
          <a:p>
            <a:r>
              <a:rPr lang="id-ID" sz="3000" dirty="0">
                <a:latin typeface="Times New Roman" panose="02020603050405020304" pitchFamily="18" charset="0"/>
                <a:cs typeface="Times New Roman" panose="02020603050405020304" pitchFamily="18" charset="0"/>
              </a:rPr>
              <a:t>Etika dapat menjadi faktor kesuksesan tetapi juga bisa menjadi pemicu kegagalan  tujuan kebijakan, struktur organisasi serta manajemen publik. </a:t>
            </a:r>
          </a:p>
          <a:p>
            <a:r>
              <a:rPr lang="id-ID" sz="3000" dirty="0">
                <a:latin typeface="Times New Roman" panose="02020603050405020304" pitchFamily="18" charset="0"/>
                <a:cs typeface="Times New Roman" panose="02020603050405020304" pitchFamily="18" charset="0"/>
              </a:rPr>
              <a:t>Bila moralitas penyusun kebijakan publik </a:t>
            </a:r>
            <a:r>
              <a:rPr lang="en-US" sz="3000" dirty="0" err="1" smtClean="0">
                <a:latin typeface="Times New Roman" panose="02020603050405020304" pitchFamily="18" charset="0"/>
                <a:cs typeface="Times New Roman" panose="02020603050405020304" pitchFamily="18" charset="0"/>
              </a:rPr>
              <a:t>lem</a:t>
            </a:r>
            <a:r>
              <a:rPr lang="id-ID" sz="3000" dirty="0" smtClean="0">
                <a:latin typeface="Times New Roman" panose="02020603050405020304" pitchFamily="18" charset="0"/>
                <a:cs typeface="Times New Roman" panose="02020603050405020304" pitchFamily="18" charset="0"/>
              </a:rPr>
              <a:t>ah</a:t>
            </a:r>
            <a:r>
              <a:rPr lang="id-ID" sz="3000" dirty="0">
                <a:latin typeface="Times New Roman" panose="02020603050405020304" pitchFamily="18" charset="0"/>
                <a:cs typeface="Times New Roman" panose="02020603050405020304" pitchFamily="18" charset="0"/>
              </a:rPr>
              <a:t>, maka kualitas kebijakan yang dihasilkannyapun sangat rendah.</a:t>
            </a:r>
          </a:p>
        </p:txBody>
      </p:sp>
    </p:spTree>
    <p:extLst>
      <p:ext uri="{BB962C8B-B14F-4D97-AF65-F5344CB8AC3E}">
        <p14:creationId xmlns:p14="http://schemas.microsoft.com/office/powerpoint/2010/main" val="12780880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379458"/>
          </a:xfrm>
        </p:spPr>
        <p:txBody>
          <a:bodyPr>
            <a:normAutofit fontScale="90000"/>
          </a:bodyPr>
          <a:lstStyle/>
          <a:p>
            <a:endParaRPr lang="en-US" dirty="0"/>
          </a:p>
        </p:txBody>
      </p:sp>
      <p:sp>
        <p:nvSpPr>
          <p:cNvPr id="3" name="Content Placeholder 2"/>
          <p:cNvSpPr>
            <a:spLocks noGrp="1"/>
          </p:cNvSpPr>
          <p:nvPr>
            <p:ph idx="1"/>
          </p:nvPr>
        </p:nvSpPr>
        <p:spPr>
          <a:xfrm>
            <a:off x="838200" y="744584"/>
            <a:ext cx="10515600" cy="5432379"/>
          </a:xfrm>
        </p:spPr>
        <p:txBody>
          <a:bodyPr/>
          <a:lstStyle/>
          <a:p>
            <a:r>
              <a:rPr lang="id-ID" dirty="0" smtClean="0"/>
              <a:t>Etika penting dalam birokrasi. </a:t>
            </a:r>
            <a:r>
              <a:rPr lang="id-ID" b="1" dirty="0" smtClean="0"/>
              <a:t>Pertama</a:t>
            </a:r>
            <a:r>
              <a:rPr lang="id-ID" dirty="0" smtClean="0"/>
              <a:t>, masalah yang ada dalam birokrasi semakin lama semakin komplek</a:t>
            </a:r>
            <a:r>
              <a:rPr lang="en-US" dirty="0" smtClean="0"/>
              <a:t>s</a:t>
            </a:r>
            <a:r>
              <a:rPr lang="id-ID" dirty="0" smtClean="0"/>
              <a:t>. </a:t>
            </a:r>
            <a:r>
              <a:rPr lang="id-ID" b="1" dirty="0" smtClean="0"/>
              <a:t>Kedua</a:t>
            </a:r>
            <a:r>
              <a:rPr lang="id-ID" dirty="0" smtClean="0"/>
              <a:t>, keberhasilan pembangunan yang telah meningkatkan dinamika dan kecepatan perubahan dalam lingkungan birokrasi. Birokrasi melakukan </a:t>
            </a:r>
            <a:r>
              <a:rPr lang="id-ID" i="1" dirty="0" smtClean="0"/>
              <a:t>adjusment</a:t>
            </a:r>
            <a:r>
              <a:rPr lang="id-ID" dirty="0" smtClean="0"/>
              <a:t> (penyesuaian) yang menuntut </a:t>
            </a:r>
            <a:r>
              <a:rPr lang="id-ID" i="1" dirty="0" smtClean="0"/>
              <a:t>discretionary power </a:t>
            </a:r>
            <a:r>
              <a:rPr lang="id-ID" dirty="0" smtClean="0"/>
              <a:t>(kekuatan pertimbangan/kebijaksanaan) yang besar.</a:t>
            </a:r>
          </a:p>
          <a:p>
            <a:r>
              <a:rPr lang="id-ID" dirty="0" smtClean="0"/>
              <a:t>Pemerintah memiliki pola p</a:t>
            </a:r>
            <a:r>
              <a:rPr lang="en-US" dirty="0" smtClean="0"/>
              <a:t>e</a:t>
            </a:r>
            <a:r>
              <a:rPr lang="id-ID" dirty="0" smtClean="0"/>
              <a:t>rilaku yang wajib dijadikan sebagai pedoman atau kode etik  berlaku bagi setiap aparaturnya. Etika dalam birokrasi harus ditimbulkan dengan berlandaskan  pada paham dasar yang mencerminkan sistem yang hidup dalam masyarakat harus dipedomani serta diwujudkan oleh setiap aparat dalam hidup bermasyarakat, berbangsa dan bernegara.</a:t>
            </a:r>
            <a:endParaRPr lang="id-ID" dirty="0"/>
          </a:p>
        </p:txBody>
      </p:sp>
    </p:spTree>
    <p:extLst>
      <p:ext uri="{BB962C8B-B14F-4D97-AF65-F5344CB8AC3E}">
        <p14:creationId xmlns:p14="http://schemas.microsoft.com/office/powerpoint/2010/main" val="28176561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id-ID" sz="3200" dirty="0" smtClean="0"/>
              <a:t>Secara umum nilai-nilai suatu etika yang perlu dijadikan pedoman dan perlu dipraktekkan secara operasional antara lain:</a:t>
            </a:r>
            <a:endParaRPr lang="id-ID" sz="3200" dirty="0"/>
          </a:p>
        </p:txBody>
      </p:sp>
      <p:sp>
        <p:nvSpPr>
          <p:cNvPr id="3" name="Content Placeholder 2"/>
          <p:cNvSpPr>
            <a:spLocks noGrp="1"/>
          </p:cNvSpPr>
          <p:nvPr>
            <p:ph idx="1"/>
          </p:nvPr>
        </p:nvSpPr>
        <p:spPr/>
        <p:txBody>
          <a:bodyPr>
            <a:normAutofit/>
          </a:bodyPr>
          <a:lstStyle/>
          <a:p>
            <a:pPr marL="514350" indent="-514350">
              <a:buAutoNum type="arabicPeriod"/>
            </a:pPr>
            <a:r>
              <a:rPr lang="en-US" dirty="0" smtClean="0"/>
              <a:t>ASN</a:t>
            </a:r>
            <a:r>
              <a:rPr lang="id-ID" dirty="0" smtClean="0"/>
              <a:t> wajib mengabdi kepada kepentingan umum</a:t>
            </a:r>
          </a:p>
          <a:p>
            <a:pPr marL="514350" indent="-514350">
              <a:buAutoNum type="arabicPeriod"/>
            </a:pPr>
            <a:r>
              <a:rPr lang="en-US" dirty="0" smtClean="0"/>
              <a:t>ASN</a:t>
            </a:r>
            <a:r>
              <a:rPr lang="id-ID" dirty="0" smtClean="0"/>
              <a:t> adalah motor penggerak “head“ dan “heart“ bagi kehidupan bermasyarakat,  berbangsa dan bernegara </a:t>
            </a:r>
          </a:p>
          <a:p>
            <a:pPr marL="514350" indent="-514350">
              <a:buAutoNum type="arabicPeriod"/>
            </a:pPr>
            <a:r>
              <a:rPr lang="en-US" dirty="0" smtClean="0"/>
              <a:t>ASN</a:t>
            </a:r>
            <a:r>
              <a:rPr lang="id-ID" dirty="0" smtClean="0"/>
              <a:t> harus berdiri di tengah-tengah, bersikap terbuka dan tidak memihak (</a:t>
            </a:r>
            <a:r>
              <a:rPr lang="en-US" dirty="0" err="1" smtClean="0"/>
              <a:t>menjadi</a:t>
            </a:r>
            <a:r>
              <a:rPr lang="en-US" dirty="0" smtClean="0"/>
              <a:t> </a:t>
            </a:r>
            <a:r>
              <a:rPr lang="id-ID" dirty="0" smtClean="0"/>
              <a:t>mediator) </a:t>
            </a:r>
          </a:p>
          <a:p>
            <a:pPr marL="514350" indent="-514350">
              <a:buAutoNum type="arabicPeriod"/>
            </a:pPr>
            <a:r>
              <a:rPr lang="en-US" dirty="0" smtClean="0"/>
              <a:t>ASN</a:t>
            </a:r>
            <a:r>
              <a:rPr lang="id-ID" dirty="0" smtClean="0"/>
              <a:t> harus jujur, bersih dan berwibawa </a:t>
            </a:r>
          </a:p>
          <a:p>
            <a:pPr marL="514350" indent="-514350">
              <a:buAutoNum type="arabicPeriod"/>
            </a:pPr>
            <a:r>
              <a:rPr lang="id-ID" dirty="0" smtClean="0"/>
              <a:t>A</a:t>
            </a:r>
            <a:r>
              <a:rPr lang="en-US" dirty="0" smtClean="0"/>
              <a:t>SN</a:t>
            </a:r>
            <a:r>
              <a:rPr lang="id-ID" dirty="0" smtClean="0"/>
              <a:t> harus bersifat diskresif, bisa membedakan mana yang rahasia dan tidak rahasia, mana yang penting dan tidak penting </a:t>
            </a:r>
          </a:p>
          <a:p>
            <a:pPr marL="514350" indent="-514350">
              <a:buAutoNum type="arabicPeriod"/>
            </a:pPr>
            <a:r>
              <a:rPr lang="id-ID" dirty="0" smtClean="0"/>
              <a:t>A</a:t>
            </a:r>
            <a:r>
              <a:rPr lang="en-US" dirty="0" smtClean="0"/>
              <a:t>SN</a:t>
            </a:r>
            <a:r>
              <a:rPr lang="id-ID" dirty="0" smtClean="0"/>
              <a:t> harus selalu bijaksana dan sebagai pengayom</a:t>
            </a:r>
            <a:r>
              <a:rPr lang="en-US" dirty="0" smtClean="0"/>
              <a:t>.</a:t>
            </a:r>
            <a:endParaRPr lang="en-US" dirty="0"/>
          </a:p>
        </p:txBody>
      </p:sp>
    </p:spTree>
    <p:extLst>
      <p:ext uri="{BB962C8B-B14F-4D97-AF65-F5344CB8AC3E}">
        <p14:creationId xmlns:p14="http://schemas.microsoft.com/office/powerpoint/2010/main" val="25927207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10086"/>
          </a:xfrm>
        </p:spPr>
        <p:txBody>
          <a:bodyPr>
            <a:normAutofit fontScale="90000"/>
          </a:bodyPr>
          <a:lstStyle/>
          <a:p>
            <a:endParaRPr lang="en-US" dirty="0"/>
          </a:p>
        </p:txBody>
      </p:sp>
      <p:sp>
        <p:nvSpPr>
          <p:cNvPr id="3" name="Content Placeholder 2"/>
          <p:cNvSpPr>
            <a:spLocks noGrp="1"/>
          </p:cNvSpPr>
          <p:nvPr>
            <p:ph idx="1"/>
          </p:nvPr>
        </p:nvSpPr>
        <p:spPr>
          <a:xfrm>
            <a:off x="838200" y="1084217"/>
            <a:ext cx="10515600" cy="5092746"/>
          </a:xfrm>
        </p:spPr>
        <p:txBody>
          <a:bodyPr/>
          <a:lstStyle/>
          <a:p>
            <a:r>
              <a:rPr lang="id-ID" dirty="0" smtClean="0"/>
              <a:t>Berbagai sifat psikis, kepribadian (jatidiri), harga diri, kejujuran yang diisyaratkan oleh teori sifat pada hakikatnya merupakan kode etik bagi siapapun yang akan bertugas sebagai </a:t>
            </a:r>
            <a:r>
              <a:rPr lang="en-US" dirty="0" smtClean="0"/>
              <a:t>ASN</a:t>
            </a:r>
            <a:r>
              <a:rPr lang="id-ID" dirty="0" smtClean="0"/>
              <a:t>. A</a:t>
            </a:r>
            <a:r>
              <a:rPr lang="en-US" dirty="0" smtClean="0"/>
              <a:t>SN</a:t>
            </a:r>
            <a:r>
              <a:rPr lang="id-ID" dirty="0" smtClean="0"/>
              <a:t> seyogyianya tidak bekerja terkotak-kotak, menganggap dialah yang penting atau menentukan, seharusnya </a:t>
            </a:r>
            <a:r>
              <a:rPr lang="en-US" dirty="0" smtClean="0"/>
              <a:t>ASN</a:t>
            </a:r>
            <a:r>
              <a:rPr lang="id-ID" dirty="0" smtClean="0"/>
              <a:t> bekerja secara menyeluruh. Oleh sebab itu tidak hanya mementingkan bidangnya sendiri-sendiri. Dalam kaitan itu dipandang penting pula koordinasi, sinkronisasi, integrasi. Sehingga dapat berbuat dan bertindak sesuai dengan tingkah laku dan  perilaku </a:t>
            </a:r>
            <a:r>
              <a:rPr lang="en-US" dirty="0" smtClean="0"/>
              <a:t>ASN</a:t>
            </a:r>
            <a:r>
              <a:rPr lang="id-ID" dirty="0" smtClean="0"/>
              <a:t> yang terpuji.</a:t>
            </a:r>
            <a:endParaRPr lang="id-ID" dirty="0"/>
          </a:p>
        </p:txBody>
      </p:sp>
    </p:spTree>
    <p:extLst>
      <p:ext uri="{BB962C8B-B14F-4D97-AF65-F5344CB8AC3E}">
        <p14:creationId xmlns:p14="http://schemas.microsoft.com/office/powerpoint/2010/main" val="22534246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11220</TotalTime>
  <Words>2537</Words>
  <Application>Microsoft Office PowerPoint</Application>
  <PresentationFormat>Widescreen</PresentationFormat>
  <Paragraphs>94</Paragraphs>
  <Slides>29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29</vt:i4>
      </vt:variant>
    </vt:vector>
  </HeadingPairs>
  <TitlesOfParts>
    <vt:vector size="35" baseType="lpstr">
      <vt:lpstr>Arial</vt:lpstr>
      <vt:lpstr>Calibri</vt:lpstr>
      <vt:lpstr>Calibri Light</vt:lpstr>
      <vt:lpstr>Times New Roman</vt:lpstr>
      <vt:lpstr>Wingdings</vt:lpstr>
      <vt:lpstr>Office Theme</vt:lpstr>
      <vt:lpstr>ETIKA PEMERINTAHAN</vt:lpstr>
      <vt:lpstr>Pengertian Etika</vt:lpstr>
      <vt:lpstr>Filsafat Kebaikan Bagi Aparat Pemerintah</vt:lpstr>
      <vt:lpstr>Filsafat Kebaikan Bagi Aparat Pemerintah</vt:lpstr>
      <vt:lpstr>Dimensi Etika</vt:lpstr>
      <vt:lpstr>PowerPoint Presentation</vt:lpstr>
      <vt:lpstr>PowerPoint Presentation</vt:lpstr>
      <vt:lpstr>Secara umum nilai-nilai suatu etika yang perlu dijadikan pedoman dan perlu dipraktekkan secara operasional antara lain: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ETIKA PEMERINTAHAN</dc:title>
  <dc:creator>Yuni Satia Rahayu</dc:creator>
  <cp:lastModifiedBy>Yuni Satia Rahayu</cp:lastModifiedBy>
  <cp:revision>78</cp:revision>
  <dcterms:created xsi:type="dcterms:W3CDTF">2018-02-19T13:16:59Z</dcterms:created>
  <dcterms:modified xsi:type="dcterms:W3CDTF">2019-04-04T00:56:15Z</dcterms:modified>
</cp:coreProperties>
</file>