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736" r:id="rId3"/>
    <p:sldMasterId id="2147483761" r:id="rId4"/>
  </p:sldMasterIdLst>
  <p:notesMasterIdLst>
    <p:notesMasterId r:id="rId33"/>
  </p:notesMasterIdLst>
  <p:sldIdLst>
    <p:sldId id="282" r:id="rId5"/>
    <p:sldId id="302" r:id="rId6"/>
    <p:sldId id="303" r:id="rId7"/>
    <p:sldId id="291" r:id="rId8"/>
    <p:sldId id="304" r:id="rId9"/>
    <p:sldId id="305" r:id="rId10"/>
    <p:sldId id="306" r:id="rId11"/>
    <p:sldId id="266" r:id="rId12"/>
    <p:sldId id="279" r:id="rId13"/>
    <p:sldId id="293" r:id="rId14"/>
    <p:sldId id="294" r:id="rId15"/>
    <p:sldId id="263" r:id="rId16"/>
    <p:sldId id="295" r:id="rId17"/>
    <p:sldId id="307" r:id="rId18"/>
    <p:sldId id="308" r:id="rId19"/>
    <p:sldId id="309" r:id="rId20"/>
    <p:sldId id="310" r:id="rId21"/>
    <p:sldId id="311" r:id="rId22"/>
    <p:sldId id="312" r:id="rId23"/>
    <p:sldId id="314" r:id="rId24"/>
    <p:sldId id="315" r:id="rId25"/>
    <p:sldId id="316" r:id="rId26"/>
    <p:sldId id="317" r:id="rId27"/>
    <p:sldId id="318" r:id="rId28"/>
    <p:sldId id="319" r:id="rId29"/>
    <p:sldId id="271" r:id="rId30"/>
    <p:sldId id="296" r:id="rId31"/>
    <p:sldId id="313" r:id="rId32"/>
  </p:sldIdLst>
  <p:sldSz cx="9144000" cy="6858000" type="screen4x3"/>
  <p:notesSz cx="6858000" cy="9144000"/>
  <p:defaultTextStyle>
    <a:defPPr>
      <a:defRPr lang="id-ID"/>
    </a:defPPr>
    <a:lvl1pPr marL="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9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9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7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1DB121-542E-43D2-803E-06622CD1ECDF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d-ID"/>
        </a:p>
      </dgm:t>
    </dgm:pt>
    <dgm:pt modelId="{9628C963-1F76-426A-8C32-2A8FDF3A01B0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1.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bupati</a:t>
          </a:r>
          <a:r>
            <a:rPr lang="en-US" sz="2800" dirty="0" smtClean="0">
              <a:solidFill>
                <a:schemeClr val="bg1"/>
              </a:solidFill>
            </a:rPr>
            <a:t>/</a:t>
          </a:r>
          <a:r>
            <a:rPr lang="en-US" sz="2800" dirty="0" err="1" smtClean="0">
              <a:solidFill>
                <a:schemeClr val="bg1"/>
              </a:solidFill>
            </a:rPr>
            <a:t>walikota</a:t>
          </a:r>
          <a:endParaRPr lang="id-ID" sz="2800" dirty="0">
            <a:solidFill>
              <a:schemeClr val="bg1"/>
            </a:solidFill>
          </a:endParaRPr>
        </a:p>
      </dgm:t>
    </dgm:pt>
    <dgm:pt modelId="{B0C43CAA-8101-4095-97B4-BA90FA78B60B}" type="par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C60E6D9E-46F5-41BE-B7F3-ECDA407076D8}" type="sib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5D5B6FD-F580-4BF3-B35A-0287DD0C9EA7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2.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masa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jabatan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bupati</a:t>
          </a:r>
          <a:r>
            <a:rPr lang="en-US" sz="2800" dirty="0" smtClean="0">
              <a:solidFill>
                <a:schemeClr val="bg1"/>
              </a:solidFill>
            </a:rPr>
            <a:t>/</a:t>
          </a:r>
          <a:r>
            <a:rPr lang="en-US" sz="2800" dirty="0" err="1" smtClean="0">
              <a:solidFill>
                <a:schemeClr val="bg1"/>
              </a:solidFill>
            </a:rPr>
            <a:t>walikota</a:t>
          </a:r>
          <a:endParaRPr lang="id-ID" sz="2800" dirty="0">
            <a:solidFill>
              <a:schemeClr val="bg1"/>
            </a:solidFill>
          </a:endParaRPr>
        </a:p>
      </dgm:t>
    </dgm:pt>
    <dgm:pt modelId="{30D07B88-BEDA-46FA-AD86-32043500C561}" type="par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869C976-2AF5-4B76-B92A-FC5D36C3251E}" type="sib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8663CC71-1BF9-4358-BC27-D770F70C2928}">
      <dgm:prSet phldrT="[Text]" custT="1"/>
      <dgm:spPr/>
      <dgm:t>
        <a:bodyPr/>
        <a:lstStyle/>
        <a:p>
          <a:pPr marL="279400" indent="-279400"/>
          <a:r>
            <a:rPr lang="id-ID" sz="2800" dirty="0" smtClean="0">
              <a:solidFill>
                <a:schemeClr val="bg1"/>
              </a:solidFill>
            </a:rPr>
            <a:t>3.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keterangan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secara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tertulis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Badan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Permusyawaratan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endParaRPr lang="id-ID" sz="2800" dirty="0">
            <a:solidFill>
              <a:schemeClr val="bg1"/>
            </a:solidFill>
          </a:endParaRPr>
        </a:p>
      </dgm:t>
    </dgm:pt>
    <dgm:pt modelId="{00DC1878-4742-4BC7-B3CC-62A1D4F6EA5F}" type="par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97BCAD11-7EB2-41B5-AA93-074EEAAB9EEE}" type="sib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19070C34-2361-465C-BD2C-1551809F08EC}" type="pres">
      <dgm:prSet presAssocID="{A51DB121-542E-43D2-803E-06622CD1EC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4E70211-5D2A-4592-8C20-FE00CB63EA2C}" type="pres">
      <dgm:prSet presAssocID="{9628C963-1F76-426A-8C32-2A8FDF3A01B0}" presName="parentText" presStyleLbl="node1" presStyleIdx="0" presStyleCnt="3" custScaleY="85402" custLinFactY="-1096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F215223-2744-423E-A899-80A32133E227}" type="pres">
      <dgm:prSet presAssocID="{C60E6D9E-46F5-41BE-B7F3-ECDA407076D8}" presName="spacer" presStyleCnt="0"/>
      <dgm:spPr/>
    </dgm:pt>
    <dgm:pt modelId="{73928008-601F-4135-9993-03F57AF6EC9E}" type="pres">
      <dgm:prSet presAssocID="{25D5B6FD-F580-4BF3-B35A-0287DD0C9EA7}" presName="parentText" presStyleLbl="node1" presStyleIdx="1" presStyleCnt="3" custScaleY="7163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EA5A1FA-1DF0-449D-87A5-B6338C092B8C}" type="pres">
      <dgm:prSet presAssocID="{2869C976-2AF5-4B76-B92A-FC5D36C3251E}" presName="spacer" presStyleCnt="0"/>
      <dgm:spPr/>
    </dgm:pt>
    <dgm:pt modelId="{C00EA235-A248-411D-9D6E-9D41E43FED17}" type="pres">
      <dgm:prSet presAssocID="{8663CC71-1BF9-4358-BC27-D770F70C2928}" presName="parentText" presStyleLbl="node1" presStyleIdx="2" presStyleCnt="3" custLinFactY="125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4983422-EC2A-4170-92D0-C772213EC1C7}" srcId="{A51DB121-542E-43D2-803E-06622CD1ECDF}" destId="{9628C963-1F76-426A-8C32-2A8FDF3A01B0}" srcOrd="0" destOrd="0" parTransId="{B0C43CAA-8101-4095-97B4-BA90FA78B60B}" sibTransId="{C60E6D9E-46F5-41BE-B7F3-ECDA407076D8}"/>
    <dgm:cxn modelId="{2292A080-2564-464C-A37F-AEEB32273B37}" type="presOf" srcId="{A51DB121-542E-43D2-803E-06622CD1ECDF}" destId="{19070C34-2361-465C-BD2C-1551809F08EC}" srcOrd="0" destOrd="0" presId="urn:microsoft.com/office/officeart/2005/8/layout/vList2"/>
    <dgm:cxn modelId="{7004A5E6-D70E-4124-A5EE-1EE58E67E94D}" type="presOf" srcId="{8663CC71-1BF9-4358-BC27-D770F70C2928}" destId="{C00EA235-A248-411D-9D6E-9D41E43FED17}" srcOrd="0" destOrd="0" presId="urn:microsoft.com/office/officeart/2005/8/layout/vList2"/>
    <dgm:cxn modelId="{2CEBF3A9-9300-4643-B7E1-8F7815C85C28}" srcId="{A51DB121-542E-43D2-803E-06622CD1ECDF}" destId="{8663CC71-1BF9-4358-BC27-D770F70C2928}" srcOrd="2" destOrd="0" parTransId="{00DC1878-4742-4BC7-B3CC-62A1D4F6EA5F}" sibTransId="{97BCAD11-7EB2-41B5-AA93-074EEAAB9EEE}"/>
    <dgm:cxn modelId="{182BFB6C-E1AC-4D30-9C89-4F8804A31955}" type="presOf" srcId="{25D5B6FD-F580-4BF3-B35A-0287DD0C9EA7}" destId="{73928008-601F-4135-9993-03F57AF6EC9E}" srcOrd="0" destOrd="0" presId="urn:microsoft.com/office/officeart/2005/8/layout/vList2"/>
    <dgm:cxn modelId="{98467CDA-3D6A-476D-9C75-11AADD6D3A29}" srcId="{A51DB121-542E-43D2-803E-06622CD1ECDF}" destId="{25D5B6FD-F580-4BF3-B35A-0287DD0C9EA7}" srcOrd="1" destOrd="0" parTransId="{30D07B88-BEDA-46FA-AD86-32043500C561}" sibTransId="{2869C976-2AF5-4B76-B92A-FC5D36C3251E}"/>
    <dgm:cxn modelId="{3F9FC893-4BB5-4AB9-A21D-BD7A048B7A5A}" type="presOf" srcId="{9628C963-1F76-426A-8C32-2A8FDF3A01B0}" destId="{B4E70211-5D2A-4592-8C20-FE00CB63EA2C}" srcOrd="0" destOrd="0" presId="urn:microsoft.com/office/officeart/2005/8/layout/vList2"/>
    <dgm:cxn modelId="{B95411F2-FA14-48A4-A0E9-92E1099EEA84}" type="presParOf" srcId="{19070C34-2361-465C-BD2C-1551809F08EC}" destId="{B4E70211-5D2A-4592-8C20-FE00CB63EA2C}" srcOrd="0" destOrd="0" presId="urn:microsoft.com/office/officeart/2005/8/layout/vList2"/>
    <dgm:cxn modelId="{51CF8B13-A171-4581-974B-29C576D44B2D}" type="presParOf" srcId="{19070C34-2361-465C-BD2C-1551809F08EC}" destId="{4F215223-2744-423E-A899-80A32133E227}" srcOrd="1" destOrd="0" presId="urn:microsoft.com/office/officeart/2005/8/layout/vList2"/>
    <dgm:cxn modelId="{9B3C1B6C-0CCE-45D5-A3A2-6E25B52586B6}" type="presParOf" srcId="{19070C34-2361-465C-BD2C-1551809F08EC}" destId="{73928008-601F-4135-9993-03F57AF6EC9E}" srcOrd="2" destOrd="0" presId="urn:microsoft.com/office/officeart/2005/8/layout/vList2"/>
    <dgm:cxn modelId="{FB42C987-A361-4F10-8EB1-090B712B7379}" type="presParOf" srcId="{19070C34-2361-465C-BD2C-1551809F08EC}" destId="{0EA5A1FA-1DF0-449D-87A5-B6338C092B8C}" srcOrd="3" destOrd="0" presId="urn:microsoft.com/office/officeart/2005/8/layout/vList2"/>
    <dgm:cxn modelId="{6BA4E4ED-51BA-431B-9BE5-74E8BC4921CC}" type="presParOf" srcId="{19070C34-2361-465C-BD2C-1551809F08EC}" destId="{C00EA235-A248-411D-9D6E-9D41E43FED17}" srcOrd="4" destOrd="0" presId="urn:microsoft.com/office/officeart/2005/8/layout/vList2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70211-5D2A-4592-8C20-FE00CB63EA2C}">
      <dsp:nvSpPr>
        <dsp:cNvPr id="0" name=""/>
        <dsp:cNvSpPr/>
      </dsp:nvSpPr>
      <dsp:spPr>
        <a:xfrm>
          <a:off x="0" y="0"/>
          <a:ext cx="7920880" cy="151418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1.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bupati</a:t>
          </a:r>
          <a:r>
            <a:rPr lang="en-US" sz="2800" kern="1200" dirty="0" smtClean="0">
              <a:solidFill>
                <a:schemeClr val="bg1"/>
              </a:solidFill>
            </a:rPr>
            <a:t>/</a:t>
          </a:r>
          <a:r>
            <a:rPr lang="en-US" sz="2800" kern="1200" dirty="0" err="1" smtClean="0">
              <a:solidFill>
                <a:schemeClr val="bg1"/>
              </a:solidFill>
            </a:rPr>
            <a:t>walikota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73916" y="73916"/>
        <a:ext cx="7773048" cy="1366348"/>
      </dsp:txXfrm>
    </dsp:sp>
    <dsp:sp modelId="{73928008-601F-4135-9993-03F57AF6EC9E}">
      <dsp:nvSpPr>
        <dsp:cNvPr id="0" name=""/>
        <dsp:cNvSpPr/>
      </dsp:nvSpPr>
      <dsp:spPr>
        <a:xfrm>
          <a:off x="0" y="1526071"/>
          <a:ext cx="7920880" cy="127016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2.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masa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jabatan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bupati</a:t>
          </a:r>
          <a:r>
            <a:rPr lang="en-US" sz="2800" kern="1200" dirty="0" smtClean="0">
              <a:solidFill>
                <a:schemeClr val="bg1"/>
              </a:solidFill>
            </a:rPr>
            <a:t>/</a:t>
          </a:r>
          <a:r>
            <a:rPr lang="en-US" sz="2800" kern="1200" dirty="0" err="1" smtClean="0">
              <a:solidFill>
                <a:schemeClr val="bg1"/>
              </a:solidFill>
            </a:rPr>
            <a:t>walikota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62004" y="1588075"/>
        <a:ext cx="7796872" cy="1146154"/>
      </dsp:txXfrm>
    </dsp:sp>
    <dsp:sp modelId="{C00EA235-A248-411D-9D6E-9D41E43FED17}">
      <dsp:nvSpPr>
        <dsp:cNvPr id="0" name=""/>
        <dsp:cNvSpPr/>
      </dsp:nvSpPr>
      <dsp:spPr>
        <a:xfrm>
          <a:off x="0" y="2808124"/>
          <a:ext cx="7920880" cy="177300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79400" lvl="0" indent="-2794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3.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keterangan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secara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tertulis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Badan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Permusyawaratan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86551" y="2894675"/>
        <a:ext cx="7747778" cy="1599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2CADE-A678-406C-A9C3-DB024E9AF8C2}" type="datetimeFigureOut">
              <a:rPr lang="id-ID" smtClean="0"/>
              <a:pPr/>
              <a:t>12/07/2018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224EE-FF95-487A-B6AE-F7CA75CA080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4022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0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99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99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97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34BD4-596A-4D39-9BAC-6C1A0F56219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34BD4-596A-4D39-9BAC-6C1A0F56219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66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7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28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4F140-75A5-4C3C-B651-DB68C43DF561}" type="datetime1">
              <a:rPr lang="en-US"/>
              <a:pPr>
                <a:defRPr/>
              </a:pPr>
              <a:t>7/12/2018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ACB29-2C33-413E-AE2D-6FB2B6839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87849"/>
      </p:ext>
    </p:extLst>
  </p:cSld>
  <p:clrMapOvr>
    <a:masterClrMapping/>
  </p:clrMapOvr>
  <p:transition spd="med">
    <p:randomBa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2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0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6DD3C-1E55-4F9A-B16D-DD6A8205375D}" type="datetime1">
              <a:rPr lang="en-US"/>
              <a:pPr>
                <a:defRPr/>
              </a:pPr>
              <a:t>7/12/2018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8166-A211-42C2-B25B-9C7CAE2B0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71076"/>
      </p:ext>
    </p:extLst>
  </p:cSld>
  <p:clrMapOvr>
    <a:masterClrMapping/>
  </p:clrMapOvr>
  <p:transition spd="med">
    <p:randomBa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2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501015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BDE64-1752-4BCB-BC3C-ACA69C89F49E}" type="datetime1">
              <a:rPr lang="en-US"/>
              <a:pPr>
                <a:defRPr/>
              </a:pPr>
              <a:t>7/12/2018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0DCBA-04A9-4E3C-A082-EA34E3EB1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08923"/>
      </p:ext>
    </p:extLst>
  </p:cSld>
  <p:clrMapOvr>
    <a:masterClrMapping/>
  </p:clrMapOvr>
  <p:transition spd="med">
    <p:randomBa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A344A2B-7BEE-4902-869F-025F8D735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32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B75070-ED39-471E-A05A-1F2E9CDA6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95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9253D66-CAE4-4CD0-8FA6-C698D8DA1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52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E140A68-36CD-4CE8-B09D-85BDEF230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74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6C1511-94AC-4D94-918D-AA22CDF9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1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00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268A97-D948-4FED-9168-DC95E21B5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14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189DEF7-2B9B-46C2-AF53-791CFCB83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06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92CD8A-D91A-4BDF-9D43-A400C8567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67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7C2879D-D30B-42DD-8A8C-E7E4F1812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41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E02DD5-E99F-43D6-BB8E-ADEC47964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458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73AFA9-78D0-44EB-BE3A-A5A1E641D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65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0AAD57-B1C6-432A-895C-D23048448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556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19550"/>
      </p:ext>
    </p:extLst>
  </p:cSld>
  <p:clrMapOvr>
    <a:masterClrMapping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605302"/>
      </p:ext>
    </p:extLst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59502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471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36932"/>
      </p:ext>
    </p:extLst>
  </p:cSld>
  <p:clrMapOvr>
    <a:masterClrMapping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15483"/>
      </p:ext>
    </p:extLst>
  </p:cSld>
  <p:clrMapOvr>
    <a:masterClrMapping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2114"/>
      </p:ext>
    </p:extLst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774999"/>
      </p:ext>
    </p:extLst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85739"/>
      </p:ext>
    </p:extLst>
  </p:cSld>
  <p:clrMapOvr>
    <a:masterClrMapping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082727"/>
      </p:ext>
    </p:extLst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80337"/>
      </p:ext>
    </p:extLst>
  </p:cSld>
  <p:clrMapOvr>
    <a:masterClrMapping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245515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8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200" indent="0">
              <a:buNone/>
              <a:defRPr sz="1800" b="1"/>
            </a:lvl3pPr>
            <a:lvl4pPr marL="1371299" indent="0">
              <a:buNone/>
              <a:defRPr sz="1600" b="1"/>
            </a:lvl4pPr>
            <a:lvl5pPr marL="1828399" indent="0">
              <a:buNone/>
              <a:defRPr sz="1600" b="1"/>
            </a:lvl5pPr>
            <a:lvl6pPr marL="2285497" indent="0">
              <a:buNone/>
              <a:defRPr sz="1600" b="1"/>
            </a:lvl6pPr>
            <a:lvl7pPr marL="2742596" indent="0">
              <a:buNone/>
              <a:defRPr sz="1600" b="1"/>
            </a:lvl7pPr>
            <a:lvl8pPr marL="3199696" indent="0">
              <a:buNone/>
              <a:defRPr sz="1600" b="1"/>
            </a:lvl8pPr>
            <a:lvl9pPr marL="36567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200" indent="0">
              <a:buNone/>
              <a:defRPr sz="1800" b="1"/>
            </a:lvl3pPr>
            <a:lvl4pPr marL="1371299" indent="0">
              <a:buNone/>
              <a:defRPr sz="1600" b="1"/>
            </a:lvl4pPr>
            <a:lvl5pPr marL="1828399" indent="0">
              <a:buNone/>
              <a:defRPr sz="1600" b="1"/>
            </a:lvl5pPr>
            <a:lvl6pPr marL="2285497" indent="0">
              <a:buNone/>
              <a:defRPr sz="1600" b="1"/>
            </a:lvl6pPr>
            <a:lvl7pPr marL="2742596" indent="0">
              <a:buNone/>
              <a:defRPr sz="1600" b="1"/>
            </a:lvl7pPr>
            <a:lvl8pPr marL="3199696" indent="0">
              <a:buNone/>
              <a:defRPr sz="1600" b="1"/>
            </a:lvl8pPr>
            <a:lvl9pPr marL="36567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38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05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72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200" indent="0">
              <a:buNone/>
              <a:defRPr sz="1000"/>
            </a:lvl3pPr>
            <a:lvl4pPr marL="1371299" indent="0">
              <a:buNone/>
              <a:defRPr sz="900"/>
            </a:lvl4pPr>
            <a:lvl5pPr marL="1828399" indent="0">
              <a:buNone/>
              <a:defRPr sz="900"/>
            </a:lvl5pPr>
            <a:lvl6pPr marL="2285497" indent="0">
              <a:buNone/>
              <a:defRPr sz="900"/>
            </a:lvl6pPr>
            <a:lvl7pPr marL="2742596" indent="0">
              <a:buNone/>
              <a:defRPr sz="900"/>
            </a:lvl7pPr>
            <a:lvl8pPr marL="3199696" indent="0">
              <a:buNone/>
              <a:defRPr sz="900"/>
            </a:lvl8pPr>
            <a:lvl9pPr marL="36567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8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0" indent="0">
              <a:buNone/>
              <a:defRPr sz="2800"/>
            </a:lvl2pPr>
            <a:lvl3pPr marL="914200" indent="0">
              <a:buNone/>
              <a:defRPr sz="2400"/>
            </a:lvl3pPr>
            <a:lvl4pPr marL="1371299" indent="0">
              <a:buNone/>
              <a:defRPr sz="2000"/>
            </a:lvl4pPr>
            <a:lvl5pPr marL="1828399" indent="0">
              <a:buNone/>
              <a:defRPr sz="2000"/>
            </a:lvl5pPr>
            <a:lvl6pPr marL="2285497" indent="0">
              <a:buNone/>
              <a:defRPr sz="2000"/>
            </a:lvl6pPr>
            <a:lvl7pPr marL="2742596" indent="0">
              <a:buNone/>
              <a:defRPr sz="2000"/>
            </a:lvl7pPr>
            <a:lvl8pPr marL="3199696" indent="0">
              <a:buNone/>
              <a:defRPr sz="2000"/>
            </a:lvl8pPr>
            <a:lvl9pPr marL="365679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200" indent="0">
              <a:buNone/>
              <a:defRPr sz="1000"/>
            </a:lvl3pPr>
            <a:lvl4pPr marL="1371299" indent="0">
              <a:buNone/>
              <a:defRPr sz="900"/>
            </a:lvl4pPr>
            <a:lvl5pPr marL="1828399" indent="0">
              <a:buNone/>
              <a:defRPr sz="900"/>
            </a:lvl5pPr>
            <a:lvl6pPr marL="2285497" indent="0">
              <a:buNone/>
              <a:defRPr sz="900"/>
            </a:lvl6pPr>
            <a:lvl7pPr marL="2742596" indent="0">
              <a:buNone/>
              <a:defRPr sz="900"/>
            </a:lvl7pPr>
            <a:lvl8pPr marL="3199696" indent="0">
              <a:buNone/>
              <a:defRPr sz="900"/>
            </a:lvl8pPr>
            <a:lvl9pPr marL="36567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26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09" rIns="91420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09" rIns="91420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7/12/2018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4868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4" indent="-342824" algn="l" defTabSz="9142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0" indent="-285688" algn="l" defTabSz="9142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8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8" indent="-228550" algn="l" defTabSz="9142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8" indent="-228550" algn="l" defTabSz="9142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7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48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46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44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9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9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7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54"/>
          <p:cNvGrpSpPr>
            <a:grpSpLocks/>
          </p:cNvGrpSpPr>
          <p:nvPr userDrawn="1"/>
        </p:nvGrpSpPr>
        <p:grpSpPr bwMode="auto">
          <a:xfrm>
            <a:off x="0" y="0"/>
            <a:ext cx="9144000" cy="382588"/>
            <a:chOff x="0" y="-1"/>
            <a:chExt cx="5760" cy="241"/>
          </a:xfrm>
        </p:grpSpPr>
        <p:sp>
          <p:nvSpPr>
            <p:cNvPr id="2" name="Rectangle 27"/>
            <p:cNvSpPr/>
            <p:nvPr/>
          </p:nvSpPr>
          <p:spPr>
            <a:xfrm>
              <a:off x="0" y="111"/>
              <a:ext cx="5760" cy="47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" name="Rectangle 28"/>
            <p:cNvSpPr/>
            <p:nvPr/>
          </p:nvSpPr>
          <p:spPr>
            <a:xfrm>
              <a:off x="0" y="0"/>
              <a:ext cx="5760" cy="84"/>
            </a:xfrm>
            <a:prstGeom prst="rect">
              <a:avLst/>
            </a:prstGeom>
            <a:solidFill>
              <a:schemeClr val="tx2">
                <a:alpha val="10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Rectangle 29"/>
            <p:cNvSpPr/>
            <p:nvPr/>
          </p:nvSpPr>
          <p:spPr>
            <a:xfrm>
              <a:off x="0" y="74"/>
              <a:ext cx="5760" cy="47"/>
            </a:xfrm>
            <a:prstGeom prst="rect">
              <a:avLst/>
            </a:prstGeom>
            <a:solidFill>
              <a:schemeClr val="accent2">
                <a:alpha val="10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225" name="Rectangle 30"/>
            <p:cNvSpPr>
              <a:spLocks noChangeArrowheads="1"/>
            </p:cNvSpPr>
            <p:nvPr/>
          </p:nvSpPr>
          <p:spPr bwMode="auto">
            <a:xfrm flipV="1">
              <a:off x="3408" y="107"/>
              <a:ext cx="2352" cy="47"/>
            </a:xfrm>
            <a:prstGeom prst="rect">
              <a:avLst/>
            </a:prstGeom>
            <a:solidFill>
              <a:schemeClr val="accent2"/>
            </a:solidFill>
            <a:ln w="50800" cap="rnd" cmpd="thickThin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226" name="Rectangle 31"/>
            <p:cNvSpPr>
              <a:spLocks noChangeArrowheads="1"/>
            </p:cNvSpPr>
            <p:nvPr/>
          </p:nvSpPr>
          <p:spPr bwMode="auto">
            <a:xfrm flipV="1">
              <a:off x="3408" y="157"/>
              <a:ext cx="2352" cy="49"/>
            </a:xfrm>
            <a:prstGeom prst="rect">
              <a:avLst/>
            </a:prstGeom>
            <a:solidFill>
              <a:schemeClr val="accent2">
                <a:alpha val="50195"/>
              </a:schemeClr>
            </a:solidFill>
            <a:ln w="50800" cap="rnd" cmpd="thickThin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rgbClr val="FFFFFF"/>
                </a:solidFill>
                <a:cs typeface="Arial" charset="0"/>
              </a:endParaRPr>
            </a:p>
          </p:txBody>
        </p:sp>
        <p:sp useBgFill="1">
          <p:nvSpPr>
            <p:cNvPr id="8" name="Rounded Rectangle 32"/>
            <p:cNvSpPr/>
            <p:nvPr/>
          </p:nvSpPr>
          <p:spPr bwMode="white">
            <a:xfrm>
              <a:off x="3406" y="193"/>
              <a:ext cx="1930" cy="47"/>
            </a:xfrm>
            <a:prstGeom prst="roundRect">
              <a:avLst>
                <a:gd name="adj" fmla="val 16667"/>
              </a:avLst>
            </a:prstGeom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 useBgFill="1">
          <p:nvSpPr>
            <p:cNvPr id="9" name="Rounded Rectangle 33"/>
            <p:cNvSpPr/>
            <p:nvPr/>
          </p:nvSpPr>
          <p:spPr bwMode="white">
            <a:xfrm>
              <a:off x="4645" y="192"/>
              <a:ext cx="1008" cy="47"/>
            </a:xfrm>
            <a:prstGeom prst="roundRect">
              <a:avLst>
                <a:gd name="adj" fmla="val 16667"/>
              </a:avLst>
            </a:prstGeom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34"/>
            <p:cNvSpPr/>
            <p:nvPr/>
          </p:nvSpPr>
          <p:spPr bwMode="invGray">
            <a:xfrm>
              <a:off x="5723" y="-1"/>
              <a:ext cx="36" cy="169"/>
            </a:xfrm>
            <a:prstGeom prst="rect">
              <a:avLst/>
            </a:prstGeom>
            <a:solidFill>
              <a:srgbClr val="FFFFFF">
                <a:alpha val="65098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1" name="Rectangle 35"/>
            <p:cNvSpPr/>
            <p:nvPr/>
          </p:nvSpPr>
          <p:spPr bwMode="invGray">
            <a:xfrm>
              <a:off x="5697" y="-1"/>
              <a:ext cx="18" cy="169"/>
            </a:xfrm>
            <a:prstGeom prst="rect">
              <a:avLst/>
            </a:prstGeom>
            <a:solidFill>
              <a:srgbClr val="FFFFFF">
                <a:alpha val="65098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" name="Rectangle 36"/>
            <p:cNvSpPr/>
            <p:nvPr/>
          </p:nvSpPr>
          <p:spPr bwMode="invGray">
            <a:xfrm>
              <a:off x="5685" y="-1"/>
              <a:ext cx="6" cy="169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Rectangle 37"/>
            <p:cNvSpPr/>
            <p:nvPr/>
          </p:nvSpPr>
          <p:spPr bwMode="invGray">
            <a:xfrm>
              <a:off x="5654" y="-1"/>
              <a:ext cx="17" cy="169"/>
            </a:xfrm>
            <a:prstGeom prst="rect">
              <a:avLst/>
            </a:prstGeom>
            <a:solidFill>
              <a:srgbClr val="FFFFFF">
                <a:alpha val="4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38"/>
            <p:cNvSpPr/>
            <p:nvPr/>
          </p:nvSpPr>
          <p:spPr bwMode="invGray">
            <a:xfrm>
              <a:off x="5616" y="0"/>
              <a:ext cx="35" cy="159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39"/>
            <p:cNvSpPr/>
            <p:nvPr/>
          </p:nvSpPr>
          <p:spPr bwMode="invGray">
            <a:xfrm>
              <a:off x="5590" y="0"/>
              <a:ext cx="5" cy="159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3075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381002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09" rIns="91420" bIns="457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9" y="328614"/>
            <a:ext cx="957262" cy="457200"/>
          </a:xfrm>
          <a:prstGeom prst="rect">
            <a:avLst/>
          </a:prstGeom>
        </p:spPr>
        <p:txBody>
          <a:bodyPr vert="horz" lIns="91420" tIns="45709" rIns="91420" bIns="45709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182D1E-BA98-4021-AF45-4C871859D8AD}" type="datetime1">
              <a:rPr lang="en-US"/>
              <a:pPr>
                <a:defRPr/>
              </a:pPr>
              <a:t>7/12/2018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328614"/>
            <a:ext cx="1325563" cy="457200"/>
          </a:xfrm>
          <a:prstGeom prst="rect">
            <a:avLst/>
          </a:prstGeom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438086"/>
                </a:solidFill>
                <a:latin typeface="Georgia" pitchFamily="18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grpSp>
        <p:nvGrpSpPr>
          <p:cNvPr id="3079" name="Group 40"/>
          <p:cNvGrpSpPr>
            <a:grpSpLocks/>
          </p:cNvGrpSpPr>
          <p:nvPr userDrawn="1"/>
        </p:nvGrpSpPr>
        <p:grpSpPr bwMode="auto">
          <a:xfrm>
            <a:off x="0" y="6500817"/>
            <a:ext cx="9144000" cy="382587"/>
            <a:chOff x="7" y="4107"/>
            <a:chExt cx="5760" cy="241"/>
          </a:xfrm>
        </p:grpSpPr>
        <p:grpSp>
          <p:nvGrpSpPr>
            <p:cNvPr id="3087" name="Group 38"/>
            <p:cNvGrpSpPr>
              <a:grpSpLocks/>
            </p:cNvGrpSpPr>
            <p:nvPr userDrawn="1"/>
          </p:nvGrpSpPr>
          <p:grpSpPr bwMode="auto">
            <a:xfrm rot="10800000">
              <a:off x="7" y="4107"/>
              <a:ext cx="5760" cy="241"/>
              <a:chOff x="0" y="3215"/>
              <a:chExt cx="5760" cy="241"/>
            </a:xfrm>
          </p:grpSpPr>
          <p:sp>
            <p:nvSpPr>
              <p:cNvPr id="8209" name="Rectangle 27"/>
              <p:cNvSpPr>
                <a:spLocks noChangeArrowheads="1"/>
              </p:cNvSpPr>
              <p:nvPr userDrawn="1"/>
            </p:nvSpPr>
            <p:spPr bwMode="auto">
              <a:xfrm>
                <a:off x="8" y="3327"/>
                <a:ext cx="5760" cy="47"/>
              </a:xfrm>
              <a:prstGeom prst="rect">
                <a:avLst/>
              </a:prstGeom>
              <a:solidFill>
                <a:schemeClr val="accent2">
                  <a:alpha val="50195"/>
                </a:scheme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0" name="Rectangle 28"/>
              <p:cNvSpPr>
                <a:spLocks noChangeArrowheads="1"/>
              </p:cNvSpPr>
              <p:nvPr userDrawn="1"/>
            </p:nvSpPr>
            <p:spPr bwMode="auto">
              <a:xfrm>
                <a:off x="8" y="3208"/>
                <a:ext cx="5760" cy="84"/>
              </a:xfrm>
              <a:prstGeom prst="rect">
                <a:avLst/>
              </a:prstGeom>
              <a:solidFill>
                <a:srgbClr val="080808"/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1" name="Rectangle 29"/>
              <p:cNvSpPr>
                <a:spLocks noChangeArrowheads="1"/>
              </p:cNvSpPr>
              <p:nvPr userDrawn="1"/>
            </p:nvSpPr>
            <p:spPr bwMode="auto">
              <a:xfrm>
                <a:off x="8" y="3290"/>
                <a:ext cx="5760" cy="47"/>
              </a:xfrm>
              <a:prstGeom prst="rect">
                <a:avLst/>
              </a:prstGeom>
              <a:solidFill>
                <a:schemeClr val="accent2"/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1" name="Rectangle 30"/>
              <p:cNvSpPr/>
              <p:nvPr userDrawn="1"/>
            </p:nvSpPr>
            <p:spPr>
              <a:xfrm flipV="1">
                <a:off x="3423" y="3323"/>
                <a:ext cx="2352" cy="47"/>
              </a:xfrm>
              <a:prstGeom prst="rect">
                <a:avLst/>
              </a:prstGeom>
              <a:solidFill>
                <a:schemeClr val="accent2">
                  <a:alpha val="100000"/>
                </a:schemeClr>
              </a:solidFill>
              <a:ln w="50800" cap="rnd" cmpd="thickThin" algn="ctr">
                <a:noFill/>
                <a:prstDash val="solid"/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31"/>
              <p:cNvSpPr/>
              <p:nvPr userDrawn="1"/>
            </p:nvSpPr>
            <p:spPr>
              <a:xfrm flipV="1">
                <a:off x="3423" y="3373"/>
                <a:ext cx="2352" cy="49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 w="50800" cap="rnd" cmpd="thickThin" algn="ctr">
                <a:noFill/>
                <a:prstDash val="solid"/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 useBgFill="1">
            <p:nvSpPr>
              <p:cNvPr id="8214" name="Rounded Rectangle 32"/>
              <p:cNvSpPr>
                <a:spLocks noChangeArrowheads="1"/>
              </p:cNvSpPr>
              <p:nvPr userDrawn="1"/>
            </p:nvSpPr>
            <p:spPr bwMode="white">
              <a:xfrm>
                <a:off x="3414" y="3409"/>
                <a:ext cx="1930" cy="47"/>
              </a:xfrm>
              <a:prstGeom prst="roundRect">
                <a:avLst>
                  <a:gd name="adj" fmla="val 16667"/>
                </a:avLst>
              </a:prstGeom>
              <a:ln w="50800" cap="rnd" cmpd="thickThin" algn="ctr">
                <a:noFill/>
                <a:round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 useBgFill="1">
            <p:nvSpPr>
              <p:cNvPr id="8215" name="Rounded Rectangle 33"/>
              <p:cNvSpPr>
                <a:spLocks noChangeArrowheads="1"/>
              </p:cNvSpPr>
              <p:nvPr userDrawn="1"/>
            </p:nvSpPr>
            <p:spPr bwMode="white">
              <a:xfrm>
                <a:off x="4653" y="3408"/>
                <a:ext cx="1008" cy="47"/>
              </a:xfrm>
              <a:prstGeom prst="roundRect">
                <a:avLst>
                  <a:gd name="adj" fmla="val 16667"/>
                </a:avLst>
              </a:prstGeom>
              <a:ln w="50800" cap="rnd" cmpd="thickThin" algn="ctr">
                <a:noFill/>
                <a:round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6" name="Rectangle 34"/>
              <p:cNvSpPr>
                <a:spLocks noChangeArrowheads="1"/>
              </p:cNvSpPr>
              <p:nvPr userDrawn="1"/>
            </p:nvSpPr>
            <p:spPr bwMode="invGray">
              <a:xfrm>
                <a:off x="5731" y="3215"/>
                <a:ext cx="36" cy="169"/>
              </a:xfrm>
              <a:prstGeom prst="rect">
                <a:avLst/>
              </a:prstGeom>
              <a:solidFill>
                <a:srgbClr val="FFFFFF">
                  <a:alpha val="65097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7" name="Rectangle 35"/>
              <p:cNvSpPr>
                <a:spLocks noChangeArrowheads="1"/>
              </p:cNvSpPr>
              <p:nvPr userDrawn="1"/>
            </p:nvSpPr>
            <p:spPr bwMode="invGray">
              <a:xfrm>
                <a:off x="5705" y="3215"/>
                <a:ext cx="18" cy="169"/>
              </a:xfrm>
              <a:prstGeom prst="rect">
                <a:avLst/>
              </a:prstGeom>
              <a:solidFill>
                <a:srgbClr val="FFFFFF">
                  <a:alpha val="65097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8" name="Rectangle 36"/>
              <p:cNvSpPr>
                <a:spLocks noChangeArrowheads="1"/>
              </p:cNvSpPr>
              <p:nvPr userDrawn="1"/>
            </p:nvSpPr>
            <p:spPr bwMode="invGray">
              <a:xfrm>
                <a:off x="5693" y="3215"/>
                <a:ext cx="6" cy="169"/>
              </a:xfrm>
              <a:prstGeom prst="rect">
                <a:avLst/>
              </a:prstGeom>
              <a:solidFill>
                <a:srgbClr val="FFFFFF">
                  <a:alpha val="59999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9" name="Rectangle 37"/>
              <p:cNvSpPr>
                <a:spLocks noChangeArrowheads="1"/>
              </p:cNvSpPr>
              <p:nvPr userDrawn="1"/>
            </p:nvSpPr>
            <p:spPr bwMode="invGray">
              <a:xfrm>
                <a:off x="5670" y="3215"/>
                <a:ext cx="17" cy="169"/>
              </a:xfrm>
              <a:prstGeom prst="rect">
                <a:avLst/>
              </a:prstGeom>
              <a:solidFill>
                <a:srgbClr val="FFFFFF">
                  <a:alpha val="39999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20" name="Rectangle 38"/>
              <p:cNvSpPr>
                <a:spLocks noChangeArrowheads="1"/>
              </p:cNvSpPr>
              <p:nvPr userDrawn="1"/>
            </p:nvSpPr>
            <p:spPr bwMode="invGray">
              <a:xfrm>
                <a:off x="5632" y="3216"/>
                <a:ext cx="35" cy="159"/>
              </a:xfrm>
              <a:prstGeom prst="rect">
                <a:avLst/>
              </a:prstGeom>
              <a:solidFill>
                <a:srgbClr val="FFFFFF">
                  <a:alpha val="20000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21" name="Rectangle 39"/>
              <p:cNvSpPr>
                <a:spLocks noChangeArrowheads="1"/>
              </p:cNvSpPr>
              <p:nvPr userDrawn="1"/>
            </p:nvSpPr>
            <p:spPr bwMode="invGray">
              <a:xfrm>
                <a:off x="5606" y="3216"/>
                <a:ext cx="5" cy="159"/>
              </a:xfrm>
              <a:prstGeom prst="rect">
                <a:avLst/>
              </a:prstGeom>
              <a:solidFill>
                <a:srgbClr val="FFFFFF">
                  <a:alpha val="30196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1040" name="Text Box 39"/>
            <p:cNvSpPr txBox="1">
              <a:spLocks noChangeArrowheads="1"/>
            </p:cNvSpPr>
            <p:nvPr userDrawn="1"/>
          </p:nvSpPr>
          <p:spPr bwMode="auto">
            <a:xfrm>
              <a:off x="76" y="4183"/>
              <a:ext cx="2304" cy="155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id-ID" sz="1000" b="1" smtClean="0">
                  <a:solidFill>
                    <a:prstClr val="white"/>
                  </a:solidFill>
                  <a:latin typeface="Tahoma" pitchFamily="34" charset="0"/>
                </a:rPr>
                <a:t>.............................................</a:t>
              </a:r>
              <a:endParaRPr lang="en-US" sz="1000" b="1" smtClean="0">
                <a:solidFill>
                  <a:prstClr val="white"/>
                </a:solidFill>
                <a:latin typeface="Tahoma" pitchFamily="34" charset="0"/>
              </a:endParaRPr>
            </a:p>
          </p:txBody>
        </p:sp>
      </p:grp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 bwMode="auto">
          <a:xfrm>
            <a:off x="8763000" y="6629400"/>
            <a:ext cx="381000" cy="228600"/>
          </a:xfrm>
          <a:prstGeom prst="rect">
            <a:avLst/>
          </a:prstGeom>
          <a:solidFill>
            <a:srgbClr val="08080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09" rIns="91420" bIns="45709" numCol="1" anchor="b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prstClr val="white"/>
                </a:solidFill>
                <a:latin typeface="Tahoma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3386A2-6939-4896-BA45-549A5360DE7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Text Box 70"/>
          <p:cNvSpPr txBox="1">
            <a:spLocks noChangeArrowheads="1"/>
          </p:cNvSpPr>
          <p:nvPr userDrawn="1"/>
        </p:nvSpPr>
        <p:spPr bwMode="auto">
          <a:xfrm>
            <a:off x="7519988" y="6667501"/>
            <a:ext cx="1219200" cy="10772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smtClean="0">
                <a:solidFill>
                  <a:srgbClr val="B2B2B2"/>
                </a:solidFill>
                <a:latin typeface="Tahoma" pitchFamily="34" charset="0"/>
              </a:rPr>
              <a:t>mr.irwan@cbn.net.id</a:t>
            </a:r>
          </a:p>
        </p:txBody>
      </p:sp>
      <p:pic>
        <p:nvPicPr>
          <p:cNvPr id="3082" name="Picture 73" descr="534_Windows_Vista_1280_960 - Copy"/>
          <p:cNvPicPr>
            <a:picLocks noChangeAspect="1" noChangeArrowheads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62"/>
          <a:stretch>
            <a:fillRect/>
          </a:stretch>
        </p:blipFill>
        <p:spPr bwMode="auto">
          <a:xfrm>
            <a:off x="1752600" y="609600"/>
            <a:ext cx="556895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Rectangle 74"/>
          <p:cNvSpPr>
            <a:spLocks noChangeArrowheads="1"/>
          </p:cNvSpPr>
          <p:nvPr userDrawn="1"/>
        </p:nvSpPr>
        <p:spPr bwMode="auto">
          <a:xfrm>
            <a:off x="0" y="76200"/>
            <a:ext cx="9144000" cy="6477000"/>
          </a:xfrm>
          <a:prstGeom prst="rect">
            <a:avLst/>
          </a:prstGeom>
          <a:solidFill>
            <a:schemeClr val="accent2">
              <a:alpha val="5098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420" tIns="45709" rIns="91420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d-ID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204" name="Line 75"/>
          <p:cNvSpPr>
            <a:spLocks noChangeShapeType="1"/>
          </p:cNvSpPr>
          <p:nvPr userDrawn="1"/>
        </p:nvSpPr>
        <p:spPr bwMode="auto">
          <a:xfrm>
            <a:off x="0" y="60325"/>
            <a:ext cx="9144000" cy="0"/>
          </a:xfrm>
          <a:prstGeom prst="line">
            <a:avLst/>
          </a:prstGeom>
          <a:noFill/>
          <a:ln w="139700">
            <a:solidFill>
              <a:schemeClr val="tx1"/>
            </a:solidFill>
            <a:round/>
            <a:headEnd/>
            <a:tailEnd/>
          </a:ln>
        </p:spPr>
        <p:txBody>
          <a:bodyPr lIns="91420" tIns="45709" rIns="91420" bIns="45709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3085" name="Picture 76" descr="534_Windows_Vista_1280_960 - Copy"/>
          <p:cNvPicPr>
            <a:picLocks noChangeAspect="1" noChangeArrowheads="1"/>
          </p:cNvPicPr>
          <p:nvPr userDrawn="1"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62"/>
          <a:stretch>
            <a:fillRect/>
          </a:stretch>
        </p:blipFill>
        <p:spPr bwMode="auto">
          <a:xfrm>
            <a:off x="8555038" y="0"/>
            <a:ext cx="588962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Line 78"/>
          <p:cNvSpPr>
            <a:spLocks noChangeShapeType="1"/>
          </p:cNvSpPr>
          <p:nvPr userDrawn="1"/>
        </p:nvSpPr>
        <p:spPr bwMode="auto">
          <a:xfrm>
            <a:off x="0" y="52388"/>
            <a:ext cx="152400" cy="0"/>
          </a:xfrm>
          <a:prstGeom prst="line">
            <a:avLst/>
          </a:prstGeom>
          <a:noFill/>
          <a:ln w="66675">
            <a:solidFill>
              <a:srgbClr val="FF0000"/>
            </a:solidFill>
            <a:round/>
            <a:headEnd/>
            <a:tailEnd/>
          </a:ln>
        </p:spPr>
        <p:txBody>
          <a:bodyPr lIns="91420" tIns="45709" rIns="91420" bIns="45709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7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</p:sldLayoutIdLst>
  <p:transition spd="med">
    <p:randomBar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Tahom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5pPr>
      <a:lvl6pPr marL="4571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6pPr>
      <a:lvl7pPr marL="914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7pPr>
      <a:lvl8pPr marL="1371299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8pPr>
      <a:lvl9pPr marL="1828399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9pPr>
    </p:titleStyle>
    <p:bodyStyle>
      <a:lvl1pPr marL="365045" indent="-255532" algn="l" rtl="0" eaLnBrk="0" fontAlgn="base" hangingPunct="0">
        <a:spcBef>
          <a:spcPts val="300"/>
        </a:spcBef>
        <a:spcAft>
          <a:spcPct val="0"/>
        </a:spcAft>
        <a:buClr>
          <a:srgbClr val="006666"/>
        </a:buClr>
        <a:buFont typeface="Wingdings" pitchFamily="2" charset="2"/>
        <a:buChar char="§"/>
        <a:defRPr sz="2800" kern="120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657081" indent="-246007" algn="l" rtl="0" eaLnBrk="0" fontAlgn="base" hangingPunct="0">
        <a:spcBef>
          <a:spcPts val="3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600" kern="1200">
          <a:solidFill>
            <a:srgbClr val="325F64"/>
          </a:solidFill>
          <a:latin typeface="Tahoma" pitchFamily="34" charset="0"/>
          <a:ea typeface="+mn-ea"/>
          <a:cs typeface="+mn-cs"/>
        </a:defRPr>
      </a:lvl2pPr>
      <a:lvl3pPr marL="922135" indent="-219027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Tahoma" pitchFamily="34" charset="0"/>
          <a:ea typeface="+mn-ea"/>
          <a:cs typeface="+mn-cs"/>
        </a:defRPr>
      </a:lvl3pPr>
      <a:lvl4pPr marL="1179253" indent="-199981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Tahoma" pitchFamily="34" charset="0"/>
          <a:ea typeface="+mn-ea"/>
          <a:cs typeface="+mn-cs"/>
        </a:defRPr>
      </a:lvl4pPr>
      <a:lvl5pPr marL="1388758" indent="-18252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Tahoma" pitchFamily="34" charset="0"/>
          <a:ea typeface="+mn-ea"/>
          <a:cs typeface="+mn-cs"/>
        </a:defRPr>
      </a:lvl5pPr>
      <a:lvl6pPr marL="1608989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399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522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39788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3FA3012F-3D35-4B67-80BD-A9AD13FD2104}" type="datetimeFigureOut">
              <a:rPr lang="en-US"/>
              <a:pPr defTabSz="914400">
                <a:defRPr/>
              </a:pPr>
              <a:t>7/12/2018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1D351B65-79EA-4A6F-B1B2-BAABD4C0BD02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spd="med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2" name="Picture 21" descr="BORO02kec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0"/>
            <a:ext cx="9677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3" name="Picture 8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4" name="Picture 9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5" name="Picture 10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57700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6" name="Picture 11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43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7" name="Picture 12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8" name="Picture 13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9" name="Picture 16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70" name="WordArt 22"/>
          <p:cNvSpPr>
            <a:spLocks noChangeArrowheads="1" noChangeShapeType="1" noTextEdit="1"/>
          </p:cNvSpPr>
          <p:nvPr/>
        </p:nvSpPr>
        <p:spPr bwMode="auto">
          <a:xfrm>
            <a:off x="1619250" y="404813"/>
            <a:ext cx="6408738" cy="936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id-ID" sz="3600" kern="10">
                <a:solidFill>
                  <a:srgbClr val="FFFFFF"/>
                </a:solidFill>
                <a:cs typeface="Calibri"/>
              </a:rPr>
              <a:t/>
            </a:r>
            <a:br>
              <a:rPr lang="id-ID" sz="3600" kern="10">
                <a:solidFill>
                  <a:srgbClr val="FFFFFF"/>
                </a:solidFill>
                <a:cs typeface="Calibri"/>
              </a:rPr>
            </a:br>
            <a:r>
              <a:rPr lang="id-ID" sz="3600" kern="10">
                <a:solidFill>
                  <a:srgbClr val="FFFFFF"/>
                </a:solidFill>
                <a:cs typeface="Calibri"/>
              </a:rPr>
              <a:t/>
            </a:r>
            <a:br>
              <a:rPr lang="id-ID" sz="3600" kern="10">
                <a:solidFill>
                  <a:srgbClr val="FFFFFF"/>
                </a:solidFill>
                <a:cs typeface="Calibri"/>
              </a:rPr>
            </a:br>
            <a:endParaRPr lang="id-ID" sz="3600" kern="10">
              <a:solidFill>
                <a:srgbClr val="FFFFFF"/>
              </a:solidFill>
              <a:cs typeface="Calibri"/>
            </a:endParaRPr>
          </a:p>
        </p:txBody>
      </p:sp>
      <p:sp>
        <p:nvSpPr>
          <p:cNvPr id="194571" name="WordArt 24"/>
          <p:cNvSpPr>
            <a:spLocks noChangeArrowheads="1" noChangeShapeType="1" noTextEdit="1"/>
          </p:cNvSpPr>
          <p:nvPr/>
        </p:nvSpPr>
        <p:spPr bwMode="auto">
          <a:xfrm>
            <a:off x="1551112" y="401960"/>
            <a:ext cx="7197352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PELAPORAN DAN</a:t>
            </a:r>
            <a:endParaRPr lang="id-ID" b="1" dirty="0" smtClean="0">
              <a:solidFill>
                <a:schemeClr val="bg1"/>
              </a:solidFill>
            </a:endParaRPr>
          </a:p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 PERTANGGUNG-JAWABAN </a:t>
            </a:r>
            <a:endParaRPr lang="id-ID" b="1" dirty="0" smtClean="0">
              <a:solidFill>
                <a:schemeClr val="bg1"/>
              </a:solidFill>
            </a:endParaRPr>
          </a:p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KEUANGAN DESA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194572" name="WordArt 29"/>
          <p:cNvSpPr>
            <a:spLocks noChangeArrowheads="1" noChangeShapeType="1" noTextEdit="1"/>
          </p:cNvSpPr>
          <p:nvPr/>
        </p:nvSpPr>
        <p:spPr bwMode="auto">
          <a:xfrm>
            <a:off x="2051050" y="5949950"/>
            <a:ext cx="4968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id-ID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81320" dir="2319588" algn="ctr" rotWithShape="0">
                  <a:srgbClr val="000000">
                    <a:alpha val="50000"/>
                  </a:srgbClr>
                </a:outerShdw>
              </a:effectLst>
              <a:latin typeface="Arial Black"/>
              <a:cs typeface="Arial" pitchFamily="34" charset="0"/>
            </a:endParaRPr>
          </a:p>
        </p:txBody>
      </p:sp>
      <p:sp>
        <p:nvSpPr>
          <p:cNvPr id="194573" name="WordArt 24"/>
          <p:cNvSpPr>
            <a:spLocks noChangeArrowheads="1" noChangeShapeType="1" noTextEdit="1"/>
          </p:cNvSpPr>
          <p:nvPr/>
        </p:nvSpPr>
        <p:spPr bwMode="auto">
          <a:xfrm>
            <a:off x="1335088" y="5334000"/>
            <a:ext cx="7580312" cy="1377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id-ID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81320" dir="2319588" algn="ctr" rotWithShape="0">
                  <a:srgbClr val="000000">
                    <a:alpha val="50000"/>
                  </a:srgbClr>
                </a:outerShdw>
              </a:effectLst>
              <a:latin typeface="Arial Black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10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60648"/>
            <a:ext cx="8424936" cy="10772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2.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1520" y="1556792"/>
            <a:ext cx="8424936" cy="52937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500" dirty="0" err="1"/>
              <a:t>disampaikan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sebelum</a:t>
            </a:r>
            <a:r>
              <a:rPr lang="en-US" sz="2500" dirty="0"/>
              <a:t> </a:t>
            </a:r>
            <a:r>
              <a:rPr lang="en-US" sz="2500" dirty="0" err="1"/>
              <a:t>berakhirnya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500" dirty="0" smtClean="0"/>
              <a:t>paling </a:t>
            </a:r>
            <a:r>
              <a:rPr lang="en-US" sz="2500" dirty="0" err="1"/>
              <a:t>sedikit</a:t>
            </a:r>
            <a:r>
              <a:rPr lang="en-US" sz="2500" dirty="0"/>
              <a:t> </a:t>
            </a:r>
            <a:r>
              <a:rPr lang="en-US" sz="2500" dirty="0" err="1"/>
              <a:t>memuat</a:t>
            </a:r>
            <a:r>
              <a:rPr lang="en-US" sz="2500" dirty="0"/>
              <a:t>: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ringkasan</a:t>
            </a:r>
            <a:r>
              <a:rPr lang="en-US" sz="2500" dirty="0"/>
              <a:t> </a:t>
            </a:r>
            <a:r>
              <a:rPr lang="en-US" sz="2500" dirty="0" err="1"/>
              <a:t>laporan</a:t>
            </a:r>
            <a:r>
              <a:rPr lang="en-US" sz="2500" dirty="0"/>
              <a:t> </a:t>
            </a:r>
            <a:r>
              <a:rPr lang="en-US" sz="2500" dirty="0" err="1"/>
              <a:t>tahun-tahun</a:t>
            </a:r>
            <a:r>
              <a:rPr lang="en-US" sz="2500" dirty="0"/>
              <a:t> </a:t>
            </a:r>
            <a:r>
              <a:rPr lang="en-US" sz="2500" dirty="0" err="1"/>
              <a:t>sebelumnya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sisa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hasil</a:t>
            </a:r>
            <a:r>
              <a:rPr lang="en-US" sz="2500" dirty="0"/>
              <a:t> yang </a:t>
            </a:r>
            <a:r>
              <a:rPr lang="en-US" sz="2500" dirty="0" err="1"/>
              <a:t>dicapai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yang </a:t>
            </a:r>
            <a:r>
              <a:rPr lang="en-US" sz="2500" dirty="0" err="1"/>
              <a:t>belum</a:t>
            </a:r>
            <a:r>
              <a:rPr lang="en-US" sz="2500" dirty="0"/>
              <a:t> </a:t>
            </a:r>
            <a:r>
              <a:rPr lang="en-US" sz="2500" dirty="0" err="1"/>
              <a:t>dicapai</a:t>
            </a:r>
            <a:r>
              <a:rPr lang="en-US" sz="2500" dirty="0"/>
              <a:t>;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hal</a:t>
            </a:r>
            <a:r>
              <a:rPr lang="en-US" sz="2500" dirty="0"/>
              <a:t> yang </a:t>
            </a:r>
            <a:r>
              <a:rPr lang="en-US" sz="2500" dirty="0" err="1"/>
              <a:t>dianggap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perbaikan</a:t>
            </a:r>
            <a:r>
              <a:rPr lang="en-US" sz="2500" dirty="0"/>
              <a:t>. </a:t>
            </a:r>
            <a:endParaRPr lang="id-ID" sz="2500" dirty="0"/>
          </a:p>
          <a:p>
            <a:pPr marL="457200" indent="-457200">
              <a:buFont typeface="Wingdings" pitchFamily="2" charset="2"/>
              <a:buChar char="Ø"/>
            </a:pPr>
            <a:r>
              <a:rPr lang="en-US" sz="2500" dirty="0" err="1"/>
              <a:t>Pelaksanaan</a:t>
            </a:r>
            <a:r>
              <a:rPr lang="en-US" sz="2500" dirty="0"/>
              <a:t> </a:t>
            </a:r>
            <a:r>
              <a:rPr lang="en-US" sz="2500" dirty="0" err="1"/>
              <a:t>atas</a:t>
            </a:r>
            <a:r>
              <a:rPr lang="en-US" sz="2500" dirty="0"/>
              <a:t> </a:t>
            </a: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dilaporkan</a:t>
            </a:r>
            <a:r>
              <a:rPr lang="en-US" sz="2500" dirty="0"/>
              <a:t> </a:t>
            </a:r>
            <a:r>
              <a:rPr lang="en-US" sz="2500" dirty="0" err="1"/>
              <a:t>oleh</a:t>
            </a:r>
            <a:r>
              <a:rPr lang="en-US" sz="2500" dirty="0"/>
              <a:t> </a:t>
            </a:r>
            <a:r>
              <a:rPr lang="en-US" sz="2500" dirty="0" err="1"/>
              <a:t>kepala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kepada</a:t>
            </a:r>
            <a:r>
              <a:rPr lang="en-US" sz="2500" dirty="0"/>
              <a:t> </a:t>
            </a:r>
            <a:r>
              <a:rPr lang="en-US" sz="2500" dirty="0" err="1"/>
              <a:t>bupati</a:t>
            </a:r>
            <a:r>
              <a:rPr lang="en-US" sz="2500" dirty="0"/>
              <a:t>/</a:t>
            </a:r>
            <a:r>
              <a:rPr lang="en-US" sz="2500" dirty="0" err="1"/>
              <a:t>walikota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memori</a:t>
            </a:r>
            <a:r>
              <a:rPr lang="en-US" sz="2500" dirty="0"/>
              <a:t> </a:t>
            </a:r>
            <a:r>
              <a:rPr lang="en-US" sz="2500" dirty="0" err="1"/>
              <a:t>serah</a:t>
            </a:r>
            <a:r>
              <a:rPr lang="en-US" sz="2500" dirty="0"/>
              <a:t> </a:t>
            </a:r>
            <a:r>
              <a:rPr lang="en-US" sz="2500" dirty="0" err="1"/>
              <a:t>terima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/>
          </a:p>
        </p:txBody>
      </p:sp>
    </p:spTree>
    <p:extLst>
      <p:ext uri="{BB962C8B-B14F-4D97-AF65-F5344CB8AC3E}">
        <p14:creationId xmlns:p14="http://schemas.microsoft.com/office/powerpoint/2010/main" val="15450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11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64096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000" dirty="0" smtClean="0"/>
              <a:t>3. </a:t>
            </a:r>
            <a:r>
              <a:rPr lang="en-US" sz="3000" dirty="0" err="1" smtClean="0"/>
              <a:t>Laporan</a:t>
            </a:r>
            <a:r>
              <a:rPr lang="en-US" sz="3000" dirty="0" smtClean="0"/>
              <a:t> </a:t>
            </a:r>
            <a:r>
              <a:rPr lang="en-US" sz="3000" dirty="0" err="1" smtClean="0"/>
              <a:t>Keterangan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Penyelenggaraan</a:t>
            </a:r>
            <a:r>
              <a:rPr lang="en-US" sz="3000" dirty="0" smtClean="0"/>
              <a:t> </a:t>
            </a:r>
            <a:r>
              <a:rPr lang="en-US" sz="3000" dirty="0" err="1" smtClean="0"/>
              <a:t>Pemerintahan</a:t>
            </a:r>
            <a:r>
              <a:rPr lang="en-US" sz="3000" dirty="0" smtClean="0"/>
              <a:t> </a:t>
            </a:r>
            <a:r>
              <a:rPr lang="en-US" sz="3000" dirty="0" err="1" smtClean="0"/>
              <a:t>Desa</a:t>
            </a:r>
            <a:r>
              <a:rPr lang="en-US" sz="3000" dirty="0" smtClean="0"/>
              <a:t> </a:t>
            </a:r>
            <a:r>
              <a:rPr lang="en-US" sz="3000" dirty="0" err="1" smtClean="0"/>
              <a:t>Setiap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</a:t>
            </a:r>
            <a:r>
              <a:rPr lang="en-US" sz="3000" dirty="0" err="1" smtClean="0"/>
              <a:t>Tahun</a:t>
            </a:r>
            <a:r>
              <a:rPr lang="en-US" sz="3000" dirty="0" smtClean="0"/>
              <a:t> </a:t>
            </a:r>
            <a:r>
              <a:rPr lang="en-US" sz="3000" dirty="0" err="1" smtClean="0"/>
              <a:t>Anggaran</a:t>
            </a:r>
            <a:r>
              <a:rPr lang="en-US" sz="3000" dirty="0" smtClean="0"/>
              <a:t> </a:t>
            </a:r>
            <a:endParaRPr lang="id-ID" sz="3000" dirty="0"/>
          </a:p>
        </p:txBody>
      </p:sp>
      <p:sp>
        <p:nvSpPr>
          <p:cNvPr id="6" name="Rectangle 5"/>
          <p:cNvSpPr/>
          <p:nvPr/>
        </p:nvSpPr>
        <p:spPr>
          <a:xfrm>
            <a:off x="251520" y="1700808"/>
            <a:ext cx="8640960" cy="41088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id-ID" sz="2900" dirty="0" smtClean="0"/>
              <a:t>Disampaikan </a:t>
            </a:r>
            <a:r>
              <a:rPr lang="en-US" sz="2900" dirty="0" err="1" smtClean="0"/>
              <a:t>secara</a:t>
            </a:r>
            <a:r>
              <a:rPr lang="en-US" sz="2900" dirty="0" smtClean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paling </a:t>
            </a:r>
            <a:r>
              <a:rPr lang="en-US" sz="2900" dirty="0" err="1"/>
              <a:t>lambat</a:t>
            </a:r>
            <a:r>
              <a:rPr lang="en-US" sz="2900" dirty="0"/>
              <a:t> 3 (</a:t>
            </a:r>
            <a:r>
              <a:rPr lang="en-US" sz="2900" dirty="0" err="1"/>
              <a:t>tiga</a:t>
            </a:r>
            <a:r>
              <a:rPr lang="en-US" sz="2900" dirty="0"/>
              <a:t>) </a:t>
            </a:r>
            <a:r>
              <a:rPr lang="en-US" sz="2900" dirty="0" err="1"/>
              <a:t>bulan</a:t>
            </a:r>
            <a:r>
              <a:rPr lang="en-US" sz="2900" dirty="0"/>
              <a:t> </a:t>
            </a:r>
            <a:r>
              <a:rPr lang="en-US" sz="2900" dirty="0" err="1"/>
              <a:t>setelah</a:t>
            </a:r>
            <a:r>
              <a:rPr lang="en-US" sz="2900" dirty="0"/>
              <a:t> </a:t>
            </a:r>
            <a:r>
              <a:rPr lang="en-US" sz="2900" dirty="0" err="1"/>
              <a:t>berakhirnya</a:t>
            </a:r>
            <a:r>
              <a:rPr lang="en-US" sz="2900" dirty="0"/>
              <a:t> </a:t>
            </a:r>
            <a:r>
              <a:rPr lang="en-US" sz="2900" dirty="0" err="1"/>
              <a:t>tahun</a:t>
            </a:r>
            <a:r>
              <a:rPr lang="en-US" sz="2900" dirty="0"/>
              <a:t> </a:t>
            </a:r>
            <a:r>
              <a:rPr lang="en-US" sz="2900" dirty="0" err="1"/>
              <a:t>anggaran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sedikit</a:t>
            </a:r>
            <a:r>
              <a:rPr lang="en-US" sz="2900" dirty="0" smtClean="0"/>
              <a:t> </a:t>
            </a:r>
            <a:r>
              <a:rPr lang="en-US" sz="2900" dirty="0" err="1"/>
              <a:t>memuat</a:t>
            </a:r>
            <a:r>
              <a:rPr lang="en-US" sz="2900" dirty="0"/>
              <a:t> </a:t>
            </a:r>
            <a:r>
              <a:rPr lang="en-US" sz="2900" dirty="0" err="1"/>
              <a:t>pelaksanaan</a:t>
            </a:r>
            <a:r>
              <a:rPr lang="en-US" sz="2900" dirty="0"/>
              <a:t> </a:t>
            </a:r>
            <a:r>
              <a:rPr lang="id-ID" sz="2900" dirty="0"/>
              <a:t>P</a:t>
            </a:r>
            <a:r>
              <a:rPr lang="en-US" sz="2900" dirty="0" err="1"/>
              <a:t>eraturan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digunakan</a:t>
            </a:r>
            <a:r>
              <a:rPr lang="en-US" sz="2900" dirty="0" smtClean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id-ID" sz="2900" dirty="0" smtClean="0"/>
              <a:t>BPD </a:t>
            </a:r>
            <a:r>
              <a:rPr lang="en-US" sz="2900" dirty="0" err="1" smtClean="0"/>
              <a:t>dalam</a:t>
            </a:r>
            <a:r>
              <a:rPr lang="en-US" sz="2900" dirty="0" smtClean="0"/>
              <a:t> </a:t>
            </a:r>
            <a:r>
              <a:rPr lang="en-US" sz="2900" dirty="0" err="1"/>
              <a:t>melaksanakan</a:t>
            </a:r>
            <a:r>
              <a:rPr lang="en-US" sz="2900" dirty="0"/>
              <a:t> </a:t>
            </a:r>
            <a:r>
              <a:rPr lang="en-US" sz="2900" dirty="0" err="1"/>
              <a:t>fungsi</a:t>
            </a:r>
            <a:r>
              <a:rPr lang="en-US" sz="2900" dirty="0"/>
              <a:t> </a:t>
            </a:r>
            <a:r>
              <a:rPr lang="en-US" sz="2900" dirty="0" err="1"/>
              <a:t>pengawasan</a:t>
            </a:r>
            <a:r>
              <a:rPr lang="en-US" sz="2900" dirty="0"/>
              <a:t> </a:t>
            </a:r>
            <a:r>
              <a:rPr lang="en-US" sz="2900" dirty="0" err="1"/>
              <a:t>kinerja</a:t>
            </a:r>
            <a:r>
              <a:rPr lang="en-US" sz="2900" dirty="0"/>
              <a:t> </a:t>
            </a:r>
            <a:r>
              <a:rPr lang="en-US" sz="2900" dirty="0" err="1"/>
              <a:t>kepala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Kepala</a:t>
            </a:r>
            <a:r>
              <a:rPr lang="en-US" sz="2900" dirty="0" smtClean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menginformasikan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media </a:t>
            </a:r>
            <a:r>
              <a:rPr lang="en-US" sz="2900" dirty="0" err="1"/>
              <a:t>informasi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diakses</a:t>
            </a:r>
            <a:r>
              <a:rPr lang="en-US" sz="2900" dirty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mengenai</a:t>
            </a:r>
            <a:r>
              <a:rPr lang="en-US" sz="2900" dirty="0"/>
              <a:t> </a:t>
            </a:r>
            <a:r>
              <a:rPr lang="en-US" sz="2900" dirty="0" err="1"/>
              <a:t>penyelenggaraan</a:t>
            </a:r>
            <a:r>
              <a:rPr lang="en-US" sz="2900" dirty="0"/>
              <a:t> </a:t>
            </a:r>
            <a:r>
              <a:rPr lang="en-US" sz="2900" dirty="0" err="1"/>
              <a:t>Pemerintahan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kepada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</a:t>
            </a:r>
            <a:endParaRPr lang="id-ID" sz="2900" dirty="0"/>
          </a:p>
        </p:txBody>
      </p:sp>
    </p:spTree>
    <p:extLst>
      <p:ext uri="{BB962C8B-B14F-4D97-AF65-F5344CB8AC3E}">
        <p14:creationId xmlns:p14="http://schemas.microsoft.com/office/powerpoint/2010/main" val="1463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1.gstatic.com/images?q=tbn:ANd9GcQ05tpRZ2c1aWpL0EwiSj5EfbAt-6UvW8Ao5oGi63agYYNMmyc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004" y="62298"/>
            <a:ext cx="9144000" cy="684917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71600" y="332656"/>
            <a:ext cx="7315201" cy="7281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4000" dirty="0" smtClean="0">
                <a:solidFill>
                  <a:srgbClr val="FF0000"/>
                </a:solidFill>
              </a:rPr>
              <a:t>KEWAJIBAN KEPALA DESA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1124744"/>
            <a:ext cx="8280920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</a:t>
            </a:r>
            <a:r>
              <a:rPr lang="id-ID" sz="2000" dirty="0">
                <a:solidFill>
                  <a:schemeClr val="bg1"/>
                </a:solidFill>
              </a:rPr>
              <a:t>43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103 – 104 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Permendagri</a:t>
            </a:r>
            <a:r>
              <a:rPr lang="id-ID" sz="2000" dirty="0" smtClean="0"/>
              <a:t> No </a:t>
            </a:r>
            <a:r>
              <a:rPr lang="id-ID" sz="2000" dirty="0"/>
              <a:t>113 </a:t>
            </a:r>
            <a:r>
              <a:rPr lang="id-ID" sz="2000" dirty="0" smtClean="0"/>
              <a:t>Th </a:t>
            </a:r>
            <a:r>
              <a:rPr lang="id-ID" sz="2000" dirty="0"/>
              <a:t>2014 </a:t>
            </a:r>
            <a:r>
              <a:rPr lang="id-ID" sz="2000" dirty="0" smtClean="0"/>
              <a:t>pasal </a:t>
            </a:r>
            <a:r>
              <a:rPr lang="id-ID" sz="2000" dirty="0"/>
              <a:t>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578212" y="1873037"/>
            <a:ext cx="2664296" cy="51832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395536" y="2760645"/>
            <a:ext cx="8280920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AutoNum type="arabicPeriod"/>
            </a:pPr>
            <a:r>
              <a:rPr lang="en-US" sz="2800" dirty="0" err="1" smtClean="0"/>
              <a:t>laporan</a:t>
            </a:r>
            <a:r>
              <a:rPr lang="en-US" sz="2800" dirty="0" smtClean="0"/>
              <a:t> </a:t>
            </a:r>
            <a:r>
              <a:rPr lang="en-US" sz="2800" dirty="0" err="1"/>
              <a:t>realisasi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APB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bupati</a:t>
            </a:r>
            <a:r>
              <a:rPr lang="en-US" sz="2800" dirty="0"/>
              <a:t>/</a:t>
            </a:r>
            <a:r>
              <a:rPr lang="en-US" sz="2800" dirty="0" err="1"/>
              <a:t>walikota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semester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 smtClean="0"/>
              <a:t>berjalan</a:t>
            </a:r>
            <a:r>
              <a:rPr lang="id-ID" sz="2800" dirty="0" smtClean="0"/>
              <a:t>.</a:t>
            </a:r>
          </a:p>
        </p:txBody>
      </p:sp>
      <p:sp>
        <p:nvSpPr>
          <p:cNvPr id="9" name="Down Arrow 8"/>
          <p:cNvSpPr/>
          <p:nvPr/>
        </p:nvSpPr>
        <p:spPr>
          <a:xfrm>
            <a:off x="3720268" y="4055499"/>
            <a:ext cx="2664296" cy="445071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911956" y="4665187"/>
            <a:ext cx="8280920" cy="16927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11200" indent="-355600" defTabSz="812800">
              <a:buAutoNum type="alphaUcPeriod"/>
            </a:pPr>
            <a:r>
              <a:rPr lang="en-US" sz="2600" dirty="0" err="1" smtClean="0">
                <a:solidFill>
                  <a:schemeClr val="bg1"/>
                </a:solidFill>
              </a:rPr>
              <a:t>Laporan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>
                <a:solidFill>
                  <a:schemeClr val="bg1"/>
                </a:solidFill>
              </a:rPr>
              <a:t>semester </a:t>
            </a:r>
            <a:r>
              <a:rPr lang="id-ID" sz="2600" dirty="0">
                <a:solidFill>
                  <a:schemeClr val="bg1"/>
                </a:solidFill>
              </a:rPr>
              <a:t>I : </a:t>
            </a:r>
            <a:r>
              <a:rPr lang="en-US" sz="2600" dirty="0">
                <a:solidFill>
                  <a:schemeClr val="bg1"/>
                </a:solidFill>
              </a:rPr>
              <a:t>paling </a:t>
            </a:r>
            <a:r>
              <a:rPr lang="en-US" sz="2600" dirty="0" err="1">
                <a:solidFill>
                  <a:schemeClr val="bg1"/>
                </a:solidFill>
              </a:rPr>
              <a:t>lambat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akhir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bulan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Juli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tahun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berjalan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endParaRPr lang="id-ID" sz="2600" dirty="0">
              <a:solidFill>
                <a:schemeClr val="bg1"/>
              </a:solidFill>
            </a:endParaRPr>
          </a:p>
          <a:p>
            <a:pPr marL="711200" indent="-355600" defTabSz="812800">
              <a:buAutoNum type="alphaUcPeriod"/>
            </a:pPr>
            <a:r>
              <a:rPr lang="en-US" sz="2600" dirty="0" err="1">
                <a:solidFill>
                  <a:schemeClr val="bg1"/>
                </a:solidFill>
              </a:rPr>
              <a:t>Laporan</a:t>
            </a:r>
            <a:r>
              <a:rPr lang="en-US" sz="2600" dirty="0">
                <a:solidFill>
                  <a:schemeClr val="bg1"/>
                </a:solidFill>
              </a:rPr>
              <a:t> semester </a:t>
            </a:r>
            <a:r>
              <a:rPr lang="id-ID" sz="2600" dirty="0">
                <a:solidFill>
                  <a:schemeClr val="bg1"/>
                </a:solidFill>
              </a:rPr>
              <a:t>II: </a:t>
            </a:r>
            <a:r>
              <a:rPr lang="en-US" sz="2600" dirty="0">
                <a:solidFill>
                  <a:schemeClr val="bg1"/>
                </a:solidFill>
              </a:rPr>
              <a:t>paling </a:t>
            </a:r>
            <a:r>
              <a:rPr lang="en-US" sz="2600" dirty="0" err="1">
                <a:solidFill>
                  <a:schemeClr val="bg1"/>
                </a:solidFill>
              </a:rPr>
              <a:t>lambat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pada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akhir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bulan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Januari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tahun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berikutnya</a:t>
            </a:r>
            <a:endParaRPr lang="id-ID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1.gstatic.com/images?q=tbn:ANd9GcQ05tpRZ2c1aWpL0EwiSj5EfbAt-6UvW8Ao5oGi63agYYNMmyc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"/>
            <a:ext cx="9144000" cy="684917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71600" y="332656"/>
            <a:ext cx="7315201" cy="7281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4000" dirty="0" smtClean="0">
                <a:solidFill>
                  <a:srgbClr val="FF0000"/>
                </a:solidFill>
              </a:rPr>
              <a:t>KEWAJIBAN KEPALA DESA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1124744"/>
            <a:ext cx="8280920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</a:t>
            </a:r>
            <a:r>
              <a:rPr lang="id-ID" sz="2000" dirty="0">
                <a:solidFill>
                  <a:schemeClr val="bg1"/>
                </a:solidFill>
              </a:rPr>
              <a:t>43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103 – 104 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Permendagri</a:t>
            </a:r>
            <a:r>
              <a:rPr lang="id-ID" sz="2000" dirty="0" smtClean="0"/>
              <a:t> No </a:t>
            </a:r>
            <a:r>
              <a:rPr lang="id-ID" sz="2000" dirty="0"/>
              <a:t>113 </a:t>
            </a:r>
            <a:r>
              <a:rPr lang="id-ID" sz="2000" dirty="0" smtClean="0"/>
              <a:t>Th </a:t>
            </a:r>
            <a:r>
              <a:rPr lang="id-ID" sz="2000" dirty="0"/>
              <a:t>2014 </a:t>
            </a:r>
            <a:r>
              <a:rPr lang="id-ID" sz="2000" dirty="0" smtClean="0"/>
              <a:t>pasal </a:t>
            </a:r>
            <a:r>
              <a:rPr lang="id-ID" sz="2000" dirty="0"/>
              <a:t>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578212" y="1873037"/>
            <a:ext cx="2664296" cy="51832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Down Arrow 8"/>
          <p:cNvSpPr/>
          <p:nvPr/>
        </p:nvSpPr>
        <p:spPr>
          <a:xfrm>
            <a:off x="3578212" y="3992041"/>
            <a:ext cx="2664296" cy="445071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88740" y="2549183"/>
            <a:ext cx="8280920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/>
            <a:r>
              <a:rPr lang="id-ID" sz="2800" dirty="0" smtClean="0"/>
              <a:t>2.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pertanggungjawaban</a:t>
            </a:r>
            <a:r>
              <a:rPr lang="en-US" sz="2800" dirty="0"/>
              <a:t> </a:t>
            </a:r>
            <a:r>
              <a:rPr lang="en-US" sz="2800" dirty="0" err="1"/>
              <a:t>realisasi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APB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bupati</a:t>
            </a:r>
            <a:r>
              <a:rPr lang="en-US" sz="2800" dirty="0"/>
              <a:t>/</a:t>
            </a:r>
            <a:r>
              <a:rPr lang="en-US" sz="2800" dirty="0" err="1"/>
              <a:t>walikota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anggaran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987624" y="4433044"/>
            <a:ext cx="768883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4625" indent="-174625">
              <a:buFont typeface="Wingdings" pitchFamily="2" charset="2"/>
              <a:buChar char="Ø"/>
            </a:pPr>
            <a:r>
              <a:rPr lang="id-ID" dirty="0" smtClean="0"/>
              <a:t>ditetapkan </a:t>
            </a:r>
            <a:r>
              <a:rPr lang="id-ID" dirty="0"/>
              <a:t>dengan Peraturan Desa</a:t>
            </a:r>
            <a:r>
              <a:rPr lang="en-US" dirty="0"/>
              <a:t>. </a:t>
            </a:r>
            <a:endParaRPr lang="id-ID" dirty="0" smtClean="0"/>
          </a:p>
          <a:p>
            <a:pPr marL="174625" indent="-174625">
              <a:buFont typeface="Wingdings" pitchFamily="2" charset="2"/>
              <a:buChar char="Ø"/>
            </a:pPr>
            <a:r>
              <a:rPr lang="id-ID" dirty="0" smtClean="0"/>
              <a:t>dilampiri</a:t>
            </a:r>
            <a:r>
              <a:rPr lang="id-ID" dirty="0"/>
              <a:t>:</a:t>
            </a:r>
          </a:p>
          <a:p>
            <a:pPr marL="342900" lvl="0" indent="-168275">
              <a:buFont typeface="+mj-lt"/>
              <a:buAutoNum type="arabicPeriod"/>
            </a:pPr>
            <a:r>
              <a:rPr lang="id-ID" dirty="0"/>
              <a:t>format Laporan Pertanggungjawaban Realisasi Pelaksanaan APBDesa Tahun Anggaran berkenaan;</a:t>
            </a:r>
          </a:p>
          <a:p>
            <a:pPr marL="342900" lvl="0" indent="-168275">
              <a:buFont typeface="+mj-lt"/>
              <a:buAutoNum type="arabicPeriod"/>
            </a:pPr>
            <a:r>
              <a:rPr lang="id-ID" dirty="0"/>
              <a:t>format Laporan Kekayaan  Milik Desa per 31 Desember Tahun Anggaran berkenaan; dan</a:t>
            </a:r>
          </a:p>
          <a:p>
            <a:pPr marL="342900" lvl="0" indent="-168275">
              <a:buFont typeface="+mj-lt"/>
              <a:buAutoNum type="arabicPeriod"/>
            </a:pPr>
            <a:r>
              <a:rPr lang="id-ID" dirty="0"/>
              <a:t>format Laporan Program Pemerintah dan Pemerintah Daerah yang masuk ke desa.</a:t>
            </a:r>
          </a:p>
        </p:txBody>
      </p:sp>
    </p:spTree>
    <p:extLst>
      <p:ext uri="{BB962C8B-B14F-4D97-AF65-F5344CB8AC3E}">
        <p14:creationId xmlns:p14="http://schemas.microsoft.com/office/powerpoint/2010/main" val="80147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5984" y="1071546"/>
            <a:ext cx="4500594" cy="207170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2357422" y="1142984"/>
            <a:ext cx="44291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>
                <a:solidFill>
                  <a:schemeClr val="bg1"/>
                </a:solidFill>
              </a:rPr>
              <a:t>PANGULU MENYAMPAIKAN LAPORAN REALISASI PENGGUNAAN </a:t>
            </a:r>
            <a:r>
              <a:rPr lang="id-ID" sz="2400" b="1" smtClean="0">
                <a:solidFill>
                  <a:schemeClr val="bg1"/>
                </a:solidFill>
              </a:rPr>
              <a:t>DANA DESA KEPADA </a:t>
            </a:r>
            <a:r>
              <a:rPr lang="id-ID" sz="2400" b="1" dirty="0" smtClean="0">
                <a:solidFill>
                  <a:schemeClr val="bg1"/>
                </a:solidFill>
              </a:rPr>
              <a:t>BUPATI/WALIKOTA SETIAP SEMESTER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214290"/>
            <a:ext cx="835824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sz="3200" dirty="0" smtClean="0">
                <a:solidFill>
                  <a:schemeClr val="bg1"/>
                </a:solidFill>
              </a:rPr>
              <a:t>LAPORAN REALISASI PENGGUNAAN DANA DESA</a:t>
            </a:r>
            <a:endParaRPr lang="id-ID" sz="32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42976" y="3857628"/>
            <a:ext cx="2714644" cy="20717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286380" y="3857628"/>
            <a:ext cx="2714644" cy="20717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9" name="TextBox 8"/>
          <p:cNvSpPr txBox="1"/>
          <p:nvPr/>
        </p:nvSpPr>
        <p:spPr>
          <a:xfrm>
            <a:off x="1142976" y="4094812"/>
            <a:ext cx="26432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</a:rPr>
              <a:t>LAPORAN SEMESTER I PALING LAMBAT MINGGU KEEMPAT BULAN JULI TAHUN ANGGARAN BERJALAN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57818" y="3929066"/>
            <a:ext cx="26432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</a:rPr>
              <a:t>LAPORAN SEMESTER II PALING LAMBAT MINGGU KEEMPAT BULAN JANUARI TAHUN ANGGARAN BERIKUTNYA</a:t>
            </a:r>
          </a:p>
        </p:txBody>
      </p:sp>
      <p:cxnSp>
        <p:nvCxnSpPr>
          <p:cNvPr id="25" name="Curved Connector 24"/>
          <p:cNvCxnSpPr>
            <a:stCxn id="5" idx="2"/>
            <a:endCxn id="7" idx="0"/>
          </p:cNvCxnSpPr>
          <p:nvPr/>
        </p:nvCxnSpPr>
        <p:spPr>
          <a:xfrm rot="5400000">
            <a:off x="3148323" y="2433951"/>
            <a:ext cx="775652" cy="2071702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5" idx="2"/>
            <a:endCxn id="8" idx="0"/>
          </p:cNvCxnSpPr>
          <p:nvPr/>
        </p:nvCxnSpPr>
        <p:spPr>
          <a:xfrm rot="16200000" flipH="1">
            <a:off x="5220025" y="2433951"/>
            <a:ext cx="775652" cy="2071702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32" y="6143645"/>
            <a:ext cx="5248034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60 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24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Permenkeu No 93/PMK.07/2015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escription: http://image.slidesharecdn.com/08-150325114915-conversion-gate01/95/08-penatausahaan-pelaporan-dan-pertanggungjawaban-apb-desa-3-638.jpg?cb=142838256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-32" y="6150160"/>
            <a:ext cx="5248034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</a:t>
            </a:r>
            <a:r>
              <a:rPr lang="id-ID" sz="2000" dirty="0">
                <a:solidFill>
                  <a:schemeClr val="bg1"/>
                </a:solidFill>
              </a:rPr>
              <a:t>43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103 – 104 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Permendagri No </a:t>
            </a:r>
            <a:r>
              <a:rPr lang="id-ID" sz="2000" dirty="0">
                <a:solidFill>
                  <a:schemeClr val="bg1"/>
                </a:solidFill>
              </a:rPr>
              <a:t>113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</a:t>
            </a:r>
            <a:r>
              <a:rPr lang="id-ID" sz="2000" dirty="0">
                <a:solidFill>
                  <a:schemeClr val="bg1"/>
                </a:solidFill>
              </a:rPr>
              <a:t>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45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scription: http://image.slidesharecdn.com/08-150325114915-conversion-gate01/95/08-penatausahaan-pelaporan-dan-pertanggungjawaban-apb-desa-4-638.jpg?cb=142838256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Description: http://image.slidesharecdn.com/08-150325114915-conversion-gate01/95/08-penatausahaan-pelaporan-dan-pertanggungjawaban-apb-desa-5-638.jpg?cb=142838256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1" r="9134" b="17679"/>
          <a:stretch/>
        </p:blipFill>
        <p:spPr bwMode="auto">
          <a:xfrm>
            <a:off x="5562600" y="0"/>
            <a:ext cx="3429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-32" y="6150160"/>
            <a:ext cx="5248034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</a:t>
            </a:r>
            <a:r>
              <a:rPr lang="id-ID" sz="2000" dirty="0">
                <a:solidFill>
                  <a:schemeClr val="bg1"/>
                </a:solidFill>
              </a:rPr>
              <a:t>43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103 – 104 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Permendagri No </a:t>
            </a:r>
            <a:r>
              <a:rPr lang="id-ID" sz="2000" dirty="0">
                <a:solidFill>
                  <a:schemeClr val="bg1"/>
                </a:solidFill>
              </a:rPr>
              <a:t>113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</a:t>
            </a:r>
            <a:r>
              <a:rPr lang="id-ID" sz="2000" dirty="0">
                <a:solidFill>
                  <a:schemeClr val="bg1"/>
                </a:solidFill>
              </a:rPr>
              <a:t>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500174"/>
            <a:ext cx="857256" cy="292388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id-ID" sz="1300" dirty="0" smtClean="0">
                <a:solidFill>
                  <a:schemeClr val="bg1"/>
                </a:solidFill>
              </a:rPr>
              <a:t>PANGULU</a:t>
            </a:r>
            <a:endParaRPr lang="id-ID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7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17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142984"/>
            <a:ext cx="8643998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1.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id-ID" sz="3200" dirty="0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Anggaran</a:t>
            </a:r>
            <a:r>
              <a:rPr lang="en-US" sz="3200" dirty="0" smtClean="0"/>
              <a:t> 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85720" y="2428868"/>
            <a:ext cx="8424936" cy="4093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/>
              <a:t>disampaikan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camat</a:t>
            </a:r>
            <a:r>
              <a:rPr lang="en-US" sz="2600" dirty="0"/>
              <a:t> </a:t>
            </a:r>
            <a:r>
              <a:rPr lang="en-US" sz="2600" dirty="0" smtClean="0"/>
              <a:t>paling </a:t>
            </a:r>
            <a:r>
              <a:rPr lang="en-US" sz="2600" dirty="0" err="1"/>
              <a:t>lambat</a:t>
            </a:r>
            <a:r>
              <a:rPr lang="en-US" sz="2600" dirty="0"/>
              <a:t> 3 (</a:t>
            </a:r>
            <a:r>
              <a:rPr lang="en-US" sz="2600" dirty="0" err="1"/>
              <a:t>tiga</a:t>
            </a:r>
            <a:r>
              <a:rPr lang="en-US" sz="2600" dirty="0"/>
              <a:t>) </a:t>
            </a:r>
            <a:r>
              <a:rPr lang="en-US" sz="2600" dirty="0" err="1"/>
              <a:t>bulan</a:t>
            </a:r>
            <a:r>
              <a:rPr lang="en-US" sz="2600" dirty="0"/>
              <a:t> </a:t>
            </a:r>
            <a:r>
              <a:rPr lang="en-US" sz="2600" dirty="0" err="1"/>
              <a:t>setelah</a:t>
            </a:r>
            <a:r>
              <a:rPr lang="en-US" sz="2600" dirty="0"/>
              <a:t> </a:t>
            </a:r>
            <a:r>
              <a:rPr lang="en-US" sz="2600" dirty="0" err="1"/>
              <a:t>berakhirnya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</a:t>
            </a:r>
            <a:r>
              <a:rPr lang="en-US" sz="2600" dirty="0" err="1"/>
              <a:t>anggaran</a:t>
            </a:r>
            <a:r>
              <a:rPr lang="en-US" sz="2600" dirty="0"/>
              <a:t>. </a:t>
            </a:r>
            <a:endParaRPr lang="id-ID" sz="26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smtClean="0"/>
              <a:t>paling </a:t>
            </a:r>
            <a:r>
              <a:rPr lang="en-US" sz="2600" dirty="0" err="1"/>
              <a:t>sedikit</a:t>
            </a:r>
            <a:r>
              <a:rPr lang="en-US" sz="2600" dirty="0"/>
              <a:t> </a:t>
            </a:r>
            <a:r>
              <a:rPr lang="en-US" sz="2600" dirty="0" err="1"/>
              <a:t>memuat</a:t>
            </a:r>
            <a:r>
              <a:rPr lang="en-US" sz="2600" dirty="0"/>
              <a:t>: </a:t>
            </a:r>
            <a:endParaRPr lang="id-ID" sz="2600" dirty="0"/>
          </a:p>
          <a:p>
            <a:pPr marL="711200" indent="-355600"/>
            <a:r>
              <a:rPr lang="en-US" sz="2600" dirty="0"/>
              <a:t>a.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penyelenggaraan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id-ID" sz="2600" dirty="0" smtClean="0"/>
              <a:t>Desa</a:t>
            </a:r>
            <a:r>
              <a:rPr lang="en-US" sz="2600" dirty="0" smtClean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b.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pembangunan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c.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kemasyarakatan</a:t>
            </a:r>
            <a:r>
              <a:rPr lang="en-US" sz="2600" dirty="0"/>
              <a:t>;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endParaRPr lang="id-ID" sz="2600" dirty="0"/>
          </a:p>
          <a:p>
            <a:pPr marL="711200" indent="-355600"/>
            <a:r>
              <a:rPr lang="en-US" sz="2600" dirty="0"/>
              <a:t>d.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pemberdayaan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. </a:t>
            </a:r>
            <a:endParaRPr lang="id-ID" sz="2600" dirty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 smtClean="0"/>
              <a:t>digunakan</a:t>
            </a:r>
            <a:r>
              <a:rPr lang="en-US" sz="2600" dirty="0" smtClean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bahan</a:t>
            </a:r>
            <a:r>
              <a:rPr lang="en-US" sz="2600" dirty="0"/>
              <a:t> </a:t>
            </a:r>
            <a:r>
              <a:rPr lang="en-US" sz="2600" dirty="0" err="1"/>
              <a:t>evaluasi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pengawasan</a:t>
            </a:r>
            <a:r>
              <a:rPr lang="en-US" sz="2600" dirty="0"/>
              <a:t>. </a:t>
            </a:r>
            <a:endParaRPr lang="id-ID" sz="2600" dirty="0"/>
          </a:p>
        </p:txBody>
      </p:sp>
      <p:sp>
        <p:nvSpPr>
          <p:cNvPr id="7" name="Rectangle 6"/>
          <p:cNvSpPr/>
          <p:nvPr/>
        </p:nvSpPr>
        <p:spPr>
          <a:xfrm>
            <a:off x="1285852" y="0"/>
            <a:ext cx="6812830" cy="46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400" dirty="0" smtClean="0">
                <a:solidFill>
                  <a:schemeClr val="bg1"/>
                </a:solidFill>
              </a:rPr>
              <a:t>UU 6/2014 Pasal 27 &amp; PP No 43/2014 Pasal </a:t>
            </a:r>
            <a:r>
              <a:rPr lang="id-ID" sz="2400" dirty="0">
                <a:solidFill>
                  <a:schemeClr val="bg1"/>
                </a:solidFill>
              </a:rPr>
              <a:t>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26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18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071546"/>
            <a:ext cx="8501122" cy="10772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2.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id-ID" sz="3200" dirty="0" smtClean="0"/>
              <a:t>Desa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14282" y="2485462"/>
            <a:ext cx="8424936" cy="43725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500" dirty="0" err="1"/>
              <a:t>disampaikan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sebelum</a:t>
            </a:r>
            <a:r>
              <a:rPr lang="en-US" sz="2500" dirty="0"/>
              <a:t> </a:t>
            </a:r>
            <a:r>
              <a:rPr lang="en-US" sz="2500" dirty="0" err="1"/>
              <a:t>berakhirnya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500" dirty="0" smtClean="0"/>
              <a:t>paling </a:t>
            </a:r>
            <a:r>
              <a:rPr lang="en-US" sz="2500" dirty="0" err="1"/>
              <a:t>sedikit</a:t>
            </a:r>
            <a:r>
              <a:rPr lang="en-US" sz="2500" dirty="0"/>
              <a:t> </a:t>
            </a:r>
            <a:r>
              <a:rPr lang="en-US" sz="2500" dirty="0" err="1"/>
              <a:t>memuat</a:t>
            </a:r>
            <a:r>
              <a:rPr lang="en-US" sz="2500" dirty="0"/>
              <a:t>: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ringkasan</a:t>
            </a:r>
            <a:r>
              <a:rPr lang="en-US" sz="2500" dirty="0"/>
              <a:t> </a:t>
            </a:r>
            <a:r>
              <a:rPr lang="en-US" sz="2500" dirty="0" err="1"/>
              <a:t>laporan</a:t>
            </a:r>
            <a:r>
              <a:rPr lang="en-US" sz="2500" dirty="0"/>
              <a:t> </a:t>
            </a:r>
            <a:r>
              <a:rPr lang="en-US" sz="2500" dirty="0" err="1"/>
              <a:t>tahun-tahun</a:t>
            </a:r>
            <a:r>
              <a:rPr lang="en-US" sz="2500" dirty="0"/>
              <a:t> </a:t>
            </a:r>
            <a:r>
              <a:rPr lang="en-US" sz="2500" dirty="0" err="1"/>
              <a:t>sebelumnya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id-ID" sz="2500" dirty="0" smtClean="0"/>
              <a:t>Desa</a:t>
            </a:r>
            <a:r>
              <a:rPr lang="en-US" sz="2500" dirty="0" smtClean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sisa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hasil</a:t>
            </a:r>
            <a:r>
              <a:rPr lang="en-US" sz="2500" dirty="0"/>
              <a:t> yang </a:t>
            </a:r>
            <a:r>
              <a:rPr lang="en-US" sz="2500" dirty="0" err="1"/>
              <a:t>dicapai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yang </a:t>
            </a:r>
            <a:r>
              <a:rPr lang="en-US" sz="2500" dirty="0" err="1"/>
              <a:t>belum</a:t>
            </a:r>
            <a:r>
              <a:rPr lang="en-US" sz="2500" dirty="0"/>
              <a:t> </a:t>
            </a:r>
            <a:r>
              <a:rPr lang="en-US" sz="2500" dirty="0" err="1"/>
              <a:t>dicapai</a:t>
            </a:r>
            <a:r>
              <a:rPr lang="en-US" sz="2500" dirty="0"/>
              <a:t>;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hal</a:t>
            </a:r>
            <a:r>
              <a:rPr lang="en-US" sz="2500" dirty="0"/>
              <a:t> yang </a:t>
            </a:r>
            <a:r>
              <a:rPr lang="en-US" sz="2500" dirty="0" err="1"/>
              <a:t>dianggap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perbaikan</a:t>
            </a:r>
            <a:r>
              <a:rPr lang="en-US" sz="2500" dirty="0"/>
              <a:t>. </a:t>
            </a:r>
            <a:endParaRPr lang="id-ID" sz="2500" dirty="0"/>
          </a:p>
          <a:p>
            <a:pPr marL="457200" indent="-457200">
              <a:buFont typeface="Wingdings" pitchFamily="2" charset="2"/>
              <a:buChar char="Ø"/>
            </a:pPr>
            <a:r>
              <a:rPr lang="en-US" sz="2500" dirty="0" err="1"/>
              <a:t>Pelaksanaan</a:t>
            </a:r>
            <a:r>
              <a:rPr lang="en-US" sz="2500" dirty="0"/>
              <a:t> </a:t>
            </a:r>
            <a:r>
              <a:rPr lang="en-US" sz="2500" dirty="0" err="1"/>
              <a:t>atas</a:t>
            </a:r>
            <a:r>
              <a:rPr lang="en-US" sz="2500" dirty="0"/>
              <a:t> </a:t>
            </a: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id-ID" sz="2500" dirty="0" smtClean="0"/>
              <a:t>Desa </a:t>
            </a:r>
            <a:r>
              <a:rPr lang="en-US" sz="2500" dirty="0" err="1" smtClean="0"/>
              <a:t>dilaporkan</a:t>
            </a:r>
            <a:r>
              <a:rPr lang="en-US" sz="2500" dirty="0" smtClean="0"/>
              <a:t> </a:t>
            </a:r>
            <a:r>
              <a:rPr lang="en-US" sz="2500" dirty="0" err="1"/>
              <a:t>oleh</a:t>
            </a:r>
            <a:r>
              <a:rPr lang="en-US" sz="2500" dirty="0"/>
              <a:t> </a:t>
            </a:r>
            <a:r>
              <a:rPr lang="id-ID" sz="2500" dirty="0" smtClean="0"/>
              <a:t>Kepala Desa </a:t>
            </a:r>
            <a:r>
              <a:rPr lang="en-US" sz="2500" dirty="0" err="1" smtClean="0"/>
              <a:t>kepada</a:t>
            </a:r>
            <a:r>
              <a:rPr lang="en-US" sz="2500" dirty="0" smtClean="0"/>
              <a:t> </a:t>
            </a:r>
            <a:r>
              <a:rPr lang="en-US" sz="2500" dirty="0" err="1"/>
              <a:t>bupati</a:t>
            </a:r>
            <a:r>
              <a:rPr lang="en-US" sz="2500" dirty="0"/>
              <a:t>/</a:t>
            </a:r>
            <a:r>
              <a:rPr lang="en-US" sz="2500" dirty="0" err="1"/>
              <a:t>walikota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memori</a:t>
            </a:r>
            <a:r>
              <a:rPr lang="en-US" sz="2500" dirty="0"/>
              <a:t> </a:t>
            </a:r>
            <a:r>
              <a:rPr lang="en-US" sz="2500" dirty="0" err="1"/>
              <a:t>serah</a:t>
            </a:r>
            <a:r>
              <a:rPr lang="en-US" sz="2500" dirty="0"/>
              <a:t> </a:t>
            </a:r>
            <a:r>
              <a:rPr lang="en-US" sz="2500" dirty="0" err="1"/>
              <a:t>terima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/>
          </a:p>
        </p:txBody>
      </p:sp>
      <p:sp>
        <p:nvSpPr>
          <p:cNvPr id="7" name="Rectangle 6"/>
          <p:cNvSpPr/>
          <p:nvPr/>
        </p:nvSpPr>
        <p:spPr>
          <a:xfrm>
            <a:off x="1285852" y="0"/>
            <a:ext cx="6812830" cy="46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400" dirty="0" smtClean="0">
                <a:solidFill>
                  <a:schemeClr val="bg1"/>
                </a:solidFill>
              </a:rPr>
              <a:t>UU 6/2014 Pasal 27 &amp; PP No 43/2014 Pasal </a:t>
            </a:r>
            <a:r>
              <a:rPr lang="id-ID" sz="2400" dirty="0">
                <a:solidFill>
                  <a:schemeClr val="bg1"/>
                </a:solidFill>
              </a:rPr>
              <a:t>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19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142984"/>
            <a:ext cx="864096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000" dirty="0" smtClean="0"/>
              <a:t>3. </a:t>
            </a:r>
            <a:r>
              <a:rPr lang="en-US" sz="3000" dirty="0" err="1" smtClean="0"/>
              <a:t>Laporan</a:t>
            </a:r>
            <a:r>
              <a:rPr lang="en-US" sz="3000" dirty="0" smtClean="0"/>
              <a:t> </a:t>
            </a:r>
            <a:r>
              <a:rPr lang="en-US" sz="3000" dirty="0" err="1" smtClean="0"/>
              <a:t>Keterangan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Penyelenggaraan</a:t>
            </a:r>
            <a:r>
              <a:rPr lang="en-US" sz="3000" dirty="0" smtClean="0"/>
              <a:t> </a:t>
            </a:r>
            <a:r>
              <a:rPr lang="en-US" sz="3000" dirty="0" err="1" smtClean="0"/>
              <a:t>Pemerintahan</a:t>
            </a:r>
            <a:r>
              <a:rPr lang="en-US" sz="3000" dirty="0" smtClean="0"/>
              <a:t> </a:t>
            </a:r>
            <a:r>
              <a:rPr lang="id-ID" sz="3000" dirty="0" smtClean="0"/>
              <a:t>Desa</a:t>
            </a:r>
            <a:r>
              <a:rPr lang="en-US" sz="3000" dirty="0" smtClean="0"/>
              <a:t> </a:t>
            </a:r>
            <a:r>
              <a:rPr lang="en-US" sz="3000" dirty="0" err="1" smtClean="0"/>
              <a:t>Setiap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</a:t>
            </a:r>
            <a:r>
              <a:rPr lang="en-US" sz="3000" dirty="0" err="1" smtClean="0"/>
              <a:t>Tahun</a:t>
            </a:r>
            <a:r>
              <a:rPr lang="en-US" sz="3000" dirty="0" smtClean="0"/>
              <a:t> </a:t>
            </a:r>
            <a:r>
              <a:rPr lang="en-US" sz="3000" dirty="0" err="1" smtClean="0"/>
              <a:t>Anggaran</a:t>
            </a:r>
            <a:r>
              <a:rPr lang="en-US" sz="3000" dirty="0" smtClean="0"/>
              <a:t> </a:t>
            </a:r>
            <a:endParaRPr lang="id-ID" sz="3000" dirty="0"/>
          </a:p>
        </p:txBody>
      </p:sp>
      <p:sp>
        <p:nvSpPr>
          <p:cNvPr id="6" name="Rectangle 5"/>
          <p:cNvSpPr/>
          <p:nvPr/>
        </p:nvSpPr>
        <p:spPr>
          <a:xfrm>
            <a:off x="214282" y="2428868"/>
            <a:ext cx="8640960" cy="41088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id-ID" sz="2900" dirty="0" smtClean="0"/>
              <a:t>Disampaikan </a:t>
            </a:r>
            <a:r>
              <a:rPr lang="en-US" sz="2900" dirty="0" err="1" smtClean="0"/>
              <a:t>secara</a:t>
            </a:r>
            <a:r>
              <a:rPr lang="en-US" sz="2900" dirty="0" smtClean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paling </a:t>
            </a:r>
            <a:r>
              <a:rPr lang="en-US" sz="2900" dirty="0" err="1"/>
              <a:t>lambat</a:t>
            </a:r>
            <a:r>
              <a:rPr lang="en-US" sz="2900" dirty="0"/>
              <a:t> 3 (</a:t>
            </a:r>
            <a:r>
              <a:rPr lang="en-US" sz="2900" dirty="0" err="1"/>
              <a:t>tiga</a:t>
            </a:r>
            <a:r>
              <a:rPr lang="en-US" sz="2900" dirty="0"/>
              <a:t>) </a:t>
            </a:r>
            <a:r>
              <a:rPr lang="en-US" sz="2900" dirty="0" err="1"/>
              <a:t>bulan</a:t>
            </a:r>
            <a:r>
              <a:rPr lang="en-US" sz="2900" dirty="0"/>
              <a:t> </a:t>
            </a:r>
            <a:r>
              <a:rPr lang="en-US" sz="2900" dirty="0" err="1"/>
              <a:t>setelah</a:t>
            </a:r>
            <a:r>
              <a:rPr lang="en-US" sz="2900" dirty="0"/>
              <a:t> </a:t>
            </a:r>
            <a:r>
              <a:rPr lang="en-US" sz="2900" dirty="0" err="1"/>
              <a:t>berakhirnya</a:t>
            </a:r>
            <a:r>
              <a:rPr lang="en-US" sz="2900" dirty="0"/>
              <a:t> </a:t>
            </a:r>
            <a:r>
              <a:rPr lang="en-US" sz="2900" dirty="0" err="1"/>
              <a:t>tahun</a:t>
            </a:r>
            <a:r>
              <a:rPr lang="en-US" sz="2900" dirty="0"/>
              <a:t> </a:t>
            </a:r>
            <a:r>
              <a:rPr lang="en-US" sz="2900" dirty="0" err="1"/>
              <a:t>anggaran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sedikit</a:t>
            </a:r>
            <a:r>
              <a:rPr lang="en-US" sz="2900" dirty="0" smtClean="0"/>
              <a:t> </a:t>
            </a:r>
            <a:r>
              <a:rPr lang="en-US" sz="2900" dirty="0" err="1"/>
              <a:t>memuat</a:t>
            </a:r>
            <a:r>
              <a:rPr lang="en-US" sz="2900" dirty="0"/>
              <a:t> </a:t>
            </a:r>
            <a:r>
              <a:rPr lang="en-US" sz="2900" dirty="0" err="1"/>
              <a:t>pelaksanaan</a:t>
            </a:r>
            <a:r>
              <a:rPr lang="en-US" sz="2900" dirty="0"/>
              <a:t> </a:t>
            </a:r>
            <a:r>
              <a:rPr lang="id-ID" sz="2900" dirty="0"/>
              <a:t>P</a:t>
            </a:r>
            <a:r>
              <a:rPr lang="en-US" sz="2900" dirty="0" err="1"/>
              <a:t>eraturan</a:t>
            </a:r>
            <a:r>
              <a:rPr lang="en-US" sz="2900" dirty="0"/>
              <a:t> </a:t>
            </a:r>
            <a:r>
              <a:rPr lang="id-ID" sz="2900" dirty="0" smtClean="0"/>
              <a:t>Desa</a:t>
            </a:r>
            <a:r>
              <a:rPr lang="en-US" sz="2900" dirty="0" smtClean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digunakan</a:t>
            </a:r>
            <a:r>
              <a:rPr lang="en-US" sz="2900" dirty="0" smtClean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id-ID" sz="2900" dirty="0" smtClean="0"/>
              <a:t>BPD </a:t>
            </a:r>
            <a:r>
              <a:rPr lang="en-US" sz="2900" dirty="0" err="1" smtClean="0"/>
              <a:t>dalam</a:t>
            </a:r>
            <a:r>
              <a:rPr lang="en-US" sz="2900" dirty="0" smtClean="0"/>
              <a:t> </a:t>
            </a:r>
            <a:r>
              <a:rPr lang="en-US" sz="2900" dirty="0" err="1"/>
              <a:t>melaksanakan</a:t>
            </a:r>
            <a:r>
              <a:rPr lang="en-US" sz="2900" dirty="0"/>
              <a:t> </a:t>
            </a:r>
            <a:r>
              <a:rPr lang="en-US" sz="2900" dirty="0" err="1"/>
              <a:t>fungsi</a:t>
            </a:r>
            <a:r>
              <a:rPr lang="en-US" sz="2900" dirty="0"/>
              <a:t> </a:t>
            </a:r>
            <a:r>
              <a:rPr lang="en-US" sz="2900" dirty="0" err="1"/>
              <a:t>pengawasan</a:t>
            </a:r>
            <a:r>
              <a:rPr lang="en-US" sz="2900" dirty="0"/>
              <a:t> </a:t>
            </a:r>
            <a:r>
              <a:rPr lang="en-US" sz="2900" dirty="0" err="1"/>
              <a:t>kinerja</a:t>
            </a:r>
            <a:r>
              <a:rPr lang="en-US" sz="2900" dirty="0"/>
              <a:t> </a:t>
            </a:r>
            <a:r>
              <a:rPr lang="id-ID" sz="2900" dirty="0" smtClean="0"/>
              <a:t>Kepala Desa</a:t>
            </a:r>
            <a:r>
              <a:rPr lang="en-US" sz="2900" dirty="0" smtClean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id-ID" sz="2900" dirty="0" smtClean="0"/>
              <a:t>Pangulu </a:t>
            </a:r>
            <a:r>
              <a:rPr lang="en-US" sz="2900" dirty="0" err="1" smtClean="0"/>
              <a:t>menginformasikan</a:t>
            </a:r>
            <a:r>
              <a:rPr lang="en-US" sz="2900" dirty="0" smtClean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media </a:t>
            </a:r>
            <a:r>
              <a:rPr lang="en-US" sz="2900" dirty="0" err="1"/>
              <a:t>informasi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diakses</a:t>
            </a:r>
            <a:r>
              <a:rPr lang="en-US" sz="2900" dirty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mengenai</a:t>
            </a:r>
            <a:r>
              <a:rPr lang="en-US" sz="2900" dirty="0"/>
              <a:t> </a:t>
            </a:r>
            <a:r>
              <a:rPr lang="en-US" sz="2900" dirty="0" err="1"/>
              <a:t>penyelenggaraan</a:t>
            </a:r>
            <a:r>
              <a:rPr lang="en-US" sz="2900" dirty="0"/>
              <a:t> </a:t>
            </a:r>
            <a:r>
              <a:rPr lang="en-US" sz="2900" dirty="0" err="1"/>
              <a:t>Pemerintahan</a:t>
            </a:r>
            <a:r>
              <a:rPr lang="en-US" sz="2900" dirty="0"/>
              <a:t> </a:t>
            </a:r>
            <a:r>
              <a:rPr lang="id-ID" sz="2900" dirty="0" smtClean="0"/>
              <a:t>Desa</a:t>
            </a:r>
            <a:r>
              <a:rPr lang="en-US" sz="2900" dirty="0" smtClean="0"/>
              <a:t> </a:t>
            </a:r>
            <a:r>
              <a:rPr lang="en-US" sz="2900" dirty="0" err="1"/>
              <a:t>kepada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id-ID" sz="2900" dirty="0" smtClean="0"/>
              <a:t>Desa</a:t>
            </a:r>
            <a:r>
              <a:rPr lang="en-US" sz="2900" dirty="0" smtClean="0"/>
              <a:t>.</a:t>
            </a:r>
            <a:endParaRPr lang="id-ID" sz="2900" dirty="0"/>
          </a:p>
        </p:txBody>
      </p:sp>
      <p:sp>
        <p:nvSpPr>
          <p:cNvPr id="7" name="Rectangle 6"/>
          <p:cNvSpPr/>
          <p:nvPr/>
        </p:nvSpPr>
        <p:spPr>
          <a:xfrm>
            <a:off x="1285852" y="0"/>
            <a:ext cx="6812830" cy="46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400" dirty="0" smtClean="0">
                <a:solidFill>
                  <a:schemeClr val="bg1"/>
                </a:solidFill>
              </a:rPr>
              <a:t>UU 6/2014 Pasal 27 &amp; PP No 43/2014 Pasal </a:t>
            </a:r>
            <a:r>
              <a:rPr lang="id-ID" sz="2400" dirty="0">
                <a:solidFill>
                  <a:schemeClr val="bg1"/>
                </a:solidFill>
              </a:rPr>
              <a:t>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8722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ketahui</a:t>
            </a:r>
            <a:r>
              <a:rPr lang="en-US" b="1" dirty="0"/>
              <a:t> t</a:t>
            </a:r>
            <a:r>
              <a:rPr lang="id-ID" b="1" dirty="0"/>
              <a:t>e</a:t>
            </a:r>
            <a:r>
              <a:rPr lang="en-US" b="1" dirty="0" err="1"/>
              <a:t>ntang</a:t>
            </a:r>
            <a:r>
              <a:rPr lang="en-US" b="1" dirty="0"/>
              <a:t> </a:t>
            </a: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P</a:t>
            </a:r>
            <a:r>
              <a:rPr lang="id-ID" b="1" dirty="0" smtClean="0"/>
              <a:t>ELAPORAN  </a:t>
            </a:r>
            <a:r>
              <a:rPr lang="en-US" b="1" dirty="0" smtClean="0"/>
              <a:t>?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65250426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018308"/>
            <a:ext cx="8001055" cy="433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id-ID" sz="4800" b="1" dirty="0">
                <a:solidFill>
                  <a:prstClr val="black"/>
                </a:solidFill>
                <a:cs typeface="Arial" charset="0"/>
              </a:rPr>
              <a:t>FORMAT </a:t>
            </a:r>
            <a:endParaRPr lang="id-ID" sz="4800" b="1" dirty="0" smtClean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prstClr val="black"/>
                </a:solidFill>
                <a:cs typeface="Arial" charset="0"/>
              </a:rPr>
              <a:t>LAPORAN REALISASI  </a:t>
            </a: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PELAKSANAAN APBDesa</a:t>
            </a:r>
          </a:p>
          <a:p>
            <a:pPr algn="ctr">
              <a:defRPr/>
            </a:pP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SEMESTER  PERTAMA</a:t>
            </a: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-14288" y="214290"/>
            <a:ext cx="9158288" cy="2389190"/>
            <a:chOff x="-14256" y="200002"/>
            <a:chExt cx="9158256" cy="1889463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39"/>
                  <a:ext cx="9144000" cy="153070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1910"/>
                  <a:ext cx="9144000" cy="15178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" name="Picture 12" descr="garuda gud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52186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406" y="4"/>
          <a:ext cx="9001156" cy="6719866"/>
        </p:xfrm>
        <a:graphic>
          <a:graphicData uri="http://schemas.openxmlformats.org/drawingml/2006/table">
            <a:tbl>
              <a:tblPr/>
              <a:tblGrid>
                <a:gridCol w="4153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2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2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10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039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0743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1146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912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000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PENDAPATAN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Usaha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Badan Usaha Milik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Tanah Kas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Hasil Aset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Tambatan Perahu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Pasar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3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Tempat Pemandian Umum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4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Jaringan Irigasi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78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Swadaya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Partisipasi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 dan Gotong  Royong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Transfer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9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Bagian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pajak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&amp;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retribusi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daerah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Alokasi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Keuangan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Provinsi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Lain </a:t>
                      </a: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lain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35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Hibah dan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Sumbangan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pihak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ke-3 yang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mengikat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id-ID" sz="1400">
                          <a:latin typeface="Arial"/>
                          <a:ea typeface="Times New Roman"/>
                        </a:rPr>
                        <a:t>Pendapatan </a:t>
                      </a:r>
                      <a:r>
                        <a:rPr lang="id-ID" sz="1400" smtClean="0">
                          <a:latin typeface="Arial"/>
                          <a:ea typeface="Times New Roman"/>
                        </a:rPr>
                        <a:t>Desa yang 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sah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</a:rPr>
                        <a:t>JUMLAH PENDAPATAN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" y="110975"/>
          <a:ext cx="9143997" cy="6532735"/>
        </p:xfrm>
        <a:graphic>
          <a:graphicData uri="http://schemas.openxmlformats.org/drawingml/2006/table">
            <a:tbl>
              <a:tblPr/>
              <a:tblGrid>
                <a:gridCol w="4224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6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16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6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6370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147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9964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BELANJA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6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Penyelenggaraan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em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r>
                        <a:rPr lang="en-US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id-ID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PenghasilanTetap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danTunjangan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Perkantoran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BPD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RT/ RW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12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Pelaksanaan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Pembangunan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1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Pembinaan Kemasyarakatan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22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Pemberdayaan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Masyarakat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Tak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Terduga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BELANJA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SURPLUS / DEFISIT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" y="0"/>
          <a:ext cx="9144002" cy="4469130"/>
        </p:xfrm>
        <a:graphic>
          <a:graphicData uri="http://schemas.openxmlformats.org/drawingml/2006/table">
            <a:tbl>
              <a:tblPr/>
              <a:tblGrid>
                <a:gridCol w="4224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6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16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6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866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2813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2994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3060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315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6195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Penerimaan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SILPA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Pencairan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Hasil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Kekayaan</a:t>
                      </a:r>
                      <a:r>
                        <a:rPr lang="id-ID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 Yang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pisahkan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Pengeluaran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Pembentukan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Penyertaan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Modal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0694" y="5000636"/>
          <a:ext cx="2800350" cy="1500198"/>
        </p:xfrm>
        <a:graphic>
          <a:graphicData uri="http://schemas.openxmlformats.org/drawingml/2006/table">
            <a:tbl>
              <a:tblPr/>
              <a:tblGrid>
                <a:gridCol w="2800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500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DISETUJUI OLEH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KEPALA</a:t>
                      </a:r>
                      <a:r>
                        <a:rPr lang="id-ID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DESA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TTD</a:t>
                      </a: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(……………………………….)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018308"/>
            <a:ext cx="8001055" cy="433965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id-ID" sz="4800" b="1" dirty="0">
                <a:solidFill>
                  <a:prstClr val="black"/>
                </a:solidFill>
                <a:cs typeface="Arial" charset="0"/>
              </a:rPr>
              <a:t>FORMAT </a:t>
            </a:r>
            <a:endParaRPr lang="id-ID" sz="4800" b="1" dirty="0" smtClean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prstClr val="black"/>
                </a:solidFill>
                <a:cs typeface="Arial" charset="0"/>
              </a:rPr>
              <a:t>LAPORAN REALISASI  </a:t>
            </a: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PENGGUNAAN DANA DESA</a:t>
            </a:r>
          </a:p>
          <a:p>
            <a:pPr algn="ctr">
              <a:defRPr/>
            </a:pP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SEMESTER  PERTAMA</a:t>
            </a: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-14288" y="214290"/>
            <a:ext cx="9158288" cy="2389190"/>
            <a:chOff x="-14256" y="200002"/>
            <a:chExt cx="9158256" cy="1889463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39"/>
                  <a:ext cx="9144000" cy="153070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1910"/>
                  <a:ext cx="9144000" cy="15178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" name="Picture 12" descr="garuda gud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52186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-2" y="1214422"/>
          <a:ext cx="9144001" cy="4597867"/>
        </p:xfrm>
        <a:graphic>
          <a:graphicData uri="http://schemas.openxmlformats.org/drawingml/2006/table">
            <a:tbl>
              <a:tblPr/>
              <a:tblGrid>
                <a:gridCol w="2142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426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01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4593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4593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017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0195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200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459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KODE  REKENING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URAIAN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NOMOR DAN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TANGGAL BUKTI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PENYALURAN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(SP2D)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 U M 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JUMLAH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KET.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9872">
                <a:tc gridSpan="4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PENERIMAAN DEBET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PENGELUARAN (KREDIT)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SALDO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807">
                <a:tc gridSpan="4"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 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52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 Transfer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Dana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9015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PERTAMA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2112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KEDUA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2112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KETIGA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20938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BELANJA BANTUAN KE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43652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Bidang Penyelenggaraan Pemerintahan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43652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Pelaksanaan Pembangunan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20938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Pembinaan Kemasyarakatan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20938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Pemberdayaan Masyarakat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365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JUMLAH  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0"/>
          <a:ext cx="9144000" cy="1134402"/>
        </p:xfrm>
        <a:graphic>
          <a:graphicData uri="http://schemas.openxmlformats.org/drawingml/2006/table">
            <a:tbl>
              <a:tblPr/>
              <a:tblGrid>
                <a:gridCol w="39413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77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6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253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790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LAPORAN REALISASI PENGGUNAAN DANA DESA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 SEMESTER . . . . . . . . . . . . TAHUN ANGGARAN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PEMERINTAH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Bookman Old Style"/>
                        </a:rPr>
                        <a:t> 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. . . . . . . . . .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KECAMATAN . . . . .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KABUPATEN/ KOTA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6108"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Pagu Desa Rp. .................................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43042" y="5857892"/>
          <a:ext cx="6096001" cy="832788"/>
        </p:xfrm>
        <a:graphic>
          <a:graphicData uri="http://schemas.openxmlformats.org/drawingml/2006/table">
            <a:tbl>
              <a:tblPr/>
              <a:tblGrid>
                <a:gridCol w="2579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7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66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60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82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Disetujui Oleh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Bendahara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Kepala</a:t>
                      </a:r>
                      <a:r>
                        <a:rPr lang="id-ID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Desa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691680" y="1435998"/>
            <a:ext cx="7200800" cy="4801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3400" dirty="0" err="1">
                <a:solidFill>
                  <a:schemeClr val="bg1"/>
                </a:solidFill>
              </a:rPr>
              <a:t>pasal</a:t>
            </a:r>
            <a:r>
              <a:rPr lang="en-US" sz="3400" dirty="0">
                <a:solidFill>
                  <a:schemeClr val="bg1"/>
                </a:solidFill>
              </a:rPr>
              <a:t> 28 </a:t>
            </a:r>
            <a:r>
              <a:rPr lang="en-US" sz="3400" dirty="0" smtClean="0">
                <a:solidFill>
                  <a:schemeClr val="bg1"/>
                </a:solidFill>
              </a:rPr>
              <a:t>U</a:t>
            </a:r>
            <a:r>
              <a:rPr lang="id-ID" sz="3400" dirty="0" smtClean="0">
                <a:solidFill>
                  <a:schemeClr val="bg1"/>
                </a:solidFill>
              </a:rPr>
              <a:t>U </a:t>
            </a:r>
            <a:r>
              <a:rPr lang="en-US" sz="3400" dirty="0" smtClean="0">
                <a:solidFill>
                  <a:schemeClr val="bg1"/>
                </a:solidFill>
              </a:rPr>
              <a:t>No</a:t>
            </a:r>
            <a:r>
              <a:rPr lang="id-ID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smtClean="0">
                <a:solidFill>
                  <a:schemeClr val="bg1"/>
                </a:solidFill>
              </a:rPr>
              <a:t>6 </a:t>
            </a:r>
            <a:r>
              <a:rPr lang="id-ID" sz="3400" dirty="0" smtClean="0">
                <a:solidFill>
                  <a:schemeClr val="bg1"/>
                </a:solidFill>
              </a:rPr>
              <a:t>T</a:t>
            </a:r>
            <a:r>
              <a:rPr lang="en-US" sz="3400" dirty="0" smtClean="0">
                <a:solidFill>
                  <a:schemeClr val="bg1"/>
                </a:solidFill>
              </a:rPr>
              <a:t>h 2014, </a:t>
            </a:r>
            <a:r>
              <a:rPr lang="en-US" sz="3400" dirty="0" err="1">
                <a:solidFill>
                  <a:schemeClr val="bg1"/>
                </a:solidFill>
              </a:rPr>
              <a:t>disebutkan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bahwa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Kepala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Desa</a:t>
            </a:r>
            <a:r>
              <a:rPr lang="en-US" sz="3400" dirty="0">
                <a:solidFill>
                  <a:schemeClr val="bg1"/>
                </a:solidFill>
              </a:rPr>
              <a:t> yang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melaksanakan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kewajiban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dikenai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berupa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lisan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/</a:t>
            </a:r>
            <a:r>
              <a:rPr lang="en-US" sz="3400" dirty="0" err="1">
                <a:solidFill>
                  <a:schemeClr val="bg1"/>
                </a:solidFill>
              </a:rPr>
              <a:t>atau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tertulis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r>
              <a:rPr lang="en-US" sz="3400" dirty="0" err="1">
                <a:solidFill>
                  <a:schemeClr val="bg1"/>
                </a:solidFill>
              </a:rPr>
              <a:t>Dalam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hal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dilaksanakan</a:t>
            </a:r>
            <a:r>
              <a:rPr lang="en-US" sz="3400" dirty="0">
                <a:solidFill>
                  <a:schemeClr val="bg1"/>
                </a:solidFill>
              </a:rPr>
              <a:t>, </a:t>
            </a:r>
            <a:r>
              <a:rPr lang="en-US" sz="3400" dirty="0" err="1">
                <a:solidFill>
                  <a:schemeClr val="bg1"/>
                </a:solidFill>
              </a:rPr>
              <a:t>dilakukan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tindakan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sementara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dapat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dilanjutkan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dengan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id-ID" sz="3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60648"/>
            <a:ext cx="3870176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09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691680" y="1196752"/>
            <a:ext cx="7200800" cy="42780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3400" dirty="0" smtClean="0"/>
              <a:t>PP</a:t>
            </a:r>
            <a:r>
              <a:rPr lang="id-ID" sz="3400" dirty="0" smtClean="0"/>
              <a:t> No </a:t>
            </a:r>
            <a:r>
              <a:rPr lang="id-ID" sz="3400" dirty="0"/>
              <a:t>60 </a:t>
            </a:r>
            <a:r>
              <a:rPr lang="id-ID" sz="3400" dirty="0" smtClean="0"/>
              <a:t>Th </a:t>
            </a:r>
            <a:r>
              <a:rPr lang="id-ID" sz="3400" dirty="0"/>
              <a:t>2014 </a:t>
            </a:r>
            <a:r>
              <a:rPr lang="id-ID" sz="3400" dirty="0" smtClean="0"/>
              <a:t>pasal </a:t>
            </a:r>
            <a:r>
              <a:rPr lang="id-ID" sz="3400" dirty="0"/>
              <a:t>25, dalam hal Kepala Desa tidak atau terlambat menyampaikan laporan realisasi penggunaan dana desa, bupati/walikota dapat menunda penyaluran dana desa sampai dengan disampaikannya laporan realisasi penggunaan dana desa. </a:t>
            </a:r>
            <a:endParaRPr lang="id-ID" sz="3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60648"/>
            <a:ext cx="3870176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9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76200" y="990600"/>
            <a:ext cx="8991600" cy="59093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2100" dirty="0">
                <a:solidFill>
                  <a:prstClr val="black"/>
                </a:solidFill>
              </a:rPr>
              <a:t>PP</a:t>
            </a:r>
            <a:r>
              <a:rPr lang="id-ID" sz="2100" dirty="0">
                <a:solidFill>
                  <a:prstClr val="black"/>
                </a:solidFill>
              </a:rPr>
              <a:t> No </a:t>
            </a:r>
            <a:r>
              <a:rPr lang="id-ID" sz="2100" dirty="0" smtClean="0">
                <a:solidFill>
                  <a:prstClr val="black"/>
                </a:solidFill>
              </a:rPr>
              <a:t>22 </a:t>
            </a:r>
            <a:r>
              <a:rPr lang="id-ID" sz="2100" dirty="0">
                <a:solidFill>
                  <a:prstClr val="black"/>
                </a:solidFill>
              </a:rPr>
              <a:t>Th </a:t>
            </a:r>
            <a:r>
              <a:rPr lang="id-ID" sz="2100" dirty="0" smtClean="0">
                <a:solidFill>
                  <a:prstClr val="black"/>
                </a:solidFill>
              </a:rPr>
              <a:t>2015 pasal </a:t>
            </a:r>
            <a:r>
              <a:rPr lang="id-ID" sz="2100" dirty="0">
                <a:solidFill>
                  <a:prstClr val="black"/>
                </a:solidFill>
              </a:rPr>
              <a:t>27, disebutkan </a:t>
            </a:r>
            <a:r>
              <a:rPr lang="id-ID" sz="2100" dirty="0" smtClean="0">
                <a:solidFill>
                  <a:prstClr val="black"/>
                </a:solidFill>
              </a:rPr>
              <a:t>bahwa     </a:t>
            </a:r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id-ID" sz="2100" dirty="0" smtClean="0"/>
              <a:t>Dalam </a:t>
            </a:r>
            <a:r>
              <a:rPr lang="id-ID" sz="2100" dirty="0"/>
              <a:t>hal terdapat SiLPA Dana </a:t>
            </a:r>
            <a:r>
              <a:rPr lang="id-ID" sz="2100" dirty="0" smtClean="0"/>
              <a:t>Desa lebih dari </a:t>
            </a:r>
            <a:r>
              <a:rPr lang="pt-BR" sz="2100" dirty="0" smtClean="0"/>
              <a:t>3</a:t>
            </a:r>
            <a:r>
              <a:rPr lang="id-ID" sz="2100" dirty="0" smtClean="0"/>
              <a:t>0 %</a:t>
            </a:r>
            <a:r>
              <a:rPr lang="pt-BR" sz="2100" dirty="0" smtClean="0"/>
              <a:t> pada </a:t>
            </a:r>
            <a:r>
              <a:rPr lang="pt-BR" sz="2100" dirty="0"/>
              <a:t>akhir </a:t>
            </a:r>
            <a:r>
              <a:rPr lang="pt-BR" sz="2100" dirty="0" smtClean="0"/>
              <a:t>tahun</a:t>
            </a:r>
            <a:r>
              <a:rPr lang="id-ID" sz="2100" dirty="0" smtClean="0"/>
              <a:t> anggaran </a:t>
            </a:r>
            <a:r>
              <a:rPr lang="id-ID" sz="2100" dirty="0"/>
              <a:t>sebelumnya, bupati/walikota </a:t>
            </a:r>
            <a:r>
              <a:rPr lang="id-ID" sz="2100" dirty="0" smtClean="0"/>
              <a:t>memberikan sanksi </a:t>
            </a:r>
            <a:r>
              <a:rPr lang="id-ID" sz="2100" dirty="0"/>
              <a:t>administratif </a:t>
            </a:r>
            <a:r>
              <a:rPr lang="id-ID" sz="2100" dirty="0" smtClean="0"/>
              <a:t>Pangulu yang bersangkutan.</a:t>
            </a:r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id-ID" sz="2100" dirty="0" smtClean="0"/>
              <a:t>Sanksi sebagaimana dimaksud pada ayat (1) berupa </a:t>
            </a:r>
            <a:r>
              <a:rPr lang="sv-SE" sz="2100" dirty="0" smtClean="0"/>
              <a:t>penundaan </a:t>
            </a:r>
            <a:r>
              <a:rPr lang="sv-SE" sz="2100" dirty="0"/>
              <a:t>penyaluran Dana </a:t>
            </a:r>
            <a:r>
              <a:rPr lang="sv-SE" sz="2100" dirty="0" smtClean="0"/>
              <a:t>Desa tahap </a:t>
            </a:r>
            <a:r>
              <a:rPr lang="sv-SE" sz="2100" dirty="0"/>
              <a:t>I </a:t>
            </a:r>
            <a:r>
              <a:rPr lang="sv-SE" sz="2100" dirty="0" smtClean="0"/>
              <a:t>tahun</a:t>
            </a:r>
            <a:r>
              <a:rPr lang="id-ID" sz="2100" dirty="0" smtClean="0"/>
              <a:t> </a:t>
            </a:r>
            <a:r>
              <a:rPr lang="sv-SE" sz="2100" dirty="0" smtClean="0"/>
              <a:t>anggaran </a:t>
            </a:r>
            <a:r>
              <a:rPr lang="sv-SE" sz="2100" dirty="0"/>
              <a:t>berjalan sebesar SiLPA Dana </a:t>
            </a:r>
            <a:r>
              <a:rPr lang="sv-SE" sz="2100" dirty="0" smtClean="0"/>
              <a:t>Desa.</a:t>
            </a:r>
            <a:endParaRPr lang="id-ID" sz="2100" dirty="0"/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id-ID" sz="2100" dirty="0" smtClean="0"/>
              <a:t>Dalam </a:t>
            </a:r>
            <a:r>
              <a:rPr lang="id-ID" sz="2100" dirty="0"/>
              <a:t>hal pada tahun anggaran berjalan </a:t>
            </a:r>
            <a:r>
              <a:rPr lang="id-ID" sz="2100" dirty="0" smtClean="0"/>
              <a:t>masih terdapat </a:t>
            </a:r>
            <a:r>
              <a:rPr lang="id-ID" sz="2100" dirty="0"/>
              <a:t>SiLPA Dana </a:t>
            </a:r>
            <a:r>
              <a:rPr lang="id-ID" sz="2100" dirty="0" smtClean="0"/>
              <a:t>Desa lebih </a:t>
            </a:r>
            <a:r>
              <a:rPr lang="id-ID" sz="2100" dirty="0"/>
              <a:t>dari 30</a:t>
            </a:r>
            <a:r>
              <a:rPr lang="id-ID" sz="2100" dirty="0" smtClean="0"/>
              <a:t>%</a:t>
            </a:r>
            <a:r>
              <a:rPr lang="sv-SE" sz="2100" dirty="0" smtClean="0"/>
              <a:t>, </a:t>
            </a:r>
            <a:r>
              <a:rPr lang="sv-SE" sz="2100" dirty="0"/>
              <a:t>bupati/walikota memberikan </a:t>
            </a:r>
            <a:r>
              <a:rPr lang="sv-SE" sz="2100" dirty="0" smtClean="0"/>
              <a:t>sanksi</a:t>
            </a:r>
            <a:r>
              <a:rPr lang="id-ID" sz="2100" dirty="0" smtClean="0"/>
              <a:t> administratif </a:t>
            </a:r>
            <a:r>
              <a:rPr lang="id-ID" sz="2100" dirty="0"/>
              <a:t>kepada </a:t>
            </a:r>
            <a:r>
              <a:rPr lang="id-ID" sz="2100" dirty="0" smtClean="0"/>
              <a:t>Nagori yang bersangkutan.</a:t>
            </a:r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id-ID" sz="2100" dirty="0" smtClean="0"/>
              <a:t>Sanksi sebagaimana dimaksud pada ayat (3) berupa </a:t>
            </a:r>
            <a:r>
              <a:rPr lang="sv-SE" sz="2100" dirty="0" smtClean="0"/>
              <a:t>pemotongan </a:t>
            </a:r>
            <a:r>
              <a:rPr lang="sv-SE" sz="2100" dirty="0"/>
              <a:t>Dana </a:t>
            </a:r>
            <a:r>
              <a:rPr lang="sv-SE" sz="2100" dirty="0" smtClean="0"/>
              <a:t>Desa tahun </a:t>
            </a:r>
            <a:r>
              <a:rPr lang="sv-SE" sz="2100" dirty="0"/>
              <a:t>anggaran </a:t>
            </a:r>
            <a:r>
              <a:rPr lang="sv-SE" sz="2100" dirty="0" smtClean="0"/>
              <a:t>berikutnya</a:t>
            </a:r>
            <a:r>
              <a:rPr lang="id-ID" sz="2100" dirty="0" smtClean="0"/>
              <a:t> </a:t>
            </a:r>
            <a:r>
              <a:rPr lang="sv-SE" sz="2100" dirty="0" smtClean="0"/>
              <a:t>sebesar </a:t>
            </a:r>
            <a:r>
              <a:rPr lang="sv-SE" sz="2100" dirty="0"/>
              <a:t>SiLPA Dana </a:t>
            </a:r>
            <a:r>
              <a:rPr lang="sv-SE" sz="2100" dirty="0" smtClean="0"/>
              <a:t>Desa tahun </a:t>
            </a:r>
            <a:r>
              <a:rPr lang="sv-SE" sz="2100" dirty="0"/>
              <a:t>berjalan</a:t>
            </a:r>
            <a:r>
              <a:rPr lang="sv-SE" sz="2100" dirty="0" smtClean="0"/>
              <a:t>.</a:t>
            </a:r>
            <a:r>
              <a:rPr lang="id-ID" sz="2100" dirty="0" smtClean="0">
                <a:solidFill>
                  <a:prstClr val="black"/>
                </a:solidFill>
              </a:rPr>
              <a:t> </a:t>
            </a:r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id-ID" sz="2100" dirty="0" smtClean="0"/>
              <a:t>Pemotongan </a:t>
            </a:r>
            <a:r>
              <a:rPr lang="id-ID" sz="2100" dirty="0"/>
              <a:t>penyaluran Dana </a:t>
            </a:r>
            <a:r>
              <a:rPr lang="id-ID" sz="2100" dirty="0" smtClean="0"/>
              <a:t>Desa sebagaimana dimaksud </a:t>
            </a:r>
            <a:r>
              <a:rPr lang="id-ID" sz="2100" dirty="0"/>
              <a:t>pada ayat (4) menjadi dasar </a:t>
            </a:r>
            <a:r>
              <a:rPr lang="id-ID" sz="2100" dirty="0" smtClean="0"/>
              <a:t>Menteri </a:t>
            </a:r>
            <a:r>
              <a:rPr lang="sv-SE" sz="2100" dirty="0" smtClean="0"/>
              <a:t>melakukan </a:t>
            </a:r>
            <a:r>
              <a:rPr lang="sv-SE" sz="2100" dirty="0"/>
              <a:t>pemotongan penyaluran Dana </a:t>
            </a:r>
            <a:r>
              <a:rPr lang="sv-SE" sz="2100" dirty="0" smtClean="0"/>
              <a:t>Desa</a:t>
            </a:r>
            <a:r>
              <a:rPr lang="id-ID" sz="2100" dirty="0" smtClean="0"/>
              <a:t> </a:t>
            </a:r>
            <a:r>
              <a:rPr lang="sv-SE" sz="2100" dirty="0" smtClean="0"/>
              <a:t>untuk kab</a:t>
            </a:r>
            <a:r>
              <a:rPr lang="id-ID" sz="2100" dirty="0" smtClean="0"/>
              <a:t>/</a:t>
            </a:r>
            <a:r>
              <a:rPr lang="sv-SE" sz="2100" dirty="0" smtClean="0"/>
              <a:t>kota </a:t>
            </a:r>
            <a:r>
              <a:rPr lang="sv-SE" sz="2100" dirty="0"/>
              <a:t>tahun anggaran </a:t>
            </a:r>
            <a:r>
              <a:rPr lang="sv-SE" sz="2100" dirty="0" smtClean="0"/>
              <a:t>berikutnya.</a:t>
            </a:r>
            <a:endParaRPr lang="id-ID" sz="2100" dirty="0" smtClean="0"/>
          </a:p>
          <a:p>
            <a:pPr marL="876300" indent="-514350" defTabSz="914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nb-NO" sz="2100" dirty="0" smtClean="0"/>
              <a:t>Ketentuan </a:t>
            </a:r>
            <a:r>
              <a:rPr lang="nb-NO" sz="2100" dirty="0"/>
              <a:t>mengenai pengenaan sanksi </a:t>
            </a:r>
            <a:r>
              <a:rPr lang="nb-NO" sz="2100" dirty="0" smtClean="0"/>
              <a:t>administratif</a:t>
            </a:r>
            <a:r>
              <a:rPr lang="id-ID" sz="2100" dirty="0" smtClean="0"/>
              <a:t> sebagaimana </a:t>
            </a:r>
            <a:r>
              <a:rPr lang="id-ID" sz="2100" dirty="0"/>
              <a:t>dimaksud pada ayat (1) dan ayat (3</a:t>
            </a:r>
            <a:r>
              <a:rPr lang="id-ID" sz="2100" dirty="0" smtClean="0"/>
              <a:t>) diatur </a:t>
            </a:r>
            <a:r>
              <a:rPr lang="id-ID" sz="2100" dirty="0"/>
              <a:t>dengan peraturan bupati/walikota.</a:t>
            </a:r>
            <a:endParaRPr lang="id-ID" sz="2100" dirty="0" smtClean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152400"/>
            <a:ext cx="3870176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</a:pPr>
            <a:r>
              <a:rPr lang="id-ID" sz="4000" b="1" dirty="0">
                <a:solidFill>
                  <a:prstClr val="black"/>
                </a:solidFill>
              </a:rPr>
              <a:t>SANKSI</a:t>
            </a:r>
            <a:endParaRPr lang="id-ID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1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18722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ketahui</a:t>
            </a:r>
            <a:r>
              <a:rPr lang="en-US" b="1" dirty="0"/>
              <a:t> t</a:t>
            </a:r>
            <a:r>
              <a:rPr lang="id-ID" b="1" dirty="0"/>
              <a:t>e</a:t>
            </a:r>
            <a:r>
              <a:rPr lang="en-US" b="1" dirty="0" err="1"/>
              <a:t>ntang</a:t>
            </a:r>
            <a:r>
              <a:rPr lang="en-US" b="1" dirty="0"/>
              <a:t> </a:t>
            </a: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P</a:t>
            </a:r>
            <a:r>
              <a:rPr lang="id-ID" b="1" dirty="0" smtClean="0"/>
              <a:t>ELAPORAN  </a:t>
            </a:r>
            <a:r>
              <a:rPr lang="en-US" b="1" dirty="0" smtClean="0"/>
              <a:t>?</a:t>
            </a:r>
            <a:endParaRPr lang="id-ID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28596" y="2857496"/>
            <a:ext cx="8229600" cy="35004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66"/>
              </a:buClr>
              <a:buSzTx/>
              <a:buFont typeface="Wingdings" pitchFamily="2" charset="2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lang="id-ID" sz="2800" i="1" dirty="0" smtClean="0"/>
              <a:t>Pelaporan </a:t>
            </a:r>
            <a:r>
              <a:rPr lang="id-ID" sz="2800" dirty="0" smtClean="0"/>
              <a:t>adalah kegiatan  yang dilakukan  untuk menyampaikan hal-hal yang berhubungan  dengan hasil pekerjaan yang telah dilakukan selama satu periode tertentu sebagai bentuk pelaksanaan tanggungjawab (pertanggungjawaban) atas tugas dan wewenang yang diberikan.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65250426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664" y="188640"/>
            <a:ext cx="5860174" cy="79208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id-ID" sz="3400" b="1" dirty="0">
                <a:solidFill>
                  <a:schemeClr val="tx1"/>
                </a:solidFill>
              </a:rPr>
              <a:t> </a:t>
            </a:r>
            <a:r>
              <a:rPr lang="id-ID" sz="3400" b="1" dirty="0" smtClean="0">
                <a:solidFill>
                  <a:schemeClr val="tx1"/>
                </a:solidFill>
              </a:rPr>
              <a:t>TUJUAN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340768"/>
            <a:ext cx="8568952" cy="55172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pertanggungjawaban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id-ID" sz="2400" dirty="0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endParaRPr lang="id-ID" sz="2400" dirty="0" smtClean="0"/>
          </a:p>
          <a:p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menyediakan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nantinya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pengambilan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pemangku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(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, BPD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tentunya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, </a:t>
            </a:r>
            <a:r>
              <a:rPr lang="en-US" sz="2400" dirty="0" err="1" smtClean="0"/>
              <a:t>bahkan</a:t>
            </a:r>
            <a:r>
              <a:rPr lang="en-US" sz="2400" dirty="0" smtClean="0"/>
              <a:t>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donatur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calon</a:t>
            </a:r>
            <a:r>
              <a:rPr lang="en-US" sz="2400" dirty="0" smtClean="0"/>
              <a:t> investor). </a:t>
            </a:r>
            <a:endParaRPr lang="id-ID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1239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7" b="11111"/>
          <a:stretch/>
        </p:blipFill>
        <p:spPr bwMode="auto">
          <a:xfrm>
            <a:off x="7596336" y="1"/>
            <a:ext cx="1394520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55532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664" y="188640"/>
            <a:ext cx="5860174" cy="79208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id-ID" sz="3400" b="1" dirty="0">
                <a:solidFill>
                  <a:schemeClr val="tx1"/>
                </a:solidFill>
              </a:rPr>
              <a:t> </a:t>
            </a:r>
            <a:r>
              <a:rPr lang="id-ID" sz="3400" b="1" dirty="0" smtClean="0">
                <a:solidFill>
                  <a:schemeClr val="tx1"/>
                </a:solidFill>
              </a:rPr>
              <a:t>MANFAAT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340768"/>
            <a:ext cx="8568952" cy="55172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efektifitas</a:t>
            </a:r>
            <a:r>
              <a:rPr lang="en-US" sz="2400" dirty="0" smtClean="0"/>
              <a:t>,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kemanfaatan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kekayaan</a:t>
            </a:r>
            <a:r>
              <a:rPr lang="en-US" sz="2400" dirty="0" smtClean="0"/>
              <a:t> </a:t>
            </a:r>
            <a:r>
              <a:rPr lang="en-US" sz="2400" dirty="0" err="1" smtClean="0"/>
              <a:t>bersih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pelaporan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akurat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utamanya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informati</a:t>
            </a:r>
            <a:r>
              <a:rPr lang="id-ID" sz="2400" dirty="0" smtClean="0"/>
              <a:t>f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sarana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terjadinya</a:t>
            </a:r>
            <a:r>
              <a:rPr lang="en-US" sz="2400" dirty="0" smtClean="0"/>
              <a:t> </a:t>
            </a:r>
            <a:r>
              <a:rPr lang="en-US" sz="2400" dirty="0" err="1" smtClean="0"/>
              <a:t>praktik</a:t>
            </a:r>
            <a:r>
              <a:rPr lang="en-US" sz="2400" dirty="0" smtClean="0"/>
              <a:t> </a:t>
            </a:r>
            <a:r>
              <a:rPr lang="en-US" sz="2400" dirty="0" err="1" smtClean="0"/>
              <a:t>penyalahgunaan</a:t>
            </a:r>
            <a:r>
              <a:rPr lang="en-US" sz="2400" dirty="0" smtClean="0"/>
              <a:t> </a:t>
            </a:r>
            <a:r>
              <a:rPr lang="en-US" sz="2400" dirty="0" err="1" smtClean="0"/>
              <a:t>ataupun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penyimpangan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–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wujud</a:t>
            </a:r>
            <a:r>
              <a:rPr lang="en-US" sz="2400" dirty="0" smtClean="0"/>
              <a:t> </a:t>
            </a:r>
            <a:r>
              <a:rPr lang="en-US" sz="2400" dirty="0" err="1" smtClean="0"/>
              <a:t>riil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azas</a:t>
            </a:r>
            <a:r>
              <a:rPr lang="en-US" sz="2400" dirty="0" smtClean="0"/>
              <a:t> </a:t>
            </a:r>
            <a:r>
              <a:rPr lang="en-US" sz="2400" dirty="0" err="1" smtClean="0"/>
              <a:t>transparansi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akuntabilitas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diamanatkan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model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lain.</a:t>
            </a:r>
            <a:endParaRPr lang="id-ID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1239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7" b="11111"/>
          <a:stretch/>
        </p:blipFill>
        <p:spPr bwMode="auto">
          <a:xfrm>
            <a:off x="7596336" y="1"/>
            <a:ext cx="1394520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55532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endParaRPr lang="id-ID" dirty="0"/>
          </a:p>
        </p:txBody>
      </p:sp>
      <p:pic>
        <p:nvPicPr>
          <p:cNvPr id="118786" name="Picture 1" descr="Description: Description: Description: Description: http://www.bppk.depkeu.go.id/images/phocagallery/bppk/cimahi/2015/Pengelolaan_Keuangan_Desa_Sistem_dan_Prosedur_Pelaporan_Keuangan_Desa/h5.jpg"/>
          <p:cNvPicPr>
            <a:picLocks noChangeAspect="1" noChangeArrowheads="1"/>
          </p:cNvPicPr>
          <p:nvPr/>
        </p:nvPicPr>
        <p:blipFill>
          <a:blip r:embed="rId2"/>
          <a:srcRect l="5385" t="3725" b="58925"/>
          <a:stretch>
            <a:fillRect/>
          </a:stretch>
        </p:blipFill>
        <p:spPr bwMode="auto">
          <a:xfrm>
            <a:off x="214282" y="1357298"/>
            <a:ext cx="8715436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pic>
        <p:nvPicPr>
          <p:cNvPr id="119810" name="Picture 2" descr="Description: Description: Description: h5"/>
          <p:cNvPicPr>
            <a:picLocks noChangeAspect="1" noChangeArrowheads="1"/>
          </p:cNvPicPr>
          <p:nvPr/>
        </p:nvPicPr>
        <p:blipFill>
          <a:blip r:embed="rId2"/>
          <a:srcRect l="5305" t="3676" b="40308"/>
          <a:stretch>
            <a:fillRect/>
          </a:stretch>
        </p:blipFill>
        <p:spPr bwMode="auto">
          <a:xfrm>
            <a:off x="214282" y="1357299"/>
            <a:ext cx="892971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http://t1.gstatic.com/images?q=tbn:ANd9GcSmX_fyzsGLc19kphOuiPR5QiVJ4y2ZMJwByRc1C0qJ4I1JG_U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55779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447799" y="332656"/>
            <a:ext cx="7315201" cy="7281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4000" dirty="0" smtClean="0">
                <a:solidFill>
                  <a:srgbClr val="FF0000"/>
                </a:solidFill>
              </a:rPr>
              <a:t>KEWAJIBAN KEPALA DESA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39263811"/>
              </p:ext>
            </p:extLst>
          </p:nvPr>
        </p:nvGraphicFramePr>
        <p:xfrm>
          <a:off x="1043608" y="2276872"/>
          <a:ext cx="792088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own Arrow 2"/>
          <p:cNvSpPr/>
          <p:nvPr/>
        </p:nvSpPr>
        <p:spPr>
          <a:xfrm>
            <a:off x="3779912" y="1916832"/>
            <a:ext cx="2664296" cy="28803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688260" y="1124744"/>
            <a:ext cx="6812830" cy="46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400" dirty="0" smtClean="0">
                <a:solidFill>
                  <a:schemeClr val="bg1"/>
                </a:solidFill>
              </a:rPr>
              <a:t>UU 6/2014 Pasal 27 &amp; PP No 43/2014 Pasal </a:t>
            </a:r>
            <a:r>
              <a:rPr lang="id-ID" sz="2400" dirty="0">
                <a:solidFill>
                  <a:schemeClr val="bg1"/>
                </a:solidFill>
              </a:rPr>
              <a:t>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6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9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424936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1.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Anggaran</a:t>
            </a:r>
            <a:r>
              <a:rPr lang="en-US" sz="3200" dirty="0" smtClean="0"/>
              <a:t> 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1520" y="1700808"/>
            <a:ext cx="8424936" cy="4893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/>
              <a:t>disampaikan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camat</a:t>
            </a:r>
            <a:r>
              <a:rPr lang="en-US" sz="2600" dirty="0"/>
              <a:t> </a:t>
            </a:r>
            <a:r>
              <a:rPr lang="en-US" sz="2600" dirty="0" smtClean="0"/>
              <a:t>paling </a:t>
            </a:r>
            <a:r>
              <a:rPr lang="en-US" sz="2600" dirty="0" err="1"/>
              <a:t>lambat</a:t>
            </a:r>
            <a:r>
              <a:rPr lang="en-US" sz="2600" dirty="0"/>
              <a:t> 3 (</a:t>
            </a:r>
            <a:r>
              <a:rPr lang="en-US" sz="2600" dirty="0" err="1"/>
              <a:t>tiga</a:t>
            </a:r>
            <a:r>
              <a:rPr lang="en-US" sz="2600" dirty="0"/>
              <a:t>) </a:t>
            </a:r>
            <a:r>
              <a:rPr lang="en-US" sz="2600" dirty="0" err="1"/>
              <a:t>bulan</a:t>
            </a:r>
            <a:r>
              <a:rPr lang="en-US" sz="2600" dirty="0"/>
              <a:t> </a:t>
            </a:r>
            <a:r>
              <a:rPr lang="en-US" sz="2600" dirty="0" err="1"/>
              <a:t>setelah</a:t>
            </a:r>
            <a:r>
              <a:rPr lang="en-US" sz="2600" dirty="0"/>
              <a:t> </a:t>
            </a:r>
            <a:r>
              <a:rPr lang="en-US" sz="2600" dirty="0" err="1"/>
              <a:t>berakhirnya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</a:t>
            </a:r>
            <a:r>
              <a:rPr lang="en-US" sz="2600" dirty="0" err="1"/>
              <a:t>anggaran</a:t>
            </a:r>
            <a:r>
              <a:rPr lang="en-US" sz="2600" dirty="0"/>
              <a:t>. </a:t>
            </a:r>
            <a:endParaRPr lang="id-ID" sz="26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smtClean="0"/>
              <a:t>paling </a:t>
            </a:r>
            <a:r>
              <a:rPr lang="en-US" sz="2600" dirty="0" err="1"/>
              <a:t>sedikit</a:t>
            </a:r>
            <a:r>
              <a:rPr lang="en-US" sz="2600" dirty="0"/>
              <a:t> </a:t>
            </a:r>
            <a:r>
              <a:rPr lang="en-US" sz="2600" dirty="0" err="1"/>
              <a:t>memuat</a:t>
            </a:r>
            <a:r>
              <a:rPr lang="en-US" sz="2600" dirty="0"/>
              <a:t>: </a:t>
            </a:r>
            <a:endParaRPr lang="id-ID" sz="2600" dirty="0"/>
          </a:p>
          <a:p>
            <a:pPr marL="711200" indent="-355600"/>
            <a:r>
              <a:rPr lang="en-US" sz="2600" dirty="0"/>
              <a:t>a.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penyelenggaraan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en-US" sz="2600" dirty="0" err="1"/>
              <a:t>Desa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b.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pembangunan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c.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kemasyarakatan</a:t>
            </a:r>
            <a:r>
              <a:rPr lang="en-US" sz="2600" dirty="0"/>
              <a:t>;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endParaRPr lang="id-ID" sz="2600" dirty="0"/>
          </a:p>
          <a:p>
            <a:pPr marL="711200" indent="-355600"/>
            <a:r>
              <a:rPr lang="en-US" sz="2600" dirty="0"/>
              <a:t>d.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pemberdayaan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. </a:t>
            </a:r>
            <a:endParaRPr lang="id-ID" sz="2600" dirty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 smtClean="0"/>
              <a:t>digunakan</a:t>
            </a:r>
            <a:r>
              <a:rPr lang="en-US" sz="2600" dirty="0" smtClean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bahan</a:t>
            </a:r>
            <a:r>
              <a:rPr lang="en-US" sz="2600" dirty="0"/>
              <a:t> </a:t>
            </a:r>
            <a:r>
              <a:rPr lang="en-US" sz="2600" dirty="0" err="1"/>
              <a:t>evaluasi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pengawasan</a:t>
            </a:r>
            <a:r>
              <a:rPr lang="en-US" sz="2600" dirty="0"/>
              <a:t>. 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104926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1805</Words>
  <Application>Microsoft Office PowerPoint</Application>
  <PresentationFormat>On-screen Show (4:3)</PresentationFormat>
  <Paragraphs>579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Office Theme</vt:lpstr>
      <vt:lpstr>5_Urban</vt:lpstr>
      <vt:lpstr>4_Office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Bagan Mekanisme Pelaporan</vt:lpstr>
      <vt:lpstr>Bagan Mekanisme Pertanggungjawaban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PERSONAL</cp:lastModifiedBy>
  <cp:revision>40</cp:revision>
  <dcterms:created xsi:type="dcterms:W3CDTF">2015-02-11T16:03:44Z</dcterms:created>
  <dcterms:modified xsi:type="dcterms:W3CDTF">2018-07-12T10:04:13Z</dcterms:modified>
</cp:coreProperties>
</file>