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1" r:id="rId5"/>
    <p:sldId id="258" r:id="rId6"/>
    <p:sldId id="266" r:id="rId7"/>
    <p:sldId id="263" r:id="rId8"/>
    <p:sldId id="264" r:id="rId9"/>
    <p:sldId id="267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3DED14-759E-4565-9D35-2685440A98D7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C6A2E6F-D984-420B-BD07-EBCE9EEA36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id.wikipedia.org/wiki/Badan_Kependudukan_dan_Keluarga_Berencana_Nasional" TargetMode="External"/><Relationship Id="rId13" Type="http://schemas.openxmlformats.org/officeDocument/2006/relationships/hyperlink" Target="https://id.wikipedia.org/wiki/Badan_Nasional_Penanggulangan_Bencana" TargetMode="External"/><Relationship Id="rId18" Type="http://schemas.openxmlformats.org/officeDocument/2006/relationships/hyperlink" Target="https://id.wikipedia.org/wiki/Badan_Pengkajian_dan_Penerapan_Teknologi" TargetMode="External"/><Relationship Id="rId26" Type="http://schemas.openxmlformats.org/officeDocument/2006/relationships/hyperlink" Target="https://id.wikipedia.org/wiki/Lembaga_Ketahanan_Nasional" TargetMode="External"/><Relationship Id="rId3" Type="http://schemas.openxmlformats.org/officeDocument/2006/relationships/hyperlink" Target="https://id.wikipedia.org/wiki/Badan_Ekonomi_Kreatif" TargetMode="External"/><Relationship Id="rId21" Type="http://schemas.openxmlformats.org/officeDocument/2006/relationships/hyperlink" Target="https://id.wikipedia.org/wiki/Badan_Standardisasi_Nasional" TargetMode="External"/><Relationship Id="rId7" Type="http://schemas.openxmlformats.org/officeDocument/2006/relationships/hyperlink" Target="https://id.wikipedia.org/wiki/Badan_Informasi_Geospasial" TargetMode="External"/><Relationship Id="rId12" Type="http://schemas.openxmlformats.org/officeDocument/2006/relationships/hyperlink" Target="https://id.wikipedia.org/wiki/Badan_Nasional_Penanggulangan_Terorisme" TargetMode="External"/><Relationship Id="rId17" Type="http://schemas.openxmlformats.org/officeDocument/2006/relationships/hyperlink" Target="https://id.wikipedia.org/wiki/Badan_Pengawasan_Obat_dan_Makanan" TargetMode="External"/><Relationship Id="rId25" Type="http://schemas.openxmlformats.org/officeDocument/2006/relationships/hyperlink" Target="https://id.wikipedia.org/wiki/Lembaga_Kebijakan_Pengadaan_Barang/Jasa_Pemerintah" TargetMode="External"/><Relationship Id="rId2" Type="http://schemas.openxmlformats.org/officeDocument/2006/relationships/hyperlink" Target="https://id.wikipedia.org/wiki/Arsip_Nasional_Republik_Indonesia" TargetMode="External"/><Relationship Id="rId16" Type="http://schemas.openxmlformats.org/officeDocument/2006/relationships/hyperlink" Target="https://id.wikipedia.org/wiki/Badan_Pengawas_Tenaga_Nuklir" TargetMode="External"/><Relationship Id="rId20" Type="http://schemas.openxmlformats.org/officeDocument/2006/relationships/hyperlink" Target="https://id.wikipedia.org/wiki/Badan_SAR_Nasional" TargetMode="External"/><Relationship Id="rId29" Type="http://schemas.openxmlformats.org/officeDocument/2006/relationships/hyperlink" Target="https://id.wikipedia.org/wiki/Lembaga_Sandi_Nega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Badan_Keamanan_Laut_Republik_Indonesia" TargetMode="External"/><Relationship Id="rId11" Type="http://schemas.openxmlformats.org/officeDocument/2006/relationships/hyperlink" Target="https://id.wikipedia.org/wiki/Badan_Narkotika_Nasional" TargetMode="External"/><Relationship Id="rId24" Type="http://schemas.openxmlformats.org/officeDocument/2006/relationships/hyperlink" Target="https://id.wikipedia.org/wiki/Lembaga_Ilmu_Pengetahuan_Indonesia" TargetMode="External"/><Relationship Id="rId5" Type="http://schemas.openxmlformats.org/officeDocument/2006/relationships/hyperlink" Target="https://id.wikipedia.org/wiki/Badan_Kepegawaian_Negara" TargetMode="External"/><Relationship Id="rId15" Type="http://schemas.openxmlformats.org/officeDocument/2006/relationships/hyperlink" Target="https://id.wikipedia.org/wiki/Badan_Pengawas_Keuangan_dan_Pembangunan" TargetMode="External"/><Relationship Id="rId23" Type="http://schemas.openxmlformats.org/officeDocument/2006/relationships/hyperlink" Target="https://id.wikipedia.org/wiki/Lembaga_Administrasi_Negara" TargetMode="External"/><Relationship Id="rId28" Type="http://schemas.openxmlformats.org/officeDocument/2006/relationships/hyperlink" Target="https://id.wikipedia.org/wiki/Perpustakaan_Nasional_Republik_Indonesia" TargetMode="External"/><Relationship Id="rId10" Type="http://schemas.openxmlformats.org/officeDocument/2006/relationships/hyperlink" Target="https://id.wikipedia.org/wiki/Badan_Meteorologi,_Klimatologi,_dan_Geofisika" TargetMode="External"/><Relationship Id="rId19" Type="http://schemas.openxmlformats.org/officeDocument/2006/relationships/hyperlink" Target="https://id.wikipedia.org/wiki/Badan_Pusat_Statistik" TargetMode="External"/><Relationship Id="rId4" Type="http://schemas.openxmlformats.org/officeDocument/2006/relationships/hyperlink" Target="https://id.wikipedia.org/wiki/Badan_Intelijen_Negara" TargetMode="External"/><Relationship Id="rId9" Type="http://schemas.openxmlformats.org/officeDocument/2006/relationships/hyperlink" Target="https://id.wikipedia.org/wiki/Badan_Koordinasi_Penanaman_Modal" TargetMode="External"/><Relationship Id="rId14" Type="http://schemas.openxmlformats.org/officeDocument/2006/relationships/hyperlink" Target="https://id.wikipedia.org/wiki/Badan_Nasional_Penempatan_dan_Perlindungan_Tenaga_Kerja_Indonesia" TargetMode="External"/><Relationship Id="rId22" Type="http://schemas.openxmlformats.org/officeDocument/2006/relationships/hyperlink" Target="https://id.wikipedia.org/wiki/Badan_Tenaga_Nuklir_Nasional" TargetMode="External"/><Relationship Id="rId27" Type="http://schemas.openxmlformats.org/officeDocument/2006/relationships/hyperlink" Target="https://id.wikipedia.org/wiki/Lembaga_Penerbangan_dan_Antariksa_Nasiona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Sampiran</a:t>
            </a:r>
            <a:r>
              <a:rPr lang="en-US" dirty="0" smtClean="0"/>
              <a:t> Negara (State </a:t>
            </a:r>
            <a:r>
              <a:rPr lang="en-US" dirty="0" err="1" smtClean="0"/>
              <a:t>Auxilary</a:t>
            </a:r>
            <a:r>
              <a:rPr lang="en-US" dirty="0" smtClean="0"/>
              <a:t> Institutions)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Fatih</a:t>
            </a:r>
            <a:r>
              <a:rPr lang="en-US" dirty="0" smtClean="0"/>
              <a:t> Gama </a:t>
            </a:r>
            <a:r>
              <a:rPr lang="en-US" dirty="0" err="1" smtClean="0"/>
              <a:t>Abisono</a:t>
            </a:r>
            <a:endParaRPr lang="en-US" dirty="0" smtClean="0"/>
          </a:p>
          <a:p>
            <a:r>
              <a:rPr lang="en-US" dirty="0" smtClean="0"/>
              <a:t>“STPMD 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58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321491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109728" indent="0" algn="ctr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sz="3600" dirty="0" smtClean="0"/>
              <a:t>MARI BERDISKUSI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2318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en-US" dirty="0" err="1" smtClean="0">
                <a:latin typeface="Calibri Light" panose="020F0302020204030204" pitchFamily="34" charset="0"/>
              </a:rPr>
              <a:t>Pelbagai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institusi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yang </a:t>
            </a:r>
            <a:r>
              <a:rPr lang="en-US" dirty="0" err="1">
                <a:latin typeface="Calibri Light" panose="020F0302020204030204" pitchFamily="34" charset="0"/>
              </a:rPr>
              <a:t>ada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selama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ini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tidak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berperan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serta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berjalan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efektif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sesuai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ketatanegaraan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konstitusi</a:t>
            </a:r>
            <a:r>
              <a:rPr lang="en-US" dirty="0" smtClean="0">
                <a:latin typeface="Calibri Light" panose="020F0302020204030204" pitchFamily="34" charset="0"/>
              </a:rPr>
              <a:t>.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Sekaligus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e</a:t>
            </a:r>
            <a:r>
              <a:rPr lang="en-US" dirty="0" err="1" smtClean="0">
                <a:latin typeface="Calibri Light" panose="020F0302020204030204" pitchFamily="34" charset="0"/>
              </a:rPr>
              <a:t>kspresi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ketidakpercayaan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rakyat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pimpinan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negara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terhadap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lembaga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kenegaraan</a:t>
            </a:r>
            <a:r>
              <a:rPr lang="en-US" dirty="0">
                <a:latin typeface="Calibri Light" panose="020F0302020204030204" pitchFamily="34" charset="0"/>
              </a:rPr>
              <a:t> yang </a:t>
            </a:r>
            <a:r>
              <a:rPr lang="en-US" dirty="0" err="1" smtClean="0">
                <a:latin typeface="Calibri Light" panose="020F0302020204030204" pitchFamily="34" charset="0"/>
              </a:rPr>
              <a:t>ada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Fungsi</a:t>
            </a:r>
            <a:r>
              <a:rPr lang="en-US" dirty="0" smtClean="0">
                <a:latin typeface="Calibri Light" panose="020F030202020403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sym typeface="Wingdings" panose="05000000000000000000" pitchFamily="2" charset="2"/>
              </a:rPr>
              <a:t>Pengawasan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DPR </a:t>
            </a:r>
            <a:r>
              <a:rPr lang="en-US" dirty="0" err="1" smtClean="0">
                <a:latin typeface="Calibri Light" panose="020F0302020204030204" pitchFamily="34" charset="0"/>
              </a:rPr>
              <a:t>lemah</a:t>
            </a:r>
            <a:r>
              <a:rPr lang="en-US" dirty="0" smtClean="0">
                <a:latin typeface="Calibri Light" panose="020F0302020204030204" pitchFamily="34" charset="0"/>
              </a:rPr>
              <a:t> (</a:t>
            </a:r>
            <a:r>
              <a:rPr lang="en-US" dirty="0" err="1" smtClean="0">
                <a:latin typeface="Calibri Light" panose="020F0302020204030204" pitchFamily="34" charset="0"/>
              </a:rPr>
              <a:t>Ryas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Rasyid</a:t>
            </a:r>
            <a:r>
              <a:rPr lang="en-US" dirty="0" smtClean="0">
                <a:latin typeface="Calibri Light" panose="020F0302020204030204" pitchFamily="34" charset="0"/>
              </a:rPr>
              <a:t>).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en-US" dirty="0" err="1" smtClean="0">
                <a:latin typeface="Calibri Light" panose="020F0302020204030204" pitchFamily="34" charset="0"/>
              </a:rPr>
              <a:t>Jawaban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alamiah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proses </a:t>
            </a:r>
            <a:r>
              <a:rPr lang="en-US" dirty="0" err="1">
                <a:latin typeface="Calibri Light" panose="020F0302020204030204" pitchFamily="34" charset="0"/>
              </a:rPr>
              <a:t>ketatanegaraan</a:t>
            </a:r>
            <a:r>
              <a:rPr lang="en-US" dirty="0">
                <a:latin typeface="Calibri Light" panose="020F0302020204030204" pitchFamily="34" charset="0"/>
              </a:rPr>
              <a:t> modern </a:t>
            </a:r>
            <a:r>
              <a:rPr lang="en-US" dirty="0" err="1">
                <a:latin typeface="Calibri Light" panose="020F0302020204030204" pitchFamily="34" charset="0"/>
              </a:rPr>
              <a:t>terhadap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struktur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trias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politica</a:t>
            </a:r>
            <a:r>
              <a:rPr lang="en-US" dirty="0" smtClean="0">
                <a:latin typeface="Calibri Light" panose="020F0302020204030204" pitchFamily="34" charset="0"/>
              </a:rPr>
              <a:t>. </a:t>
            </a:r>
            <a:r>
              <a:rPr lang="en-US" dirty="0" err="1">
                <a:latin typeface="Calibri Light" panose="020F0302020204030204" pitchFamily="34" charset="0"/>
              </a:rPr>
              <a:t>Dalam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perkembangan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bernegara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ternyata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tidak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cukup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hanya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lembaga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legislatif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eksekutif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yudikatif</a:t>
            </a:r>
            <a:r>
              <a:rPr lang="en-US" dirty="0">
                <a:latin typeface="Calibri Light" panose="020F0302020204030204" pitchFamily="34" charset="0"/>
              </a:rPr>
              <a:t>. Hal </a:t>
            </a:r>
            <a:r>
              <a:rPr lang="en-US" dirty="0" err="1">
                <a:latin typeface="Calibri Light" panose="020F0302020204030204" pitchFamily="34" charset="0"/>
              </a:rPr>
              <a:t>ini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disebabkan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oleh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minimnya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mekanisme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akuntabilitas</a:t>
            </a:r>
            <a:r>
              <a:rPr lang="en-US" dirty="0">
                <a:latin typeface="Calibri Light" panose="020F0302020204030204" pitchFamily="34" charset="0"/>
              </a:rPr>
              <a:t> horizontal </a:t>
            </a:r>
            <a:r>
              <a:rPr lang="en-US" dirty="0" err="1">
                <a:latin typeface="Calibri Light" panose="020F0302020204030204" pitchFamily="34" charset="0"/>
              </a:rPr>
              <a:t>antarlembaga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tersebut</a:t>
            </a:r>
            <a:r>
              <a:rPr lang="en-US" dirty="0">
                <a:latin typeface="Calibri Light" panose="020F0302020204030204" pitchFamily="34" charset="0"/>
              </a:rPr>
              <a:t> (</a:t>
            </a:r>
            <a:r>
              <a:rPr lang="en-US" dirty="0" smtClean="0">
                <a:latin typeface="Calibri Light" panose="020F0302020204030204" pitchFamily="34" charset="0"/>
              </a:rPr>
              <a:t>Andi </a:t>
            </a:r>
            <a:r>
              <a:rPr lang="en-US" dirty="0" err="1" smtClean="0">
                <a:latin typeface="Calibri Light" panose="020F0302020204030204" pitchFamily="34" charset="0"/>
              </a:rPr>
              <a:t>Mallarangeng</a:t>
            </a:r>
            <a:r>
              <a:rPr lang="en-US" dirty="0" smtClean="0">
                <a:latin typeface="Calibri Light" panose="020F0302020204030204" pitchFamily="34" charset="0"/>
              </a:rPr>
              <a:t>)</a:t>
            </a:r>
            <a:endParaRPr lang="en-US" dirty="0">
              <a:latin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71596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3200" dirty="0" err="1" smtClean="0"/>
              <a:t>Mengapa</a:t>
            </a:r>
            <a:r>
              <a:rPr lang="en-US" sz="3200" dirty="0" smtClean="0"/>
              <a:t> </a:t>
            </a:r>
            <a:r>
              <a:rPr lang="en-US" sz="3200" dirty="0" err="1" smtClean="0"/>
              <a:t>Perlu</a:t>
            </a:r>
            <a:r>
              <a:rPr lang="en-US" sz="3200" dirty="0" smtClean="0"/>
              <a:t> </a:t>
            </a:r>
            <a:r>
              <a:rPr lang="en-US" sz="3200" dirty="0" err="1" smtClean="0"/>
              <a:t>Dibentuk</a:t>
            </a:r>
            <a:r>
              <a:rPr lang="en-US" sz="3200" dirty="0" smtClean="0"/>
              <a:t> </a:t>
            </a:r>
            <a:r>
              <a:rPr lang="en-US" sz="3200" dirty="0" err="1" smtClean="0"/>
              <a:t>Lembaga</a:t>
            </a:r>
            <a:r>
              <a:rPr lang="en-US" sz="3200" dirty="0" smtClean="0"/>
              <a:t> </a:t>
            </a:r>
            <a:r>
              <a:rPr lang="en-US" sz="3200" dirty="0" err="1" smtClean="0"/>
              <a:t>Sampiran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960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en-US" sz="4200" dirty="0" err="1">
                <a:latin typeface="Calibri Light" panose="020F0302020204030204" pitchFamily="34" charset="0"/>
              </a:rPr>
              <a:t>L</a:t>
            </a:r>
            <a:r>
              <a:rPr lang="en-US" sz="4200" dirty="0" err="1" smtClean="0">
                <a:latin typeface="Calibri Light" panose="020F0302020204030204" pitchFamily="34" charset="0"/>
              </a:rPr>
              <a:t>ahirnya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>
                <a:latin typeface="Calibri Light" panose="020F0302020204030204" pitchFamily="34" charset="0"/>
              </a:rPr>
              <a:t>state auxiliary organs - </a:t>
            </a:r>
            <a:r>
              <a:rPr lang="en-US" sz="4200" dirty="0" err="1">
                <a:latin typeface="Calibri Light" panose="020F0302020204030204" pitchFamily="34" charset="0"/>
              </a:rPr>
              <a:t>sebagian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besar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berfungsi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sebagai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pengawas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kinerja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lembaga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negara</a:t>
            </a:r>
            <a:r>
              <a:rPr lang="en-US" sz="4200" dirty="0">
                <a:latin typeface="Calibri Light" panose="020F0302020204030204" pitchFamily="34" charset="0"/>
              </a:rPr>
              <a:t> - </a:t>
            </a:r>
            <a:r>
              <a:rPr lang="en-US" sz="4200" dirty="0" err="1">
                <a:latin typeface="Calibri Light" panose="020F0302020204030204" pitchFamily="34" charset="0"/>
              </a:rPr>
              <a:t>merupakan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bentuk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ketidakpercayaan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terhadap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lembaga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pengawas</a:t>
            </a:r>
            <a:r>
              <a:rPr lang="en-US" sz="4200" dirty="0">
                <a:latin typeface="Calibri Light" panose="020F0302020204030204" pitchFamily="34" charset="0"/>
              </a:rPr>
              <a:t> yang </a:t>
            </a:r>
            <a:r>
              <a:rPr lang="en-US" sz="4200" dirty="0" err="1">
                <a:latin typeface="Calibri Light" panose="020F0302020204030204" pitchFamily="34" charset="0"/>
              </a:rPr>
              <a:t>telah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ada</a:t>
            </a:r>
            <a:r>
              <a:rPr lang="en-US" sz="4200" dirty="0">
                <a:latin typeface="Calibri Light" panose="020F0302020204030204" pitchFamily="34" charset="0"/>
              </a:rPr>
              <a:t>, </a:t>
            </a:r>
            <a:r>
              <a:rPr lang="en-US" sz="4200" dirty="0" err="1">
                <a:latin typeface="Calibri Light" panose="020F0302020204030204" pitchFamily="34" charset="0"/>
              </a:rPr>
              <a:t>khususnya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terhadap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institusi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penegak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hukum</a:t>
            </a:r>
            <a:r>
              <a:rPr lang="en-US" sz="4200" dirty="0" smtClean="0">
                <a:latin typeface="Calibri Light" panose="020F0302020204030204" pitchFamily="34" charset="0"/>
              </a:rPr>
              <a:t>.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sv-SE" sz="4200" dirty="0">
                <a:latin typeface="Calibri Light" panose="020F0302020204030204" pitchFamily="34" charset="0"/>
              </a:rPr>
              <a:t>B</a:t>
            </a:r>
            <a:r>
              <a:rPr lang="sv-SE" sz="4200" dirty="0" smtClean="0">
                <a:latin typeface="Calibri Light" panose="020F0302020204030204" pitchFamily="34" charset="0"/>
              </a:rPr>
              <a:t>irokrasi </a:t>
            </a:r>
            <a:r>
              <a:rPr lang="sv-SE" sz="4200" dirty="0">
                <a:latin typeface="Calibri Light" panose="020F0302020204030204" pitchFamily="34" charset="0"/>
              </a:rPr>
              <a:t>pemerintahan tidak lagi dapat memenuhi tuntutan </a:t>
            </a:r>
            <a:r>
              <a:rPr lang="sv-SE" sz="4200" dirty="0" smtClean="0">
                <a:latin typeface="Calibri Light" panose="020F0302020204030204" pitchFamily="34" charset="0"/>
              </a:rPr>
              <a:t>kebutuhan </a:t>
            </a:r>
            <a:r>
              <a:rPr lang="sv-SE" sz="4200" dirty="0">
                <a:latin typeface="Calibri Light" panose="020F0302020204030204" pitchFamily="34" charset="0"/>
              </a:rPr>
              <a:t>publik akan pelayanan umum dengan standar mutu yang </a:t>
            </a:r>
            <a:r>
              <a:rPr lang="sv-SE" sz="4200" dirty="0" smtClean="0">
                <a:latin typeface="Calibri Light" panose="020F0302020204030204" pitchFamily="34" charset="0"/>
              </a:rPr>
              <a:t>semakin meningkat</a:t>
            </a:r>
            <a:r>
              <a:rPr lang="sv-SE" sz="4200" dirty="0">
                <a:latin typeface="Calibri Light" panose="020F0302020204030204" pitchFamily="34" charset="0"/>
              </a:rPr>
              <a:t>, efektif, dan efisien</a:t>
            </a:r>
            <a:r>
              <a:rPr lang="sv-SE" sz="4200" dirty="0" smtClean="0">
                <a:latin typeface="Calibri Light" panose="020F0302020204030204" pitchFamily="34" charset="0"/>
              </a:rPr>
              <a:t>.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r>
              <a:rPr lang="en-US" sz="4200" dirty="0">
                <a:latin typeface="Calibri Light" panose="020F0302020204030204" pitchFamily="34" charset="0"/>
              </a:rPr>
              <a:t>D</a:t>
            </a:r>
            <a:r>
              <a:rPr lang="en-US" sz="4200" dirty="0" smtClean="0">
                <a:latin typeface="Calibri Light" panose="020F0302020204030204" pitchFamily="34" charset="0"/>
              </a:rPr>
              <a:t>i </a:t>
            </a:r>
            <a:r>
              <a:rPr lang="en-US" sz="4200" dirty="0" err="1">
                <a:latin typeface="Calibri Light" panose="020F0302020204030204" pitchFamily="34" charset="0"/>
              </a:rPr>
              <a:t>tingkat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elit</a:t>
            </a:r>
            <a:r>
              <a:rPr lang="en-US" sz="4200" dirty="0">
                <a:latin typeface="Calibri Light" panose="020F0302020204030204" pitchFamily="34" charset="0"/>
              </a:rPr>
              <a:t>, </a:t>
            </a:r>
            <a:r>
              <a:rPr lang="en-US" sz="4200" dirty="0" err="1">
                <a:latin typeface="Calibri Light" panose="020F0302020204030204" pitchFamily="34" charset="0"/>
              </a:rPr>
              <a:t>kegagalan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atau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penyimpangan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fungsi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lembaga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negara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>
                <a:latin typeface="Calibri Light" panose="020F0302020204030204" pitchFamily="34" charset="0"/>
              </a:rPr>
              <a:t>di masa </a:t>
            </a:r>
            <a:r>
              <a:rPr lang="en-US" sz="4200" dirty="0" err="1">
                <a:latin typeface="Calibri Light" panose="020F0302020204030204" pitchFamily="34" charset="0"/>
              </a:rPr>
              <a:t>lalu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telah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melahirkan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kehendak</a:t>
            </a:r>
            <a:r>
              <a:rPr lang="en-US" sz="4200" dirty="0" smtClean="0">
                <a:latin typeface="Calibri Light" panose="020F0302020204030204" pitchFamily="34" charset="0"/>
              </a:rPr>
              <a:t>  yang </a:t>
            </a:r>
            <a:r>
              <a:rPr lang="en-US" sz="4200" dirty="0" err="1" smtClean="0">
                <a:latin typeface="Calibri Light" panose="020F0302020204030204" pitchFamily="34" charset="0"/>
              </a:rPr>
              <a:t>kuat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untuk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menyebarkan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kekuasaan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lembaga-lembaga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 err="1">
                <a:latin typeface="Calibri Light" panose="020F0302020204030204" pitchFamily="34" charset="0"/>
              </a:rPr>
              <a:t>nyang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ada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secara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>
                <a:latin typeface="Calibri Light" panose="020F0302020204030204" pitchFamily="34" charset="0"/>
              </a:rPr>
              <a:t>horizontal </a:t>
            </a:r>
            <a:r>
              <a:rPr lang="en-US" sz="4200" dirty="0" err="1">
                <a:latin typeface="Calibri Light" panose="020F0302020204030204" pitchFamily="34" charset="0"/>
              </a:rPr>
              <a:t>lewat</a:t>
            </a:r>
            <a:r>
              <a:rPr lang="en-US" sz="4200" dirty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penciptaan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lembaga-lembaga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sampiran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r>
              <a:rPr lang="en-US" sz="4200" dirty="0" err="1" smtClean="0">
                <a:latin typeface="Calibri Light" panose="020F0302020204030204" pitchFamily="34" charset="0"/>
              </a:rPr>
              <a:t>negara</a:t>
            </a:r>
            <a:r>
              <a:rPr lang="en-US" sz="4200" dirty="0">
                <a:latin typeface="Calibri Light" panose="020F0302020204030204" pitchFamily="34" charset="0"/>
              </a:rPr>
              <a:t>.</a:t>
            </a:r>
            <a:r>
              <a:rPr lang="en-US" sz="4200" dirty="0" smtClean="0">
                <a:latin typeface="Calibri Light" panose="020F0302020204030204" pitchFamily="34" charset="0"/>
              </a:rPr>
              <a:t> </a:t>
            </a:r>
            <a:endParaRPr lang="en-US" sz="4200" dirty="0">
              <a:latin typeface="Calibri Light" panose="020F0302020204030204" pitchFamily="34" charset="0"/>
            </a:endParaRPr>
          </a:p>
          <a:p>
            <a:pPr marL="109728" indent="0">
              <a:buNone/>
            </a:pPr>
            <a:r>
              <a:rPr lang="sv-SE" sz="2400" dirty="0" smtClean="0"/>
              <a:t> </a:t>
            </a:r>
            <a:endParaRPr lang="sv-SE" sz="2400" dirty="0"/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71596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3200" dirty="0" err="1" smtClean="0"/>
              <a:t>Mengapa</a:t>
            </a:r>
            <a:r>
              <a:rPr lang="en-US" sz="3200" dirty="0" smtClean="0"/>
              <a:t> </a:t>
            </a:r>
            <a:r>
              <a:rPr lang="en-US" sz="3200" dirty="0" err="1" smtClean="0"/>
              <a:t>Perlu</a:t>
            </a:r>
            <a:r>
              <a:rPr lang="en-US" sz="3200" dirty="0" smtClean="0"/>
              <a:t> </a:t>
            </a:r>
            <a:r>
              <a:rPr lang="en-US" sz="3200" dirty="0" err="1" smtClean="0"/>
              <a:t>Dibentuk</a:t>
            </a:r>
            <a:r>
              <a:rPr lang="en-US" sz="3200" dirty="0" smtClean="0"/>
              <a:t> </a:t>
            </a:r>
            <a:r>
              <a:rPr lang="en-US" sz="3200" dirty="0" err="1" smtClean="0"/>
              <a:t>Lembaga</a:t>
            </a:r>
            <a:r>
              <a:rPr lang="en-US" sz="3200" dirty="0" smtClean="0"/>
              <a:t> </a:t>
            </a:r>
            <a:r>
              <a:rPr lang="en-US" sz="3200" dirty="0" err="1" smtClean="0"/>
              <a:t>Sampiran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1278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lnSpcReduction="10000"/>
          </a:bodyPr>
          <a:lstStyle/>
          <a:p>
            <a:endParaRPr lang="en-US" sz="2400" dirty="0" smtClean="0">
              <a:latin typeface="Calibri Light" panose="020F0302020204030204" pitchFamily="34" charset="0"/>
            </a:endParaRPr>
          </a:p>
          <a:p>
            <a:r>
              <a:rPr lang="en-US" sz="2400" dirty="0" smtClean="0">
                <a:latin typeface="Calibri Light" panose="020F0302020204030204" pitchFamily="34" charset="0"/>
              </a:rPr>
              <a:t>Units </a:t>
            </a:r>
            <a:r>
              <a:rPr lang="en-US" sz="2400" dirty="0">
                <a:latin typeface="Calibri Light" panose="020F0302020204030204" pitchFamily="34" charset="0"/>
              </a:rPr>
              <a:t>of </a:t>
            </a:r>
            <a:r>
              <a:rPr lang="en-US" sz="2400" dirty="0" smtClean="0">
                <a:latin typeface="Calibri Light" panose="020F0302020204030204" pitchFamily="34" charset="0"/>
              </a:rPr>
              <a:t>government </a:t>
            </a:r>
            <a:r>
              <a:rPr lang="en-US" sz="2400" dirty="0">
                <a:latin typeface="Calibri Light" panose="020F0302020204030204" pitchFamily="34" charset="0"/>
              </a:rPr>
              <a:t>created by statute to carry out </a:t>
            </a:r>
            <a:r>
              <a:rPr lang="en-US" sz="2400" dirty="0" err="1">
                <a:latin typeface="Calibri Light" panose="020F0302020204030204" pitchFamily="34" charset="0"/>
              </a:rPr>
              <a:t>spesific</a:t>
            </a:r>
            <a:r>
              <a:rPr lang="en-US" sz="2400" dirty="0">
                <a:latin typeface="Calibri Light" panose="020F0302020204030204" pitchFamily="34" charset="0"/>
              </a:rPr>
              <a:t> tasks in implementing the </a:t>
            </a:r>
            <a:r>
              <a:rPr lang="en-US" sz="2400" dirty="0" smtClean="0">
                <a:latin typeface="Calibri Light" panose="020F0302020204030204" pitchFamily="34" charset="0"/>
              </a:rPr>
              <a:t>statute</a:t>
            </a:r>
            <a:r>
              <a:rPr lang="en-US" sz="2400" dirty="0">
                <a:latin typeface="Calibri Light" panose="020F0302020204030204" pitchFamily="34" charset="0"/>
              </a:rPr>
              <a:t>. Most administrative agencies fall in the </a:t>
            </a:r>
            <a:r>
              <a:rPr lang="en-US" sz="2400" dirty="0" err="1">
                <a:latin typeface="Calibri Light" panose="020F0302020204030204" pitchFamily="34" charset="0"/>
              </a:rPr>
              <a:t>excecutive</a:t>
            </a:r>
            <a:r>
              <a:rPr lang="en-US" sz="2400" dirty="0">
                <a:latin typeface="Calibri Light" panose="020F0302020204030204" pitchFamily="34" charset="0"/>
              </a:rPr>
              <a:t> branch, but some </a:t>
            </a:r>
            <a:r>
              <a:rPr lang="en-US" sz="2400" dirty="0" smtClean="0">
                <a:latin typeface="Calibri Light" panose="020F0302020204030204" pitchFamily="34" charset="0"/>
              </a:rPr>
              <a:t>important </a:t>
            </a:r>
            <a:r>
              <a:rPr lang="en-US" sz="2400" dirty="0" smtClean="0">
                <a:latin typeface="Calibri Light" panose="020F0302020204030204" pitchFamily="34" charset="0"/>
              </a:rPr>
              <a:t>agencies are </a:t>
            </a:r>
            <a:r>
              <a:rPr lang="en-US" sz="2400" dirty="0" smtClean="0">
                <a:latin typeface="Calibri Light" panose="020F0302020204030204" pitchFamily="34" charset="0"/>
              </a:rPr>
              <a:t>independent</a:t>
            </a:r>
            <a:r>
              <a:rPr lang="en-US" sz="2400" dirty="0">
                <a:latin typeface="Calibri Light" panose="020F0302020204030204" pitchFamily="34" charset="0"/>
              </a:rPr>
              <a:t>.</a:t>
            </a:r>
            <a:r>
              <a:rPr lang="en-US" sz="2400" dirty="0" smtClean="0">
                <a:latin typeface="Calibri Light" panose="020F0302020204030204" pitchFamily="34" charset="0"/>
              </a:rPr>
              <a:t> (</a:t>
            </a:r>
            <a:r>
              <a:rPr lang="en-US" sz="2400" dirty="0" err="1" smtClean="0">
                <a:latin typeface="Calibri Light" panose="020F0302020204030204" pitchFamily="34" charset="0"/>
              </a:rPr>
              <a:t>Asimow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dalam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Indrayana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smtClean="0">
                <a:latin typeface="Calibri Light" panose="020F0302020204030204" pitchFamily="34" charset="0"/>
              </a:rPr>
              <a:t>2008).</a:t>
            </a:r>
          </a:p>
          <a:p>
            <a:pPr marL="109728" indent="0">
              <a:buNone/>
            </a:pPr>
            <a:endParaRPr lang="en-US" sz="2400" dirty="0">
              <a:latin typeface="Calibri Light" panose="020F0302020204030204" pitchFamily="34" charset="0"/>
            </a:endParaRPr>
          </a:p>
          <a:p>
            <a:r>
              <a:rPr lang="en-US" sz="2400" dirty="0" err="1">
                <a:latin typeface="Calibri Light" panose="020F0302020204030204" pitchFamily="34" charset="0"/>
              </a:rPr>
              <a:t>K</a:t>
            </a:r>
            <a:r>
              <a:rPr lang="en-US" sz="2400" dirty="0" err="1" smtClean="0">
                <a:latin typeface="Calibri Light" panose="020F0302020204030204" pitchFamily="34" charset="0"/>
              </a:rPr>
              <a:t>omisi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independen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tidak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jarang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mempunyai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kekuasaan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smtClean="0">
                <a:latin typeface="Calibri Light" panose="020F0302020204030204" pitchFamily="34" charset="0"/>
              </a:rPr>
              <a:t>”quasi legislative”, “executive power”, </a:t>
            </a:r>
            <a:r>
              <a:rPr lang="en-US" sz="2400" dirty="0" err="1">
                <a:latin typeface="Calibri Light" panose="020F0302020204030204" pitchFamily="34" charset="0"/>
              </a:rPr>
              <a:t>dan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smtClean="0">
                <a:latin typeface="Calibri Light" panose="020F0302020204030204" pitchFamily="34" charset="0"/>
              </a:rPr>
              <a:t>“quasi judicial” (Frunk </a:t>
            </a:r>
            <a:r>
              <a:rPr lang="en-US" sz="2400" dirty="0" err="1">
                <a:latin typeface="Calibri Light" panose="020F0302020204030204" pitchFamily="34" charset="0"/>
              </a:rPr>
              <a:t>dan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Seamon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dalam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smtClean="0">
                <a:latin typeface="Calibri Light" panose="020F0302020204030204" pitchFamily="34" charset="0"/>
              </a:rPr>
              <a:t>Denny </a:t>
            </a:r>
            <a:r>
              <a:rPr lang="en-US" sz="2400" dirty="0" err="1" smtClean="0">
                <a:latin typeface="Calibri Light" panose="020F0302020204030204" pitchFamily="34" charset="0"/>
              </a:rPr>
              <a:t>Indrayana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smtClean="0">
                <a:latin typeface="Calibri Light" panose="020F0302020204030204" pitchFamily="34" charset="0"/>
              </a:rPr>
              <a:t>2008). </a:t>
            </a:r>
          </a:p>
          <a:p>
            <a:pPr marL="109728" indent="0">
              <a:buNone/>
            </a:pPr>
            <a:endParaRPr lang="en-US" sz="2400" dirty="0" smtClean="0">
              <a:latin typeface="Calibri Light" panose="020F0302020204030204" pitchFamily="34" charset="0"/>
            </a:endParaRPr>
          </a:p>
          <a:p>
            <a:r>
              <a:rPr lang="en-US" sz="2400" dirty="0" err="1">
                <a:latin typeface="Calibri Light" panose="020F0302020204030204" pitchFamily="34" charset="0"/>
              </a:rPr>
              <a:t>K</a:t>
            </a:r>
            <a:r>
              <a:rPr lang="en-US" sz="2400" dirty="0" err="1" smtClean="0">
                <a:latin typeface="Calibri Light" panose="020F0302020204030204" pitchFamily="34" charset="0"/>
              </a:rPr>
              <a:t>omisi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negara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independen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adalah</a:t>
            </a:r>
            <a:r>
              <a:rPr lang="en-US" sz="2400" dirty="0">
                <a:latin typeface="Calibri Light" panose="020F0302020204030204" pitchFamily="34" charset="0"/>
              </a:rPr>
              <a:t> organ </a:t>
            </a:r>
            <a:r>
              <a:rPr lang="en-US" sz="2400" dirty="0" err="1">
                <a:latin typeface="Calibri Light" panose="020F0302020204030204" pitchFamily="34" charset="0"/>
              </a:rPr>
              <a:t>negara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smtClean="0">
                <a:latin typeface="Calibri Light" panose="020F0302020204030204" pitchFamily="34" charset="0"/>
              </a:rPr>
              <a:t>(state organs) yang </a:t>
            </a:r>
            <a:r>
              <a:rPr lang="en-US" sz="2400" dirty="0" err="1">
                <a:latin typeface="Calibri Light" panose="020F0302020204030204" pitchFamily="34" charset="0"/>
              </a:rPr>
              <a:t>diidealkan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independen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dan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karenanya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berada</a:t>
            </a:r>
            <a:r>
              <a:rPr lang="en-US" sz="2400" dirty="0">
                <a:latin typeface="Calibri Light" panose="020F0302020204030204" pitchFamily="34" charset="0"/>
              </a:rPr>
              <a:t> di </a:t>
            </a:r>
            <a:r>
              <a:rPr lang="en-US" sz="2400" dirty="0" err="1">
                <a:latin typeface="Calibri Light" panose="020F0302020204030204" pitchFamily="34" charset="0"/>
              </a:rPr>
              <a:t>luar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cabang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kekuasaan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eksekutif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>
                <a:latin typeface="Calibri Light" panose="020F0302020204030204" pitchFamily="34" charset="0"/>
              </a:rPr>
              <a:t>legislatif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>
                <a:latin typeface="Calibri Light" panose="020F0302020204030204" pitchFamily="34" charset="0"/>
              </a:rPr>
              <a:t>maupun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yudikatif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err="1">
                <a:latin typeface="Calibri Light" panose="020F0302020204030204" pitchFamily="34" charset="0"/>
              </a:rPr>
              <a:t>namun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justru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mempunyai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fungsi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 smtClean="0">
                <a:latin typeface="Calibri Light" panose="020F0302020204030204" pitchFamily="34" charset="0"/>
              </a:rPr>
              <a:t>campur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>
                <a:latin typeface="Calibri Light" panose="020F0302020204030204" pitchFamily="34" charset="0"/>
              </a:rPr>
              <a:t>sari </a:t>
            </a:r>
            <a:r>
              <a:rPr lang="en-US" sz="2400" dirty="0" err="1" smtClean="0">
                <a:latin typeface="Calibri Light" panose="020F0302020204030204" pitchFamily="34" charset="0"/>
              </a:rPr>
              <a:t>ketiganya</a:t>
            </a:r>
            <a:r>
              <a:rPr lang="en-US" sz="2400" dirty="0">
                <a:latin typeface="Calibri Light" panose="020F0302020204030204" pitchFamily="34" charset="0"/>
              </a:rPr>
              <a:t>.</a:t>
            </a:r>
            <a:r>
              <a:rPr lang="en-US" sz="2400" dirty="0" smtClean="0">
                <a:latin typeface="Calibri Light" panose="020F0302020204030204" pitchFamily="34" charset="0"/>
              </a:rPr>
              <a:t> </a:t>
            </a:r>
            <a:r>
              <a:rPr lang="en-US" sz="2400" dirty="0">
                <a:latin typeface="Calibri Light" panose="020F0302020204030204" pitchFamily="34" charset="0"/>
              </a:rPr>
              <a:t>(</a:t>
            </a:r>
            <a:r>
              <a:rPr lang="en-US" sz="2400" dirty="0" err="1">
                <a:latin typeface="Calibri Light" panose="020F0302020204030204" pitchFamily="34" charset="0"/>
              </a:rPr>
              <a:t>Jimly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Asshidiqie</a:t>
            </a:r>
            <a:r>
              <a:rPr lang="en-US" sz="2400" dirty="0">
                <a:latin typeface="Calibri Light" panose="020F0302020204030204" pitchFamily="34" charset="0"/>
              </a:rPr>
              <a:t> </a:t>
            </a:r>
            <a:r>
              <a:rPr lang="en-US" sz="2400" dirty="0" err="1">
                <a:latin typeface="Calibri Light" panose="020F0302020204030204" pitchFamily="34" charset="0"/>
              </a:rPr>
              <a:t>dalam</a:t>
            </a:r>
            <a:r>
              <a:rPr lang="en-US" sz="2400" dirty="0">
                <a:latin typeface="Calibri Light" panose="020F0302020204030204" pitchFamily="34" charset="0"/>
              </a:rPr>
              <a:t> Denny </a:t>
            </a:r>
            <a:r>
              <a:rPr lang="en-US" sz="2400" dirty="0" err="1">
                <a:latin typeface="Calibri Light" panose="020F0302020204030204" pitchFamily="34" charset="0"/>
              </a:rPr>
              <a:t>Indrayana</a:t>
            </a:r>
            <a:r>
              <a:rPr lang="en-US" sz="2400" dirty="0">
                <a:latin typeface="Calibri Light" panose="020F0302020204030204" pitchFamily="34" charset="0"/>
              </a:rPr>
              <a:t>, </a:t>
            </a:r>
            <a:r>
              <a:rPr lang="en-US" sz="2400" dirty="0" smtClean="0">
                <a:latin typeface="Calibri Light" panose="020F0302020204030204" pitchFamily="34" charset="0"/>
              </a:rPr>
              <a:t>2008)</a:t>
            </a:r>
            <a:endParaRPr lang="en-US" sz="2400" dirty="0">
              <a:latin typeface="Calibri Light" panose="020F0302020204030204" pitchFamily="34" charset="0"/>
            </a:endParaRPr>
          </a:p>
          <a:p>
            <a:endParaRPr lang="en-US" sz="2400" dirty="0">
              <a:latin typeface="Calibri Light" panose="020F0302020204030204" pitchFamily="34" charset="0"/>
            </a:endParaRPr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anchor="t">
            <a:normAutofit fontScale="90000"/>
          </a:bodyPr>
          <a:lstStyle/>
          <a:p>
            <a:pPr>
              <a:lnSpc>
                <a:spcPct val="114000"/>
              </a:lnSpc>
            </a:pPr>
            <a:r>
              <a:rPr lang="en-US" sz="3200" dirty="0" err="1" smtClean="0"/>
              <a:t>Kedudukan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Kewenangan</a:t>
            </a:r>
            <a:r>
              <a:rPr lang="en-US" sz="3200" dirty="0" smtClean="0"/>
              <a:t> </a:t>
            </a:r>
            <a:r>
              <a:rPr lang="en-US" sz="3200" dirty="0" err="1" smtClean="0"/>
              <a:t>Lembaga</a:t>
            </a:r>
            <a:r>
              <a:rPr lang="en-US" sz="3200" dirty="0" smtClean="0"/>
              <a:t> </a:t>
            </a:r>
            <a:r>
              <a:rPr lang="en-US" sz="3200" dirty="0" err="1" smtClean="0"/>
              <a:t>Sampiran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026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ndependent </a:t>
            </a:r>
            <a:r>
              <a:rPr lang="en-US" dirty="0"/>
              <a:t>regulatory </a:t>
            </a:r>
            <a:r>
              <a:rPr lang="en-US" dirty="0" smtClean="0"/>
              <a:t>bodies (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pengatur</a:t>
            </a:r>
            <a:r>
              <a:rPr lang="en-US" dirty="0" smtClean="0"/>
              <a:t> &amp;</a:t>
            </a:r>
            <a:r>
              <a:rPr lang="en-US" dirty="0" err="1" smtClean="0"/>
              <a:t>pengawas</a:t>
            </a:r>
            <a:r>
              <a:rPr lang="en-US" dirty="0" smtClean="0"/>
              <a:t> yang </a:t>
            </a:r>
            <a:r>
              <a:rPr lang="en-US" dirty="0" err="1" smtClean="0"/>
              <a:t>independen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regulator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&amp; </a:t>
            </a:r>
            <a:r>
              <a:rPr lang="en-US" dirty="0" err="1" smtClean="0"/>
              <a:t>Fungsi</a:t>
            </a:r>
            <a:r>
              <a:rPr lang="en-US" dirty="0"/>
              <a:t>: Independent regulatory bodies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9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/>
              <a:t>regulasi</a:t>
            </a:r>
            <a:r>
              <a:rPr lang="en-US" dirty="0"/>
              <a:t>/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sektoral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menegakkan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. </a:t>
            </a:r>
            <a:r>
              <a:rPr lang="en-US" dirty="0" err="1" smtClean="0"/>
              <a:t>Misal</a:t>
            </a:r>
            <a:r>
              <a:rPr lang="en-US" dirty="0" smtClean="0"/>
              <a:t>: KPU, KPI.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penghakiman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: MK, KPPU, </a:t>
            </a:r>
            <a:r>
              <a:rPr lang="en-US" dirty="0" err="1" smtClean="0"/>
              <a:t>Dewan</a:t>
            </a:r>
            <a:r>
              <a:rPr lang="en-US" dirty="0" smtClean="0"/>
              <a:t> Pers.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: Ombudsman, </a:t>
            </a:r>
            <a:r>
              <a:rPr lang="en-US" dirty="0" err="1" smtClean="0"/>
              <a:t>Kompolnas</a:t>
            </a:r>
            <a:r>
              <a:rPr lang="en-US" dirty="0" smtClean="0"/>
              <a:t>, </a:t>
            </a:r>
            <a:r>
              <a:rPr lang="en-US" dirty="0" err="1" smtClean="0"/>
              <a:t>Komisi</a:t>
            </a:r>
            <a:r>
              <a:rPr lang="en-US" dirty="0" smtClean="0"/>
              <a:t> </a:t>
            </a:r>
            <a:r>
              <a:rPr lang="en-US" dirty="0" err="1" smtClean="0"/>
              <a:t>Kejaksaan</a:t>
            </a:r>
            <a:r>
              <a:rPr lang="en-US" dirty="0" smtClean="0"/>
              <a:t>, KY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kebijakan</a:t>
            </a:r>
            <a:r>
              <a:rPr lang="en-US" dirty="0" smtClean="0"/>
              <a:t>: KPK, </a:t>
            </a:r>
            <a:r>
              <a:rPr lang="en-US" dirty="0" err="1" smtClean="0"/>
              <a:t>Komnas</a:t>
            </a:r>
            <a:r>
              <a:rPr lang="en-US" dirty="0" smtClean="0"/>
              <a:t> HAM, </a:t>
            </a:r>
            <a:r>
              <a:rPr lang="en-US" dirty="0" err="1" smtClean="0"/>
              <a:t>Komnas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, KPAI, PPATK</a:t>
            </a:r>
          </a:p>
          <a:p>
            <a:pPr marL="624078" indent="-514350">
              <a:buFont typeface="+mj-lt"/>
              <a:buAutoNum type="arabicPeriod"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54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Executive Branch Agencies (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yang menjadi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Diorientasikan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.</a:t>
            </a:r>
          </a:p>
          <a:p>
            <a:r>
              <a:rPr lang="en-US" dirty="0" smtClean="0"/>
              <a:t>Di Indonesia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dikenal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Non </a:t>
            </a:r>
            <a:r>
              <a:rPr lang="en-US" dirty="0" err="1" smtClean="0"/>
              <a:t>Kemetrian</a:t>
            </a:r>
            <a:r>
              <a:rPr lang="en-US" dirty="0" smtClean="0"/>
              <a:t> (LPNK).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/>
              <a:t>: Executive Branch Agencies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4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 marL="109728" lvl="0" indent="0" algn="just">
              <a:lnSpc>
                <a:spcPct val="120000"/>
              </a:lnSpc>
              <a:buNone/>
            </a:pP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" tooltip="Arsip Nasional Republik Indonesia"/>
              </a:rPr>
              <a:t>Arsip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" tooltip="Arsip Nasional Republik Indonesia"/>
              </a:rPr>
              <a:t> Nasional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" tooltip="Arsip Nasional Republik Indonesia"/>
              </a:rPr>
              <a:t>Republik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" tooltip="Arsip Nasional Republik Indonesia"/>
              </a:rPr>
              <a:t> Indonesia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ANRI), </a:t>
            </a:r>
            <a:r>
              <a:rPr lang="en-US" sz="2900" dirty="0" err="1" smtClean="0">
                <a:solidFill>
                  <a:schemeClr val="tx2"/>
                </a:solidFill>
                <a:latin typeface="Calibri Light" panose="020F0302020204030204" pitchFamily="34" charset="0"/>
                <a:hlinkClick r:id="rId3" tooltip="Badan Ekonomi Kreatif"/>
              </a:rPr>
              <a:t>Badan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  <a:hlinkClick r:id="rId3" tooltip="Badan Ekonomi Kreatif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3" tooltip="Badan Ekonomi Kreatif"/>
              </a:rPr>
              <a:t>Ekonomi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3" tooltip="Badan Ekonomi Kreatif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3" tooltip="Badan Ekonomi Kreatif"/>
              </a:rPr>
              <a:t>Kreatif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(BEK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4" tooltip="Badan Intelijen Negara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4" tooltip="Badan Intelijen Negar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4" tooltip="Badan Intelijen Negara"/>
              </a:rPr>
              <a:t>Intelijen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4" tooltip="Badan Intelijen Negara"/>
              </a:rPr>
              <a:t> Negara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(BIN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5" tooltip="Badan Kepegawaian Negara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5" tooltip="Badan Kepegawaian Negar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5" tooltip="Badan Kepegawaian Negara"/>
              </a:rPr>
              <a:t>Kepegawaian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5" tooltip="Badan Kepegawaian Negara"/>
              </a:rPr>
              <a:t> Negara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(BKN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6" tooltip="Badan Keamanan Laut Republik Indonesia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6" tooltip="Badan Keamanan Laut Republik Indonesi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6" tooltip="Badan Keamanan Laut Republik Indonesia"/>
              </a:rPr>
              <a:t>Keamanan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6" tooltip="Badan Keamanan Laut Republik Indonesi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6" tooltip="Badan Keamanan Laut Republik Indonesia"/>
              </a:rPr>
              <a:t>Laut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6" tooltip="Badan Keamanan Laut Republik Indonesi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6" tooltip="Badan Keamanan Laut Republik Indonesia"/>
              </a:rPr>
              <a:t>Republik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6" tooltip="Badan Keamanan Laut Republik Indonesia"/>
              </a:rPr>
              <a:t> Indonesia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</a:rPr>
              <a:t>Bakamla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7" tooltip="Badan Informasi Geospasial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7" tooltip="Badan Informasi Geospasi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7" tooltip="Badan Informasi Geospasial"/>
              </a:rPr>
              <a:t>Informasi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7" tooltip="Badan Informasi Geospasi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7" tooltip="Badan Informasi Geospasial"/>
              </a:rPr>
              <a:t>Geospasial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(BIG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Kependudukan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Keluarga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Berencana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8" tooltip="Badan Kependudukan dan Keluarga Berencana Nasional"/>
              </a:rPr>
              <a:t> Nasional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(BKKBN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9" tooltip="Badan Koordinasi Penanaman Mod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9" tooltip="Badan Koordinasi Penanaman Modal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9" tooltip="Badan Koordinasi Penanaman Mod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9" tooltip="Badan Koordinasi Penanaman Modal"/>
              </a:rPr>
              <a:t>Koordinasi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9" tooltip="Badan Koordinasi Penanaman Mod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9" tooltip="Badan Koordinasi Penanaman Modal"/>
              </a:rPr>
              <a:t>Penanaman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9" tooltip="Badan Koordinasi Penanaman Modal"/>
              </a:rPr>
              <a:t> Modal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(BKPM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Meteorologi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Klimatologi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0" tooltip="Badan Meteorologi, Klimatologi, dan Geofisika"/>
              </a:rPr>
              <a:t>Geofisika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(BMKG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1" tooltip="Badan Narkotik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1" tooltip="Badan Narkotika Nasional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1" tooltip="Badan Narkotik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1" tooltip="Badan Narkotika Nasional"/>
              </a:rPr>
              <a:t>Narkotika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1" tooltip="Badan Narkotika Nasional"/>
              </a:rPr>
              <a:t> Nasional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(BNN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2" tooltip="Badan Nasional Penanggulangan Terorisme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2" tooltip="Badan Nasional Penanggulangan Terorisme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2" tooltip="Badan Nasional Penanggulangan Terorisme"/>
              </a:rPr>
              <a:t> Nasional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2" tooltip="Badan Nasional Penanggulangan Terorisme"/>
              </a:rPr>
              <a:t>Penanggulangan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2" tooltip="Badan Nasional Penanggulangan Terorisme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2" tooltip="Badan Nasional Penanggulangan Terorisme"/>
              </a:rPr>
              <a:t>Terorisme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(BNPT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3" tooltip="Badan Nasional Penanggulangan Bencana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3" tooltip="Badan Nasional Penanggulangan Bencana"/>
              </a:rPr>
              <a:t> Nasional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3" tooltip="Badan Nasional Penanggulangan Bencana"/>
              </a:rPr>
              <a:t>Penanggulangan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3" tooltip="Badan Nasional Penanggulangan Bencan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3" tooltip="Badan Nasional Penanggulangan Bencana"/>
              </a:rPr>
              <a:t>Bencana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BNPB), </a:t>
            </a:r>
            <a:r>
              <a:rPr lang="en-US" sz="2900" dirty="0" err="1" smtClean="0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Badan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 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Nasional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Penempatan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Perlindungan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 Tenaga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Kerja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4" tooltip="Badan Nasional Penempatan dan Perlindungan Tenaga Kerja Indonesia"/>
              </a:rPr>
              <a:t> Indonesia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(BNP2TKI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5" tooltip="Badan Pengawas Keuangan dan Pembangunan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5" tooltip="Badan Pengawas Keuangan dan Pembangunan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5" tooltip="Badan Pengawas Keuangan dan Pembangunan"/>
              </a:rPr>
              <a:t>Pengawas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5" tooltip="Badan Pengawas Keuangan dan Pembangunan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5" tooltip="Badan Pengawas Keuangan dan Pembangunan"/>
              </a:rPr>
              <a:t>Keuangan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5" tooltip="Badan Pengawas Keuangan dan Pembangunan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5" tooltip="Badan Pengawas Keuangan dan Pembangunan"/>
              </a:rPr>
              <a:t>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5" tooltip="Badan Pengawas Keuangan dan Pembangunan"/>
              </a:rPr>
              <a:t> Pembangunan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(BPKP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6" tooltip="Badan Pengawas Tenaga Nuklir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6" tooltip="Badan Pengawas Tenaga Nuklir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6" tooltip="Badan Pengawas Tenaga Nuklir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6" tooltip="Badan Pengawas Tenaga Nuklir"/>
              </a:rPr>
              <a:t>Pengawas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6" tooltip="Badan Pengawas Tenaga Nuklir"/>
              </a:rPr>
              <a:t> Tenaga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6" tooltip="Badan Pengawas Tenaga Nuklir"/>
              </a:rPr>
              <a:t>Nuklir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</a:rPr>
              <a:t>Bapeten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Pengawasan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Obat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7" tooltip="Badan Pengawasan Obat dan Makanan"/>
              </a:rPr>
              <a:t>Makanan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(BPOM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8" tooltip="Badan Pengkajian dan Penerapan Teknologi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8" tooltip="Badan Pengkajian dan Penerapan Teknologi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8" tooltip="Badan Pengkajian dan Penerapan Teknologi"/>
              </a:rPr>
              <a:t>Pengkajian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8" tooltip="Badan Pengkajian dan Penerapan Teknologi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8" tooltip="Badan Pengkajian dan Penerapan Teknologi"/>
              </a:rPr>
              <a:t>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8" tooltip="Badan Pengkajian dan Penerapan Teknologi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8" tooltip="Badan Pengkajian dan Penerapan Teknologi"/>
              </a:rPr>
              <a:t>Penerapan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8" tooltip="Badan Pengkajian dan Penerapan Teknologi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8" tooltip="Badan Pengkajian dan Penerapan Teknologi"/>
              </a:rPr>
              <a:t>Teknologi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(BPPT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9" tooltip="Badan Pusat Statistik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9" tooltip="Badan Pusat Statistik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9" tooltip="Badan Pusat Statistik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9" tooltip="Badan Pusat Statistik"/>
              </a:rPr>
              <a:t>Pusat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19" tooltip="Badan Pusat Statistik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19" tooltip="Badan Pusat Statistik"/>
              </a:rPr>
              <a:t>Statistik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(BPS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0" tooltip="Badan SAR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0" tooltip="Badan SAR Nasional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0" tooltip="Badan SAR Nasional"/>
              </a:rPr>
              <a:t> SAR Nasional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</a:rPr>
              <a:t>Basarnas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1" tooltip="Badan Standardisasi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1" tooltip="Badan Standardisasi Nasional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1" tooltip="Badan Standardisasi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1" tooltip="Badan Standardisasi Nasional"/>
              </a:rPr>
              <a:t>Standardisasi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1" tooltip="Badan Standardisasi Nasional"/>
              </a:rPr>
              <a:t> Nasional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(BSN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2" tooltip="Badan Tenaga Nuklir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2" tooltip="Badan Tenaga Nuklir Nasional"/>
              </a:rPr>
              <a:t>Badan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2" tooltip="Badan Tenaga Nuklir Nasional"/>
              </a:rPr>
              <a:t> Tenaga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2" tooltip="Badan Tenaga Nuklir Nasional"/>
              </a:rPr>
              <a:t>Nuklir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2" tooltip="Badan Tenaga Nuklir Nasional"/>
              </a:rPr>
              <a:t> Nasional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</a:rPr>
              <a:t>Batan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3" tooltip="Lembaga Administrasi Negar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3" tooltip="Lembaga Administrasi Negara"/>
              </a:rPr>
              <a:t>Lembaga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3" tooltip="Lembaga Administrasi Negar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3" tooltip="Lembaga Administrasi Negara"/>
              </a:rPr>
              <a:t>Administrasi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3" tooltip="Lembaga Administrasi Negara"/>
              </a:rPr>
              <a:t> Negara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(LAN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4" tooltip="Lembaga Ilmu Pengetahuan Indonesi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4" tooltip="Lembaga Ilmu Pengetahuan Indonesia"/>
              </a:rPr>
              <a:t>Lembaga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4" tooltip="Lembaga Ilmu Pengetahuan Indonesi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4" tooltip="Lembaga Ilmu Pengetahuan Indonesia"/>
              </a:rPr>
              <a:t>Ilmu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4" tooltip="Lembaga Ilmu Pengetahuan Indonesi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4" tooltip="Lembaga Ilmu Pengetahuan Indonesia"/>
              </a:rPr>
              <a:t>Pengetahuan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4" tooltip="Lembaga Ilmu Pengetahuan Indonesia"/>
              </a:rPr>
              <a:t> Indonesia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(LIPI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Lembaga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Kebijakan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Pengadaan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Barang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/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Jasa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5" tooltip="Lembaga Kebijakan Pengadaan Barang/Jasa Pemerintah"/>
              </a:rPr>
              <a:t>Pemerintah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(LKPP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6" tooltip="Lembaga Ketahanan Nasional"/>
              </a:rPr>
              <a:t>Lembaga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6" tooltip="Lembaga Ketahanan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6" tooltip="Lembaga Ketahanan Nasional"/>
              </a:rPr>
              <a:t>Ketahanan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6" tooltip="Lembaga Ketahanan Nasional"/>
              </a:rPr>
              <a:t> Nasional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</a:rPr>
              <a:t>Lemhanas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7" tooltip="Lembaga Penerbangan dan Antariks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7" tooltip="Lembaga Penerbangan dan Antariksa Nasional"/>
              </a:rPr>
              <a:t>Lembaga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7" tooltip="Lembaga Penerbangan dan Antariks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7" tooltip="Lembaga Penerbangan dan Antariksa Nasional"/>
              </a:rPr>
              <a:t>Penerbangan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7" tooltip="Lembaga Penerbangan dan Antariks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7" tooltip="Lembaga Penerbangan dan Antariksa Nasional"/>
              </a:rPr>
              <a:t>dan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7" tooltip="Lembaga Penerbangan dan Antariksa Nasional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7" tooltip="Lembaga Penerbangan dan Antariksa Nasional"/>
              </a:rPr>
              <a:t>Antariksa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7" tooltip="Lembaga Penerbangan dan Antariksa Nasional"/>
              </a:rPr>
              <a:t> Nasional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</a:rPr>
              <a:t>Lapan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8" tooltip="Perpustakaan Nasional Republik Indonesi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8" tooltip="Perpustakaan Nasional Republik Indonesia"/>
              </a:rPr>
              <a:t>Perpustakaan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8" tooltip="Perpustakaan Nasional Republik Indonesia"/>
              </a:rPr>
              <a:t> Nasional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8" tooltip="Perpustakaan Nasional Republik Indonesia"/>
              </a:rPr>
              <a:t>Republik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8" tooltip="Perpustakaan Nasional Republik Indonesia"/>
              </a:rPr>
              <a:t> Indonesia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err="1" smtClean="0">
                <a:solidFill>
                  <a:schemeClr val="tx2"/>
                </a:solidFill>
                <a:latin typeface="Calibri Light" panose="020F0302020204030204" pitchFamily="34" charset="0"/>
              </a:rPr>
              <a:t>Perpusnas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),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9" tooltip="Lembaga Sandi Negara"/>
              </a:rPr>
              <a:t> 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  <a:hlinkClick r:id="rId29" tooltip="Lembaga Sandi Negara"/>
              </a:rPr>
              <a:t>Lembaga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  <a:hlinkClick r:id="rId29" tooltip="Lembaga Sandi Negara"/>
              </a:rPr>
              <a:t> Sandi Negara</a:t>
            </a:r>
            <a:r>
              <a:rPr lang="en-US" sz="2900" dirty="0">
                <a:solidFill>
                  <a:schemeClr val="tx2"/>
                </a:solidFill>
                <a:latin typeface="Calibri Light" panose="020F0302020204030204" pitchFamily="34" charset="0"/>
              </a:rPr>
              <a:t> (</a:t>
            </a:r>
            <a:r>
              <a:rPr lang="en-US" sz="2900" dirty="0" err="1">
                <a:solidFill>
                  <a:schemeClr val="tx2"/>
                </a:solidFill>
                <a:latin typeface="Calibri Light" panose="020F0302020204030204" pitchFamily="34" charset="0"/>
              </a:rPr>
              <a:t>Lemsaneg</a:t>
            </a:r>
            <a:r>
              <a:rPr lang="en-US" sz="2900" dirty="0" smtClean="0">
                <a:solidFill>
                  <a:schemeClr val="tx2"/>
                </a:solidFill>
                <a:latin typeface="Calibri Light" panose="020F0302020204030204" pitchFamily="34" charset="0"/>
              </a:rPr>
              <a:t>).</a:t>
            </a:r>
            <a:endParaRPr lang="en-US" sz="2900" dirty="0">
              <a:solidFill>
                <a:schemeClr val="tx2"/>
              </a:solidFill>
              <a:latin typeface="Calibri Light" panose="020F03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CONTOH</a:t>
            </a:r>
            <a:r>
              <a:rPr lang="en-US" dirty="0" smtClean="0"/>
              <a:t>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4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err="1"/>
              <a:t>Ketegangan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smtClean="0"/>
              <a:t>SAI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kepolisian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kejaksaan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yang </a:t>
            </a:r>
            <a:r>
              <a:rPr lang="en-US" dirty="0" err="1" smtClean="0"/>
              <a:t>berujung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 smtClean="0"/>
              <a:t>pembubaran</a:t>
            </a:r>
            <a:r>
              <a:rPr lang="en-US" dirty="0" smtClean="0"/>
              <a:t> SAI.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lasannya</a:t>
            </a:r>
            <a:r>
              <a:rPr lang="en-US" dirty="0" smtClean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 smtClean="0"/>
              <a:t>bervariasi</a:t>
            </a:r>
            <a:r>
              <a:rPr lang="en-US" dirty="0" smtClean="0"/>
              <a:t>: </a:t>
            </a:r>
          </a:p>
          <a:p>
            <a:pPr marL="109728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Pemborosan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</a:t>
            </a:r>
          </a:p>
          <a:p>
            <a:pPr marL="109728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Tumpang</a:t>
            </a:r>
            <a:r>
              <a:rPr lang="en-US" dirty="0" smtClean="0"/>
              <a:t> </a:t>
            </a:r>
            <a:r>
              <a:rPr lang="en-US" dirty="0" err="1" smtClean="0"/>
              <a:t>tindih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&amp;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</a:p>
          <a:p>
            <a:pPr marL="109728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Rivalitas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Tantangan</a:t>
            </a:r>
            <a:r>
              <a:rPr lang="en-US" dirty="0" smtClean="0"/>
              <a:t> SAI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4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197</TotalTime>
  <Words>722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Lembaga Sampiran Negara (State Auxilary Institutions)</vt:lpstr>
      <vt:lpstr>Mengapa Perlu Dibentuk Lembaga Sampiran?</vt:lpstr>
      <vt:lpstr>Mengapa Perlu Dibentuk Lembaga Sampiran?</vt:lpstr>
      <vt:lpstr>Kedudukan dan Kewenangan Lembaga Sampiran</vt:lpstr>
      <vt:lpstr>Jenis &amp; Fungsi: Independent regulatory bodies</vt:lpstr>
      <vt:lpstr>Contoh:</vt:lpstr>
      <vt:lpstr>Jenis dan Fungsi: Executive Branch Agencies</vt:lpstr>
      <vt:lpstr>CONTOH: </vt:lpstr>
      <vt:lpstr>Tantangan SAI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Lembaga Sampiran Negara (State Auxilary Organs)</dc:title>
  <dc:creator>ismail - [2010]</dc:creator>
  <cp:lastModifiedBy>ismail - [2010]</cp:lastModifiedBy>
  <cp:revision>11</cp:revision>
  <dcterms:created xsi:type="dcterms:W3CDTF">2016-11-17T03:10:49Z</dcterms:created>
  <dcterms:modified xsi:type="dcterms:W3CDTF">2016-11-29T04:35:22Z</dcterms:modified>
</cp:coreProperties>
</file>