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Roboto"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2" d="100"/>
          <a:sy n="102" d="100"/>
        </p:scale>
        <p:origin x="-456" y="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00816747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7938245a0d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7938245a0d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7938245a0d_0_8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7938245a0d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7938245a0d_0_8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7938245a0d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7938245a0d_0_9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7938245a0d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938245a0d_0_9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938245a0d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7938245a0d_0_10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7938245a0d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1600"/>
              </a:spcBef>
              <a:spcAft>
                <a:spcPts val="0"/>
              </a:spcAft>
              <a:buClr>
                <a:schemeClr val="lt1"/>
              </a:buClr>
              <a:buSzPts val="1400"/>
              <a:buChar char="○"/>
              <a:defRPr>
                <a:solidFill>
                  <a:schemeClr val="lt1"/>
                </a:solidFill>
              </a:defRPr>
            </a:lvl2pPr>
            <a:lvl3pPr marL="1371600" lvl="2" indent="-317500" algn="ctr">
              <a:spcBef>
                <a:spcPts val="1600"/>
              </a:spcBef>
              <a:spcAft>
                <a:spcPts val="0"/>
              </a:spcAft>
              <a:buClr>
                <a:schemeClr val="lt1"/>
              </a:buClr>
              <a:buSzPts val="1400"/>
              <a:buChar char="■"/>
              <a:defRPr>
                <a:solidFill>
                  <a:schemeClr val="lt1"/>
                </a:solidFill>
              </a:defRPr>
            </a:lvl3pPr>
            <a:lvl4pPr marL="1828800" lvl="3" indent="-317500" algn="ctr">
              <a:spcBef>
                <a:spcPts val="1600"/>
              </a:spcBef>
              <a:spcAft>
                <a:spcPts val="0"/>
              </a:spcAft>
              <a:buClr>
                <a:schemeClr val="lt1"/>
              </a:buClr>
              <a:buSzPts val="1400"/>
              <a:buChar char="●"/>
              <a:defRPr>
                <a:solidFill>
                  <a:schemeClr val="lt1"/>
                </a:solidFill>
              </a:defRPr>
            </a:lvl4pPr>
            <a:lvl5pPr marL="2286000" lvl="4" indent="-317500" algn="ctr">
              <a:spcBef>
                <a:spcPts val="1600"/>
              </a:spcBef>
              <a:spcAft>
                <a:spcPts val="0"/>
              </a:spcAft>
              <a:buClr>
                <a:schemeClr val="lt1"/>
              </a:buClr>
              <a:buSzPts val="1400"/>
              <a:buChar char="○"/>
              <a:defRPr>
                <a:solidFill>
                  <a:schemeClr val="lt1"/>
                </a:solidFill>
              </a:defRPr>
            </a:lvl5pPr>
            <a:lvl6pPr marL="2743200" lvl="5" indent="-317500" algn="ctr">
              <a:spcBef>
                <a:spcPts val="1600"/>
              </a:spcBef>
              <a:spcAft>
                <a:spcPts val="0"/>
              </a:spcAft>
              <a:buClr>
                <a:schemeClr val="lt1"/>
              </a:buClr>
              <a:buSzPts val="1400"/>
              <a:buChar char="■"/>
              <a:defRPr>
                <a:solidFill>
                  <a:schemeClr val="lt1"/>
                </a:solidFill>
              </a:defRPr>
            </a:lvl6pPr>
            <a:lvl7pPr marL="3200400" lvl="6" indent="-317500" algn="ctr">
              <a:spcBef>
                <a:spcPts val="1600"/>
              </a:spcBef>
              <a:spcAft>
                <a:spcPts val="0"/>
              </a:spcAft>
              <a:buClr>
                <a:schemeClr val="lt1"/>
              </a:buClr>
              <a:buSzPts val="1400"/>
              <a:buChar char="●"/>
              <a:defRPr>
                <a:solidFill>
                  <a:schemeClr val="lt1"/>
                </a:solidFill>
              </a:defRPr>
            </a:lvl7pPr>
            <a:lvl8pPr marL="3657600" lvl="7" indent="-317500" algn="ctr">
              <a:spcBef>
                <a:spcPts val="1600"/>
              </a:spcBef>
              <a:spcAft>
                <a:spcPts val="0"/>
              </a:spcAft>
              <a:buClr>
                <a:schemeClr val="lt1"/>
              </a:buClr>
              <a:buSzPts val="1400"/>
              <a:buChar char="○"/>
              <a:defRPr>
                <a:solidFill>
                  <a:schemeClr val="lt1"/>
                </a:solidFill>
              </a:defRPr>
            </a:lvl8pPr>
            <a:lvl9pPr marL="4114800" lvl="8" indent="-317500" algn="ctr">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id"/>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086327"/>
            <a:ext cx="8222100" cy="1527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 sz="3000"/>
              <a:t>Konfidensalitas dan kepentingan umum </a:t>
            </a:r>
            <a:endParaRPr sz="3000"/>
          </a:p>
        </p:txBody>
      </p:sp>
      <p:sp>
        <p:nvSpPr>
          <p:cNvPr id="86" name="Google Shape;86;p13"/>
          <p:cNvSpPr txBox="1">
            <a:spLocks noGrp="1"/>
          </p:cNvSpPr>
          <p:nvPr>
            <p:ph type="subTitle" idx="1"/>
          </p:nvPr>
        </p:nvSpPr>
        <p:spPr>
          <a:xfrm>
            <a:off x="598100" y="2715950"/>
            <a:ext cx="8222100" cy="132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konfidensalitas adalah kewajiban untuk menyembunyikan nama narasumber informasi atau informasi itu sendiri dari pihak tertentu dalam kondisi tertentu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311700" y="83625"/>
            <a:ext cx="6643800" cy="114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t>Alvin Day (2003) menegaskan dalam perspektif komunikasi  adanya tiga jenis hubungan yang meniscayakan konfidensialitas:</a:t>
            </a:r>
            <a:endParaRPr sz="2400"/>
          </a:p>
          <a:p>
            <a:pPr marL="0" lvl="0" indent="0" algn="l" rtl="0">
              <a:spcBef>
                <a:spcPts val="0"/>
              </a:spcBef>
              <a:spcAft>
                <a:spcPts val="0"/>
              </a:spcAft>
              <a:buNone/>
            </a:pPr>
            <a:endParaRPr sz="2400"/>
          </a:p>
        </p:txBody>
      </p:sp>
      <p:sp>
        <p:nvSpPr>
          <p:cNvPr id="92" name="Google Shape;92;p14"/>
          <p:cNvSpPr txBox="1">
            <a:spLocks noGrp="1"/>
          </p:cNvSpPr>
          <p:nvPr>
            <p:ph type="body" idx="1"/>
          </p:nvPr>
        </p:nvSpPr>
        <p:spPr>
          <a:xfrm>
            <a:off x="311700" y="1672675"/>
            <a:ext cx="6922500" cy="2896200"/>
          </a:xfrm>
          <a:prstGeom prst="rect">
            <a:avLst/>
          </a:prstGeom>
          <a:solidFill>
            <a:srgbClr val="FF9900"/>
          </a:solidFill>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id"/>
              <a:t>Janji cepat (express promisses): janji seorang jurnalis untuk tidak menyebut narasumber pada saat wawancara</a:t>
            </a:r>
            <a:endParaRPr/>
          </a:p>
          <a:p>
            <a:pPr marL="457200" lvl="0" indent="-342900" algn="l" rtl="0">
              <a:spcBef>
                <a:spcPts val="0"/>
              </a:spcBef>
              <a:spcAft>
                <a:spcPts val="0"/>
              </a:spcAft>
              <a:buSzPts val="1800"/>
              <a:buAutoNum type="arabicPeriod"/>
            </a:pPr>
            <a:r>
              <a:rPr lang="id"/>
              <a:t>Hubungan yang memerlukan loyalitas; hubungan antara sopir dan majikan, sahabat karib dan lain-lain</a:t>
            </a:r>
            <a:endParaRPr/>
          </a:p>
          <a:p>
            <a:pPr marL="457200" lvl="0" indent="-342900" algn="l" rtl="0">
              <a:spcBef>
                <a:spcPts val="0"/>
              </a:spcBef>
              <a:spcAft>
                <a:spcPts val="0"/>
              </a:spcAft>
              <a:buSzPts val="1800"/>
              <a:buAutoNum type="arabicPeriod"/>
            </a:pPr>
            <a:r>
              <a:rPr lang="id"/>
              <a:t>Hubungan konfidensialitas yang dilindungi oleh hukum contoh pasien dengan dokter, rohaniawan dan jemaah, pengacara dan klien, jurnalis dan narasumber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contoh kasus pada jurnalis</a:t>
            </a:r>
            <a:endParaRPr/>
          </a:p>
        </p:txBody>
      </p:sp>
      <p:sp>
        <p:nvSpPr>
          <p:cNvPr id="98" name="Google Shape;98;p15"/>
          <p:cNvSpPr txBox="1">
            <a:spLocks noGrp="1"/>
          </p:cNvSpPr>
          <p:nvPr>
            <p:ph type="body" idx="1"/>
          </p:nvPr>
        </p:nvSpPr>
        <p:spPr>
          <a:xfrm>
            <a:off x="311700" y="1229875"/>
            <a:ext cx="5180400" cy="3339000"/>
          </a:xfrm>
          <a:prstGeom prst="rect">
            <a:avLst/>
          </a:prstGeom>
          <a:solidFill>
            <a:srgbClr val="C9DAF8"/>
          </a:solidFill>
        </p:spPr>
        <p:txBody>
          <a:bodyPr spcFirstLastPara="1" wrap="square" lIns="91425" tIns="91425" rIns="91425" bIns="91425" anchor="t" anchorCtr="0">
            <a:noAutofit/>
          </a:bodyPr>
          <a:lstStyle/>
          <a:p>
            <a:pPr marL="0" lvl="0" indent="0" algn="l" rtl="0">
              <a:spcBef>
                <a:spcPts val="0"/>
              </a:spcBef>
              <a:spcAft>
                <a:spcPts val="1600"/>
              </a:spcAft>
              <a:buNone/>
            </a:pPr>
            <a:r>
              <a:rPr lang="id"/>
              <a:t>Kasus wartawan dalam kasus Watergate yakni skandal politik yang terjadi di USA dan narasumber misterius Deep Throat.  Terjadi pada tahun 1972, yang akhirnya menumbangkan Presiden Nixon 1972 dan mengungkapkan berbagai aktivitas pengintaian, penyuapan dan sabotase.  Dua wartawan Washington Post  Bob Woodward dan Carl Bernstein menjadi wartawan yang cukup berani dan kasus ini membuat media massa memiliki peran sebagai kontrol sosial.  </a:t>
            </a:r>
            <a:endParaRPr/>
          </a:p>
        </p:txBody>
      </p:sp>
      <p:pic>
        <p:nvPicPr>
          <p:cNvPr id="99" name="Google Shape;99;p15"/>
          <p:cNvPicPr preferRelativeResize="0"/>
          <p:nvPr/>
        </p:nvPicPr>
        <p:blipFill>
          <a:blip r:embed="rId3">
            <a:alphaModFix/>
          </a:blip>
          <a:stretch>
            <a:fillRect/>
          </a:stretch>
        </p:blipFill>
        <p:spPr>
          <a:xfrm>
            <a:off x="5644500" y="1170200"/>
            <a:ext cx="3347100" cy="2886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311700" y="139400"/>
            <a:ext cx="8520600" cy="87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t>Ada lima hal yang menjadi alasan mengapa konfidensialitas merupakan nilai yang perlu dijaga, (Mufid, 2015:205)</a:t>
            </a:r>
            <a:endParaRPr sz="2400"/>
          </a:p>
          <a:p>
            <a:pPr marL="0" lvl="0" indent="0" algn="l" rtl="0">
              <a:spcBef>
                <a:spcPts val="0"/>
              </a:spcBef>
              <a:spcAft>
                <a:spcPts val="0"/>
              </a:spcAft>
              <a:buNone/>
            </a:pPr>
            <a:endParaRPr sz="2400"/>
          </a:p>
        </p:txBody>
      </p:sp>
      <p:sp>
        <p:nvSpPr>
          <p:cNvPr id="105" name="Google Shape;105;p16"/>
          <p:cNvSpPr txBox="1">
            <a:spLocks noGrp="1"/>
          </p:cNvSpPr>
          <p:nvPr>
            <p:ph type="body" idx="1"/>
          </p:nvPr>
        </p:nvSpPr>
        <p:spPr>
          <a:xfrm>
            <a:off x="311700" y="1229875"/>
            <a:ext cx="5668200" cy="3565200"/>
          </a:xfrm>
          <a:prstGeom prst="rect">
            <a:avLst/>
          </a:prstGeom>
          <a:solidFill>
            <a:srgbClr val="FFF2CC"/>
          </a:solidFill>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id"/>
              <a:t>Kemampuan untuk menyimpan rahasia merupakan perwujudan otonomi individu</a:t>
            </a:r>
            <a:endParaRPr/>
          </a:p>
          <a:p>
            <a:pPr marL="457200" lvl="0" indent="-342900" algn="l" rtl="0">
              <a:spcBef>
                <a:spcPts val="0"/>
              </a:spcBef>
              <a:spcAft>
                <a:spcPts val="0"/>
              </a:spcAft>
              <a:buSzPts val="1800"/>
              <a:buAutoNum type="arabicPeriod"/>
            </a:pPr>
            <a:r>
              <a:rPr lang="id"/>
              <a:t>setiap orang membutuhkan ruang pribadi dan konfidensialitas mewujudkan ruang pribadi (</a:t>
            </a:r>
            <a:r>
              <a:rPr lang="id" i="1"/>
              <a:t>privat sphere).</a:t>
            </a:r>
            <a:endParaRPr i="1"/>
          </a:p>
          <a:p>
            <a:pPr marL="457200" lvl="0" indent="-342900" algn="l" rtl="0">
              <a:spcBef>
                <a:spcPts val="0"/>
              </a:spcBef>
              <a:spcAft>
                <a:spcPts val="0"/>
              </a:spcAft>
              <a:buSzPts val="1800"/>
              <a:buAutoNum type="arabicPeriod"/>
            </a:pPr>
            <a:r>
              <a:rPr lang="id"/>
              <a:t>Konfidentialitas menumbuhkan rasa saling mempercayai</a:t>
            </a:r>
            <a:endParaRPr/>
          </a:p>
          <a:p>
            <a:pPr marL="457200" lvl="0" indent="-342900" algn="l" rtl="0">
              <a:spcBef>
                <a:spcPts val="0"/>
              </a:spcBef>
              <a:spcAft>
                <a:spcPts val="0"/>
              </a:spcAft>
              <a:buSzPts val="1800"/>
              <a:buAutoNum type="arabicPeriod"/>
            </a:pPr>
            <a:r>
              <a:rPr lang="id"/>
              <a:t>Konfidentialitas penting untuk mencegah tindakan menyakiti orang lain</a:t>
            </a:r>
            <a:endParaRPr/>
          </a:p>
          <a:p>
            <a:pPr marL="457200" lvl="0" indent="-342900" algn="l" rtl="0">
              <a:spcBef>
                <a:spcPts val="0"/>
              </a:spcBef>
              <a:spcAft>
                <a:spcPts val="0"/>
              </a:spcAft>
              <a:buSzPts val="1800"/>
              <a:buAutoNum type="arabicPeriod"/>
            </a:pPr>
            <a:r>
              <a:rPr lang="id"/>
              <a:t>Konfidentialitas merupakan sarana untuk mewujudkan tujuan kelompok sosial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konfidensialitas vs kepentingan umum</a:t>
            </a:r>
            <a:endParaRPr/>
          </a:p>
        </p:txBody>
      </p:sp>
      <p:sp>
        <p:nvSpPr>
          <p:cNvPr id="111" name="Google Shape;111;p17"/>
          <p:cNvSpPr txBox="1">
            <a:spLocks noGrp="1"/>
          </p:cNvSpPr>
          <p:nvPr>
            <p:ph type="body" idx="1"/>
          </p:nvPr>
        </p:nvSpPr>
        <p:spPr>
          <a:xfrm>
            <a:off x="311700" y="1229875"/>
            <a:ext cx="5305800" cy="232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Menurut Alvin Day, demi kepentingan publik maka konfidensialitas boleh dilanggar kecuali dalam PRAKTEK JURNALISME. Mengapa? karena pers diatur dalam hukum pers dan pelanggaran tersebut akan menjatuhkan kredibiltas media tersebut.</a:t>
            </a:r>
            <a:endParaRPr/>
          </a:p>
          <a:p>
            <a:pPr marL="0" lvl="0" indent="0" algn="l"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contoh kasus:</a:t>
            </a:r>
            <a:endParaRPr/>
          </a:p>
        </p:txBody>
      </p:sp>
      <p:sp>
        <p:nvSpPr>
          <p:cNvPr id="117" name="Google Shape;117;p18"/>
          <p:cNvSpPr txBox="1">
            <a:spLocks noGrp="1"/>
          </p:cNvSpPr>
          <p:nvPr>
            <p:ph type="body" idx="1"/>
          </p:nvPr>
        </p:nvSpPr>
        <p:spPr>
          <a:xfrm>
            <a:off x="311700" y="1313500"/>
            <a:ext cx="5542800" cy="3339000"/>
          </a:xfrm>
          <a:prstGeom prst="rect">
            <a:avLst/>
          </a:prstGeom>
          <a:solidFill>
            <a:srgbClr val="D9D2E9"/>
          </a:solidFill>
        </p:spPr>
        <p:txBody>
          <a:bodyPr spcFirstLastPara="1" wrap="square" lIns="91425" tIns="91425" rIns="91425" bIns="91425" anchor="t" anchorCtr="0">
            <a:noAutofit/>
          </a:bodyPr>
          <a:lstStyle/>
          <a:p>
            <a:pPr marL="0" lvl="0" indent="0" algn="l" rtl="0">
              <a:spcBef>
                <a:spcPts val="0"/>
              </a:spcBef>
              <a:spcAft>
                <a:spcPts val="1600"/>
              </a:spcAft>
              <a:buNone/>
            </a:pPr>
            <a:r>
              <a:rPr lang="id"/>
              <a:t>Inu Kencana Syafii,  Mantan dosen IPDN membongkar kasus aib yang terjadi di IPDN.  Sebagai seorang pegawai negeri sipil seharusnya ia menjaga rahasia institusi dimana ia mengabdi namun untuk kepentingan yang lebih besar maka secara etis Inu Kencana boleh melanggar konfidensialitas tersebut.  Dalam hal ini ia menerima konsekuensi harus dipecat dari IPDN.     </a:t>
            </a:r>
            <a:endParaRPr/>
          </a:p>
        </p:txBody>
      </p:sp>
      <p:pic>
        <p:nvPicPr>
          <p:cNvPr id="118" name="Google Shape;118;p18"/>
          <p:cNvPicPr preferRelativeResize="0"/>
          <p:nvPr/>
        </p:nvPicPr>
        <p:blipFill>
          <a:blip r:embed="rId3">
            <a:alphaModFix/>
          </a:blip>
          <a:stretch>
            <a:fillRect/>
          </a:stretch>
        </p:blipFill>
        <p:spPr>
          <a:xfrm>
            <a:off x="6006900" y="641200"/>
            <a:ext cx="2732875" cy="31920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311700" y="410000"/>
            <a:ext cx="8520600" cy="607800"/>
          </a:xfrm>
          <a:prstGeom prst="rect">
            <a:avLst/>
          </a:prstGeom>
          <a:solidFill>
            <a:srgbClr val="FFF2CC"/>
          </a:solidFill>
        </p:spPr>
        <p:txBody>
          <a:bodyPr spcFirstLastPara="1" wrap="square" lIns="91425" tIns="91425" rIns="91425" bIns="91425" anchor="t" anchorCtr="0">
            <a:noAutofit/>
          </a:bodyPr>
          <a:lstStyle/>
          <a:p>
            <a:pPr marL="0" lvl="0" indent="0" algn="l" rtl="0">
              <a:spcBef>
                <a:spcPts val="0"/>
              </a:spcBef>
              <a:spcAft>
                <a:spcPts val="0"/>
              </a:spcAft>
              <a:buNone/>
            </a:pPr>
            <a:r>
              <a:rPr lang="id"/>
              <a:t>Kesimpulan </a:t>
            </a:r>
            <a:endParaRPr/>
          </a:p>
        </p:txBody>
      </p:sp>
      <p:sp>
        <p:nvSpPr>
          <p:cNvPr id="124" name="Google Shape;124;p19"/>
          <p:cNvSpPr txBox="1">
            <a:spLocks noGrp="1"/>
          </p:cNvSpPr>
          <p:nvPr>
            <p:ph type="body" idx="1"/>
          </p:nvPr>
        </p:nvSpPr>
        <p:spPr>
          <a:xfrm>
            <a:off x="311700" y="932975"/>
            <a:ext cx="8520600" cy="4028400"/>
          </a:xfrm>
          <a:prstGeom prst="rect">
            <a:avLst/>
          </a:prstGeom>
          <a:solidFill>
            <a:srgbClr val="E06666"/>
          </a:solidFill>
        </p:spPr>
        <p:txBody>
          <a:bodyPr spcFirstLastPara="1" wrap="square" lIns="91425" tIns="91425" rIns="91425" bIns="91425" anchor="t" anchorCtr="0">
            <a:noAutofit/>
          </a:bodyPr>
          <a:lstStyle/>
          <a:p>
            <a:pPr marL="0" lvl="0" indent="0" algn="l" rtl="0">
              <a:spcBef>
                <a:spcPts val="0"/>
              </a:spcBef>
              <a:spcAft>
                <a:spcPts val="0"/>
              </a:spcAft>
              <a:buNone/>
            </a:pPr>
            <a:r>
              <a:rPr lang="id"/>
              <a:t>K</a:t>
            </a:r>
            <a:r>
              <a:rPr lang="id" sz="2400"/>
              <a:t>erahasiaan adalah sebuah status atau keadaan dimana hal-hal tertentu menjadi tertutup bagi pihak-pihak yang tidak seharusnya memiliki akses dan meliputi semua hal yang bersifat lisan maupun tulisan.</a:t>
            </a:r>
            <a:endParaRPr sz="2400"/>
          </a:p>
          <a:p>
            <a:pPr marL="0" lvl="0" indent="0" algn="l" rtl="0">
              <a:spcBef>
                <a:spcPts val="1600"/>
              </a:spcBef>
              <a:spcAft>
                <a:spcPts val="1600"/>
              </a:spcAft>
              <a:buNone/>
            </a:pPr>
            <a:r>
              <a:rPr lang="id" sz="2400"/>
              <a:t>Idealnya mengungkapkan kerahasiaan harus mempertimbangkan kepentingan publik bukan untuk kepentingan orang tertentu/golongan agar masyarakat tidak dibingungkan dengan informasi-informasi yang belum diketahui kebenarannya. </a:t>
            </a:r>
            <a:endParaRPr sz="2400"/>
          </a:p>
        </p:txBody>
      </p:sp>
    </p:spTree>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370</Words>
  <Application>Microsoft Office PowerPoint</Application>
  <PresentationFormat>On-screen Show (16:9)</PresentationFormat>
  <Paragraphs>21</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Roboto</vt:lpstr>
      <vt:lpstr>Geometric</vt:lpstr>
      <vt:lpstr>Konfidensalitas dan kepentingan umum </vt:lpstr>
      <vt:lpstr>Alvin Day (2003) menegaskan dalam perspektif komunikasi  adanya tiga jenis hubungan yang meniscayakan konfidensialitas: </vt:lpstr>
      <vt:lpstr>contoh kasus pada jurnalis</vt:lpstr>
      <vt:lpstr>Ada lima hal yang menjadi alasan mengapa konfidensialitas merupakan nilai yang perlu dijaga, (Mufid, 2015:205) </vt:lpstr>
      <vt:lpstr>konfidensialitas vs kepentingan umum</vt:lpstr>
      <vt:lpstr>contoh kasus:</vt:lpstr>
      <vt:lpstr>Kesimpulan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Konfidensalitas dan kepentingan umum </dc:title>
  <dc:creator>BU FAJAR</dc:creator>
  <cp:lastModifiedBy>BU FAJAR</cp:lastModifiedBy>
  <cp:revision>1</cp:revision>
  <dcterms:modified xsi:type="dcterms:W3CDTF">2019-11-25T04:42:19Z</dcterms:modified>
</cp:coreProperties>
</file>