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3"/>
    <p:sldId id="273" r:id="rId4"/>
    <p:sldId id="257" r:id="rId5"/>
    <p:sldId id="264" r:id="rId6"/>
    <p:sldId id="267" r:id="rId7"/>
    <p:sldId id="269" r:id="rId8"/>
    <p:sldId id="259" r:id="rId9"/>
    <p:sldId id="270" r:id="rId10"/>
    <p:sldId id="272" r:id="rId11"/>
    <p:sldId id="258" r:id="rId12"/>
    <p:sldId id="263" r:id="rId13"/>
    <p:sldId id="274" r:id="rId14"/>
    <p:sldId id="275" r:id="rId15"/>
    <p:sldId id="276"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935587-A74C-467B-AECC-02942EF562B9}" type="datetimeFigureOut">
              <a:rPr lang="id-ID" smtClean="0"/>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CD602C-5E10-4D8C-9F6D-4D3B97F57D89}" type="slidenum">
              <a:rPr lang="id-ID" smtClean="0"/>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E9CD602C-5E10-4D8C-9F6D-4D3B97F57D89}" type="slidenum">
              <a:rPr lang="id-ID" smtClean="0"/>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0D23FCA-3398-48FD-B461-E63B16DE1320}" type="datetimeFigureOut">
              <a:rPr lang="id-ID" smtClean="0"/>
            </a:fld>
            <a:endParaRPr lang="id-ID"/>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6534CA44-5BEE-41AA-8E03-69F63E001C57}" type="slidenum">
              <a:rPr lang="id-ID" smtClean="0"/>
            </a:fld>
            <a:endParaRPr lang="id-ID"/>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id-ID"/>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B0D23FCA-3398-48FD-B461-E63B16DE1320}"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34CA44-5BEE-41AA-8E03-69F63E001C57}" type="slidenum">
              <a:rPr lang="id-ID" smtClean="0"/>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B0D23FCA-3398-48FD-B461-E63B16DE1320}"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6534CA44-5BEE-41AA-8E03-69F63E001C57}" type="slidenum">
              <a:rPr lang="id-ID" smtClean="0"/>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B0D23FCA-3398-48FD-B461-E63B16DE1320}"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34CA44-5BEE-41AA-8E03-69F63E001C57}" type="slidenum">
              <a:rPr lang="id-ID" smtClean="0"/>
            </a:fld>
            <a:endParaRPr lang="id-ID"/>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9" name="Date Placeholder 8"/>
          <p:cNvSpPr>
            <a:spLocks noGrp="1"/>
          </p:cNvSpPr>
          <p:nvPr>
            <p:ph type="dt" sz="half" idx="10"/>
          </p:nvPr>
        </p:nvSpPr>
        <p:spPr/>
        <p:txBody>
          <a:bodyPr/>
          <a:lstStyle>
            <a:lvl1pPr>
              <a:defRPr>
                <a:solidFill>
                  <a:srgbClr val="FFFFFF"/>
                </a:solidFill>
              </a:defRPr>
            </a:lvl1pPr>
          </a:lstStyle>
          <a:p>
            <a:fld id="{B0D23FCA-3398-48FD-B461-E63B16DE1320}" type="datetimeFigureOut">
              <a:rPr lang="id-ID" smtClean="0"/>
            </a:fld>
            <a:endParaRPr lang="id-ID"/>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6534CA44-5BEE-41AA-8E03-69F63E001C57}" type="slidenum">
              <a:rPr lang="id-ID" smtClean="0"/>
            </a:fld>
            <a:endParaRPr lang="id-ID"/>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id-ID"/>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B0D23FCA-3398-48FD-B461-E63B16DE1320}"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534CA44-5BEE-41AA-8E03-69F63E001C57}" type="slidenum">
              <a:rPr lang="id-ID" smtClean="0"/>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B0D23FCA-3398-48FD-B461-E63B16DE1320}" type="datetimeFigureOut">
              <a:rPr lang="id-ID" smtClean="0"/>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534CA44-5BEE-41AA-8E03-69F63E001C57}" type="slidenum">
              <a:rPr lang="id-ID" smtClean="0"/>
            </a:fld>
            <a:endParaRPr lang="id-ID"/>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0D23FCA-3398-48FD-B461-E63B16DE1320}" type="datetimeFigureOut">
              <a:rPr lang="id-ID" smtClean="0"/>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534CA44-5BEE-41AA-8E03-69F63E001C57}" type="slidenum">
              <a:rPr lang="id-ID" smtClean="0"/>
            </a:fld>
            <a:endParaRPr lang="id-ID"/>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0D23FCA-3398-48FD-B461-E63B16DE1320}" type="datetimeFigureOut">
              <a:rPr lang="id-ID" smtClean="0"/>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534CA44-5BEE-41AA-8E03-69F63E001C57}" type="slidenum">
              <a:rPr lang="id-ID" smtClean="0"/>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B0D23FCA-3398-48FD-B461-E63B16DE1320}"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6534CA44-5BEE-41AA-8E03-69F63E001C57}" type="slidenum">
              <a:rPr lang="id-ID" smtClean="0"/>
            </a:fld>
            <a:endParaRPr lang="id-ID"/>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B0D23FCA-3398-48FD-B461-E63B16DE1320}"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534CA44-5BEE-41AA-8E03-69F63E001C57}" type="slidenum">
              <a:rPr lang="id-ID" smtClean="0"/>
            </a:fld>
            <a:endParaRPr lang="id-ID"/>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B0D23FCA-3398-48FD-B461-E63B16DE1320}" type="datetimeFigureOut">
              <a:rPr lang="id-ID" smtClean="0"/>
            </a:fld>
            <a:endParaRPr lang="id-ID"/>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id-ID"/>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6534CA44-5BEE-41AA-8E03-69F63E001C57}" type="slidenum">
              <a:rPr lang="id-ID" smtClean="0"/>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anose="05020102010507070707"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anose="05000000000000000000"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anose="05000000000000000000"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anose="05000000000000000000"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anose="05000000000000000000"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anose="05000000000000000000"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anose="05000000000000000000"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anose="05000000000000000000"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anose="05000000000000000000"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052960"/>
            <a:ext cx="2133600" cy="1828800"/>
          </a:xfrm>
        </p:spPr>
        <p:txBody>
          <a:bodyPr/>
          <a:lstStyle/>
          <a:p>
            <a:endParaRPr lang="id-ID" dirty="0"/>
          </a:p>
        </p:txBody>
      </p:sp>
      <p:sp>
        <p:nvSpPr>
          <p:cNvPr id="2" name="Title 1"/>
          <p:cNvSpPr>
            <a:spLocks noGrp="1"/>
          </p:cNvSpPr>
          <p:nvPr>
            <p:ph type="title"/>
          </p:nvPr>
        </p:nvSpPr>
        <p:spPr/>
        <p:txBody>
          <a:bodyPr/>
          <a:lstStyle/>
          <a:p>
            <a:r>
              <a:rPr lang="id-ID" dirty="0" smtClean="0"/>
              <a:t>PENDEKATAN PLURALIS DALAM KEBIJAKAN PUBLIK</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700808"/>
            <a:ext cx="8407893" cy="4950289"/>
          </a:xfrm>
        </p:spPr>
        <p:txBody>
          <a:bodyPr>
            <a:normAutofit fontScale="85000" lnSpcReduction="20000"/>
          </a:bodyPr>
          <a:lstStyle/>
          <a:p>
            <a:pPr marL="45720" indent="0" algn="just">
              <a:buNone/>
            </a:pPr>
            <a:r>
              <a:rPr lang="id-ID" dirty="0"/>
              <a:t>S</a:t>
            </a:r>
            <a:r>
              <a:rPr lang="de-DE" dirty="0" smtClean="0"/>
              <a:t>etidaknya </a:t>
            </a:r>
            <a:r>
              <a:rPr lang="de-DE" dirty="0"/>
              <a:t>terdapat </a:t>
            </a:r>
            <a:r>
              <a:rPr lang="id-ID" dirty="0" smtClean="0"/>
              <a:t>4 </a:t>
            </a:r>
            <a:r>
              <a:rPr lang="de-DE" dirty="0" smtClean="0"/>
              <a:t>konsep </a:t>
            </a:r>
            <a:r>
              <a:rPr lang="de-DE" dirty="0"/>
              <a:t>kunci yang dimiliki oleh pendekatan </a:t>
            </a:r>
            <a:r>
              <a:rPr lang="de-DE" dirty="0" smtClean="0"/>
              <a:t>pluralis. </a:t>
            </a:r>
            <a:endParaRPr lang="id-ID" dirty="0"/>
          </a:p>
          <a:p>
            <a:pPr algn="just"/>
            <a:r>
              <a:rPr lang="de-DE" b="1" i="1" dirty="0"/>
              <a:t>Pertama</a:t>
            </a:r>
            <a:r>
              <a:rPr lang="de-DE" dirty="0"/>
              <a:t>, fragmentasi kekuasaan (</a:t>
            </a:r>
            <a:r>
              <a:rPr lang="de-DE" i="1" dirty="0"/>
              <a:t>fragmentation of power</a:t>
            </a:r>
            <a:r>
              <a:rPr lang="de-DE" dirty="0"/>
              <a:t>). Artinya, tidak ada satu kelompok pun yang dominan, oleh karena itu semua kelompok haruslah melakukan tawar-menawar. Dan kekuasaan itu terbagi, meskipun tidak ada kesamaan. </a:t>
            </a:r>
            <a:endParaRPr lang="id-ID" dirty="0"/>
          </a:p>
          <a:p>
            <a:pPr algn="just"/>
            <a:r>
              <a:rPr lang="de-DE" b="1" i="1" dirty="0"/>
              <a:t>Kedua</a:t>
            </a:r>
            <a:r>
              <a:rPr lang="de-DE" dirty="0"/>
              <a:t>, tawar-menawar/perundingan (</a:t>
            </a:r>
            <a:r>
              <a:rPr lang="de-DE" i="1" dirty="0"/>
              <a:t>bargaining</a:t>
            </a:r>
            <a:r>
              <a:rPr lang="de-DE" dirty="0"/>
              <a:t>). Dalam proses perundingan ini pemerintah bertindak sebagai hakim/wasit. Pemerintah akan membuat kepastian tentang “aturan permainan“ (</a:t>
            </a:r>
            <a:r>
              <a:rPr lang="de-DE" i="1" dirty="0"/>
              <a:t>the rules of the game</a:t>
            </a:r>
            <a:r>
              <a:rPr lang="de-DE" dirty="0"/>
              <a:t>) yang akan diikuti dan dapat mengintervensi untuk membantu kelompok-kelompok yang lebih lemah (</a:t>
            </a:r>
            <a:r>
              <a:rPr lang="de-DE" i="1" dirty="0"/>
              <a:t>weaker groups</a:t>
            </a:r>
            <a:r>
              <a:rPr lang="de-DE" dirty="0"/>
              <a:t>).</a:t>
            </a:r>
            <a:endParaRPr lang="id-ID" dirty="0"/>
          </a:p>
          <a:p>
            <a:pPr algn="just"/>
            <a:r>
              <a:rPr lang="de-DE" b="1" i="1" dirty="0"/>
              <a:t>Ketiga</a:t>
            </a:r>
            <a:r>
              <a:rPr lang="de-DE" dirty="0"/>
              <a:t>, kompromi (</a:t>
            </a:r>
            <a:r>
              <a:rPr lang="de-DE" i="1" dirty="0"/>
              <a:t>compromise</a:t>
            </a:r>
            <a:r>
              <a:rPr lang="de-DE" dirty="0"/>
              <a:t>). Hasil yang tidak dapat dielakkan dari kompetisi di antara pesaing yang relatif seimbang adalah adanya berbagai kompromi di antara mereka. Akomodasi dibuat semudah mungkin adalah fakta bahwa kebanyakan individu merupakan anggota dari banyak kelompok.</a:t>
            </a:r>
            <a:endParaRPr lang="id-ID" dirty="0"/>
          </a:p>
          <a:p>
            <a:pPr algn="just"/>
            <a:r>
              <a:rPr lang="de-DE" b="1" i="1" dirty="0"/>
              <a:t>Keempat</a:t>
            </a:r>
            <a:r>
              <a:rPr lang="de-DE" dirty="0"/>
              <a:t>, konsensus (</a:t>
            </a:r>
            <a:r>
              <a:rPr lang="de-DE" i="1" dirty="0"/>
              <a:t>consensus</a:t>
            </a:r>
            <a:r>
              <a:rPr lang="de-DE" dirty="0"/>
              <a:t>). Konsensus adalah yang telah mendasari seluruh proses kesepakatan mendasar pada cita-cita politik pada umumnya dan tujuan masyarakat. Kesepakatan pada aturan dan hasil adalah pondasi yang mengangkat semua masyarakat. Salah satu contoh khusus, adalah termasuk menyetujui atas pentingnya kebebasan sipil dan kesamaan kesempatan (</a:t>
            </a:r>
            <a:r>
              <a:rPr lang="de-DE" i="1" dirty="0"/>
              <a:t>equality in opportunities</a:t>
            </a:r>
            <a:r>
              <a:rPr lang="de-DE" dirty="0"/>
              <a:t>).</a:t>
            </a:r>
            <a:endParaRPr lang="id-ID" dirty="0"/>
          </a:p>
          <a:p>
            <a:endParaRPr lang="id-ID" dirty="0"/>
          </a:p>
        </p:txBody>
      </p:sp>
      <p:sp>
        <p:nvSpPr>
          <p:cNvPr id="3" name="Title 2"/>
          <p:cNvSpPr>
            <a:spLocks noGrp="1"/>
          </p:cNvSpPr>
          <p:nvPr>
            <p:ph type="title"/>
          </p:nvPr>
        </p:nvSpPr>
        <p:spPr/>
        <p:txBody>
          <a:bodyPr/>
          <a:lstStyle/>
          <a:p>
            <a:r>
              <a:rPr lang="id-ID" dirty="0" smtClean="0"/>
              <a:t>KONSEP KUNCI PLURALISME</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7"/>
          </a:xfrm>
        </p:spPr>
        <p:txBody>
          <a:bodyPr>
            <a:normAutofit fontScale="92500" lnSpcReduction="20000"/>
          </a:bodyPr>
          <a:lstStyle/>
          <a:p>
            <a:pPr marL="45720" indent="0">
              <a:buNone/>
            </a:pPr>
            <a:r>
              <a:rPr lang="id-ID" dirty="0"/>
              <a:t>P</a:t>
            </a:r>
            <a:r>
              <a:rPr lang="de-DE" dirty="0" smtClean="0"/>
              <a:t>luralisme </a:t>
            </a:r>
            <a:r>
              <a:rPr lang="de-DE" dirty="0"/>
              <a:t>adalah salah satu perspektif dan pendekatan dalam ilmu politik dan pemerintahan yang memiliki daya pegas atau daya dorong tinggi, dan bahkan, mungkin, memiliki posisi yang kuat dalam teori-teori klasik tentang negara, dan khususnya dalam studi kebijakan publik. Menurut Smith (2006: 37) setidaknya terdapat dua penjelasan yang dapat diberikan tentang keberlanjutan kekuatan pendekatan pluralisme. </a:t>
            </a:r>
            <a:endParaRPr lang="id-ID" dirty="0" smtClean="0"/>
          </a:p>
          <a:p>
            <a:r>
              <a:rPr lang="de-DE" i="1" dirty="0" smtClean="0"/>
              <a:t>Pertama</a:t>
            </a:r>
            <a:r>
              <a:rPr lang="de-DE" dirty="0"/>
              <a:t>, sebagai teori normatif, pluralisme cukup menarik bagi kelompok liberal dan radikal, serta konservatif. </a:t>
            </a:r>
            <a:endParaRPr lang="id-ID" dirty="0" smtClean="0"/>
          </a:p>
          <a:p>
            <a:r>
              <a:rPr lang="de-DE" i="1" dirty="0" smtClean="0"/>
              <a:t>Kedua</a:t>
            </a:r>
            <a:r>
              <a:rPr lang="de-DE" dirty="0"/>
              <a:t>, para kelompok pluralis memiliki kemampuan dan/atau dapat merespon kritik-kritik yang ditujukan pada mereka dan untuk merubah realitas. Hal ini telah ditunjukkan oleh adaptasi yang berkelanjutan (</a:t>
            </a:r>
            <a:r>
              <a:rPr lang="de-DE" i="1" dirty="0"/>
              <a:t>continual adaptation</a:t>
            </a:r>
            <a:r>
              <a:rPr lang="de-DE" dirty="0"/>
              <a:t>) dalam pemikiran pluralisme. </a:t>
            </a:r>
            <a:endParaRPr lang="id-ID" dirty="0"/>
          </a:p>
          <a:p>
            <a:pPr marL="45720" indent="0">
              <a:buNone/>
            </a:pPr>
            <a:r>
              <a:rPr lang="de-DE" dirty="0" smtClean="0"/>
              <a:t>Pluralisme </a:t>
            </a:r>
            <a:r>
              <a:rPr lang="de-DE" dirty="0"/>
              <a:t>sebagai pendekatan memiliki banyak analisis. Adanya keberagaman dari bentuk teori pluralis dalam melihat negara dan tentunya proses kebijakan sebagaimana dijelaskan di atas, telah menginformasikan pada kita bahwa tidak ada upaya yang mencoba untuk memberikan definisi tunggal tentang teori pluralis (</a:t>
            </a:r>
            <a:r>
              <a:rPr lang="de-DE" i="1" dirty="0"/>
              <a:t>a single pluralist theory</a:t>
            </a:r>
            <a:r>
              <a:rPr lang="de-DE" dirty="0"/>
              <a:t>). </a:t>
            </a:r>
            <a:endParaRPr lang="id-ID" dirty="0"/>
          </a:p>
        </p:txBody>
      </p:sp>
      <p:sp>
        <p:nvSpPr>
          <p:cNvPr id="3" name="Title 2"/>
          <p:cNvSpPr>
            <a:spLocks noGrp="1"/>
          </p:cNvSpPr>
          <p:nvPr>
            <p:ph type="title"/>
          </p:nvPr>
        </p:nvSpPr>
        <p:spPr/>
        <p:txBody>
          <a:bodyPr/>
          <a:lstStyle/>
          <a:p>
            <a:r>
              <a:rPr lang="id-ID" dirty="0"/>
              <a:t>Menimbang </a:t>
            </a:r>
            <a:r>
              <a:rPr lang="id-ID" dirty="0" smtClean="0"/>
              <a:t>perspekTIF pluralis:Keunggulan</a:t>
            </a:r>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id-ID" dirty="0" smtClean="0"/>
              <a:t>P</a:t>
            </a:r>
            <a:r>
              <a:rPr lang="de-DE" dirty="0" smtClean="0"/>
              <a:t>luralisme </a:t>
            </a:r>
            <a:r>
              <a:rPr lang="de-DE" dirty="0"/>
              <a:t>sebagai sebuah pendekatan </a:t>
            </a:r>
            <a:r>
              <a:rPr lang="de-DE" dirty="0" smtClean="0"/>
              <a:t>juga </a:t>
            </a:r>
            <a:r>
              <a:rPr lang="de-DE" dirty="0"/>
              <a:t>tidak lepas dari kritik dan serangan dari para pakar atau lawan-lawannya, khususnya dari kelompok Marxis dan Elitis. </a:t>
            </a:r>
            <a:endParaRPr lang="id-ID" dirty="0" smtClean="0"/>
          </a:p>
          <a:p>
            <a:pPr algn="just"/>
            <a:r>
              <a:rPr lang="id-ID" dirty="0" smtClean="0"/>
              <a:t>P</a:t>
            </a:r>
            <a:r>
              <a:rPr lang="de-DE" dirty="0" smtClean="0"/>
              <a:t>engkritik </a:t>
            </a:r>
            <a:r>
              <a:rPr lang="de-DE" dirty="0"/>
              <a:t>pendekatan </a:t>
            </a:r>
            <a:r>
              <a:rPr lang="de-DE" dirty="0" smtClean="0"/>
              <a:t>pluralis</a:t>
            </a:r>
            <a:r>
              <a:rPr lang="id-ID" dirty="0" smtClean="0"/>
              <a:t> menyatakan</a:t>
            </a:r>
            <a:r>
              <a:rPr lang="de-DE" dirty="0" smtClean="0"/>
              <a:t> fokusnya </a:t>
            </a:r>
            <a:r>
              <a:rPr lang="de-DE" dirty="0"/>
              <a:t>terhadap peran kelompok dan </a:t>
            </a:r>
            <a:r>
              <a:rPr lang="de-DE" dirty="0" smtClean="0"/>
              <a:t>negara </a:t>
            </a:r>
            <a:r>
              <a:rPr lang="de-DE" dirty="0"/>
              <a:t>sebagai pihak yang netral </a:t>
            </a:r>
            <a:r>
              <a:rPr lang="id-ID" dirty="0" smtClean="0"/>
              <a:t>(</a:t>
            </a:r>
            <a:r>
              <a:rPr lang="de-DE" dirty="0" smtClean="0"/>
              <a:t>menjadi </a:t>
            </a:r>
            <a:r>
              <a:rPr lang="de-DE" dirty="0"/>
              <a:t>hakim bagi berbagai kepentingan dari kelompok-kelompok berbeda yang saling </a:t>
            </a:r>
            <a:r>
              <a:rPr lang="de-DE" dirty="0" smtClean="0"/>
              <a:t>berkompetisi</a:t>
            </a:r>
            <a:r>
              <a:rPr lang="id-ID" dirty="0" smtClean="0"/>
              <a:t>)</a:t>
            </a:r>
            <a:r>
              <a:rPr lang="de-DE" dirty="0" smtClean="0"/>
              <a:t> </a:t>
            </a:r>
            <a:r>
              <a:rPr lang="de-DE" dirty="0"/>
              <a:t>dalam mempengaruhi agenda kebijakan, telah membuat para pluralis gagal memahami negara secara </a:t>
            </a:r>
            <a:r>
              <a:rPr lang="de-DE" dirty="0" smtClean="0"/>
              <a:t>serius</a:t>
            </a:r>
            <a:r>
              <a:rPr lang="id-ID" dirty="0"/>
              <a:t>.</a:t>
            </a:r>
            <a:r>
              <a:rPr lang="de-DE" dirty="0" smtClean="0"/>
              <a:t> </a:t>
            </a:r>
            <a:endParaRPr lang="id-ID" dirty="0" smtClean="0"/>
          </a:p>
          <a:p>
            <a:pPr algn="just"/>
            <a:r>
              <a:rPr lang="id-ID" dirty="0" smtClean="0"/>
              <a:t>Gagal </a:t>
            </a:r>
            <a:r>
              <a:rPr lang="de-DE" dirty="0" smtClean="0"/>
              <a:t>menjelaskan </a:t>
            </a:r>
            <a:r>
              <a:rPr lang="de-DE" dirty="0"/>
              <a:t>sejauh mana elite-elite yang menguasai negara yang sering kali di saat-saat tertentu berusaha untuk menyingkirkan isu dan problem dari agenda pembuatan </a:t>
            </a:r>
            <a:r>
              <a:rPr lang="de-DE" dirty="0" smtClean="0"/>
              <a:t>kebijakan</a:t>
            </a:r>
            <a:r>
              <a:rPr lang="id-ID" dirty="0" smtClean="0"/>
              <a:t>.</a:t>
            </a:r>
            <a:endParaRPr lang="id-ID" dirty="0"/>
          </a:p>
        </p:txBody>
      </p:sp>
      <p:sp>
        <p:nvSpPr>
          <p:cNvPr id="3" name="Title 2"/>
          <p:cNvSpPr>
            <a:spLocks noGrp="1"/>
          </p:cNvSpPr>
          <p:nvPr>
            <p:ph type="title"/>
          </p:nvPr>
        </p:nvSpPr>
        <p:spPr/>
        <p:txBody>
          <a:bodyPr/>
          <a:lstStyle/>
          <a:p>
            <a:r>
              <a:rPr lang="id-ID" dirty="0" smtClean="0"/>
              <a:t>Menimbang perspektif pluralis:KRITIK</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0289"/>
          </a:xfrm>
        </p:spPr>
        <p:txBody>
          <a:bodyPr>
            <a:normAutofit fontScale="92500" lnSpcReduction="10000"/>
          </a:bodyPr>
          <a:lstStyle/>
          <a:p>
            <a:pPr algn="just"/>
            <a:r>
              <a:rPr lang="id-ID" dirty="0"/>
              <a:t>P</a:t>
            </a:r>
            <a:r>
              <a:rPr lang="de-DE" dirty="0" smtClean="0"/>
              <a:t>ada </a:t>
            </a:r>
            <a:r>
              <a:rPr lang="de-DE" dirty="0"/>
              <a:t>dasarnya politik bukan sekedar seperti yang didefinisikan oleh Lasswell sebagai </a:t>
            </a:r>
            <a:r>
              <a:rPr lang="id-ID" dirty="0" smtClean="0"/>
              <a:t>“</a:t>
            </a:r>
            <a:r>
              <a:rPr lang="en-US" i="1" dirty="0" smtClean="0"/>
              <a:t>who </a:t>
            </a:r>
            <a:r>
              <a:rPr lang="en-US" i="1" dirty="0"/>
              <a:t>get what, when and </a:t>
            </a:r>
            <a:r>
              <a:rPr lang="en-US" i="1" dirty="0" smtClean="0"/>
              <a:t>how</a:t>
            </a:r>
            <a:r>
              <a:rPr lang="id-ID" dirty="0" smtClean="0"/>
              <a:t>”</a:t>
            </a:r>
            <a:r>
              <a:rPr lang="de-DE" dirty="0" smtClean="0"/>
              <a:t>, </a:t>
            </a:r>
            <a:r>
              <a:rPr lang="de-DE" dirty="0"/>
              <a:t>tetapi juga soal siapa yang disingkirkan; kapan dan bagaimana ia disingkirkan (Parsons, 2008: 138-139</a:t>
            </a:r>
            <a:r>
              <a:rPr lang="de-DE" dirty="0" smtClean="0"/>
              <a:t>).</a:t>
            </a:r>
            <a:r>
              <a:rPr lang="id-ID" dirty="0" smtClean="0"/>
              <a:t> G</a:t>
            </a:r>
            <a:r>
              <a:rPr lang="de-DE" dirty="0" smtClean="0"/>
              <a:t>agasan negara netral </a:t>
            </a:r>
            <a:r>
              <a:rPr lang="de-DE" dirty="0"/>
              <a:t>dan hakim yang baik (</a:t>
            </a:r>
            <a:r>
              <a:rPr lang="de-DE" i="1" dirty="0"/>
              <a:t>benign state</a:t>
            </a:r>
            <a:r>
              <a:rPr lang="de-DE" dirty="0"/>
              <a:t>), yang menjembatani berbagai kepentingan dari berbagai kelompok yang berbeda, </a:t>
            </a:r>
            <a:r>
              <a:rPr lang="id-ID" dirty="0" smtClean="0"/>
              <a:t>membuat </a:t>
            </a:r>
            <a:r>
              <a:rPr lang="de-DE" dirty="0" smtClean="0"/>
              <a:t>kelompok </a:t>
            </a:r>
            <a:r>
              <a:rPr lang="de-DE" dirty="0"/>
              <a:t>pluralis </a:t>
            </a:r>
            <a:r>
              <a:rPr lang="de-DE" dirty="0" smtClean="0"/>
              <a:t>memproblematisasi </a:t>
            </a:r>
            <a:r>
              <a:rPr lang="de-DE" dirty="0"/>
              <a:t>negara</a:t>
            </a:r>
            <a:r>
              <a:rPr lang="de-DE" dirty="0" smtClean="0"/>
              <a:t>.</a:t>
            </a:r>
            <a:endParaRPr lang="id-ID" dirty="0"/>
          </a:p>
          <a:p>
            <a:pPr algn="just"/>
            <a:r>
              <a:rPr lang="de-DE" dirty="0"/>
              <a:t>Selain itu, banyak kalangan yang merasa bahwa konsensus pada cita-cita demokrasi   –yang menjadi salah satu prinsip pluralis– telah menutupi ketidaksamaan nyata dari distribusi ekonomi dan sosial yang ada pada masyarakat. Ini yang kemudian membuat mayoritas masyarakat tidak memiliki kesempatan yang sama, bahkan tidak memiliki ruang untuk dapat terlibat langsung dalam permainan politik (</a:t>
            </a:r>
            <a:r>
              <a:rPr lang="de-DE" i="1" dirty="0"/>
              <a:t>political game</a:t>
            </a:r>
            <a:r>
              <a:rPr lang="de-DE" dirty="0"/>
              <a:t>), dan elite yang memiliki kekuatan lebih besar memungkinkan untuk mencegah atau menyingkirkan isu-isu lain yang masuk dari masyarakat dalam agenda kebijakan. </a:t>
            </a:r>
            <a:endParaRPr lang="id-ID" dirty="0"/>
          </a:p>
          <a:p>
            <a:pPr marL="45720" indent="0" algn="just">
              <a:buNone/>
            </a:pPr>
            <a:endParaRPr lang="id-ID" dirty="0"/>
          </a:p>
          <a:p>
            <a:pPr marL="45720" indent="0" algn="just">
              <a:buNone/>
            </a:pPr>
            <a:endParaRPr lang="id-ID" dirty="0"/>
          </a:p>
        </p:txBody>
      </p:sp>
      <p:sp>
        <p:nvSpPr>
          <p:cNvPr id="3" name="Title 2"/>
          <p:cNvSpPr>
            <a:spLocks noGrp="1"/>
          </p:cNvSpPr>
          <p:nvPr>
            <p:ph type="title"/>
          </p:nvPr>
        </p:nvSpPr>
        <p:spPr/>
        <p:txBody>
          <a:bodyPr/>
          <a:lstStyle/>
          <a:p>
            <a:r>
              <a:rPr lang="id-ID" dirty="0"/>
              <a:t>Menimbang perspektif pluralis:KRITIK</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id-ID" dirty="0" smtClean="0"/>
          </a:p>
          <a:p>
            <a:pPr marL="45720" indent="0">
              <a:buNone/>
            </a:pPr>
            <a:endParaRPr lang="id-ID" dirty="0"/>
          </a:p>
          <a:p>
            <a:pPr marL="45720" indent="0">
              <a:buNone/>
            </a:pPr>
            <a:endParaRPr lang="id-ID" dirty="0" smtClean="0"/>
          </a:p>
          <a:p>
            <a:pPr marL="45720" indent="0">
              <a:buNone/>
            </a:pPr>
            <a:endParaRPr lang="id-ID" dirty="0"/>
          </a:p>
          <a:p>
            <a:pPr marL="45720" indent="0" algn="ctr">
              <a:buNone/>
            </a:pPr>
            <a:r>
              <a:rPr lang="id-ID" sz="3600" dirty="0" smtClean="0"/>
              <a:t>MARI DISKUSI</a:t>
            </a:r>
            <a:endParaRPr lang="id-ID" sz="3600" dirty="0"/>
          </a:p>
        </p:txBody>
      </p:sp>
      <p:sp>
        <p:nvSpPr>
          <p:cNvPr id="3" name="Title 2"/>
          <p:cNvSpPr>
            <a:spLocks noGrp="1"/>
          </p:cNvSpPr>
          <p:nvPr>
            <p:ph type="title"/>
          </p:nvPr>
        </p:nvSpPr>
        <p:spPr/>
        <p:txBody>
          <a:bodyPr/>
          <a:lstStyle/>
          <a:p>
            <a:endParaRPr lang="id-ID"/>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8"/>
          </a:xfrm>
        </p:spPr>
        <p:txBody>
          <a:bodyPr>
            <a:normAutofit fontScale="92500" lnSpcReduction="10000"/>
          </a:bodyPr>
          <a:lstStyle/>
          <a:p>
            <a:pPr algn="just"/>
            <a:r>
              <a:rPr lang="en-US" dirty="0" err="1"/>
              <a:t>Dalam</a:t>
            </a:r>
            <a:r>
              <a:rPr lang="en-US" dirty="0"/>
              <a:t> </a:t>
            </a:r>
            <a:r>
              <a:rPr lang="en-US" dirty="0" err="1"/>
              <a:t>studi</a:t>
            </a:r>
            <a:r>
              <a:rPr lang="en-US" dirty="0"/>
              <a:t> </a:t>
            </a:r>
            <a:r>
              <a:rPr lang="en-US" dirty="0" err="1"/>
              <a:t>perbandingan</a:t>
            </a:r>
            <a:r>
              <a:rPr lang="en-US" dirty="0"/>
              <a:t> </a:t>
            </a:r>
            <a:r>
              <a:rPr lang="en-US" dirty="0" err="1"/>
              <a:t>pemerintahan</a:t>
            </a:r>
            <a:r>
              <a:rPr lang="en-US" dirty="0"/>
              <a:t>, </a:t>
            </a:r>
            <a:r>
              <a:rPr lang="en-US" dirty="0" err="1"/>
              <a:t>salah</a:t>
            </a:r>
            <a:r>
              <a:rPr lang="en-US" dirty="0"/>
              <a:t> </a:t>
            </a:r>
            <a:r>
              <a:rPr lang="en-US" dirty="0" err="1"/>
              <a:t>satu</a:t>
            </a:r>
            <a:r>
              <a:rPr lang="en-US" dirty="0"/>
              <a:t> </a:t>
            </a:r>
            <a:r>
              <a:rPr lang="id-ID" dirty="0" smtClean="0"/>
              <a:t>perspektif </a:t>
            </a:r>
            <a:r>
              <a:rPr lang="en-US" dirty="0" smtClean="0"/>
              <a:t> </a:t>
            </a:r>
            <a:r>
              <a:rPr lang="en-US" dirty="0"/>
              <a:t>yang </a:t>
            </a:r>
            <a:r>
              <a:rPr lang="en-US" dirty="0" err="1" smtClean="0"/>
              <a:t>digunakan</a:t>
            </a:r>
            <a:r>
              <a:rPr lang="en-US" dirty="0" smtClean="0"/>
              <a:t> </a:t>
            </a:r>
            <a:r>
              <a:rPr lang="en-US" dirty="0" err="1"/>
              <a:t>untuk</a:t>
            </a:r>
            <a:r>
              <a:rPr lang="en-US" dirty="0"/>
              <a:t> </a:t>
            </a:r>
            <a:r>
              <a:rPr lang="en-US" dirty="0" err="1"/>
              <a:t>mendekati</a:t>
            </a:r>
            <a:r>
              <a:rPr lang="en-US" dirty="0"/>
              <a:t> </a:t>
            </a:r>
            <a:r>
              <a:rPr lang="en-US" dirty="0" err="1" smtClean="0"/>
              <a:t>negara-negara</a:t>
            </a:r>
            <a:r>
              <a:rPr lang="en-US" dirty="0" smtClean="0"/>
              <a:t> </a:t>
            </a:r>
            <a:r>
              <a:rPr lang="en-US" dirty="0"/>
              <a:t>yang </a:t>
            </a:r>
            <a:r>
              <a:rPr lang="en-US" dirty="0" err="1"/>
              <a:t>dijadikan</a:t>
            </a:r>
            <a:r>
              <a:rPr lang="en-US" dirty="0"/>
              <a:t> </a:t>
            </a:r>
            <a:r>
              <a:rPr lang="en-US" dirty="0" err="1"/>
              <a:t>sebagai</a:t>
            </a:r>
            <a:r>
              <a:rPr lang="en-US" dirty="0"/>
              <a:t> </a:t>
            </a:r>
            <a:r>
              <a:rPr lang="en-US" dirty="0" err="1"/>
              <a:t>objek</a:t>
            </a:r>
            <a:r>
              <a:rPr lang="en-US" dirty="0"/>
              <a:t> </a:t>
            </a:r>
            <a:r>
              <a:rPr lang="en-US" dirty="0" err="1"/>
              <a:t>perbandingan</a:t>
            </a:r>
            <a:r>
              <a:rPr lang="en-US" dirty="0"/>
              <a:t> </a:t>
            </a:r>
            <a:r>
              <a:rPr lang="en-US" dirty="0" err="1"/>
              <a:t>adalah</a:t>
            </a:r>
            <a:r>
              <a:rPr lang="en-US" dirty="0"/>
              <a:t> </a:t>
            </a:r>
            <a:r>
              <a:rPr lang="en-US" dirty="0" err="1"/>
              <a:t>dengan</a:t>
            </a:r>
            <a:r>
              <a:rPr lang="en-US" dirty="0"/>
              <a:t> </a:t>
            </a:r>
            <a:r>
              <a:rPr lang="en-US" dirty="0" err="1"/>
              <a:t>melihat</a:t>
            </a:r>
            <a:r>
              <a:rPr lang="en-US" dirty="0"/>
              <a:t> </a:t>
            </a:r>
            <a:r>
              <a:rPr lang="en-US" dirty="0" err="1"/>
              <a:t>bagaimana</a:t>
            </a:r>
            <a:r>
              <a:rPr lang="en-US" dirty="0"/>
              <a:t> </a:t>
            </a:r>
            <a:r>
              <a:rPr lang="en-US" dirty="0" err="1"/>
              <a:t>kebijakan</a:t>
            </a:r>
            <a:r>
              <a:rPr lang="en-US" dirty="0"/>
              <a:t> </a:t>
            </a:r>
            <a:r>
              <a:rPr lang="en-US" dirty="0" err="1"/>
              <a:t>publik</a:t>
            </a:r>
            <a:r>
              <a:rPr lang="en-US" dirty="0"/>
              <a:t> </a:t>
            </a:r>
            <a:r>
              <a:rPr lang="en-US" dirty="0" err="1"/>
              <a:t>dibuat</a:t>
            </a:r>
            <a:r>
              <a:rPr lang="en-US" dirty="0"/>
              <a:t>. </a:t>
            </a:r>
            <a:r>
              <a:rPr lang="id-ID" dirty="0" smtClean="0"/>
              <a:t>Mengapa demikian? </a:t>
            </a:r>
            <a:r>
              <a:rPr lang="id-ID" dirty="0"/>
              <a:t>P</a:t>
            </a:r>
            <a:r>
              <a:rPr lang="en-US" dirty="0" smtClean="0"/>
              <a:t>roses </a:t>
            </a:r>
            <a:r>
              <a:rPr lang="en-US" dirty="0" err="1"/>
              <a:t>pembuatan</a:t>
            </a:r>
            <a:r>
              <a:rPr lang="en-US" dirty="0"/>
              <a:t> </a:t>
            </a:r>
            <a:r>
              <a:rPr lang="en-US" dirty="0" err="1"/>
              <a:t>kebijakan</a:t>
            </a:r>
            <a:r>
              <a:rPr lang="en-US" dirty="0"/>
              <a:t> </a:t>
            </a:r>
            <a:r>
              <a:rPr lang="en-US" dirty="0" err="1"/>
              <a:t>publik</a:t>
            </a:r>
            <a:r>
              <a:rPr lang="en-US" dirty="0"/>
              <a:t> </a:t>
            </a:r>
            <a:r>
              <a:rPr lang="en-US" dirty="0" err="1"/>
              <a:t>tidak</a:t>
            </a:r>
            <a:r>
              <a:rPr lang="en-US" dirty="0"/>
              <a:t> </a:t>
            </a:r>
            <a:r>
              <a:rPr lang="en-US" dirty="0" err="1"/>
              <a:t>hanya</a:t>
            </a:r>
            <a:r>
              <a:rPr lang="en-US" dirty="0"/>
              <a:t> </a:t>
            </a:r>
            <a:r>
              <a:rPr lang="en-US" dirty="0" err="1"/>
              <a:t>merefleksikan</a:t>
            </a:r>
            <a:r>
              <a:rPr lang="en-US" dirty="0"/>
              <a:t> </a:t>
            </a:r>
            <a:r>
              <a:rPr lang="en-US" dirty="0" err="1"/>
              <a:t>sistem</a:t>
            </a:r>
            <a:r>
              <a:rPr lang="en-US" dirty="0"/>
              <a:t> </a:t>
            </a:r>
            <a:r>
              <a:rPr lang="en-US" dirty="0" err="1"/>
              <a:t>pemerintahan</a:t>
            </a:r>
            <a:r>
              <a:rPr lang="en-US" dirty="0"/>
              <a:t> </a:t>
            </a:r>
            <a:r>
              <a:rPr lang="en-US" dirty="0" err="1"/>
              <a:t>suatu</a:t>
            </a:r>
            <a:r>
              <a:rPr lang="en-US" dirty="0"/>
              <a:t> </a:t>
            </a:r>
            <a:r>
              <a:rPr lang="en-US" dirty="0" err="1"/>
              <a:t>negara</a:t>
            </a:r>
            <a:r>
              <a:rPr lang="en-US" dirty="0"/>
              <a:t> </a:t>
            </a:r>
            <a:r>
              <a:rPr lang="id-ID" dirty="0" smtClean="0"/>
              <a:t>(</a:t>
            </a:r>
            <a:r>
              <a:rPr lang="en-US" dirty="0" err="1" smtClean="0"/>
              <a:t>demokrasi</a:t>
            </a:r>
            <a:r>
              <a:rPr lang="en-US" dirty="0"/>
              <a:t>, </a:t>
            </a:r>
            <a:r>
              <a:rPr lang="en-US" dirty="0" err="1"/>
              <a:t>aristokrasi</a:t>
            </a:r>
            <a:r>
              <a:rPr lang="en-US" dirty="0"/>
              <a:t>, </a:t>
            </a:r>
            <a:r>
              <a:rPr lang="en-US" dirty="0" err="1"/>
              <a:t>otoriter</a:t>
            </a:r>
            <a:r>
              <a:rPr lang="en-US" dirty="0"/>
              <a:t>, </a:t>
            </a:r>
            <a:r>
              <a:rPr lang="en-US" dirty="0" err="1"/>
              <a:t>atau</a:t>
            </a:r>
            <a:r>
              <a:rPr lang="en-US" dirty="0"/>
              <a:t> </a:t>
            </a:r>
            <a:r>
              <a:rPr lang="en-US" dirty="0" err="1" smtClean="0"/>
              <a:t>totaliter</a:t>
            </a:r>
            <a:r>
              <a:rPr lang="id-ID" dirty="0"/>
              <a:t>)</a:t>
            </a:r>
            <a:r>
              <a:rPr lang="en-US" dirty="0" smtClean="0"/>
              <a:t> </a:t>
            </a:r>
            <a:r>
              <a:rPr lang="en-US" dirty="0" err="1"/>
              <a:t>tetapi</a:t>
            </a:r>
            <a:r>
              <a:rPr lang="en-US" dirty="0"/>
              <a:t> </a:t>
            </a:r>
            <a:r>
              <a:rPr lang="en-US" dirty="0" err="1"/>
              <a:t>juga</a:t>
            </a:r>
            <a:r>
              <a:rPr lang="en-US" dirty="0"/>
              <a:t> </a:t>
            </a:r>
            <a:r>
              <a:rPr lang="en-US" dirty="0" err="1"/>
              <a:t>menggambarkan</a:t>
            </a:r>
            <a:r>
              <a:rPr lang="en-US" dirty="0"/>
              <a:t> </a:t>
            </a:r>
            <a:r>
              <a:rPr lang="en-US" dirty="0" err="1"/>
              <a:t>bagaimana</a:t>
            </a:r>
            <a:r>
              <a:rPr lang="en-US" dirty="0"/>
              <a:t> </a:t>
            </a:r>
            <a:r>
              <a:rPr lang="id-ID" dirty="0" smtClean="0"/>
              <a:t>relasi </a:t>
            </a:r>
            <a:r>
              <a:rPr lang="en-US" dirty="0" err="1" smtClean="0"/>
              <a:t>negara</a:t>
            </a:r>
            <a:r>
              <a:rPr lang="id-ID" dirty="0" smtClean="0"/>
              <a:t>-</a:t>
            </a:r>
            <a:r>
              <a:rPr lang="en-US" dirty="0" err="1" smtClean="0"/>
              <a:t>masyarakat</a:t>
            </a:r>
            <a:r>
              <a:rPr lang="en-US" dirty="0" smtClean="0"/>
              <a:t> </a:t>
            </a:r>
            <a:r>
              <a:rPr lang="en-US" dirty="0" err="1"/>
              <a:t>sipil</a:t>
            </a:r>
            <a:r>
              <a:rPr lang="en-US" dirty="0"/>
              <a:t> (</a:t>
            </a:r>
            <a:r>
              <a:rPr lang="en-US" i="1" dirty="0"/>
              <a:t>civil </a:t>
            </a:r>
            <a:r>
              <a:rPr lang="en-US" i="1" dirty="0" smtClean="0"/>
              <a:t>society</a:t>
            </a:r>
            <a:r>
              <a:rPr lang="en-US" dirty="0" smtClean="0"/>
              <a:t>)</a:t>
            </a:r>
            <a:r>
              <a:rPr lang="id-ID" dirty="0"/>
              <a:t>-</a:t>
            </a:r>
            <a:r>
              <a:rPr lang="en-US" dirty="0" err="1" smtClean="0"/>
              <a:t>pasar</a:t>
            </a:r>
            <a:r>
              <a:rPr lang="en-US" dirty="0"/>
              <a:t>. </a:t>
            </a:r>
            <a:endParaRPr lang="id-ID" dirty="0"/>
          </a:p>
          <a:p>
            <a:pPr algn="just"/>
            <a:r>
              <a:rPr lang="en-US" dirty="0" err="1"/>
              <a:t>Untuk</a:t>
            </a:r>
            <a:r>
              <a:rPr lang="en-US" dirty="0"/>
              <a:t> </a:t>
            </a:r>
            <a:r>
              <a:rPr lang="en-US" dirty="0" err="1"/>
              <a:t>kebutuhan</a:t>
            </a:r>
            <a:r>
              <a:rPr lang="en-US" dirty="0"/>
              <a:t> di </a:t>
            </a:r>
            <a:r>
              <a:rPr lang="en-US" dirty="0" err="1"/>
              <a:t>atas</a:t>
            </a:r>
            <a:r>
              <a:rPr lang="en-US" dirty="0"/>
              <a:t>, </a:t>
            </a:r>
            <a:r>
              <a:rPr lang="en-US" dirty="0" err="1"/>
              <a:t>para</a:t>
            </a:r>
            <a:r>
              <a:rPr lang="en-US" dirty="0"/>
              <a:t> </a:t>
            </a:r>
            <a:r>
              <a:rPr lang="en-US" dirty="0" err="1"/>
              <a:t>ilmuwan</a:t>
            </a:r>
            <a:r>
              <a:rPr lang="en-US" dirty="0"/>
              <a:t> </a:t>
            </a:r>
            <a:r>
              <a:rPr lang="en-US" dirty="0" err="1"/>
              <a:t>politik</a:t>
            </a:r>
            <a:r>
              <a:rPr lang="en-US" dirty="0"/>
              <a:t> </a:t>
            </a:r>
            <a:r>
              <a:rPr lang="en-US" dirty="0" err="1"/>
              <a:t>dan</a:t>
            </a:r>
            <a:r>
              <a:rPr lang="en-US" dirty="0"/>
              <a:t> </a:t>
            </a:r>
            <a:r>
              <a:rPr lang="en-US" dirty="0" err="1"/>
              <a:t>sosial</a:t>
            </a:r>
            <a:r>
              <a:rPr lang="en-US" dirty="0"/>
              <a:t> </a:t>
            </a:r>
            <a:r>
              <a:rPr lang="en-US" dirty="0" err="1"/>
              <a:t>telah</a:t>
            </a:r>
            <a:r>
              <a:rPr lang="en-US" dirty="0"/>
              <a:t> </a:t>
            </a:r>
            <a:r>
              <a:rPr lang="en-US" dirty="0" err="1"/>
              <a:t>mengembangkan</a:t>
            </a:r>
            <a:r>
              <a:rPr lang="en-US" dirty="0"/>
              <a:t> </a:t>
            </a:r>
            <a:r>
              <a:rPr lang="en-US" dirty="0" err="1"/>
              <a:t>banyak</a:t>
            </a:r>
            <a:r>
              <a:rPr lang="en-US" dirty="0"/>
              <a:t> model </a:t>
            </a:r>
            <a:r>
              <a:rPr lang="en-US" dirty="0" err="1"/>
              <a:t>pendekatan</a:t>
            </a:r>
            <a:r>
              <a:rPr lang="en-US" dirty="0"/>
              <a:t> </a:t>
            </a:r>
            <a:r>
              <a:rPr lang="en-US" dirty="0" err="1" smtClean="0"/>
              <a:t>pembuatan</a:t>
            </a:r>
            <a:r>
              <a:rPr lang="en-US" dirty="0" smtClean="0"/>
              <a:t> </a:t>
            </a:r>
            <a:r>
              <a:rPr lang="en-US" dirty="0" err="1" smtClean="0"/>
              <a:t>kebijakan</a:t>
            </a:r>
            <a:r>
              <a:rPr lang="en-US" dirty="0" smtClean="0"/>
              <a:t>. </a:t>
            </a:r>
            <a:r>
              <a:rPr lang="en-US" dirty="0"/>
              <a:t>Di </a:t>
            </a:r>
            <a:r>
              <a:rPr lang="en-US" dirty="0" err="1"/>
              <a:t>antara</a:t>
            </a:r>
            <a:r>
              <a:rPr lang="en-US" dirty="0"/>
              <a:t> </a:t>
            </a:r>
            <a:r>
              <a:rPr lang="en-US" dirty="0" err="1"/>
              <a:t>pendekatan</a:t>
            </a:r>
            <a:r>
              <a:rPr lang="en-US" dirty="0"/>
              <a:t> yang </a:t>
            </a:r>
            <a:r>
              <a:rPr lang="en-US" dirty="0" err="1"/>
              <a:t>dikembangkan</a:t>
            </a:r>
            <a:r>
              <a:rPr lang="en-US" dirty="0"/>
              <a:t> </a:t>
            </a:r>
            <a:r>
              <a:rPr lang="en-US" dirty="0" err="1"/>
              <a:t>itu</a:t>
            </a:r>
            <a:r>
              <a:rPr lang="en-US" dirty="0"/>
              <a:t> </a:t>
            </a:r>
            <a:r>
              <a:rPr lang="en-US" dirty="0" err="1"/>
              <a:t>adalah</a:t>
            </a:r>
            <a:r>
              <a:rPr lang="en-US" dirty="0"/>
              <a:t> </a:t>
            </a:r>
            <a:r>
              <a:rPr lang="en-US" dirty="0" err="1"/>
              <a:t>seperti</a:t>
            </a:r>
            <a:r>
              <a:rPr lang="en-US" dirty="0"/>
              <a:t> </a:t>
            </a:r>
            <a:r>
              <a:rPr lang="en-US" dirty="0" err="1"/>
              <a:t>pendekatan</a:t>
            </a:r>
            <a:r>
              <a:rPr lang="en-US" dirty="0"/>
              <a:t> (</a:t>
            </a:r>
            <a:r>
              <a:rPr lang="en-US" dirty="0" err="1"/>
              <a:t>teori</a:t>
            </a:r>
            <a:r>
              <a:rPr lang="en-US" dirty="0"/>
              <a:t>) </a:t>
            </a:r>
            <a:r>
              <a:rPr lang="en-US" dirty="0" err="1"/>
              <a:t>sistem</a:t>
            </a:r>
            <a:r>
              <a:rPr lang="en-US" dirty="0"/>
              <a:t> </a:t>
            </a:r>
            <a:r>
              <a:rPr lang="en-US" dirty="0" err="1"/>
              <a:t>politik</a:t>
            </a:r>
            <a:r>
              <a:rPr lang="en-US" dirty="0"/>
              <a:t>, </a:t>
            </a:r>
            <a:r>
              <a:rPr lang="en-US" dirty="0" err="1" smtClean="0"/>
              <a:t>pendekatan</a:t>
            </a:r>
            <a:r>
              <a:rPr lang="en-US" dirty="0" smtClean="0"/>
              <a:t> </a:t>
            </a:r>
            <a:r>
              <a:rPr lang="en-US" dirty="0" err="1"/>
              <a:t>marxis</a:t>
            </a:r>
            <a:r>
              <a:rPr lang="en-US" dirty="0"/>
              <a:t>, </a:t>
            </a:r>
            <a:r>
              <a:rPr lang="en-US" dirty="0" err="1"/>
              <a:t>pendekatan</a:t>
            </a:r>
            <a:r>
              <a:rPr lang="en-US" dirty="0"/>
              <a:t> </a:t>
            </a:r>
            <a:r>
              <a:rPr lang="en-US" dirty="0" err="1"/>
              <a:t>pluralis</a:t>
            </a:r>
            <a:r>
              <a:rPr lang="en-US" dirty="0"/>
              <a:t>, </a:t>
            </a:r>
            <a:r>
              <a:rPr lang="en-US" dirty="0" err="1"/>
              <a:t>dan</a:t>
            </a:r>
            <a:r>
              <a:rPr lang="en-US" dirty="0"/>
              <a:t> </a:t>
            </a:r>
            <a:r>
              <a:rPr lang="en-US" dirty="0" err="1"/>
              <a:t>pendekatan</a:t>
            </a:r>
            <a:r>
              <a:rPr lang="en-US" dirty="0"/>
              <a:t> </a:t>
            </a:r>
            <a:r>
              <a:rPr lang="en-US" dirty="0" err="1"/>
              <a:t>elitis</a:t>
            </a:r>
            <a:r>
              <a:rPr lang="en-US" dirty="0" smtClean="0"/>
              <a:t>.</a:t>
            </a:r>
            <a:endParaRPr lang="id-ID" dirty="0" smtClean="0"/>
          </a:p>
          <a:p>
            <a:pPr algn="just"/>
            <a:r>
              <a:rPr lang="id-ID" dirty="0" smtClean="0"/>
              <a:t>Namun, </a:t>
            </a:r>
            <a:r>
              <a:rPr lang="en-US" dirty="0" err="1" smtClean="0"/>
              <a:t>tidak</a:t>
            </a:r>
            <a:r>
              <a:rPr lang="en-US" dirty="0" smtClean="0"/>
              <a:t> </a:t>
            </a:r>
            <a:r>
              <a:rPr lang="en-US" dirty="0" err="1"/>
              <a:t>semua</a:t>
            </a:r>
            <a:r>
              <a:rPr lang="en-US" dirty="0"/>
              <a:t> </a:t>
            </a:r>
            <a:r>
              <a:rPr lang="en-US" dirty="0" err="1"/>
              <a:t>pendekatan</a:t>
            </a:r>
            <a:r>
              <a:rPr lang="en-US" dirty="0"/>
              <a:t> </a:t>
            </a:r>
            <a:r>
              <a:rPr lang="en-US" dirty="0" smtClean="0"/>
              <a:t>di </a:t>
            </a:r>
            <a:r>
              <a:rPr lang="en-US" dirty="0" err="1"/>
              <a:t>atas</a:t>
            </a:r>
            <a:r>
              <a:rPr lang="en-US" dirty="0"/>
              <a:t> </a:t>
            </a:r>
            <a:r>
              <a:rPr lang="en-US" dirty="0" err="1"/>
              <a:t>akan</a:t>
            </a:r>
            <a:r>
              <a:rPr lang="en-US" dirty="0"/>
              <a:t> </a:t>
            </a:r>
            <a:r>
              <a:rPr lang="en-US" dirty="0" err="1" smtClean="0"/>
              <a:t>dijelaskan</a:t>
            </a:r>
            <a:r>
              <a:rPr lang="id-ID" dirty="0" smtClean="0"/>
              <a:t>. Kajian ini </a:t>
            </a:r>
            <a:r>
              <a:rPr lang="en-US" dirty="0" err="1" smtClean="0"/>
              <a:t>hanya</a:t>
            </a:r>
            <a:r>
              <a:rPr lang="en-US" dirty="0" smtClean="0"/>
              <a:t> </a:t>
            </a:r>
            <a:r>
              <a:rPr lang="en-US" dirty="0" err="1"/>
              <a:t>memfokuskan</a:t>
            </a:r>
            <a:r>
              <a:rPr lang="en-US" dirty="0"/>
              <a:t> </a:t>
            </a:r>
            <a:r>
              <a:rPr lang="en-US" dirty="0" err="1"/>
              <a:t>pada</a:t>
            </a:r>
            <a:r>
              <a:rPr lang="en-US" dirty="0"/>
              <a:t> </a:t>
            </a:r>
            <a:r>
              <a:rPr lang="en-US" dirty="0" err="1"/>
              <a:t>dua</a:t>
            </a:r>
            <a:r>
              <a:rPr lang="en-US" dirty="0"/>
              <a:t> </a:t>
            </a:r>
            <a:r>
              <a:rPr lang="en-US" dirty="0" err="1"/>
              <a:t>pendekatan</a:t>
            </a:r>
            <a:r>
              <a:rPr lang="en-US" dirty="0"/>
              <a:t> </a:t>
            </a:r>
            <a:r>
              <a:rPr lang="en-US" dirty="0" err="1"/>
              <a:t>pokok</a:t>
            </a:r>
            <a:r>
              <a:rPr lang="en-US" dirty="0"/>
              <a:t> </a:t>
            </a:r>
            <a:r>
              <a:rPr lang="en-US" dirty="0" err="1"/>
              <a:t>saja</a:t>
            </a:r>
            <a:r>
              <a:rPr lang="en-US" dirty="0"/>
              <a:t> </a:t>
            </a:r>
            <a:r>
              <a:rPr lang="en-US" dirty="0" err="1"/>
              <a:t>yaitu</a:t>
            </a:r>
            <a:r>
              <a:rPr lang="en-US" dirty="0"/>
              <a:t> </a:t>
            </a:r>
            <a:r>
              <a:rPr lang="en-US" dirty="0" err="1"/>
              <a:t>pendekatan</a:t>
            </a:r>
            <a:r>
              <a:rPr lang="en-US" dirty="0"/>
              <a:t> </a:t>
            </a:r>
            <a:r>
              <a:rPr lang="en-US" dirty="0" err="1"/>
              <a:t>pluralis</a:t>
            </a:r>
            <a:r>
              <a:rPr lang="en-US" dirty="0"/>
              <a:t> (</a:t>
            </a:r>
            <a:r>
              <a:rPr lang="en-US" i="1" dirty="0"/>
              <a:t>pluralist approach</a:t>
            </a:r>
            <a:r>
              <a:rPr lang="en-US" dirty="0"/>
              <a:t>) </a:t>
            </a:r>
            <a:r>
              <a:rPr lang="en-US" dirty="0" err="1"/>
              <a:t>dan</a:t>
            </a:r>
            <a:r>
              <a:rPr lang="en-US" dirty="0"/>
              <a:t> </a:t>
            </a:r>
            <a:r>
              <a:rPr lang="en-US" dirty="0" err="1"/>
              <a:t>pendekatan</a:t>
            </a:r>
            <a:r>
              <a:rPr lang="en-US" dirty="0"/>
              <a:t> </a:t>
            </a:r>
            <a:r>
              <a:rPr lang="en-US" dirty="0" err="1"/>
              <a:t>elitis</a:t>
            </a:r>
            <a:r>
              <a:rPr lang="en-US" dirty="0"/>
              <a:t> (</a:t>
            </a:r>
            <a:r>
              <a:rPr lang="en-US" i="1" dirty="0"/>
              <a:t>elitist approach</a:t>
            </a:r>
            <a:r>
              <a:rPr lang="en-US" dirty="0" smtClean="0"/>
              <a:t>)</a:t>
            </a:r>
            <a:r>
              <a:rPr lang="id-ID" dirty="0" smtClean="0"/>
              <a:t> yang banyak digunakan dalam studi perbandingan pemerintahan</a:t>
            </a:r>
            <a:r>
              <a:rPr lang="en-US" dirty="0" smtClean="0"/>
              <a:t>.</a:t>
            </a:r>
            <a:endParaRPr lang="id-ID" dirty="0"/>
          </a:p>
        </p:txBody>
      </p:sp>
      <p:sp>
        <p:nvSpPr>
          <p:cNvPr id="3" name="Title 2"/>
          <p:cNvSpPr>
            <a:spLocks noGrp="1"/>
          </p:cNvSpPr>
          <p:nvPr>
            <p:ph type="title"/>
          </p:nvPr>
        </p:nvSpPr>
        <p:spPr/>
        <p:txBody>
          <a:bodyPr/>
          <a:lstStyle/>
          <a:p>
            <a:r>
              <a:rPr lang="id-ID" dirty="0" smtClean="0"/>
              <a:t>Kebijakan Publik dalam ragam perspektif</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0289"/>
          </a:xfrm>
        </p:spPr>
        <p:txBody>
          <a:bodyPr>
            <a:normAutofit lnSpcReduction="10000"/>
          </a:bodyPr>
          <a:lstStyle/>
          <a:p>
            <a:pPr algn="just"/>
            <a:r>
              <a:rPr lang="de-DE" dirty="0"/>
              <a:t>Pluralisme adalah salah satu pendekatan yang cukup dominan digunakan untuk memahami politik dan sistem politik dalam studi ilmu politik mainstream. </a:t>
            </a:r>
            <a:r>
              <a:rPr lang="id-ID" dirty="0"/>
              <a:t>P</a:t>
            </a:r>
            <a:r>
              <a:rPr lang="de-DE" dirty="0" smtClean="0"/>
              <a:t>endekatan </a:t>
            </a:r>
            <a:r>
              <a:rPr lang="de-DE" dirty="0"/>
              <a:t>pluralisme telah mempengaruhi banyak pemikiran tentang hubungan di antara pemerintah (negara) dan masyarakat sipil (</a:t>
            </a:r>
            <a:r>
              <a:rPr lang="de-DE" i="1" dirty="0"/>
              <a:t>civil society</a:t>
            </a:r>
            <a:r>
              <a:rPr lang="de-DE" dirty="0"/>
              <a:t>). </a:t>
            </a:r>
            <a:endParaRPr lang="id-ID" dirty="0" smtClean="0"/>
          </a:p>
          <a:p>
            <a:pPr algn="just"/>
            <a:r>
              <a:rPr lang="id-ID" dirty="0"/>
              <a:t>P</a:t>
            </a:r>
            <a:r>
              <a:rPr lang="de-DE" dirty="0"/>
              <a:t>endekatan pluralis secara eksplisit telah banyak digunakan oleh ilmuwan politik sebagai </a:t>
            </a:r>
            <a:r>
              <a:rPr lang="de-DE" i="1" dirty="0"/>
              <a:t>framework </a:t>
            </a:r>
            <a:r>
              <a:rPr lang="de-DE" dirty="0"/>
              <a:t>(kerangka pikir) dalam menganalisis perihal politik, khususnya studi negara dan/atau pembuatan keputusan (kebijakan) publik (</a:t>
            </a:r>
            <a:r>
              <a:rPr lang="de-DE" i="1" dirty="0"/>
              <a:t>public decision making</a:t>
            </a:r>
            <a:r>
              <a:rPr lang="de-DE" dirty="0" smtClean="0"/>
              <a:t>).</a:t>
            </a:r>
            <a:endParaRPr lang="id-ID" dirty="0" smtClean="0"/>
          </a:p>
          <a:p>
            <a:pPr algn="just"/>
            <a:r>
              <a:rPr lang="id-ID" dirty="0" smtClean="0"/>
              <a:t>P</a:t>
            </a:r>
            <a:r>
              <a:rPr lang="de-DE" dirty="0" smtClean="0"/>
              <a:t>luralis </a:t>
            </a:r>
            <a:r>
              <a:rPr lang="de-DE" dirty="0"/>
              <a:t>memiliki fokus utama pada bagaimana keputusan publik (</a:t>
            </a:r>
            <a:r>
              <a:rPr lang="de-DE" i="1" dirty="0"/>
              <a:t>public decisions</a:t>
            </a:r>
            <a:r>
              <a:rPr lang="de-DE" dirty="0"/>
              <a:t>) </a:t>
            </a:r>
            <a:r>
              <a:rPr lang="de-DE" dirty="0" smtClean="0"/>
              <a:t>dibuat </a:t>
            </a:r>
            <a:r>
              <a:rPr lang="de-DE" dirty="0"/>
              <a:t>dengan melibatkan keberagaman </a:t>
            </a:r>
            <a:r>
              <a:rPr lang="de-DE" dirty="0" smtClean="0"/>
              <a:t>kepentingan </a:t>
            </a:r>
            <a:r>
              <a:rPr lang="de-DE" dirty="0"/>
              <a:t>kelompok yang berbeda, yang memungkinkan terdapat konflik dan kompetisi antara kepentingan berbeda di dalamnya (Austin, 2006: 678</a:t>
            </a:r>
            <a:r>
              <a:rPr lang="de-DE" dirty="0" smtClean="0"/>
              <a:t>).</a:t>
            </a:r>
            <a:endParaRPr lang="id-ID" dirty="0" smtClean="0"/>
          </a:p>
          <a:p>
            <a:pPr marL="45720" indent="0">
              <a:buNone/>
            </a:pPr>
            <a:endParaRPr lang="id-ID" dirty="0"/>
          </a:p>
        </p:txBody>
      </p:sp>
      <p:sp>
        <p:nvSpPr>
          <p:cNvPr id="3" name="Title 2"/>
          <p:cNvSpPr>
            <a:spLocks noGrp="1"/>
          </p:cNvSpPr>
          <p:nvPr>
            <p:ph type="title"/>
          </p:nvPr>
        </p:nvSpPr>
        <p:spPr/>
        <p:txBody>
          <a:bodyPr/>
          <a:lstStyle/>
          <a:p>
            <a:r>
              <a:rPr lang="id-ID" dirty="0" smtClean="0"/>
              <a:t>KONTEKS PENDEKATAN PLURALIS</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3" y="1719070"/>
            <a:ext cx="8609380" cy="4950290"/>
          </a:xfrm>
        </p:spPr>
        <p:txBody>
          <a:bodyPr>
            <a:noAutofit/>
          </a:bodyPr>
          <a:lstStyle/>
          <a:p>
            <a:pPr algn="just"/>
            <a:r>
              <a:rPr lang="de-DE" sz="1700" dirty="0"/>
              <a:t>Asal-usul pluralisme, sebagai sebuah pendekatan </a:t>
            </a:r>
            <a:r>
              <a:rPr lang="de-DE" sz="1700" i="1" dirty="0" smtClean="0"/>
              <a:t>framework</a:t>
            </a:r>
            <a:r>
              <a:rPr lang="de-DE" sz="1700" dirty="0" smtClean="0"/>
              <a:t>, </a:t>
            </a:r>
            <a:r>
              <a:rPr lang="de-DE" sz="1700" dirty="0"/>
              <a:t>dapat ditemukan dari karya </a:t>
            </a:r>
            <a:r>
              <a:rPr lang="de-DE" sz="1700" dirty="0" smtClean="0"/>
              <a:t>ilmuwan </a:t>
            </a:r>
            <a:r>
              <a:rPr lang="de-DE" sz="1700" dirty="0"/>
              <a:t>politik </a:t>
            </a:r>
            <a:r>
              <a:rPr lang="de-DE" sz="1700" dirty="0" smtClean="0"/>
              <a:t>Inggris</a:t>
            </a:r>
            <a:r>
              <a:rPr lang="de-DE" sz="1700" dirty="0"/>
              <a:t>) dan </a:t>
            </a:r>
            <a:r>
              <a:rPr lang="de-DE" sz="1700" dirty="0" smtClean="0"/>
              <a:t>Amerika.</a:t>
            </a:r>
            <a:r>
              <a:rPr lang="id-ID" sz="1700" dirty="0" smtClean="0"/>
              <a:t> </a:t>
            </a:r>
            <a:r>
              <a:rPr lang="de-DE" sz="1700" dirty="0" smtClean="0"/>
              <a:t>Di </a:t>
            </a:r>
            <a:r>
              <a:rPr lang="de-DE" sz="1700" dirty="0"/>
              <a:t>Inggris, fondasi pendekatan pluralis dapat dikenali melalui karya G. D. H. Cole, J. N. Figgis dan H. Laski yang memiliki pandangan bahwa pluralisme adalah teori </a:t>
            </a:r>
            <a:r>
              <a:rPr lang="de-DE" sz="1700" dirty="0" smtClean="0"/>
              <a:t>yang </a:t>
            </a:r>
            <a:r>
              <a:rPr lang="de-DE" sz="1700" dirty="0"/>
              <a:t>berkaitan dengan bagaimana masyarakat harus diorganisir </a:t>
            </a:r>
            <a:r>
              <a:rPr lang="de-DE" sz="1700" dirty="0" smtClean="0"/>
              <a:t>untuk </a:t>
            </a:r>
            <a:r>
              <a:rPr lang="de-DE" sz="1700" dirty="0"/>
              <a:t>mencapai masyarakat </a:t>
            </a:r>
            <a:r>
              <a:rPr lang="de-DE" sz="1700" dirty="0" smtClean="0"/>
              <a:t>yang </a:t>
            </a:r>
            <a:r>
              <a:rPr lang="de-DE" sz="1700" dirty="0"/>
              <a:t>bebas dan adil. </a:t>
            </a:r>
            <a:endParaRPr lang="id-ID" sz="1700" dirty="0" smtClean="0"/>
          </a:p>
          <a:p>
            <a:pPr algn="just"/>
            <a:r>
              <a:rPr lang="de-DE" sz="1700" dirty="0" smtClean="0"/>
              <a:t>Dasar </a:t>
            </a:r>
            <a:r>
              <a:rPr lang="de-DE" sz="1700" dirty="0"/>
              <a:t>dari memikiran pluralis </a:t>
            </a:r>
            <a:r>
              <a:rPr lang="id-ID" sz="1700" dirty="0" smtClean="0"/>
              <a:t>Inggris sebagaimana</a:t>
            </a:r>
            <a:r>
              <a:rPr lang="de-DE" sz="1700" dirty="0" smtClean="0"/>
              <a:t> </a:t>
            </a:r>
            <a:r>
              <a:rPr lang="de-DE" sz="1700" dirty="0"/>
              <a:t>Smith (2006: </a:t>
            </a:r>
            <a:r>
              <a:rPr lang="de-DE" sz="1700" dirty="0" smtClean="0"/>
              <a:t>22)</a:t>
            </a:r>
            <a:r>
              <a:rPr lang="id-ID" sz="1700" dirty="0" smtClean="0"/>
              <a:t>: </a:t>
            </a:r>
            <a:r>
              <a:rPr lang="id-ID" sz="1700" i="1" dirty="0" smtClean="0"/>
              <a:t>pertama,</a:t>
            </a:r>
            <a:r>
              <a:rPr lang="de-DE" sz="1700" dirty="0"/>
              <a:t> </a:t>
            </a:r>
            <a:r>
              <a:rPr lang="de-DE" sz="1700" dirty="0" smtClean="0"/>
              <a:t>kebebasan </a:t>
            </a:r>
            <a:r>
              <a:rPr lang="de-DE" sz="1700" dirty="0"/>
              <a:t>(</a:t>
            </a:r>
            <a:r>
              <a:rPr lang="de-DE" sz="1700" i="1" dirty="0"/>
              <a:t>liberty</a:t>
            </a:r>
            <a:r>
              <a:rPr lang="de-DE" sz="1700" dirty="0"/>
              <a:t>) adalah nilai politik </a:t>
            </a:r>
            <a:r>
              <a:rPr lang="id-ID" sz="1700" dirty="0" smtClean="0"/>
              <a:t>ter</a:t>
            </a:r>
            <a:r>
              <a:rPr lang="de-DE" sz="1700" dirty="0" smtClean="0"/>
              <a:t>penting</a:t>
            </a:r>
            <a:r>
              <a:rPr lang="id-ID" sz="1700" dirty="0" smtClean="0"/>
              <a:t> </a:t>
            </a:r>
            <a:r>
              <a:rPr lang="id-ID" sz="1700" dirty="0"/>
              <a:t>yang </a:t>
            </a:r>
            <a:r>
              <a:rPr lang="de-DE" sz="1700" dirty="0"/>
              <a:t>dapat dipelihara melalui penyebaran </a:t>
            </a:r>
            <a:r>
              <a:rPr lang="de-DE" sz="1700" dirty="0" smtClean="0"/>
              <a:t>kekuasaan</a:t>
            </a:r>
            <a:r>
              <a:rPr lang="id-ID" sz="1700" dirty="0" smtClean="0"/>
              <a:t>.</a:t>
            </a:r>
            <a:r>
              <a:rPr lang="de-DE" sz="1700" dirty="0" smtClean="0"/>
              <a:t> </a:t>
            </a:r>
            <a:r>
              <a:rPr lang="id-ID" sz="1700" i="1" dirty="0" smtClean="0"/>
              <a:t>Kedua</a:t>
            </a:r>
            <a:r>
              <a:rPr lang="id-ID" sz="1700" dirty="0" smtClean="0"/>
              <a:t>, </a:t>
            </a:r>
            <a:r>
              <a:rPr lang="de-DE" sz="1700" dirty="0" smtClean="0"/>
              <a:t>kelompok </a:t>
            </a:r>
            <a:r>
              <a:rPr lang="de-DE" sz="1700" dirty="0"/>
              <a:t>haruslah dipandang sebagai ‘individu</a:t>
            </a:r>
            <a:r>
              <a:rPr lang="id-ID" sz="1700" dirty="0" smtClean="0"/>
              <a:t>. </a:t>
            </a:r>
            <a:r>
              <a:rPr lang="id-ID" sz="1700" i="1" dirty="0" smtClean="0"/>
              <a:t>Ketiga, </a:t>
            </a:r>
            <a:r>
              <a:rPr lang="de-DE" sz="1700" dirty="0" smtClean="0"/>
              <a:t>ide-ide </a:t>
            </a:r>
            <a:r>
              <a:rPr lang="de-DE" sz="1700" dirty="0"/>
              <a:t>tentang kedaulatan negara (</a:t>
            </a:r>
            <a:r>
              <a:rPr lang="de-DE" sz="1700" i="1" dirty="0"/>
              <a:t>state sovereignty</a:t>
            </a:r>
            <a:r>
              <a:rPr lang="de-DE" sz="1700" dirty="0"/>
              <a:t>) harus ditolak</a:t>
            </a:r>
            <a:r>
              <a:rPr lang="de-DE" sz="1700" dirty="0" smtClean="0"/>
              <a:t>.</a:t>
            </a:r>
            <a:r>
              <a:rPr lang="id-ID" sz="1700" dirty="0" smtClean="0"/>
              <a:t> Intinya, k</a:t>
            </a:r>
            <a:r>
              <a:rPr lang="de-DE" sz="1700" dirty="0" smtClean="0"/>
              <a:t>eberagaman </a:t>
            </a:r>
            <a:r>
              <a:rPr lang="de-DE" sz="1700" dirty="0"/>
              <a:t>merupakan kebaikan sosial yang dapat mencegah dominasi dari satu ide tertentu. Kekuasaan harus tersebar dan tidak dibiarkan hanya terakumulasi pada </a:t>
            </a:r>
            <a:r>
              <a:rPr lang="de-DE" sz="1700" dirty="0" smtClean="0"/>
              <a:t>negara</a:t>
            </a:r>
            <a:r>
              <a:rPr lang="id-ID" sz="1700" dirty="0" smtClean="0"/>
              <a:t>.</a:t>
            </a:r>
            <a:r>
              <a:rPr lang="de-DE" sz="1700" dirty="0" smtClean="0"/>
              <a:t> </a:t>
            </a:r>
            <a:endParaRPr lang="id-ID" sz="1700" dirty="0" smtClean="0"/>
          </a:p>
          <a:p>
            <a:pPr algn="just"/>
            <a:r>
              <a:rPr lang="id-ID" sz="1700" dirty="0" smtClean="0"/>
              <a:t>Ketiga prinsip </a:t>
            </a:r>
            <a:r>
              <a:rPr lang="de-DE" sz="1700" dirty="0" smtClean="0"/>
              <a:t>diadopsi </a:t>
            </a:r>
            <a:r>
              <a:rPr lang="de-DE" sz="1700" dirty="0"/>
              <a:t>dari pemikiran liberal –yaitu pentingnya kebebasan dan rasa </a:t>
            </a:r>
            <a:r>
              <a:rPr lang="de-DE" sz="1700" dirty="0" smtClean="0"/>
              <a:t>ketakpercayaan </a:t>
            </a:r>
            <a:r>
              <a:rPr lang="id-ID" sz="1700" dirty="0" smtClean="0"/>
              <a:t>pada </a:t>
            </a:r>
            <a:r>
              <a:rPr lang="de-DE" sz="1700" dirty="0" smtClean="0"/>
              <a:t>negara–meskipun </a:t>
            </a:r>
            <a:r>
              <a:rPr lang="de-DE" sz="1700" dirty="0"/>
              <a:t>para </a:t>
            </a:r>
            <a:r>
              <a:rPr lang="de-DE" sz="1700" dirty="0" smtClean="0"/>
              <a:t>pluralis </a:t>
            </a:r>
            <a:r>
              <a:rPr lang="de-DE" sz="1700" dirty="0"/>
              <a:t>Inggris awal menentang prinsip </a:t>
            </a:r>
            <a:r>
              <a:rPr lang="id-ID" sz="1700" dirty="0" smtClean="0"/>
              <a:t>individualisme </a:t>
            </a:r>
            <a:r>
              <a:rPr lang="de-DE" sz="1700" dirty="0" smtClean="0"/>
              <a:t>liberalisme</a:t>
            </a:r>
            <a:r>
              <a:rPr lang="de-DE" sz="1700" dirty="0"/>
              <a:t>, </a:t>
            </a:r>
            <a:r>
              <a:rPr lang="id-ID" sz="1700" dirty="0" smtClean="0"/>
              <a:t>dengan menempatkan </a:t>
            </a:r>
            <a:r>
              <a:rPr lang="de-DE" sz="1700" dirty="0" smtClean="0"/>
              <a:t>kelompok </a:t>
            </a:r>
            <a:r>
              <a:rPr lang="de-DE" sz="1700" dirty="0"/>
              <a:t>sebagai elemen konstitutif </a:t>
            </a:r>
            <a:r>
              <a:rPr lang="de-DE" sz="1700" dirty="0" smtClean="0"/>
              <a:t>masyar</a:t>
            </a:r>
            <a:r>
              <a:rPr lang="id-ID" sz="1700" dirty="0" smtClean="0"/>
              <a:t>aka</a:t>
            </a:r>
            <a:r>
              <a:rPr lang="de-DE" sz="1700" dirty="0" smtClean="0"/>
              <a:t>t</a:t>
            </a:r>
            <a:r>
              <a:rPr lang="id-ID" sz="1800" dirty="0" smtClean="0"/>
              <a:t>.</a:t>
            </a:r>
            <a:endParaRPr lang="id-ID" sz="1800" dirty="0"/>
          </a:p>
          <a:p>
            <a:pPr algn="just"/>
            <a:endParaRPr lang="id-ID" sz="1800" dirty="0"/>
          </a:p>
        </p:txBody>
      </p:sp>
      <p:sp>
        <p:nvSpPr>
          <p:cNvPr id="3" name="Title 2"/>
          <p:cNvSpPr>
            <a:spLocks noGrp="1"/>
          </p:cNvSpPr>
          <p:nvPr>
            <p:ph type="title"/>
          </p:nvPr>
        </p:nvSpPr>
        <p:spPr/>
        <p:txBody>
          <a:bodyPr/>
          <a:lstStyle/>
          <a:p>
            <a:r>
              <a:rPr lang="id-ID" dirty="0" smtClean="0"/>
              <a:t>ASAL-usul &amp; Perkembangan pluralis</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628800"/>
            <a:ext cx="8784976" cy="5229200"/>
          </a:xfrm>
        </p:spPr>
        <p:txBody>
          <a:bodyPr>
            <a:normAutofit fontScale="55000" lnSpcReduction="20000"/>
          </a:bodyPr>
          <a:lstStyle/>
          <a:p>
            <a:pPr algn="just"/>
            <a:r>
              <a:rPr lang="de-DE" sz="2900" dirty="0"/>
              <a:t>Sedangkan di Amerika, pendekatan (teori) pluralis juga dikembangkan dari reaksi terhadap gagasan </a:t>
            </a:r>
            <a:r>
              <a:rPr lang="de-DE" sz="2900" dirty="0" smtClean="0"/>
              <a:t>monisme</a:t>
            </a:r>
            <a:r>
              <a:rPr lang="id-ID" sz="2900" dirty="0" smtClean="0"/>
              <a:t> </a:t>
            </a:r>
            <a:r>
              <a:rPr lang="de-DE" sz="2900" dirty="0" smtClean="0"/>
              <a:t>dan </a:t>
            </a:r>
            <a:r>
              <a:rPr lang="de-DE" sz="2900" dirty="0"/>
              <a:t>dalam </a:t>
            </a:r>
            <a:r>
              <a:rPr lang="de-DE" sz="2900" dirty="0" smtClean="0"/>
              <a:t>memiliki </a:t>
            </a:r>
            <a:r>
              <a:rPr lang="de-DE" sz="2900" dirty="0"/>
              <a:t>perhatian yang sama dengan gerakan pluralisme </a:t>
            </a:r>
            <a:r>
              <a:rPr lang="de-DE" sz="2900" dirty="0" smtClean="0"/>
              <a:t>Inggris</a:t>
            </a:r>
            <a:r>
              <a:rPr lang="id-ID" sz="2900" dirty="0" smtClean="0"/>
              <a:t> yag </a:t>
            </a:r>
            <a:r>
              <a:rPr lang="de-DE" sz="2900" dirty="0" smtClean="0"/>
              <a:t>dapat </a:t>
            </a:r>
            <a:r>
              <a:rPr lang="de-DE" sz="2900" dirty="0"/>
              <a:t>diketahui dari kerja-kerja akademik Dewey dan Follet. </a:t>
            </a:r>
            <a:endParaRPr lang="id-ID" sz="2900" dirty="0" smtClean="0"/>
          </a:p>
          <a:p>
            <a:pPr algn="just"/>
            <a:r>
              <a:rPr lang="de-DE" sz="2900" dirty="0"/>
              <a:t>Menurut Smith (2006) para pluralis Amerika tersebut </a:t>
            </a:r>
            <a:r>
              <a:rPr lang="de-DE" sz="2900" dirty="0" smtClean="0"/>
              <a:t>meyakini </a:t>
            </a:r>
            <a:r>
              <a:rPr lang="de-DE" sz="2900" dirty="0"/>
              <a:t>bahwa kehidupan modern pasti menyebabkan terbentuknya masyarakat yang kompleks dan plural. Karena itu kekuasaan negara perlu dibatasi guna menghindarkan kelompok-kelompok tersebut pada kehancuran. </a:t>
            </a:r>
            <a:r>
              <a:rPr lang="de-DE" sz="2900" dirty="0" smtClean="0"/>
              <a:t>Stears </a:t>
            </a:r>
            <a:r>
              <a:rPr lang="de-DE" sz="2900" dirty="0"/>
              <a:t>(dalam Smith, 2006: 24) berpandangan bahwa negara yang tersentralisasi haruslah digantikan dengan tatanan institusional baru yang meletakkan kelompok-kelompok yang beragam pada pusat organisasi negara (pemerintahan</a:t>
            </a:r>
            <a:r>
              <a:rPr lang="de-DE" sz="2900" dirty="0" smtClean="0"/>
              <a:t>).</a:t>
            </a:r>
            <a:endParaRPr lang="id-ID" sz="2900" dirty="0" smtClean="0"/>
          </a:p>
          <a:p>
            <a:pPr algn="just"/>
            <a:r>
              <a:rPr lang="id-ID" sz="2900" dirty="0" smtClean="0"/>
              <a:t>D</a:t>
            </a:r>
            <a:r>
              <a:rPr lang="de-DE" sz="2900" dirty="0"/>
              <a:t>i Amerika, menurut Smith (2006) bentuk negara tidak pernah me</a:t>
            </a:r>
            <a:r>
              <a:rPr lang="id-ID" sz="2900" dirty="0"/>
              <a:t>negasikan </a:t>
            </a:r>
            <a:r>
              <a:rPr lang="de-DE" sz="2900" dirty="0"/>
              <a:t>pemikiran pluralisme. Meskipun terdapat ekspansi yang sangat besar dari kegiatan </a:t>
            </a:r>
            <a:r>
              <a:rPr lang="de-DE" sz="2900" i="1" dirty="0"/>
              <a:t>New Deal </a:t>
            </a:r>
            <a:r>
              <a:rPr lang="de-DE" sz="2900" dirty="0"/>
              <a:t>di tahun 1930-an, negara tidak pernah berusaha </a:t>
            </a:r>
            <a:r>
              <a:rPr lang="de-DE" sz="2900" dirty="0" smtClean="0"/>
              <a:t>menarik </a:t>
            </a:r>
            <a:r>
              <a:rPr lang="de-DE" sz="2900" dirty="0"/>
              <a:t>semua bidang kegiatan ke dalam domainnya. </a:t>
            </a:r>
            <a:r>
              <a:rPr lang="id-ID" sz="2900" dirty="0"/>
              <a:t>P</a:t>
            </a:r>
            <a:r>
              <a:rPr lang="de-DE" sz="2900" dirty="0"/>
              <a:t>emerintah negara bagian dan negara federal mempertahankan otonomi yang cukup, sektor swasta tetap kuat –tidak ada yang berusaha melampaui sektor-sektor tertentu dalam perencanaan atau nasionalisasi– dan pemerintah pusat (federal) secara institusional terfragmentasi sebagai konsekuensi dari </a:t>
            </a:r>
            <a:r>
              <a:rPr lang="de-DE" sz="2900" dirty="0" smtClean="0"/>
              <a:t>pemisaha</a:t>
            </a:r>
            <a:r>
              <a:rPr lang="id-ID" sz="2900" dirty="0" smtClean="0"/>
              <a:t>n </a:t>
            </a:r>
            <a:r>
              <a:rPr lang="de-DE" sz="2900" dirty="0" smtClean="0"/>
              <a:t>kekuasaan</a:t>
            </a:r>
            <a:r>
              <a:rPr lang="id-ID" sz="2900" dirty="0" smtClean="0"/>
              <a:t>. </a:t>
            </a:r>
            <a:r>
              <a:rPr lang="id-ID" sz="2900" dirty="0"/>
              <a:t>Alhasil, </a:t>
            </a:r>
            <a:r>
              <a:rPr lang="de-DE" sz="2900" dirty="0"/>
              <a:t>di antara masa-masa perang dunia pertama dan akhir tahun 1960-an menunjukkan bagaimana pluralisme telah menjadi konsepsi dominan dari negara </a:t>
            </a:r>
            <a:r>
              <a:rPr lang="de-DE" sz="2900" dirty="0" smtClean="0"/>
              <a:t>Amerika</a:t>
            </a:r>
            <a:r>
              <a:rPr lang="id-ID" sz="2900" dirty="0"/>
              <a:t>.</a:t>
            </a:r>
            <a:endParaRPr lang="id-ID" sz="2900" dirty="0"/>
          </a:p>
          <a:p>
            <a:pPr algn="just"/>
            <a:endParaRPr lang="id-ID" dirty="0"/>
          </a:p>
          <a:p>
            <a:endParaRPr lang="id-ID" dirty="0"/>
          </a:p>
        </p:txBody>
      </p:sp>
      <p:sp>
        <p:nvSpPr>
          <p:cNvPr id="3" name="Title 2"/>
          <p:cNvSpPr>
            <a:spLocks noGrp="1"/>
          </p:cNvSpPr>
          <p:nvPr>
            <p:ph type="title"/>
          </p:nvPr>
        </p:nvSpPr>
        <p:spPr/>
        <p:txBody>
          <a:bodyPr/>
          <a:lstStyle/>
          <a:p>
            <a:r>
              <a:rPr lang="id-ID" dirty="0"/>
              <a:t>ASAL-usul &amp; Perkembangan pluralis</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22298"/>
          </a:xfrm>
        </p:spPr>
        <p:txBody>
          <a:bodyPr>
            <a:normAutofit fontScale="92500" lnSpcReduction="10000"/>
          </a:bodyPr>
          <a:lstStyle/>
          <a:p>
            <a:pPr algn="just"/>
            <a:r>
              <a:rPr lang="id-ID" dirty="0" smtClean="0"/>
              <a:t>Pendekatan pluralis akhirnya </a:t>
            </a:r>
            <a:r>
              <a:rPr lang="de-DE" dirty="0" smtClean="0"/>
              <a:t>d</a:t>
            </a:r>
            <a:r>
              <a:rPr lang="id-ID" dirty="0" smtClean="0"/>
              <a:t>apat digunakan untuk menganalisis </a:t>
            </a:r>
            <a:r>
              <a:rPr lang="de-DE" dirty="0" smtClean="0"/>
              <a:t>kebijakan</a:t>
            </a:r>
            <a:r>
              <a:rPr lang="id-ID" dirty="0" smtClean="0"/>
              <a:t>. Dalam pandangan pluralis, kebijakan</a:t>
            </a:r>
            <a:r>
              <a:rPr lang="de-DE" dirty="0" smtClean="0"/>
              <a:t> dibuat </a:t>
            </a:r>
            <a:r>
              <a:rPr lang="de-DE" dirty="0"/>
              <a:t>melalui proses-proses negosiasi, </a:t>
            </a:r>
            <a:r>
              <a:rPr lang="de-DE" dirty="0" smtClean="0"/>
              <a:t>persuasi </a:t>
            </a:r>
            <a:r>
              <a:rPr lang="de-DE" dirty="0"/>
              <a:t>dan </a:t>
            </a:r>
            <a:r>
              <a:rPr lang="de-DE" dirty="0" smtClean="0"/>
              <a:t>tekanan </a:t>
            </a:r>
            <a:r>
              <a:rPr lang="de-DE" dirty="0"/>
              <a:t>pada sejumlah arena atau sisi dalam sistem politik. Artinya, ada proses negosiasi di antara kelompok dan kepentingan dalam proses perumusan kebijakan publik. Jika mengacu pada Parson (2008: 137), kebijakan publik dalam konsepsi pluralis adalah </a:t>
            </a:r>
            <a:r>
              <a:rPr lang="id-ID" dirty="0" smtClean="0"/>
              <a:t>HASIL</a:t>
            </a:r>
            <a:r>
              <a:rPr lang="de-DE" dirty="0" smtClean="0"/>
              <a:t> </a:t>
            </a:r>
            <a:r>
              <a:rPr lang="de-DE" dirty="0"/>
              <a:t>dari persaingan bebas antara ide dan kepentingan yang berbeda, bukan dominasi dan kontrol oleh satu kekuatan elite tertentu atau kepentingan tertentu</a:t>
            </a:r>
            <a:r>
              <a:rPr lang="de-DE" dirty="0" smtClean="0"/>
              <a:t>.</a:t>
            </a:r>
            <a:endParaRPr lang="id-ID" dirty="0" smtClean="0"/>
          </a:p>
          <a:p>
            <a:pPr algn="just"/>
            <a:r>
              <a:rPr lang="de-DE" dirty="0"/>
              <a:t>Bagi penganut pluralis, negara  terfragmentasi ke dalam pusat-pusat kekuasaan yang beragam atau berbeda (</a:t>
            </a:r>
            <a:r>
              <a:rPr lang="de-DE" i="1" dirty="0"/>
              <a:t>multiple power centres</a:t>
            </a:r>
            <a:r>
              <a:rPr lang="de-DE" dirty="0"/>
              <a:t>) dan saling mengecek. Menurut Dahl (1963) baik eksekutif, legislatif, dan juga senat adalah monolitik. Tidak mungkin bagi setiap aktor tunggal untuk mengontrol semua pusat-pusat kekuasaan tersebut, dan setiap kekuasaan yang </a:t>
            </a:r>
            <a:r>
              <a:rPr lang="de-DE" i="1" dirty="0"/>
              <a:t>powerfull</a:t>
            </a:r>
            <a:r>
              <a:rPr lang="de-DE" dirty="0"/>
              <a:t> akan dibatasi oleh elemen-elemen lain dari sistem politik</a:t>
            </a:r>
            <a:r>
              <a:rPr lang="de-DE" dirty="0" smtClean="0"/>
              <a:t>.</a:t>
            </a:r>
            <a:endParaRPr lang="id-ID" dirty="0"/>
          </a:p>
          <a:p>
            <a:endParaRPr lang="id-ID" dirty="0"/>
          </a:p>
          <a:p>
            <a:endParaRPr lang="id-ID" dirty="0"/>
          </a:p>
        </p:txBody>
      </p:sp>
      <p:sp>
        <p:nvSpPr>
          <p:cNvPr id="3" name="Title 2"/>
          <p:cNvSpPr>
            <a:spLocks noGrp="1"/>
          </p:cNvSpPr>
          <p:nvPr>
            <p:ph type="title"/>
          </p:nvPr>
        </p:nvSpPr>
        <p:spPr/>
        <p:txBody>
          <a:bodyPr/>
          <a:lstStyle/>
          <a:p>
            <a:r>
              <a:rPr lang="id-ID" dirty="0" smtClean="0"/>
              <a:t>PLURALISME SEBAGAI PENDEKATAN KEBIJAKAN PUBLIK</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79912" y="1719070"/>
            <a:ext cx="5008980" cy="4950289"/>
          </a:xfrm>
        </p:spPr>
        <p:txBody>
          <a:bodyPr>
            <a:noAutofit/>
          </a:bodyPr>
          <a:lstStyle/>
          <a:p>
            <a:pPr algn="just"/>
            <a:r>
              <a:rPr lang="de-DE" sz="1600" dirty="0"/>
              <a:t>Dalam proses pembuatan kebijakan, seperti dikatakan </a:t>
            </a:r>
            <a:r>
              <a:rPr lang="de-DE" sz="1600" dirty="0" smtClean="0"/>
              <a:t>Parson</a:t>
            </a:r>
            <a:r>
              <a:rPr lang="id-ID" sz="1600" dirty="0" smtClean="0"/>
              <a:t>,</a:t>
            </a:r>
            <a:r>
              <a:rPr lang="de-DE" sz="1600" dirty="0" smtClean="0"/>
              <a:t> hendaknya </a:t>
            </a:r>
            <a:r>
              <a:rPr lang="de-DE" sz="1600" dirty="0"/>
              <a:t>hadir </a:t>
            </a:r>
            <a:r>
              <a:rPr lang="de-DE" sz="1600" dirty="0" smtClean="0"/>
              <a:t>kompetisi </a:t>
            </a:r>
            <a:r>
              <a:rPr lang="de-DE" sz="1600" dirty="0"/>
              <a:t>berbagai kepentingan dan ide dari kelompok-kelompok masyarakat yang berbeda, bukan dominasi </a:t>
            </a:r>
            <a:r>
              <a:rPr lang="de-DE" sz="1600" dirty="0" smtClean="0"/>
              <a:t>satu ide</a:t>
            </a:r>
            <a:r>
              <a:rPr lang="id-ID" sz="1600" dirty="0" smtClean="0"/>
              <a:t>/</a:t>
            </a:r>
            <a:r>
              <a:rPr lang="de-DE" sz="1600" dirty="0" smtClean="0"/>
              <a:t>kekuatan </a:t>
            </a:r>
            <a:r>
              <a:rPr lang="de-DE" sz="1600" dirty="0"/>
              <a:t>kelompok dan/atau elite tertentu saja. Artinya, pluralisme, sebagai teori kelompok tentang demokrasi (</a:t>
            </a:r>
            <a:r>
              <a:rPr lang="de-DE" sz="1600" i="1" dirty="0"/>
              <a:t>a group theory of democracy</a:t>
            </a:r>
            <a:r>
              <a:rPr lang="de-DE" sz="1600" dirty="0" smtClean="0"/>
              <a:t>),</a:t>
            </a:r>
            <a:r>
              <a:rPr lang="id-ID" sz="1600" dirty="0" smtClean="0"/>
              <a:t> </a:t>
            </a:r>
            <a:r>
              <a:rPr lang="de-DE" sz="1600" dirty="0" smtClean="0"/>
              <a:t>menghendaki partisipasi </a:t>
            </a:r>
            <a:r>
              <a:rPr lang="de-DE" sz="1600" dirty="0"/>
              <a:t>masyarakat dalam politik dengan keanggotaan mereka dalam sebuah komunitas, dan komunitas ini melalui kompetisi dan </a:t>
            </a:r>
            <a:r>
              <a:rPr lang="de-DE" sz="1600" dirty="0" smtClean="0"/>
              <a:t>kompromi</a:t>
            </a:r>
            <a:r>
              <a:rPr lang="id-ID" sz="1600" dirty="0" smtClean="0"/>
              <a:t> </a:t>
            </a:r>
            <a:r>
              <a:rPr lang="de-DE" sz="1600" dirty="0" smtClean="0"/>
              <a:t>dengan kelompok </a:t>
            </a:r>
            <a:r>
              <a:rPr lang="de-DE" sz="1600" dirty="0"/>
              <a:t>lainnya menciptakan kebijakan publik di dalam </a:t>
            </a:r>
            <a:r>
              <a:rPr lang="de-DE" sz="1600" dirty="0" smtClean="0"/>
              <a:t>negara. Menurut </a:t>
            </a:r>
            <a:r>
              <a:rPr lang="de-DE" sz="1600" dirty="0"/>
              <a:t>Wibawa (2011), </a:t>
            </a:r>
            <a:r>
              <a:rPr lang="de-DE" sz="1600" dirty="0" smtClean="0"/>
              <a:t>pandangan </a:t>
            </a:r>
            <a:r>
              <a:rPr lang="de-DE" sz="1600" dirty="0"/>
              <a:t>penganut pluralis </a:t>
            </a:r>
            <a:r>
              <a:rPr lang="de-DE" sz="1600" dirty="0" smtClean="0"/>
              <a:t>didasarkan asumsi kekuasaan kelompok </a:t>
            </a:r>
            <a:r>
              <a:rPr lang="de-DE" sz="1600" dirty="0"/>
              <a:t>masyarakat dalam mempengaruhi agenda kebijakan tidak terkonsentrasi pada satu tangan, tetapi tersebar. </a:t>
            </a:r>
            <a:endParaRPr lang="id-ID" sz="1600" dirty="0"/>
          </a:p>
        </p:txBody>
      </p:sp>
      <p:sp>
        <p:nvSpPr>
          <p:cNvPr id="3" name="Title 2"/>
          <p:cNvSpPr>
            <a:spLocks noGrp="1"/>
          </p:cNvSpPr>
          <p:nvPr>
            <p:ph type="title"/>
          </p:nvPr>
        </p:nvSpPr>
        <p:spPr/>
        <p:txBody>
          <a:bodyPr/>
          <a:lstStyle/>
          <a:p>
            <a:pPr lvl="0"/>
            <a:r>
              <a:rPr lang="de-DE" b="1" dirty="0"/>
              <a:t>Asumsi Dasar Pendekatan Pluralis dalam Studi Kebijakan</a:t>
            </a:r>
            <a:br>
              <a:rPr lang="id-ID" dirty="0"/>
            </a:br>
            <a:endParaRPr lang="id-ID" dirty="0"/>
          </a:p>
        </p:txBody>
      </p:sp>
      <p:grpSp>
        <p:nvGrpSpPr>
          <p:cNvPr id="4" name="Group 3"/>
          <p:cNvGrpSpPr/>
          <p:nvPr/>
        </p:nvGrpSpPr>
        <p:grpSpPr bwMode="auto">
          <a:xfrm>
            <a:off x="448218" y="1931987"/>
            <a:ext cx="3475710" cy="3359785"/>
            <a:chOff x="3645" y="9793"/>
            <a:chExt cx="5768" cy="5291"/>
          </a:xfrm>
        </p:grpSpPr>
        <p:sp>
          <p:nvSpPr>
            <p:cNvPr id="5" name="Rectangle 4"/>
            <p:cNvSpPr>
              <a:spLocks noChangeArrowheads="1"/>
            </p:cNvSpPr>
            <p:nvPr/>
          </p:nvSpPr>
          <p:spPr bwMode="auto">
            <a:xfrm>
              <a:off x="3659" y="10996"/>
              <a:ext cx="987" cy="434"/>
            </a:xfrm>
            <a:prstGeom prst="rect">
              <a:avLst/>
            </a:prstGeom>
            <a:solidFill>
              <a:srgbClr val="FFFFFF"/>
            </a:solidFill>
            <a:ln w="9525">
              <a:solidFill>
                <a:srgbClr val="FFFFFF"/>
              </a:solidFill>
              <a:miter lim="800000"/>
            </a:ln>
          </p:spPr>
          <p:txBody>
            <a:bodyPr rot="0" vert="horz" wrap="square" lIns="91440" tIns="45720" rIns="91440" bIns="45720" anchor="t" anchorCtr="0" upright="1">
              <a:noAutofit/>
            </a:bodyPr>
            <a:lstStyle/>
            <a:p>
              <a:pPr>
                <a:lnSpc>
                  <a:spcPct val="115000"/>
                </a:lnSpc>
                <a:spcAft>
                  <a:spcPts val="1000"/>
                </a:spcAft>
              </a:pPr>
              <a:r>
                <a:rPr lang="en-US" sz="1100">
                  <a:effectLst/>
                  <a:latin typeface="Times New Roman" panose="02020603050405020304"/>
                  <a:ea typeface="Times New Roman" panose="02020603050405020304"/>
                  <a:cs typeface="Times New Roman" panose="02020603050405020304"/>
                </a:rPr>
                <a:t>Publik</a:t>
              </a:r>
              <a:endParaRPr lang="id-ID" sz="1100">
                <a:effectLst/>
                <a:latin typeface="Calibri" panose="020F0502020204030204"/>
                <a:ea typeface="Times New Roman" panose="02020603050405020304"/>
                <a:cs typeface="Times New Roman" panose="02020603050405020304"/>
              </a:endParaRPr>
            </a:p>
          </p:txBody>
        </p:sp>
        <p:grpSp>
          <p:nvGrpSpPr>
            <p:cNvPr id="6" name="Group 5"/>
            <p:cNvGrpSpPr/>
            <p:nvPr/>
          </p:nvGrpSpPr>
          <p:grpSpPr bwMode="auto">
            <a:xfrm>
              <a:off x="3645" y="9793"/>
              <a:ext cx="5768" cy="5291"/>
              <a:chOff x="1928" y="10227"/>
              <a:chExt cx="5768" cy="5291"/>
            </a:xfrm>
          </p:grpSpPr>
          <p:sp>
            <p:nvSpPr>
              <p:cNvPr id="7" name="Oval 6"/>
              <p:cNvSpPr>
                <a:spLocks noChangeArrowheads="1"/>
              </p:cNvSpPr>
              <p:nvPr/>
            </p:nvSpPr>
            <p:spPr bwMode="auto">
              <a:xfrm>
                <a:off x="1928" y="11329"/>
                <a:ext cx="4478" cy="4189"/>
              </a:xfrm>
              <a:prstGeom prst="ellipse">
                <a:avLst/>
              </a:prstGeom>
              <a:solidFill>
                <a:srgbClr val="FFFFFF"/>
              </a:solidFill>
              <a:ln w="28575">
                <a:solidFill>
                  <a:srgbClr val="000000"/>
                </a:solidFill>
                <a:round/>
              </a:ln>
            </p:spPr>
            <p:txBody>
              <a:bodyPr rot="0" vert="horz" wrap="square" lIns="91440" tIns="45720" rIns="91440" bIns="45720" anchor="t" anchorCtr="0" upright="1">
                <a:noAutofit/>
              </a:bodyPr>
              <a:lstStyle/>
              <a:p>
                <a:pPr>
                  <a:lnSpc>
                    <a:spcPct val="115000"/>
                  </a:lnSpc>
                  <a:spcAft>
                    <a:spcPts val="1000"/>
                  </a:spcAft>
                </a:pPr>
                <a:r>
                  <a:rPr lang="en-US" sz="1100">
                    <a:effectLst/>
                    <a:latin typeface="Calibri" panose="020F0502020204030204"/>
                    <a:ea typeface="Times New Roman" panose="02020603050405020304"/>
                    <a:cs typeface="Times New Roman" panose="02020603050405020304"/>
                  </a:rPr>
                  <a:t> </a:t>
                </a:r>
                <a:endParaRPr lang="id-ID" sz="1100">
                  <a:effectLst/>
                  <a:latin typeface="Calibri" panose="020F0502020204030204"/>
                  <a:ea typeface="Times New Roman" panose="02020603050405020304"/>
                  <a:cs typeface="Times New Roman" panose="02020603050405020304"/>
                </a:endParaRPr>
              </a:p>
            </p:txBody>
          </p:sp>
          <p:sp>
            <p:nvSpPr>
              <p:cNvPr id="8" name="Oval 7"/>
              <p:cNvSpPr>
                <a:spLocks noChangeArrowheads="1"/>
              </p:cNvSpPr>
              <p:nvPr/>
            </p:nvSpPr>
            <p:spPr bwMode="auto">
              <a:xfrm>
                <a:off x="3136" y="11833"/>
                <a:ext cx="915" cy="840"/>
              </a:xfrm>
              <a:prstGeom prst="ellipse">
                <a:avLst/>
              </a:prstGeom>
              <a:solidFill>
                <a:srgbClr val="FFFFFF"/>
              </a:solidFill>
              <a:ln w="19050">
                <a:solidFill>
                  <a:srgbClr val="000000"/>
                </a:solidFill>
                <a:round/>
              </a:ln>
            </p:spPr>
            <p:txBody>
              <a:bodyPr rot="0" vert="horz" wrap="square" lIns="91440" tIns="45720" rIns="91440" bIns="45720" anchor="t" anchorCtr="0" upright="1">
                <a:noAutofit/>
              </a:bodyPr>
              <a:lstStyle/>
              <a:p>
                <a:pPr>
                  <a:lnSpc>
                    <a:spcPct val="115000"/>
                  </a:lnSpc>
                  <a:spcAft>
                    <a:spcPts val="1000"/>
                  </a:spcAft>
                </a:pPr>
                <a:r>
                  <a:rPr lang="en-US" sz="900">
                    <a:effectLst/>
                    <a:latin typeface="Times New Roman" panose="02020603050405020304"/>
                    <a:ea typeface="Times New Roman" panose="02020603050405020304"/>
                    <a:cs typeface="Times New Roman" panose="02020603050405020304"/>
                  </a:rPr>
                  <a:t>Orpol</a:t>
                </a:r>
                <a:endParaRPr lang="id-ID" sz="1100">
                  <a:effectLst/>
                  <a:latin typeface="Calibri" panose="020F0502020204030204"/>
                  <a:ea typeface="Times New Roman" panose="02020603050405020304"/>
                  <a:cs typeface="Times New Roman" panose="02020603050405020304"/>
                </a:endParaRPr>
              </a:p>
            </p:txBody>
          </p:sp>
          <p:sp>
            <p:nvSpPr>
              <p:cNvPr id="9" name="Oval 8"/>
              <p:cNvSpPr>
                <a:spLocks noChangeArrowheads="1"/>
              </p:cNvSpPr>
              <p:nvPr/>
            </p:nvSpPr>
            <p:spPr bwMode="auto">
              <a:xfrm>
                <a:off x="3931" y="12718"/>
                <a:ext cx="840" cy="885"/>
              </a:xfrm>
              <a:prstGeom prst="ellipse">
                <a:avLst/>
              </a:prstGeom>
              <a:solidFill>
                <a:srgbClr val="FFFFFF"/>
              </a:solidFill>
              <a:ln w="19050">
                <a:solidFill>
                  <a:srgbClr val="000000"/>
                </a:solidFill>
                <a:round/>
              </a:ln>
            </p:spPr>
            <p:txBody>
              <a:bodyPr rot="0" vert="horz" wrap="square" lIns="91440" tIns="45720" rIns="91440" bIns="45720" anchor="t" anchorCtr="0" upright="1">
                <a:noAutofit/>
              </a:bodyPr>
              <a:lstStyle/>
              <a:p>
                <a:pPr>
                  <a:lnSpc>
                    <a:spcPct val="115000"/>
                  </a:lnSpc>
                  <a:spcAft>
                    <a:spcPts val="1000"/>
                  </a:spcAft>
                </a:pPr>
                <a:r>
                  <a:rPr lang="en-US" sz="1000">
                    <a:effectLst/>
                    <a:latin typeface="Times New Roman" panose="02020603050405020304"/>
                    <a:ea typeface="Times New Roman" panose="02020603050405020304"/>
                    <a:cs typeface="Times New Roman" panose="02020603050405020304"/>
                  </a:rPr>
                  <a:t>Pers</a:t>
                </a:r>
                <a:endParaRPr lang="id-ID" sz="1100">
                  <a:effectLst/>
                  <a:latin typeface="Calibri" panose="020F0502020204030204"/>
                  <a:ea typeface="Times New Roman" panose="02020603050405020304"/>
                  <a:cs typeface="Times New Roman" panose="02020603050405020304"/>
                </a:endParaRPr>
              </a:p>
            </p:txBody>
          </p:sp>
          <p:sp>
            <p:nvSpPr>
              <p:cNvPr id="10" name="Oval 9"/>
              <p:cNvSpPr>
                <a:spLocks noChangeArrowheads="1"/>
              </p:cNvSpPr>
              <p:nvPr/>
            </p:nvSpPr>
            <p:spPr bwMode="auto">
              <a:xfrm>
                <a:off x="4771" y="13518"/>
                <a:ext cx="945" cy="795"/>
              </a:xfrm>
              <a:prstGeom prst="ellipse">
                <a:avLst/>
              </a:prstGeom>
              <a:solidFill>
                <a:srgbClr val="FFFFFF"/>
              </a:solidFill>
              <a:ln w="19050">
                <a:solidFill>
                  <a:srgbClr val="000000"/>
                </a:solidFill>
                <a:round/>
              </a:ln>
            </p:spPr>
            <p:txBody>
              <a:bodyPr rot="0" vert="horz" wrap="square" lIns="91440" tIns="45720" rIns="91440" bIns="45720" anchor="t" anchorCtr="0" upright="1">
                <a:noAutofit/>
              </a:bodyPr>
              <a:lstStyle/>
              <a:p>
                <a:pPr>
                  <a:lnSpc>
                    <a:spcPct val="115000"/>
                  </a:lnSpc>
                  <a:spcAft>
                    <a:spcPts val="1000"/>
                  </a:spcAft>
                </a:pPr>
                <a:r>
                  <a:rPr lang="en-US" sz="800">
                    <a:effectLst/>
                    <a:latin typeface="Times New Roman" panose="02020603050405020304"/>
                    <a:ea typeface="Times New Roman" panose="02020603050405020304"/>
                    <a:cs typeface="Times New Roman" panose="02020603050405020304"/>
                  </a:rPr>
                  <a:t>Ormas</a:t>
                </a:r>
                <a:endParaRPr lang="id-ID" sz="1100">
                  <a:effectLst/>
                  <a:latin typeface="Calibri" panose="020F0502020204030204"/>
                  <a:ea typeface="Times New Roman" panose="02020603050405020304"/>
                  <a:cs typeface="Times New Roman" panose="02020603050405020304"/>
                </a:endParaRPr>
              </a:p>
            </p:txBody>
          </p:sp>
          <p:sp>
            <p:nvSpPr>
              <p:cNvPr id="11" name="Oval 10"/>
              <p:cNvSpPr>
                <a:spLocks noChangeArrowheads="1"/>
              </p:cNvSpPr>
              <p:nvPr/>
            </p:nvSpPr>
            <p:spPr bwMode="auto">
              <a:xfrm>
                <a:off x="2281" y="13518"/>
                <a:ext cx="1500" cy="1320"/>
              </a:xfrm>
              <a:prstGeom prst="ellipse">
                <a:avLst/>
              </a:prstGeom>
              <a:solidFill>
                <a:srgbClr val="FFFFFF"/>
              </a:solidFill>
              <a:ln w="19050">
                <a:solidFill>
                  <a:srgbClr val="000000"/>
                </a:solidFill>
                <a:round/>
              </a:ln>
            </p:spPr>
            <p:txBody>
              <a:bodyPr rot="0" vert="horz" wrap="square" lIns="91440" tIns="45720" rIns="91440" bIns="45720" anchor="t" anchorCtr="0" upright="1">
                <a:noAutofit/>
              </a:bodyPr>
              <a:lstStyle/>
              <a:p>
                <a:pPr>
                  <a:lnSpc>
                    <a:spcPct val="115000"/>
                  </a:lnSpc>
                  <a:spcAft>
                    <a:spcPts val="1000"/>
                  </a:spcAft>
                </a:pPr>
                <a:r>
                  <a:rPr lang="en-US" sz="900">
                    <a:effectLst/>
                    <a:latin typeface="Times New Roman" panose="02020603050405020304"/>
                    <a:ea typeface="Times New Roman" panose="02020603050405020304"/>
                    <a:cs typeface="Times New Roman" panose="02020603050405020304"/>
                  </a:rPr>
                  <a:t>Warga/ Kelompok</a:t>
                </a:r>
                <a:endParaRPr lang="id-ID" sz="1100">
                  <a:effectLst/>
                  <a:latin typeface="Calibri" panose="020F0502020204030204"/>
                  <a:ea typeface="Times New Roman" panose="02020603050405020304"/>
                  <a:cs typeface="Times New Roman" panose="02020603050405020304"/>
                </a:endParaRPr>
              </a:p>
            </p:txBody>
          </p:sp>
          <p:sp>
            <p:nvSpPr>
              <p:cNvPr id="12" name="Oval 11"/>
              <p:cNvSpPr>
                <a:spLocks noChangeArrowheads="1"/>
              </p:cNvSpPr>
              <p:nvPr/>
            </p:nvSpPr>
            <p:spPr bwMode="auto">
              <a:xfrm>
                <a:off x="6181" y="10227"/>
                <a:ext cx="1515" cy="1305"/>
              </a:xfrm>
              <a:prstGeom prst="ellipse">
                <a:avLst/>
              </a:prstGeom>
              <a:solidFill>
                <a:srgbClr val="FFFFFF"/>
              </a:solidFill>
              <a:ln w="19050">
                <a:solidFill>
                  <a:srgbClr val="000000"/>
                </a:solidFill>
                <a:round/>
              </a:ln>
            </p:spPr>
            <p:txBody>
              <a:bodyPr rot="0" vert="horz" wrap="square" lIns="91440" tIns="45720" rIns="91440" bIns="45720" anchor="t" anchorCtr="0" upright="1">
                <a:noAutofit/>
              </a:bodyPr>
              <a:lstStyle/>
              <a:p>
                <a:pPr>
                  <a:lnSpc>
                    <a:spcPct val="115000"/>
                  </a:lnSpc>
                  <a:spcAft>
                    <a:spcPts val="1000"/>
                  </a:spcAft>
                </a:pPr>
                <a:r>
                  <a:rPr lang="en-US" sz="1100" i="1">
                    <a:effectLst/>
                    <a:latin typeface="Times New Roman" panose="02020603050405020304"/>
                    <a:ea typeface="Times New Roman" panose="02020603050405020304"/>
                    <a:cs typeface="Times New Roman" panose="02020603050405020304"/>
                  </a:rPr>
                  <a:t>Policy Makers</a:t>
                </a:r>
                <a:endParaRPr lang="id-ID" sz="1100">
                  <a:effectLst/>
                  <a:latin typeface="Calibri" panose="020F0502020204030204"/>
                  <a:ea typeface="Times New Roman" panose="02020603050405020304"/>
                  <a:cs typeface="Times New Roman" panose="02020603050405020304"/>
                </a:endParaRPr>
              </a:p>
            </p:txBody>
          </p:sp>
          <p:cxnSp>
            <p:nvCxnSpPr>
              <p:cNvPr id="13" name="AutoShape 75"/>
              <p:cNvCxnSpPr/>
              <p:nvPr/>
            </p:nvCxnSpPr>
            <p:spPr bwMode="auto">
              <a:xfrm flipV="1">
                <a:off x="3136" y="12683"/>
                <a:ext cx="225" cy="825"/>
              </a:xfrm>
              <a:prstGeom prst="straightConnector1">
                <a:avLst/>
              </a:prstGeom>
              <a:noFill/>
              <a:ln w="19050">
                <a:solidFill>
                  <a:srgbClr val="000000"/>
                </a:solidFill>
                <a:round/>
                <a:tailEnd type="triangle" w="med" len="med"/>
              </a:ln>
              <a:extLst>
                <a:ext uri="{909E8E84-426E-40DD-AFC4-6F175D3DCCD1}">
                  <a14:hiddenFill xmlns:a14="http://schemas.microsoft.com/office/drawing/2010/main">
                    <a:noFill/>
                  </a14:hiddenFill>
                </a:ext>
              </a:extLst>
            </p:spPr>
          </p:cxnSp>
          <p:cxnSp>
            <p:nvCxnSpPr>
              <p:cNvPr id="14" name="AutoShape 81"/>
              <p:cNvCxnSpPr/>
              <p:nvPr/>
            </p:nvCxnSpPr>
            <p:spPr bwMode="auto">
              <a:xfrm flipV="1">
                <a:off x="3781" y="14082"/>
                <a:ext cx="990" cy="135"/>
              </a:xfrm>
              <a:prstGeom prst="straightConnector1">
                <a:avLst/>
              </a:prstGeom>
              <a:noFill/>
              <a:ln w="19050">
                <a:solidFill>
                  <a:srgbClr val="000000"/>
                </a:solidFill>
                <a:round/>
                <a:tailEnd type="triangle" w="med" len="med"/>
              </a:ln>
              <a:extLst>
                <a:ext uri="{909E8E84-426E-40DD-AFC4-6F175D3DCCD1}">
                  <a14:hiddenFill xmlns:a14="http://schemas.microsoft.com/office/drawing/2010/main">
                    <a:noFill/>
                  </a14:hiddenFill>
                </a:ext>
              </a:extLst>
            </p:spPr>
          </p:cxnSp>
          <p:sp>
            <p:nvSpPr>
              <p:cNvPr id="15" name="AutoShape 80"/>
              <p:cNvSpPr>
                <a:spLocks noChangeArrowheads="1"/>
              </p:cNvSpPr>
              <p:nvPr/>
            </p:nvSpPr>
            <p:spPr bwMode="auto">
              <a:xfrm rot="-2577497">
                <a:off x="3601" y="13567"/>
                <a:ext cx="495" cy="165"/>
              </a:xfrm>
              <a:prstGeom prst="rightArrow">
                <a:avLst>
                  <a:gd name="adj1" fmla="val 50000"/>
                  <a:gd name="adj2" fmla="val 75000"/>
                </a:avLst>
              </a:prstGeom>
              <a:solidFill>
                <a:srgbClr val="FFFFFF"/>
              </a:solidFill>
              <a:ln w="19050">
                <a:solidFill>
                  <a:srgbClr val="000000"/>
                </a:solidFill>
                <a:miter lim="800000"/>
              </a:ln>
            </p:spPr>
            <p:txBody>
              <a:bodyPr rot="0" vert="horz" wrap="square" lIns="91440" tIns="45720" rIns="91440" bIns="45720" anchor="t" anchorCtr="0" upright="1">
                <a:noAutofit/>
              </a:bodyPr>
              <a:lstStyle/>
              <a:p>
                <a:endParaRPr lang="id-ID"/>
              </a:p>
            </p:txBody>
          </p:sp>
          <p:sp>
            <p:nvSpPr>
              <p:cNvPr id="16" name="AutoShape 74"/>
              <p:cNvSpPr>
                <a:spLocks noChangeArrowheads="1"/>
              </p:cNvSpPr>
              <p:nvPr/>
            </p:nvSpPr>
            <p:spPr bwMode="auto">
              <a:xfrm rot="-2326943">
                <a:off x="4625" y="12396"/>
                <a:ext cx="1185" cy="159"/>
              </a:xfrm>
              <a:prstGeom prst="rightArrow">
                <a:avLst>
                  <a:gd name="adj1" fmla="val 50000"/>
                  <a:gd name="adj2" fmla="val 186321"/>
                </a:avLst>
              </a:prstGeom>
              <a:solidFill>
                <a:srgbClr val="FFFFFF"/>
              </a:solidFill>
              <a:ln w="19050">
                <a:solidFill>
                  <a:srgbClr val="000000"/>
                </a:solidFill>
                <a:miter lim="800000"/>
              </a:ln>
            </p:spPr>
            <p:txBody>
              <a:bodyPr rot="0" vert="horz" wrap="square" lIns="91440" tIns="45720" rIns="91440" bIns="45720" anchor="t" anchorCtr="0" upright="1">
                <a:noAutofit/>
              </a:bodyPr>
              <a:lstStyle/>
              <a:p>
                <a:endParaRPr lang="id-ID"/>
              </a:p>
            </p:txBody>
          </p:sp>
          <p:sp>
            <p:nvSpPr>
              <p:cNvPr id="17" name="AutoShape 69"/>
              <p:cNvSpPr>
                <a:spLocks noChangeArrowheads="1"/>
              </p:cNvSpPr>
              <p:nvPr/>
            </p:nvSpPr>
            <p:spPr bwMode="auto">
              <a:xfrm rot="-2577497">
                <a:off x="5742" y="11614"/>
                <a:ext cx="690" cy="165"/>
              </a:xfrm>
              <a:prstGeom prst="rightArrow">
                <a:avLst>
                  <a:gd name="adj1" fmla="val 50000"/>
                  <a:gd name="adj2" fmla="val 104545"/>
                </a:avLst>
              </a:prstGeom>
              <a:solidFill>
                <a:srgbClr val="FFFFFF"/>
              </a:solidFill>
              <a:ln w="19050">
                <a:solidFill>
                  <a:srgbClr val="000000"/>
                </a:solidFill>
                <a:miter lim="800000"/>
              </a:ln>
            </p:spPr>
            <p:txBody>
              <a:bodyPr rot="0" vert="horz" wrap="square" lIns="91440" tIns="45720" rIns="91440" bIns="45720" anchor="t" anchorCtr="0" upright="1">
                <a:noAutofit/>
              </a:bodyPr>
              <a:lstStyle/>
              <a:p>
                <a:endParaRPr lang="id-ID"/>
              </a:p>
            </p:txBody>
          </p:sp>
          <p:cxnSp>
            <p:nvCxnSpPr>
              <p:cNvPr id="18" name="AutoShape 71"/>
              <p:cNvCxnSpPr/>
              <p:nvPr/>
            </p:nvCxnSpPr>
            <p:spPr bwMode="auto">
              <a:xfrm flipV="1">
                <a:off x="3931" y="11548"/>
                <a:ext cx="1140" cy="446"/>
              </a:xfrm>
              <a:prstGeom prst="straightConnector1">
                <a:avLst/>
              </a:prstGeom>
              <a:noFill/>
              <a:ln w="19050">
                <a:solidFill>
                  <a:srgbClr val="000000"/>
                </a:solidFill>
                <a:round/>
                <a:tailEnd type="triangle" w="med" len="med"/>
              </a:ln>
              <a:extLst>
                <a:ext uri="{909E8E84-426E-40DD-AFC4-6F175D3DCCD1}">
                  <a14:hiddenFill xmlns:a14="http://schemas.microsoft.com/office/drawing/2010/main">
                    <a:noFill/>
                  </a14:hiddenFill>
                </a:ext>
              </a:extLst>
            </p:spPr>
          </p:cxnSp>
          <p:cxnSp>
            <p:nvCxnSpPr>
              <p:cNvPr id="19" name="AutoShape 73"/>
              <p:cNvCxnSpPr/>
              <p:nvPr/>
            </p:nvCxnSpPr>
            <p:spPr bwMode="auto">
              <a:xfrm flipV="1">
                <a:off x="5551" y="12396"/>
                <a:ext cx="555" cy="1202"/>
              </a:xfrm>
              <a:prstGeom prst="straightConnector1">
                <a:avLst/>
              </a:prstGeom>
              <a:noFill/>
              <a:ln w="19050">
                <a:solidFill>
                  <a:srgbClr val="000000"/>
                </a:solidFill>
                <a:round/>
                <a:tailEnd type="triangle" w="med" len="med"/>
              </a:ln>
              <a:extLst>
                <a:ext uri="{909E8E84-426E-40DD-AFC4-6F175D3DCCD1}">
                  <a14:hiddenFill xmlns:a14="http://schemas.microsoft.com/office/drawing/2010/main">
                    <a:noFill/>
                  </a14:hiddenFill>
                </a:ext>
              </a:extLst>
            </p:spPr>
          </p:cxnSp>
          <p:sp>
            <p:nvSpPr>
              <p:cNvPr id="20" name="Arc 79"/>
              <p:cNvSpPr/>
              <p:nvPr/>
            </p:nvSpPr>
            <p:spPr bwMode="auto">
              <a:xfrm flipV="1">
                <a:off x="3136" y="13567"/>
                <a:ext cx="3870" cy="127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9050">
                <a:solidFill>
                  <a:srgbClr val="000000"/>
                </a:solidFill>
                <a:rou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id-ID"/>
              </a:p>
            </p:txBody>
          </p:sp>
          <p:cxnSp>
            <p:nvCxnSpPr>
              <p:cNvPr id="21" name="AutoShape 70"/>
              <p:cNvCxnSpPr/>
              <p:nvPr/>
            </p:nvCxnSpPr>
            <p:spPr bwMode="auto">
              <a:xfrm flipV="1">
                <a:off x="7006" y="11548"/>
                <a:ext cx="0" cy="2040"/>
              </a:xfrm>
              <a:prstGeom prst="straightConnector1">
                <a:avLst/>
              </a:prstGeom>
              <a:noFill/>
              <a:ln w="19050">
                <a:solidFill>
                  <a:srgbClr val="000000"/>
                </a:solidFill>
                <a:round/>
                <a:tailEnd type="triangle" w="med" len="med"/>
              </a:ln>
              <a:extLst>
                <a:ext uri="{909E8E84-426E-40DD-AFC4-6F175D3DCCD1}">
                  <a14:hiddenFill xmlns:a14="http://schemas.microsoft.com/office/drawing/2010/main">
                    <a:noFill/>
                  </a14:hiddenFill>
                </a:ext>
              </a:extLst>
            </p:spPr>
          </p:cxnSp>
        </p:gr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3" y="1719071"/>
            <a:ext cx="4464496" cy="3294105"/>
          </a:xfrm>
        </p:spPr>
        <p:txBody>
          <a:bodyPr>
            <a:normAutofit fontScale="92500" lnSpcReduction="10000"/>
          </a:bodyPr>
          <a:lstStyle/>
          <a:p>
            <a:pPr algn="just"/>
            <a:r>
              <a:rPr lang="de-DE" dirty="0"/>
              <a:t>Meskipun pada kenyataanya kekuasaan dan kekuatan satu kelompok dengan kelompok lainnya </a:t>
            </a:r>
            <a:r>
              <a:rPr lang="de-DE" dirty="0" smtClean="0"/>
              <a:t>tidak </a:t>
            </a:r>
            <a:r>
              <a:rPr lang="de-DE" dirty="0"/>
              <a:t>seimbang (</a:t>
            </a:r>
            <a:r>
              <a:rPr lang="de-DE" i="1" dirty="0"/>
              <a:t>not equal</a:t>
            </a:r>
            <a:r>
              <a:rPr lang="de-DE" dirty="0"/>
              <a:t>), </a:t>
            </a:r>
            <a:r>
              <a:rPr lang="de-DE" dirty="0" smtClean="0"/>
              <a:t>tetap </a:t>
            </a:r>
            <a:r>
              <a:rPr lang="de-DE" dirty="0"/>
              <a:t>berhak untuk </a:t>
            </a:r>
            <a:r>
              <a:rPr lang="de-DE" dirty="0" smtClean="0"/>
              <a:t>berpendapat</a:t>
            </a:r>
            <a:r>
              <a:rPr lang="id-ID" dirty="0" smtClean="0"/>
              <a:t> dan </a:t>
            </a:r>
            <a:r>
              <a:rPr lang="de-DE" dirty="0" smtClean="0"/>
              <a:t>memiliki </a:t>
            </a:r>
            <a:r>
              <a:rPr lang="de-DE" dirty="0"/>
              <a:t>hak </a:t>
            </a:r>
            <a:r>
              <a:rPr lang="de-DE" dirty="0" smtClean="0"/>
              <a:t>berkompetisi mempengaruhi </a:t>
            </a:r>
            <a:r>
              <a:rPr lang="de-DE" dirty="0"/>
              <a:t>agenda kebijakan publik, meskipun kemudian yang menang acap kali adalah mereka yang memiliki kekuatan lebih.</a:t>
            </a:r>
            <a:endParaRPr lang="id-ID" dirty="0"/>
          </a:p>
          <a:p>
            <a:pPr marL="45720" indent="0">
              <a:buNone/>
            </a:pPr>
            <a:endParaRPr lang="id-ID" dirty="0"/>
          </a:p>
          <a:p>
            <a:endParaRPr lang="id-ID" dirty="0"/>
          </a:p>
        </p:txBody>
      </p:sp>
      <p:sp>
        <p:nvSpPr>
          <p:cNvPr id="3" name="Title 2"/>
          <p:cNvSpPr>
            <a:spLocks noGrp="1"/>
          </p:cNvSpPr>
          <p:nvPr>
            <p:ph type="title"/>
          </p:nvPr>
        </p:nvSpPr>
        <p:spPr/>
        <p:txBody>
          <a:bodyPr/>
          <a:lstStyle/>
          <a:p>
            <a:r>
              <a:rPr lang="id-ID" dirty="0" smtClean="0"/>
              <a:t>Varian: MODEL </a:t>
            </a:r>
            <a:r>
              <a:rPr lang="id-ID" dirty="0"/>
              <a:t>kebijakan publik dengan SISTEM POLITIK</a:t>
            </a:r>
            <a:endParaRPr lang="id-ID" dirty="0"/>
          </a:p>
        </p:txBody>
      </p:sp>
      <p:pic>
        <p:nvPicPr>
          <p:cNvPr id="4" name="Picture 3"/>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723750" y="1669798"/>
            <a:ext cx="4248472" cy="2808312"/>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5" name="Picture 16" descr="C:\Users\Juancua\Desktop\254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7986" y="4478110"/>
            <a:ext cx="2124236" cy="226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79512" y="5013176"/>
            <a:ext cx="6480720" cy="1721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David Easton (dalam Parsons, 2008: 24-25) misalnya, mengkonseptualisasikan hubungan antara pembuatan kebijakan, </a:t>
            </a:r>
            <a:r>
              <a:rPr lang="de-DE" i="1" dirty="0"/>
              <a:t>output</a:t>
            </a:r>
            <a:r>
              <a:rPr lang="de-DE" dirty="0"/>
              <a:t> kebijakan (hasil kebijakan), dan ‘lingkungannya‘ yang lebih luas. Hal demikian oleh Easton disebut “Kotak Hitam“ dari sistem politik, </a:t>
            </a:r>
            <a:endParaRPr lang="id-ID" dirty="0"/>
          </a:p>
          <a:p>
            <a:pPr algn="ct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id-ID" dirty="0" smtClean="0"/>
              <a:t>Varian: MODEL kebijakan publik </a:t>
            </a:r>
            <a:br>
              <a:rPr lang="id-ID" dirty="0" smtClean="0"/>
            </a:br>
            <a:r>
              <a:rPr lang="id-ID" dirty="0" smtClean="0"/>
              <a:t>struktural-Fungsional</a:t>
            </a:r>
            <a:endParaRPr lang="id-ID" dirty="0"/>
          </a:p>
        </p:txBody>
      </p:sp>
      <p:pic>
        <p:nvPicPr>
          <p:cNvPr id="4" name="Content Placeholder 3"/>
          <p:cNvPicPr>
            <a:picLocks noGrp="1"/>
          </p:cNvPicPr>
          <p:nvPr>
            <p:ph idx="1"/>
          </p:nvPr>
        </p:nvPicPr>
        <p:blipFill>
          <a:blip r:embed="rId1">
            <a:extLst>
              <a:ext uri="{28A0092B-C50C-407E-A947-70E740481C1C}">
                <a14:useLocalDpi xmlns:a14="http://schemas.microsoft.com/office/drawing/2010/main" val="0"/>
              </a:ext>
            </a:extLst>
          </a:blip>
          <a:srcRect/>
          <a:stretch>
            <a:fillRect/>
          </a:stretch>
        </p:blipFill>
        <p:spPr bwMode="auto">
          <a:xfrm>
            <a:off x="20572" y="1628799"/>
            <a:ext cx="4510591" cy="5028371"/>
          </a:xfrm>
          <a:prstGeom prst="rect">
            <a:avLst/>
          </a:prstGeom>
          <a:noFill/>
          <a:ln>
            <a:noFill/>
          </a:ln>
        </p:spPr>
      </p:pic>
      <p:sp>
        <p:nvSpPr>
          <p:cNvPr id="5" name="Rectangle 4"/>
          <p:cNvSpPr/>
          <p:nvPr/>
        </p:nvSpPr>
        <p:spPr>
          <a:xfrm>
            <a:off x="4644008" y="2132856"/>
            <a:ext cx="4320480" cy="4524315"/>
          </a:xfrm>
          <a:prstGeom prst="rect">
            <a:avLst/>
          </a:prstGeom>
        </p:spPr>
        <p:txBody>
          <a:bodyPr wrap="square">
            <a:spAutoFit/>
          </a:bodyPr>
          <a:lstStyle/>
          <a:p>
            <a:r>
              <a:rPr lang="de-DE" dirty="0" smtClean="0"/>
              <a:t>Model kebijakan lain, adalah model fungsional-struktural atau model “sistem“ yang punya peran penting dalam perkembangan model proses kebijakan. Salah satu pakar yang cukup menonjolkan model ini adalah Gabriel A. Almond (1993, dalam Parson, 2008: 26) yang menjelaskan model sistem politik sebagai model yang terdiri dari: </a:t>
            </a:r>
            <a:r>
              <a:rPr lang="de-DE" i="1" dirty="0" smtClean="0"/>
              <a:t>input</a:t>
            </a:r>
            <a:r>
              <a:rPr lang="de-DE" dirty="0" smtClean="0"/>
              <a:t> – fungsi proses – fungsi kebijakan (lihat Gambar 3.4).</a:t>
            </a:r>
            <a:r>
              <a:rPr lang="id-ID" dirty="0" smtClean="0"/>
              <a:t> </a:t>
            </a:r>
            <a:r>
              <a:rPr lang="de-DE" dirty="0"/>
              <a:t>Dari penjelasan di atas, memberikan informasi bahwa pendekatan model pluralis juga dapat pula disebut atau dinamai dengan model sistem politik maupun model fungsional-struktural.</a:t>
            </a:r>
            <a:r>
              <a:rPr lang="de-DE" dirty="0" smtClean="0"/>
              <a:t> </a:t>
            </a:r>
            <a:endParaRPr lang="id-ID"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4913" y="8531"/>
            <a:ext cx="1589087" cy="1620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Grid</Template>
  <TotalTime>0</TotalTime>
  <Words>11822</Words>
  <Application>WPS Presentation</Application>
  <PresentationFormat>On-screen Show (4:3)</PresentationFormat>
  <Paragraphs>102</Paragraphs>
  <Slides>14</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14</vt:i4>
      </vt:variant>
    </vt:vector>
  </HeadingPairs>
  <TitlesOfParts>
    <vt:vector size="25" baseType="lpstr">
      <vt:lpstr>Arial</vt:lpstr>
      <vt:lpstr>SimSun</vt:lpstr>
      <vt:lpstr>Wingdings</vt:lpstr>
      <vt:lpstr>Wingdings 2</vt:lpstr>
      <vt:lpstr>Times New Roman</vt:lpstr>
      <vt:lpstr>Calibri</vt:lpstr>
      <vt:lpstr>Franklin Gothic Medium</vt:lpstr>
      <vt:lpstr>Microsoft YaHei</vt:lpstr>
      <vt:lpstr/>
      <vt:lpstr>Arial Unicode MS</vt:lpstr>
      <vt:lpstr>Grid</vt:lpstr>
      <vt:lpstr>PENDEKATAN PLURALIS DALAM KEBIJAKAN PUBLIK</vt:lpstr>
      <vt:lpstr>Kebijakan Publik dalam ragam perspektif</vt:lpstr>
      <vt:lpstr>KONTEKS PENDEKATAN PLURALIS</vt:lpstr>
      <vt:lpstr>ASAL-usul &amp; Perkembangan pluralis</vt:lpstr>
      <vt:lpstr>ASAL-usul &amp; Perkembangan pluralis</vt:lpstr>
      <vt:lpstr>PLURALISME SEBAGAI PENDEKATAN KEBIJAKAN PUBLIK</vt:lpstr>
      <vt:lpstr>Asumsi Dasar Pendekatan Pluralis dalam Studi Kebijakan </vt:lpstr>
      <vt:lpstr>Varian: MODEL kebijakan publik dengan SISTEM POLITIK</vt:lpstr>
      <vt:lpstr>Varian: MODEL kebijakan publik  struktural-Fungsional</vt:lpstr>
      <vt:lpstr>KONSEP KUNCI PLURALISME</vt:lpstr>
      <vt:lpstr>Menimbang perspekTIF pluralis:Keunggulan</vt:lpstr>
      <vt:lpstr>Menimbang perspektif pluralis:KRITIK</vt:lpstr>
      <vt:lpstr>Menimbang perspektif pluralis:KRITIK</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LENOVO</cp:lastModifiedBy>
  <cp:revision>24</cp:revision>
  <dcterms:created xsi:type="dcterms:W3CDTF">2017-03-26T09:01:00Z</dcterms:created>
  <dcterms:modified xsi:type="dcterms:W3CDTF">2020-04-10T05:24:44Z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1033-11.2.0.9255</vt:lpwstr>
  </property>
</Properties>
</file>