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5510" y="4039821"/>
            <a:ext cx="8398775" cy="183246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717" y="4243427"/>
            <a:ext cx="8383805" cy="1628853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3101618"/>
            <a:ext cx="1463784" cy="70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70" cy="101803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877009"/>
            <a:ext cx="8246070" cy="447934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8506"/>
            <a:ext cx="6108200" cy="1018033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0147"/>
            <a:ext cx="6108200" cy="447780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325" y="438274"/>
            <a:ext cx="8005450" cy="1018033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2207359"/>
            <a:ext cx="4040188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837221"/>
            <a:ext cx="4040188" cy="303505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07359"/>
            <a:ext cx="4041775" cy="639763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837221"/>
            <a:ext cx="4041775" cy="303505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/>
        </p:nvSpPr>
        <p:spPr>
          <a:xfrm>
            <a:off x="-9150" y="6951663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b="1" dirty="0" smtClean="0"/>
              <a:t>METODE PENELITIAN SOSIAL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 smtClean="0"/>
          </a:p>
          <a:p>
            <a:r>
              <a:rPr lang="id-ID" b="1" dirty="0" smtClean="0">
                <a:solidFill>
                  <a:srgbClr val="7030A0"/>
                </a:solidFill>
              </a:rPr>
              <a:t>Minggu Kedua</a:t>
            </a:r>
            <a:endParaRPr lang="id-ID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969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Managability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Dilihat dari 5 segi yaitu :</a:t>
            </a:r>
          </a:p>
          <a:p>
            <a:pPr marL="457200" indent="-457200">
              <a:buAutoNum type="alphaLcPeriod"/>
            </a:pPr>
            <a:r>
              <a:rPr lang="id-ID" dirty="0" smtClean="0"/>
              <a:t>Biaya yg tersedia</a:t>
            </a:r>
          </a:p>
          <a:p>
            <a:pPr marL="457200" indent="-457200">
              <a:buAutoNum type="alphaLcPeriod"/>
            </a:pPr>
            <a:r>
              <a:rPr lang="id-ID" dirty="0" smtClean="0"/>
              <a:t>Waktu yg dpt digunakan</a:t>
            </a:r>
          </a:p>
          <a:p>
            <a:pPr marL="457200" indent="-457200">
              <a:buAutoNum type="alphaLcPeriod"/>
            </a:pPr>
            <a:r>
              <a:rPr lang="id-ID" dirty="0" smtClean="0"/>
              <a:t>Alat-alat dan perlengkapan yg tersedia</a:t>
            </a:r>
          </a:p>
          <a:p>
            <a:pPr marL="457200" indent="-457200">
              <a:buAutoNum type="alphaLcPeriod"/>
            </a:pPr>
            <a:r>
              <a:rPr lang="id-ID" dirty="0" smtClean="0"/>
              <a:t>Bekal kemampuan teoritis</a:t>
            </a:r>
          </a:p>
          <a:p>
            <a:pPr marL="457200" indent="-457200">
              <a:buAutoNum type="alphaLcPeriod"/>
            </a:pPr>
            <a:r>
              <a:rPr lang="id-ID" dirty="0" smtClean="0"/>
              <a:t>Penguasaan metode yg diperlukan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30203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C000"/>
                </a:solidFill>
              </a:rPr>
              <a:t>PERUMUSAN MASALAH</a:t>
            </a:r>
            <a:endParaRPr lang="id-ID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Masalah hendaknya dirumuskan dalam bentuk kalimat tanya 5 W + 1 H</a:t>
            </a:r>
          </a:p>
          <a:p>
            <a:r>
              <a:rPr lang="id-ID" dirty="0" smtClean="0"/>
              <a:t>Rumusan ini hendaklah padat dan jelas</a:t>
            </a:r>
          </a:p>
          <a:p>
            <a:r>
              <a:rPr lang="id-ID" dirty="0" smtClean="0"/>
              <a:t>Rumusan itu hendaklah memberi petunjuk tentang pengumpulan data guna menjawab pertanyaan yg terkandung dalam rumusan masalah itu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14364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3290943"/>
          </a:xfrm>
        </p:spPr>
        <p:txBody>
          <a:bodyPr/>
          <a:lstStyle/>
          <a:p>
            <a:r>
              <a:rPr lang="id-ID" dirty="0" smtClean="0"/>
              <a:t>Apakah mengajar dengan metode diskusi lebih berhasil daripada dengan metode ceramah?</a:t>
            </a:r>
          </a:p>
          <a:p>
            <a:r>
              <a:rPr lang="id-ID" dirty="0" smtClean="0"/>
              <a:t>Mengapa terjadi diskriminasi upah berdasarkan gender di Jawa Tengah?</a:t>
            </a:r>
          </a:p>
          <a:p>
            <a:r>
              <a:rPr lang="id-ID" dirty="0" smtClean="0"/>
              <a:t>Bagaimana diskriminasi upah berdasarkan gender di Jawa Tengah?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55582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191000" y="3886200"/>
            <a:ext cx="4581290" cy="1832460"/>
          </a:xfrm>
        </p:spPr>
        <p:txBody>
          <a:bodyPr/>
          <a:lstStyle/>
          <a:p>
            <a:r>
              <a:rPr lang="id-ID" dirty="0" smtClean="0"/>
              <a:t>Maturnuwun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id-ID" b="1" dirty="0" smtClean="0">
                <a:solidFill>
                  <a:srgbClr val="FFC000"/>
                </a:solidFill>
              </a:rPr>
              <a:t>Terima kasih</a:t>
            </a:r>
            <a:endParaRPr lang="id-ID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47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2</a:t>
            </a:r>
            <a:r>
              <a:rPr lang="id-ID" b="1" dirty="0" smtClean="0"/>
              <a:t> </a:t>
            </a:r>
            <a:r>
              <a:rPr lang="id-ID" b="1" dirty="0" smtClean="0">
                <a:solidFill>
                  <a:srgbClr val="FF0000"/>
                </a:solidFill>
              </a:rPr>
              <a:t>Pendekatan Untuk Memperoleh Kebenaran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I. Pendekatan Non Ilmiah</a:t>
            </a:r>
          </a:p>
          <a:p>
            <a:pPr marL="457200" indent="-457200">
              <a:buAutoNum type="alphaLcPeriod"/>
            </a:pPr>
            <a:r>
              <a:rPr lang="id-ID" dirty="0" smtClean="0"/>
              <a:t>Akal Sehat (Common Sense)</a:t>
            </a:r>
          </a:p>
          <a:p>
            <a:pPr marL="457200" indent="-457200">
              <a:buAutoNum type="alphaLcPeriod"/>
            </a:pPr>
            <a:r>
              <a:rPr lang="id-ID" dirty="0" smtClean="0"/>
              <a:t>Prasangka</a:t>
            </a:r>
          </a:p>
          <a:p>
            <a:pPr marL="457200" indent="-457200">
              <a:buAutoNum type="alphaLcPeriod"/>
            </a:pPr>
            <a:r>
              <a:rPr lang="id-ID" dirty="0" smtClean="0"/>
              <a:t>Pendekatan Intuitif</a:t>
            </a:r>
          </a:p>
          <a:p>
            <a:pPr marL="457200" indent="-457200">
              <a:buAutoNum type="alphaLcPeriod"/>
            </a:pPr>
            <a:r>
              <a:rPr lang="id-ID" dirty="0" smtClean="0"/>
              <a:t>Penemuan Kebetulan Dan Coba-coba</a:t>
            </a:r>
          </a:p>
          <a:p>
            <a:pPr marL="457200" indent="-457200">
              <a:buAutoNum type="alphaLcPeriod"/>
            </a:pPr>
            <a:r>
              <a:rPr lang="id-ID" dirty="0" smtClean="0"/>
              <a:t>Pendapat Otoritas Ilmiah Dan Pikiran Kritis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091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 smtClean="0"/>
              <a:t>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II. Pendekatan Ilmiah</a:t>
            </a:r>
          </a:p>
          <a:p>
            <a:pPr marL="354013" indent="0">
              <a:buNone/>
            </a:pPr>
            <a:r>
              <a:rPr lang="id-ID" dirty="0" smtClean="0"/>
              <a:t>Dibangun di atas teori tertentu. Teori berkembang melalui penelitian Ilmiah yaitu penelitian yg sistematik dan terkontrol berdasar atas data empiris.</a:t>
            </a:r>
          </a:p>
          <a:p>
            <a:pPr marL="354013" indent="0">
              <a:buNone/>
            </a:pPr>
            <a:r>
              <a:rPr lang="id-ID" dirty="0" smtClean="0"/>
              <a:t>Teori dapat diuji, jika masih relevan dengan kondisi saat ini teori daoat dipakai sedangkan jika sudah usang dibuang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006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Proses Penelitian :</a:t>
            </a:r>
            <a:br>
              <a:rPr lang="id-ID" dirty="0" smtClean="0"/>
            </a:br>
            <a:r>
              <a:rPr lang="id-ID" dirty="0" smtClean="0"/>
              <a:t>Suatu Kerangka Umum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Langkah –langkah Penelitian:</a:t>
            </a:r>
          </a:p>
          <a:p>
            <a:pPr marL="457200" indent="-457200">
              <a:buAutoNum type="alphaLcPeriod"/>
            </a:pPr>
            <a:r>
              <a:rPr lang="id-ID" dirty="0" smtClean="0"/>
              <a:t>Identifikasi, pemilihan dan perumusan masalah</a:t>
            </a:r>
          </a:p>
          <a:p>
            <a:pPr marL="457200" indent="-457200">
              <a:buAutoNum type="alphaLcPeriod"/>
            </a:pPr>
            <a:r>
              <a:rPr lang="id-ID" dirty="0" smtClean="0"/>
              <a:t>Penelaahan Kepustakaan</a:t>
            </a:r>
          </a:p>
          <a:p>
            <a:pPr marL="457200" indent="-457200">
              <a:buAutoNum type="alphaLcPeriod"/>
            </a:pPr>
            <a:r>
              <a:rPr lang="id-ID" dirty="0" smtClean="0"/>
              <a:t>Penyusunan Hipotesis</a:t>
            </a:r>
          </a:p>
          <a:p>
            <a:pPr marL="457200" indent="-457200">
              <a:buAutoNum type="alphaLcPeriod"/>
            </a:pPr>
            <a:r>
              <a:rPr lang="id-ID" dirty="0" smtClean="0"/>
              <a:t>Identifikasi, klasifikasi dan Pemberian definisi operasional variabel</a:t>
            </a:r>
          </a:p>
          <a:p>
            <a:pPr marL="457200" indent="-457200">
              <a:buAutoNum type="alphaLcPeriod"/>
            </a:pPr>
            <a:r>
              <a:rPr lang="id-ID" dirty="0" smtClean="0"/>
              <a:t>Pemilihan/pengembangan alat pengambil data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51172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8"/>
          </a:xfrm>
        </p:spPr>
        <p:txBody>
          <a:bodyPr/>
          <a:lstStyle/>
          <a:p>
            <a:pPr algn="l"/>
            <a:r>
              <a:rPr lang="id-ID" b="1" dirty="0" smtClean="0">
                <a:solidFill>
                  <a:srgbClr val="FFFF00"/>
                </a:solidFill>
              </a:rPr>
              <a:t>Lanjutan</a:t>
            </a:r>
            <a:endParaRPr lang="id-ID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828801"/>
            <a:ext cx="6196405" cy="3124200"/>
          </a:xfrm>
        </p:spPr>
        <p:txBody>
          <a:bodyPr/>
          <a:lstStyle/>
          <a:p>
            <a:pPr marL="457200" indent="-457200">
              <a:buFont typeface="+mj-lt"/>
              <a:buAutoNum type="alphaLcPeriod" startAt="6"/>
            </a:pPr>
            <a:r>
              <a:rPr lang="id-ID" dirty="0" smtClean="0"/>
              <a:t>Penyusunan Rancangan penelitian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 smtClean="0"/>
              <a:t>Penentuan Sampel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 smtClean="0"/>
              <a:t>Pengumpulan Data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 smtClean="0"/>
              <a:t>Pengolahan Dan Analisis Data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 smtClean="0"/>
              <a:t>Interpretasi Hasil Analisis</a:t>
            </a:r>
          </a:p>
          <a:p>
            <a:pPr marL="457200" indent="-457200">
              <a:buFont typeface="+mj-lt"/>
              <a:buAutoNum type="alphaLcPeriod" startAt="6"/>
            </a:pPr>
            <a:r>
              <a:rPr lang="id-ID" dirty="0" smtClean="0"/>
              <a:t>Penyusunan laporan</a:t>
            </a:r>
          </a:p>
          <a:p>
            <a:pPr marL="457200" indent="-457200">
              <a:buFont typeface="+mj-lt"/>
              <a:buAutoNum type="alphaLcPeriod" startAt="6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21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FF00"/>
                </a:solidFill>
              </a:rPr>
              <a:t>Masalah/Permasalahan</a:t>
            </a:r>
            <a:endParaRPr lang="id-ID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id-ID" dirty="0" smtClean="0"/>
              <a:t>Ada  kalau ada kesenjangan (gap) antara das Sollen dan das Sein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 smtClean="0"/>
              <a:t>Ada perbedaan antara apa yg seharusnya dan apa yg ada dalam kenyataan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 smtClean="0"/>
              <a:t>Antara apa yg diperlukan dan apa yg tersedia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dirty="0" smtClean="0"/>
              <a:t>Antara harapan dan kenyataan </a:t>
            </a:r>
          </a:p>
          <a:p>
            <a:pPr marL="0" indent="0">
              <a:buNone/>
            </a:pPr>
            <a:r>
              <a:rPr lang="id-ID" dirty="0" smtClean="0"/>
              <a:t>Sejenis dengan hal-hal di atas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16749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>
                <a:solidFill>
                  <a:schemeClr val="bg1"/>
                </a:solidFill>
              </a:rPr>
              <a:t>Penelitian diharapkan dapat memecahkan masalah tersebut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456267" y="3886201"/>
            <a:ext cx="6231467" cy="762000"/>
          </a:xfrm>
        </p:spPr>
        <p:txBody>
          <a:bodyPr>
            <a:noAutofit/>
          </a:bodyPr>
          <a:lstStyle/>
          <a:p>
            <a:r>
              <a:rPr lang="id-ID" sz="3600" b="1" i="1" dirty="0" smtClean="0">
                <a:solidFill>
                  <a:srgbClr val="FF0000"/>
                </a:solidFill>
              </a:rPr>
              <a:t>Reasoning research is Problem</a:t>
            </a:r>
            <a:endParaRPr lang="id-ID" sz="3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772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5023" y="1066800"/>
            <a:ext cx="6965245" cy="953267"/>
          </a:xfrm>
        </p:spPr>
        <p:txBody>
          <a:bodyPr>
            <a:normAutofit fontScale="90000"/>
          </a:bodyPr>
          <a:lstStyle/>
          <a:p>
            <a:pPr algn="l"/>
            <a:r>
              <a:rPr lang="id-ID" b="1" dirty="0" smtClean="0">
                <a:solidFill>
                  <a:srgbClr val="0070C0"/>
                </a:solidFill>
              </a:rPr>
              <a:t>a</a:t>
            </a:r>
            <a:r>
              <a:rPr lang="id-ID" b="1" dirty="0" smtClean="0"/>
              <a:t>. Identifikasi Masalah</a:t>
            </a:r>
            <a:br>
              <a:rPr lang="id-ID" b="1" dirty="0" smtClean="0"/>
            </a:br>
            <a:r>
              <a:rPr lang="id-ID" sz="3600" b="1" dirty="0" smtClean="0"/>
              <a:t>Hal-hal yg menjadi sumber masalah</a:t>
            </a:r>
            <a:endParaRPr lang="id-ID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63040" y="2438399"/>
            <a:ext cx="6196405" cy="3284669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Bacaan, terutama bacaan yg berisi laporan hasil penelitian</a:t>
            </a:r>
          </a:p>
          <a:p>
            <a:r>
              <a:rPr lang="id-ID" dirty="0" smtClean="0"/>
              <a:t>Seminar, diskusi dll </a:t>
            </a:r>
          </a:p>
          <a:p>
            <a:r>
              <a:rPr lang="id-ID" dirty="0" smtClean="0"/>
              <a:t>Pernyataan pemegang otoritas</a:t>
            </a:r>
          </a:p>
          <a:p>
            <a:r>
              <a:rPr lang="id-ID" dirty="0" smtClean="0"/>
              <a:t>Pengamatan Sepintas</a:t>
            </a:r>
          </a:p>
          <a:p>
            <a:r>
              <a:rPr lang="id-ID" dirty="0" smtClean="0"/>
              <a:t>Pengalaman Pribadi</a:t>
            </a:r>
          </a:p>
          <a:p>
            <a:r>
              <a:rPr lang="id-ID" dirty="0" smtClean="0"/>
              <a:t>Perasaan Intuitif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33781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b="1" dirty="0" smtClean="0">
                <a:solidFill>
                  <a:srgbClr val="92D050"/>
                </a:solidFill>
              </a:rPr>
              <a:t>b. Pemilihan Masalah</a:t>
            </a:r>
            <a:endParaRPr lang="id-ID" b="1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 smtClean="0">
                <a:solidFill>
                  <a:schemeClr val="accent5"/>
                </a:solidFill>
              </a:rPr>
              <a:t>Pertimbangan dari arah masalahnya/sudut obyektif</a:t>
            </a:r>
          </a:p>
          <a:p>
            <a:pPr marL="0" indent="0">
              <a:buNone/>
            </a:pPr>
            <a:r>
              <a:rPr lang="id-ID" sz="3200" dirty="0" smtClean="0"/>
              <a:t>Manfaat :</a:t>
            </a:r>
          </a:p>
          <a:p>
            <a:pPr marL="457200" indent="-457200">
              <a:buAutoNum type="alphaLcPeriod"/>
            </a:pPr>
            <a:r>
              <a:rPr lang="id-ID" sz="3200" dirty="0" smtClean="0"/>
              <a:t>Memberi sumbangan pada pengembangan teori</a:t>
            </a:r>
          </a:p>
          <a:p>
            <a:pPr marL="457200" indent="-457200">
              <a:buAutoNum type="alphaLcPeriod"/>
            </a:pPr>
            <a:r>
              <a:rPr lang="id-ID" sz="3200" dirty="0" smtClean="0"/>
              <a:t>Memecahkan masalah praktis</a:t>
            </a:r>
          </a:p>
        </p:txBody>
      </p:sp>
    </p:spTree>
    <p:extLst>
      <p:ext uri="{BB962C8B-B14F-4D97-AF65-F5344CB8AC3E}">
        <p14:creationId xmlns:p14="http://schemas.microsoft.com/office/powerpoint/2010/main" val="1989025915"/>
      </p:ext>
    </p:extLst>
  </p:cSld>
  <p:clrMapOvr>
    <a:masterClrMapping/>
  </p:clrMapOvr>
</p:sld>
</file>

<file path=ppt/theme/theme1.xml><?xml version="1.0" encoding="utf-8"?>
<a:theme xmlns:a="http://schemas.openxmlformats.org/drawingml/2006/main" name="161869-castel-template-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161869-castel-template-16x9</Template>
  <TotalTime>93</TotalTime>
  <Words>324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161869-castel-template-16x9</vt:lpstr>
      <vt:lpstr>METODE PENELITIAN SOSIAL</vt:lpstr>
      <vt:lpstr>2 Pendekatan Untuk Memperoleh Kebenaran</vt:lpstr>
      <vt:lpstr>Lanjutan</vt:lpstr>
      <vt:lpstr>Proses Penelitian : Suatu Kerangka Umum</vt:lpstr>
      <vt:lpstr>Lanjutan</vt:lpstr>
      <vt:lpstr>Masalah/Permasalahan</vt:lpstr>
      <vt:lpstr>Penelitian diharapkan dapat memecahkan masalah tersebut</vt:lpstr>
      <vt:lpstr>a. Identifikasi Masalah Hal-hal yg menjadi sumber masalah</vt:lpstr>
      <vt:lpstr>b. Pemilihan Masalah</vt:lpstr>
      <vt:lpstr>Managability</vt:lpstr>
      <vt:lpstr>PERUMUSAN MASALAH</vt:lpstr>
      <vt:lpstr>Contoh:</vt:lpstr>
      <vt:lpstr>Maturnuwun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PENELITIAN SOSIAL</dc:title>
  <dc:creator>IP</dc:creator>
  <cp:lastModifiedBy>IP</cp:lastModifiedBy>
  <cp:revision>9</cp:revision>
  <dcterms:created xsi:type="dcterms:W3CDTF">2006-08-16T00:00:00Z</dcterms:created>
  <dcterms:modified xsi:type="dcterms:W3CDTF">2022-10-18T05:09:53Z</dcterms:modified>
</cp:coreProperties>
</file>