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6B49C-94E9-464C-8323-1E04DD5A01C5}" type="datetimeFigureOut">
              <a:rPr lang="en-US" smtClean="0"/>
              <a:pPr/>
              <a:t>10/10/2018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B1CA9-C391-4BD2-9EA5-C3DA41B7D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6B49C-94E9-464C-8323-1E04DD5A01C5}" type="datetimeFigureOut">
              <a:rPr lang="en-US" smtClean="0"/>
              <a:pPr/>
              <a:t>10/10/2018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B1CA9-C391-4BD2-9EA5-C3DA41B7D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6B49C-94E9-464C-8323-1E04DD5A01C5}" type="datetimeFigureOut">
              <a:rPr lang="en-US" smtClean="0"/>
              <a:pPr/>
              <a:t>10/10/2018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B1CA9-C391-4BD2-9EA5-C3DA41B7D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6B49C-94E9-464C-8323-1E04DD5A01C5}" type="datetimeFigureOut">
              <a:rPr lang="en-US" smtClean="0"/>
              <a:pPr/>
              <a:t>10/10/2018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B1CA9-C391-4BD2-9EA5-C3DA41B7D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6B49C-94E9-464C-8323-1E04DD5A01C5}" type="datetimeFigureOut">
              <a:rPr lang="en-US" smtClean="0"/>
              <a:pPr/>
              <a:t>10/10/2018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B1CA9-C391-4BD2-9EA5-C3DA41B7D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6B49C-94E9-464C-8323-1E04DD5A01C5}" type="datetimeFigureOut">
              <a:rPr lang="en-US" smtClean="0"/>
              <a:pPr/>
              <a:t>10/10/2018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B1CA9-C391-4BD2-9EA5-C3DA41B7D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6B49C-94E9-464C-8323-1E04DD5A01C5}" type="datetimeFigureOut">
              <a:rPr lang="en-US" smtClean="0"/>
              <a:pPr/>
              <a:t>10/10/2018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B1CA9-C391-4BD2-9EA5-C3DA41B7D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6B49C-94E9-464C-8323-1E04DD5A01C5}" type="datetimeFigureOut">
              <a:rPr lang="en-US" smtClean="0"/>
              <a:pPr/>
              <a:t>10/10/2018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B1CA9-C391-4BD2-9EA5-C3DA41B7D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6B49C-94E9-464C-8323-1E04DD5A01C5}" type="datetimeFigureOut">
              <a:rPr lang="en-US" smtClean="0"/>
              <a:pPr/>
              <a:t>10/10/2018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B1CA9-C391-4BD2-9EA5-C3DA41B7D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6B49C-94E9-464C-8323-1E04DD5A01C5}" type="datetimeFigureOut">
              <a:rPr lang="en-US" smtClean="0"/>
              <a:pPr/>
              <a:t>10/10/2018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B1CA9-C391-4BD2-9EA5-C3DA41B7D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6B49C-94E9-464C-8323-1E04DD5A01C5}" type="datetimeFigureOut">
              <a:rPr lang="en-US" smtClean="0"/>
              <a:pPr/>
              <a:t>10/10/2018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EEB1CA9-C391-4BD2-9EA5-C3DA41B7D90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B86B49C-94E9-464C-8323-1E04DD5A01C5}" type="datetimeFigureOut">
              <a:rPr lang="en-US" smtClean="0"/>
              <a:pPr/>
              <a:t>10/10/2018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EEB1CA9-C391-4BD2-9EA5-C3DA41B7D90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7619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UU No. 40/1999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447800"/>
            <a:ext cx="7543800" cy="41910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Mengapa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bukan</a:t>
            </a:r>
            <a:r>
              <a:rPr lang="en-US" dirty="0" smtClean="0">
                <a:solidFill>
                  <a:schemeClr val="tx1"/>
                </a:solidFill>
              </a:rPr>
              <a:t> UU </a:t>
            </a:r>
            <a:r>
              <a:rPr lang="en-US" dirty="0" err="1" smtClean="0">
                <a:solidFill>
                  <a:schemeClr val="tx1"/>
                </a:solidFill>
              </a:rPr>
              <a:t>Pokok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Pers</a:t>
            </a:r>
            <a:r>
              <a:rPr lang="en-US" dirty="0" smtClean="0">
                <a:solidFill>
                  <a:schemeClr val="tx1"/>
                </a:solidFill>
              </a:rPr>
              <a:t>? UU No. 21/1982 UU </a:t>
            </a:r>
            <a:r>
              <a:rPr lang="en-US" dirty="0" err="1" smtClean="0">
                <a:solidFill>
                  <a:schemeClr val="tx1"/>
                </a:solidFill>
              </a:rPr>
              <a:t>Pokok</a:t>
            </a:r>
            <a:r>
              <a:rPr lang="en-US" dirty="0" smtClean="0">
                <a:solidFill>
                  <a:schemeClr val="tx1"/>
                </a:solidFill>
              </a:rPr>
              <a:t> Pers.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Karena</a:t>
            </a:r>
            <a:r>
              <a:rPr lang="en-US" dirty="0" smtClean="0">
                <a:solidFill>
                  <a:schemeClr val="tx1"/>
                </a:solidFill>
              </a:rPr>
              <a:t> UU </a:t>
            </a:r>
            <a:r>
              <a:rPr lang="en-US" dirty="0" err="1" smtClean="0">
                <a:solidFill>
                  <a:schemeClr val="tx1"/>
                </a:solidFill>
              </a:rPr>
              <a:t>Pers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tidak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memerlukan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peraturan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pelaksanaan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oleh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pemerintah</a:t>
            </a:r>
            <a:r>
              <a:rPr lang="en-US" dirty="0" smtClean="0">
                <a:solidFill>
                  <a:schemeClr val="tx1"/>
                </a:solidFill>
              </a:rPr>
              <a:t> (PP).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Fakta-fakta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empiris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menunjukkan</a:t>
            </a:r>
            <a:r>
              <a:rPr lang="en-US" dirty="0" smtClean="0">
                <a:solidFill>
                  <a:schemeClr val="tx1"/>
                </a:solidFill>
              </a:rPr>
              <a:t> PP </a:t>
            </a:r>
            <a:r>
              <a:rPr lang="en-US" dirty="0" err="1" smtClean="0">
                <a:solidFill>
                  <a:schemeClr val="tx1"/>
                </a:solidFill>
              </a:rPr>
              <a:t>telah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menjadi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celah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pemerintah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meregulasi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segala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hal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sesuai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kehendak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pemerintah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Regulasi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penyelenggaraan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mengacu</a:t>
            </a:r>
            <a:r>
              <a:rPr lang="en-US" dirty="0" smtClean="0">
                <a:solidFill>
                  <a:schemeClr val="tx1"/>
                </a:solidFill>
              </a:rPr>
              <a:t> UU </a:t>
            </a:r>
            <a:r>
              <a:rPr lang="en-US" dirty="0" err="1" smtClean="0">
                <a:solidFill>
                  <a:schemeClr val="tx1"/>
                </a:solidFill>
              </a:rPr>
              <a:t>Pers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disusun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oleh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organisasi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pers—dari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oleh</a:t>
            </a:r>
            <a:r>
              <a:rPr lang="en-US" dirty="0" smtClean="0">
                <a:solidFill>
                  <a:schemeClr val="tx1"/>
                </a:solidFill>
              </a:rPr>
              <a:t> –</a:t>
            </a:r>
            <a:r>
              <a:rPr lang="en-US" dirty="0" err="1" smtClean="0">
                <a:solidFill>
                  <a:schemeClr val="tx1"/>
                </a:solidFill>
              </a:rPr>
              <a:t>atas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fasilitas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Dewan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Pers</a:t>
            </a:r>
            <a:r>
              <a:rPr lang="en-US" dirty="0" smtClean="0">
                <a:solidFill>
                  <a:schemeClr val="tx1"/>
                </a:solidFill>
              </a:rPr>
              <a:t> (</a:t>
            </a:r>
            <a:r>
              <a:rPr lang="en-US" i="1" dirty="0" smtClean="0">
                <a:solidFill>
                  <a:schemeClr val="tx1"/>
                </a:solidFill>
              </a:rPr>
              <a:t>self regulating</a:t>
            </a:r>
            <a:r>
              <a:rPr lang="en-US" dirty="0" smtClean="0">
                <a:solidFill>
                  <a:schemeClr val="tx1"/>
                </a:solidFill>
              </a:rPr>
              <a:t>) 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algn="just"/>
            <a:r>
              <a:rPr lang="en-US" dirty="0" err="1" smtClean="0"/>
              <a:t>Pasal</a:t>
            </a:r>
            <a:r>
              <a:rPr lang="en-US" dirty="0" smtClean="0"/>
              <a:t> 6: </a:t>
            </a:r>
            <a:r>
              <a:rPr lang="en-US" dirty="0" err="1" smtClean="0"/>
              <a:t>wartawan</a:t>
            </a:r>
            <a:r>
              <a:rPr lang="en-US" dirty="0" smtClean="0"/>
              <a:t> Indonesia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menyalahgunakan</a:t>
            </a:r>
            <a:r>
              <a:rPr lang="en-US" dirty="0" smtClean="0"/>
              <a:t> </a:t>
            </a:r>
            <a:r>
              <a:rPr lang="en-US" dirty="0" err="1" smtClean="0"/>
              <a:t>profesi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suap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Menyalahgunakan</a:t>
            </a:r>
            <a:r>
              <a:rPr lang="en-US" dirty="0" smtClean="0"/>
              <a:t> </a:t>
            </a:r>
            <a:r>
              <a:rPr lang="en-US" dirty="0" err="1" smtClean="0"/>
              <a:t>profesi</a:t>
            </a:r>
            <a:r>
              <a:rPr lang="en-US" dirty="0" smtClean="0"/>
              <a:t>: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yang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keuntungan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yang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bertugas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Suap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, </a:t>
            </a:r>
            <a:r>
              <a:rPr lang="en-US" dirty="0" err="1" smtClean="0"/>
              <a:t>benda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fasilitas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lain yang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independensi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Contoh</a:t>
            </a:r>
            <a:r>
              <a:rPr lang="en-US" sz="2800" dirty="0" smtClean="0"/>
              <a:t> </a:t>
            </a:r>
            <a:r>
              <a:rPr lang="en-US" sz="2800" dirty="0" err="1" smtClean="0"/>
              <a:t>kasus</a:t>
            </a:r>
            <a:r>
              <a:rPr lang="en-US" sz="2800" dirty="0" smtClean="0"/>
              <a:t>: </a:t>
            </a:r>
            <a:r>
              <a:rPr lang="en-US" sz="2800" dirty="0" err="1" smtClean="0"/>
              <a:t>Dugaan</a:t>
            </a:r>
            <a:r>
              <a:rPr lang="en-US" sz="2800" dirty="0" smtClean="0"/>
              <a:t> </a:t>
            </a:r>
            <a:r>
              <a:rPr lang="en-US" sz="2800" dirty="0" err="1" smtClean="0"/>
              <a:t>pemerasan</a:t>
            </a:r>
            <a:r>
              <a:rPr lang="en-US" sz="2800" dirty="0" smtClean="0"/>
              <a:t> lima </a:t>
            </a:r>
            <a:r>
              <a:rPr lang="en-US" sz="2800" dirty="0" err="1" smtClean="0"/>
              <a:t>wartawan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mendapatkan</a:t>
            </a:r>
            <a:r>
              <a:rPr lang="en-US" sz="2800" dirty="0" smtClean="0"/>
              <a:t> 1.500 lot </a:t>
            </a:r>
            <a:r>
              <a:rPr lang="en-US" sz="2800" dirty="0" err="1" smtClean="0"/>
              <a:t>saham</a:t>
            </a:r>
            <a:r>
              <a:rPr lang="en-US" sz="2800" dirty="0" smtClean="0"/>
              <a:t> </a:t>
            </a:r>
            <a:r>
              <a:rPr lang="en-US" sz="2800" dirty="0" err="1" smtClean="0"/>
              <a:t>perdana</a:t>
            </a:r>
            <a:r>
              <a:rPr lang="en-US" sz="2800" dirty="0" smtClean="0"/>
              <a:t> BUMN Krakatau Steel.  </a:t>
            </a:r>
            <a:r>
              <a:rPr lang="en-US" sz="2800" dirty="0" err="1" smtClean="0"/>
              <a:t>Selain</a:t>
            </a:r>
            <a:r>
              <a:rPr lang="en-US" sz="2800" dirty="0" smtClean="0"/>
              <a:t> </a:t>
            </a:r>
            <a:r>
              <a:rPr lang="en-US" sz="2800" dirty="0" err="1" smtClean="0"/>
              <a:t>itu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r>
              <a:rPr lang="en-US" sz="2800" dirty="0" smtClean="0"/>
              <a:t> 30 </a:t>
            </a:r>
            <a:r>
              <a:rPr lang="en-US" sz="2800" dirty="0" err="1" smtClean="0"/>
              <a:t>wartawan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diduga</a:t>
            </a:r>
            <a:r>
              <a:rPr lang="en-US" sz="2800" dirty="0" smtClean="0"/>
              <a:t> </a:t>
            </a:r>
            <a:r>
              <a:rPr lang="en-US" sz="2800" dirty="0" err="1" smtClean="0"/>
              <a:t>ikut</a:t>
            </a:r>
            <a:r>
              <a:rPr lang="en-US" sz="2800" dirty="0" smtClean="0"/>
              <a:t> </a:t>
            </a:r>
            <a:r>
              <a:rPr lang="en-US" sz="2800" dirty="0" err="1" smtClean="0"/>
              <a:t>membeli</a:t>
            </a:r>
            <a:r>
              <a:rPr lang="en-US" sz="2800" dirty="0" smtClean="0"/>
              <a:t> </a:t>
            </a:r>
            <a:r>
              <a:rPr lang="en-US" sz="2800" dirty="0" err="1" smtClean="0"/>
              <a:t>saham</a:t>
            </a:r>
            <a:r>
              <a:rPr lang="en-US" sz="2800" dirty="0" smtClean="0"/>
              <a:t>.  </a:t>
            </a:r>
            <a:r>
              <a:rPr lang="en-US" sz="2800" dirty="0" err="1" smtClean="0"/>
              <a:t>Kasus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akhirnya</a:t>
            </a:r>
            <a:r>
              <a:rPr lang="en-US" sz="2800" dirty="0" smtClean="0"/>
              <a:t> </a:t>
            </a:r>
            <a:r>
              <a:rPr lang="en-US" sz="2800" dirty="0" err="1" smtClean="0"/>
              <a:t>ditangani</a:t>
            </a:r>
            <a:r>
              <a:rPr lang="en-US" sz="2800" dirty="0" smtClean="0"/>
              <a:t> </a:t>
            </a:r>
            <a:r>
              <a:rPr lang="en-US" sz="2800" dirty="0" err="1" smtClean="0"/>
              <a:t>Dewan</a:t>
            </a:r>
            <a:r>
              <a:rPr lang="en-US" sz="2800" dirty="0" smtClean="0"/>
              <a:t> Pers.  </a:t>
            </a:r>
            <a:r>
              <a:rPr lang="en-US" sz="2800" dirty="0" err="1" smtClean="0"/>
              <a:t>Empat</a:t>
            </a:r>
            <a:r>
              <a:rPr lang="en-US" sz="2800" dirty="0" smtClean="0"/>
              <a:t> </a:t>
            </a:r>
            <a:r>
              <a:rPr lang="en-US" sz="2800" dirty="0" err="1" smtClean="0"/>
              <a:t>redaksi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dipanggil</a:t>
            </a:r>
            <a:r>
              <a:rPr lang="en-US" sz="2800" dirty="0" smtClean="0"/>
              <a:t>: </a:t>
            </a:r>
            <a:r>
              <a:rPr lang="en-US" sz="2800" dirty="0" err="1" smtClean="0"/>
              <a:t>Kompas</a:t>
            </a:r>
            <a:r>
              <a:rPr lang="en-US" sz="2800" dirty="0" smtClean="0"/>
              <a:t>, Detik.com, Metro TV </a:t>
            </a:r>
            <a:r>
              <a:rPr lang="en-US" sz="2800" dirty="0" err="1" smtClean="0"/>
              <a:t>serta</a:t>
            </a:r>
            <a:r>
              <a:rPr lang="en-US" sz="2800" dirty="0" smtClean="0"/>
              <a:t> </a:t>
            </a:r>
            <a:r>
              <a:rPr lang="en-US" sz="2800" dirty="0" err="1" smtClean="0"/>
              <a:t>Seputar</a:t>
            </a:r>
            <a:r>
              <a:rPr lang="en-US" sz="2800" dirty="0" smtClean="0"/>
              <a:t> Indonesia.  </a:t>
            </a:r>
          </a:p>
          <a:p>
            <a:r>
              <a:rPr lang="en-US" sz="2800" dirty="0" err="1" smtClean="0"/>
              <a:t>Pasal</a:t>
            </a:r>
            <a:r>
              <a:rPr lang="en-US" sz="2800" dirty="0" smtClean="0"/>
              <a:t> 7:  </a:t>
            </a:r>
            <a:r>
              <a:rPr lang="en-US" sz="2800" dirty="0" err="1" smtClean="0"/>
              <a:t>wartawan</a:t>
            </a:r>
            <a:r>
              <a:rPr lang="en-US" sz="2800" dirty="0" smtClean="0"/>
              <a:t> Indonesia </a:t>
            </a:r>
            <a:r>
              <a:rPr lang="en-US" sz="2800" dirty="0" err="1" smtClean="0"/>
              <a:t>memiliki</a:t>
            </a:r>
            <a:r>
              <a:rPr lang="en-US" sz="2800" dirty="0" smtClean="0"/>
              <a:t> </a:t>
            </a:r>
            <a:r>
              <a:rPr lang="en-US" sz="2800" dirty="0" err="1" smtClean="0"/>
              <a:t>hak</a:t>
            </a:r>
            <a:r>
              <a:rPr lang="en-US" sz="2800" dirty="0" smtClean="0"/>
              <a:t> </a:t>
            </a:r>
            <a:r>
              <a:rPr lang="en-US" sz="2800" dirty="0" err="1" smtClean="0"/>
              <a:t>tolak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melindungi</a:t>
            </a:r>
            <a:r>
              <a:rPr lang="en-US" sz="2800" dirty="0" smtClean="0"/>
              <a:t> </a:t>
            </a:r>
            <a:r>
              <a:rPr lang="en-US" sz="2800" dirty="0" err="1" smtClean="0"/>
              <a:t>narasumber</a:t>
            </a:r>
            <a:r>
              <a:rPr lang="en-US" sz="2800" dirty="0" smtClean="0"/>
              <a:t> yang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bersedia</a:t>
            </a:r>
            <a:r>
              <a:rPr lang="en-US" sz="2800" dirty="0" smtClean="0"/>
              <a:t> </a:t>
            </a:r>
            <a:r>
              <a:rPr lang="en-US" sz="2800" dirty="0" err="1" smtClean="0"/>
              <a:t>diketahui</a:t>
            </a:r>
            <a:r>
              <a:rPr lang="en-US" sz="2800" dirty="0" smtClean="0"/>
              <a:t> </a:t>
            </a:r>
            <a:r>
              <a:rPr lang="en-US" sz="2800" dirty="0" err="1" smtClean="0"/>
              <a:t>identitas</a:t>
            </a:r>
            <a:r>
              <a:rPr lang="en-US" sz="2800" dirty="0" smtClean="0"/>
              <a:t> </a:t>
            </a:r>
            <a:r>
              <a:rPr lang="en-US" sz="2800" dirty="0" err="1" smtClean="0"/>
              <a:t>maupun</a:t>
            </a:r>
            <a:r>
              <a:rPr lang="en-US" sz="2800" dirty="0" smtClean="0"/>
              <a:t> </a:t>
            </a:r>
            <a:r>
              <a:rPr lang="en-US" sz="2800" dirty="0" err="1" smtClean="0"/>
              <a:t>keberadaannya</a:t>
            </a:r>
            <a:r>
              <a:rPr lang="en-US" sz="2800" dirty="0" smtClean="0"/>
              <a:t>, </a:t>
            </a:r>
            <a:r>
              <a:rPr lang="en-US" sz="2800" dirty="0" err="1" smtClean="0"/>
              <a:t>menghargai</a:t>
            </a:r>
            <a:r>
              <a:rPr lang="en-US" sz="2800" dirty="0" smtClean="0"/>
              <a:t> embargo, </a:t>
            </a:r>
            <a:r>
              <a:rPr lang="en-US" sz="2800" dirty="0" err="1" smtClean="0"/>
              <a:t>informasi</a:t>
            </a:r>
            <a:r>
              <a:rPr lang="en-US" sz="2800" dirty="0" smtClean="0"/>
              <a:t> </a:t>
            </a:r>
            <a:r>
              <a:rPr lang="en-US" sz="2800" dirty="0" err="1" smtClean="0"/>
              <a:t>latar</a:t>
            </a:r>
            <a:r>
              <a:rPr lang="en-US" sz="2800" dirty="0" smtClean="0"/>
              <a:t> </a:t>
            </a:r>
            <a:r>
              <a:rPr lang="en-US" sz="2800" dirty="0" err="1" smtClean="0"/>
              <a:t>belakang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off the record </a:t>
            </a:r>
            <a:r>
              <a:rPr lang="en-US" sz="2800" dirty="0" err="1" smtClean="0"/>
              <a:t>sesuai</a:t>
            </a:r>
            <a:r>
              <a:rPr lang="en-US" sz="2800" dirty="0" smtClean="0"/>
              <a:t> </a:t>
            </a:r>
            <a:r>
              <a:rPr lang="en-US" sz="2800" dirty="0" err="1" smtClean="0"/>
              <a:t>kesepakatan</a:t>
            </a:r>
            <a:r>
              <a:rPr lang="en-US" sz="2800" dirty="0" smtClean="0"/>
              <a:t>. 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tolak</a:t>
            </a:r>
            <a:r>
              <a:rPr lang="en-US" dirty="0" smtClean="0"/>
              <a:t>: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mengungkapkan</a:t>
            </a:r>
            <a:r>
              <a:rPr lang="en-US" dirty="0" smtClean="0"/>
              <a:t> </a:t>
            </a:r>
            <a:r>
              <a:rPr lang="en-US" dirty="0" err="1" smtClean="0"/>
              <a:t>identitas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keberadaannya</a:t>
            </a:r>
            <a:r>
              <a:rPr lang="en-US" dirty="0" smtClean="0"/>
              <a:t> </a:t>
            </a:r>
            <a:r>
              <a:rPr lang="en-US" dirty="0" err="1" smtClean="0"/>
              <a:t>narasumber</a:t>
            </a:r>
            <a:r>
              <a:rPr lang="en-US" dirty="0" smtClean="0"/>
              <a:t> </a:t>
            </a:r>
            <a:r>
              <a:rPr lang="en-US" dirty="0" err="1" smtClean="0"/>
              <a:t>demi</a:t>
            </a:r>
            <a:r>
              <a:rPr lang="en-US" dirty="0" smtClean="0"/>
              <a:t> </a:t>
            </a:r>
            <a:r>
              <a:rPr lang="en-US" dirty="0" err="1" smtClean="0"/>
              <a:t>keamanan</a:t>
            </a:r>
            <a:r>
              <a:rPr lang="en-US" dirty="0" smtClean="0"/>
              <a:t> </a:t>
            </a:r>
            <a:r>
              <a:rPr lang="en-US" dirty="0" err="1" smtClean="0"/>
              <a:t>narasumber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keluarganya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Embargo: </a:t>
            </a:r>
            <a:r>
              <a:rPr lang="en-US" dirty="0" err="1" smtClean="0"/>
              <a:t>penundaan</a:t>
            </a:r>
            <a:r>
              <a:rPr lang="en-US" dirty="0" smtClean="0"/>
              <a:t> </a:t>
            </a:r>
            <a:r>
              <a:rPr lang="en-US" dirty="0" err="1" smtClean="0"/>
              <a:t>pemuatan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penyiaran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permintaan</a:t>
            </a:r>
            <a:r>
              <a:rPr lang="en-US" dirty="0" smtClean="0"/>
              <a:t> </a:t>
            </a:r>
            <a:r>
              <a:rPr lang="en-US" dirty="0" err="1" smtClean="0"/>
              <a:t>narasumbernya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belakang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data </a:t>
            </a:r>
            <a:r>
              <a:rPr lang="en-US" dirty="0" err="1" smtClean="0"/>
              <a:t>narasumber</a:t>
            </a:r>
            <a:r>
              <a:rPr lang="en-US" dirty="0" smtClean="0"/>
              <a:t> yang </a:t>
            </a:r>
            <a:r>
              <a:rPr lang="en-US" dirty="0" err="1" smtClean="0"/>
              <a:t>disiarkan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diberitakan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menyebutkan</a:t>
            </a:r>
            <a:r>
              <a:rPr lang="en-US" dirty="0" smtClean="0"/>
              <a:t> </a:t>
            </a:r>
            <a:r>
              <a:rPr lang="en-US" dirty="0" err="1" smtClean="0"/>
              <a:t>narasumbernya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Off the record: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data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narasumber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disiarkan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diberitakan</a:t>
            </a:r>
            <a:endParaRPr lang="en-US" dirty="0" smtClean="0"/>
          </a:p>
          <a:p>
            <a:pPr algn="just"/>
            <a:r>
              <a:rPr lang="en-US" dirty="0" smtClean="0"/>
              <a:t>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pPr algn="just"/>
            <a:r>
              <a:rPr lang="en-US" dirty="0" err="1" smtClean="0"/>
              <a:t>Pasal</a:t>
            </a:r>
            <a:r>
              <a:rPr lang="en-US" dirty="0" smtClean="0"/>
              <a:t> 8: </a:t>
            </a:r>
            <a:r>
              <a:rPr lang="en-US" dirty="0" err="1" smtClean="0"/>
              <a:t>wartawan</a:t>
            </a:r>
            <a:r>
              <a:rPr lang="en-US" dirty="0" smtClean="0"/>
              <a:t> Indonesia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menulis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menyiarkan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prasangka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diskriminasi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suku</a:t>
            </a:r>
            <a:r>
              <a:rPr lang="en-US" dirty="0" smtClean="0"/>
              <a:t>, </a:t>
            </a:r>
            <a:r>
              <a:rPr lang="en-US" dirty="0" err="1" smtClean="0"/>
              <a:t>ras</a:t>
            </a:r>
            <a:r>
              <a:rPr lang="en-US" dirty="0" smtClean="0"/>
              <a:t>, </a:t>
            </a:r>
            <a:r>
              <a:rPr lang="en-US" dirty="0" err="1" smtClean="0"/>
              <a:t>warna</a:t>
            </a:r>
            <a:r>
              <a:rPr lang="en-US" dirty="0" smtClean="0"/>
              <a:t> </a:t>
            </a:r>
            <a:r>
              <a:rPr lang="en-US" dirty="0" err="1" smtClean="0"/>
              <a:t>kulit</a:t>
            </a:r>
            <a:r>
              <a:rPr lang="en-US" dirty="0" smtClean="0"/>
              <a:t>, agama,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kelamin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merendahkan</a:t>
            </a:r>
            <a:r>
              <a:rPr lang="en-US" dirty="0" smtClean="0"/>
              <a:t> </a:t>
            </a:r>
            <a:r>
              <a:rPr lang="en-US" dirty="0" err="1" smtClean="0"/>
              <a:t>martabat</a:t>
            </a:r>
            <a:r>
              <a:rPr lang="en-US" dirty="0" smtClean="0"/>
              <a:t>,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lemah</a:t>
            </a:r>
            <a:r>
              <a:rPr lang="en-US" dirty="0" smtClean="0"/>
              <a:t>, </a:t>
            </a:r>
            <a:r>
              <a:rPr lang="en-US" dirty="0" err="1" smtClean="0"/>
              <a:t>miskin</a:t>
            </a:r>
            <a:r>
              <a:rPr lang="en-US" dirty="0" smtClean="0"/>
              <a:t>, </a:t>
            </a:r>
            <a:r>
              <a:rPr lang="en-US" dirty="0" err="1" smtClean="0"/>
              <a:t>sakit</a:t>
            </a:r>
            <a:r>
              <a:rPr lang="en-US" dirty="0" smtClean="0"/>
              <a:t>, </a:t>
            </a:r>
            <a:r>
              <a:rPr lang="en-US" dirty="0" err="1" smtClean="0"/>
              <a:t>cacat</a:t>
            </a:r>
            <a:r>
              <a:rPr lang="en-US" dirty="0" smtClean="0"/>
              <a:t> </a:t>
            </a:r>
            <a:r>
              <a:rPr lang="en-US" dirty="0" err="1" smtClean="0"/>
              <a:t>jiwa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jasmani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Pasal</a:t>
            </a:r>
            <a:r>
              <a:rPr lang="en-US" dirty="0" smtClean="0"/>
              <a:t> 9; </a:t>
            </a:r>
            <a:r>
              <a:rPr lang="en-US" dirty="0" err="1" smtClean="0"/>
              <a:t>wartawan</a:t>
            </a:r>
            <a:r>
              <a:rPr lang="en-US" dirty="0" smtClean="0"/>
              <a:t> Indonesia </a:t>
            </a:r>
            <a:r>
              <a:rPr lang="en-US" dirty="0" err="1" smtClean="0"/>
              <a:t>menghormati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narasumber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pribadinya</a:t>
            </a:r>
            <a:r>
              <a:rPr lang="en-US" dirty="0" smtClean="0"/>
              <a:t> </a:t>
            </a:r>
            <a:r>
              <a:rPr lang="en-US" dirty="0" err="1" smtClean="0"/>
              <a:t>kecuali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Pasal</a:t>
            </a:r>
            <a:r>
              <a:rPr lang="en-US" dirty="0" smtClean="0"/>
              <a:t> 10: </a:t>
            </a:r>
            <a:r>
              <a:rPr lang="en-US" dirty="0" err="1" smtClean="0"/>
              <a:t>wartawan</a:t>
            </a:r>
            <a:r>
              <a:rPr lang="en-US" dirty="0" smtClean="0"/>
              <a:t> Indonesia </a:t>
            </a:r>
            <a:r>
              <a:rPr lang="en-US" dirty="0" err="1" smtClean="0"/>
              <a:t>segera</a:t>
            </a:r>
            <a:r>
              <a:rPr lang="en-US" dirty="0" smtClean="0"/>
              <a:t> </a:t>
            </a:r>
            <a:r>
              <a:rPr lang="en-US" dirty="0" err="1" smtClean="0"/>
              <a:t>mencabut</a:t>
            </a:r>
            <a:r>
              <a:rPr lang="en-US" dirty="0" smtClean="0"/>
              <a:t>, </a:t>
            </a:r>
            <a:r>
              <a:rPr lang="en-US" dirty="0" err="1" smtClean="0"/>
              <a:t>meralat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memperbaiki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yang </a:t>
            </a:r>
            <a:r>
              <a:rPr lang="en-US" dirty="0" err="1" smtClean="0"/>
              <a:t>keliru</a:t>
            </a:r>
            <a:r>
              <a:rPr lang="en-US" dirty="0" smtClean="0"/>
              <a:t> 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akurat</a:t>
            </a:r>
            <a:r>
              <a:rPr lang="en-US" dirty="0" smtClean="0"/>
              <a:t> </a:t>
            </a:r>
            <a:r>
              <a:rPr lang="en-US" dirty="0" err="1" smtClean="0"/>
              <a:t>disertai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permintaan</a:t>
            </a:r>
            <a:r>
              <a:rPr lang="en-US" dirty="0" smtClean="0"/>
              <a:t> </a:t>
            </a:r>
            <a:r>
              <a:rPr lang="en-US" dirty="0" err="1" smtClean="0"/>
              <a:t>maaf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pembaca</a:t>
            </a:r>
            <a:r>
              <a:rPr lang="en-US" dirty="0" smtClean="0"/>
              <a:t>, </a:t>
            </a:r>
            <a:r>
              <a:rPr lang="en-US" dirty="0" err="1" smtClean="0"/>
              <a:t>pendengar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pemirsa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Pasal</a:t>
            </a:r>
            <a:r>
              <a:rPr lang="en-US" dirty="0" smtClean="0"/>
              <a:t> 11:  </a:t>
            </a:r>
            <a:r>
              <a:rPr lang="en-US" dirty="0" err="1" smtClean="0"/>
              <a:t>Wartawan</a:t>
            </a:r>
            <a:r>
              <a:rPr lang="en-US" dirty="0" smtClean="0"/>
              <a:t> Indonesia </a:t>
            </a:r>
            <a:r>
              <a:rPr lang="en-US" dirty="0" err="1" smtClean="0"/>
              <a:t>melayani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koreksi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proporsional</a:t>
            </a:r>
            <a:endParaRPr lang="en-US" dirty="0" smtClean="0"/>
          </a:p>
          <a:p>
            <a:pPr algn="just"/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: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sekelompok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tanggapan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sanggahan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pemberitaan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 yang </a:t>
            </a:r>
            <a:r>
              <a:rPr lang="en-US" dirty="0" err="1" smtClean="0"/>
              <a:t>merugikan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baiknya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koreksi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membetulkan</a:t>
            </a:r>
            <a:r>
              <a:rPr lang="en-US" dirty="0" smtClean="0"/>
              <a:t> </a:t>
            </a:r>
            <a:r>
              <a:rPr lang="en-US" dirty="0" err="1" smtClean="0"/>
              <a:t>kekeliruan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yang </a:t>
            </a:r>
            <a:r>
              <a:rPr lang="en-US" dirty="0" err="1" smtClean="0"/>
              <a:t>diberitakan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ttg</a:t>
            </a:r>
            <a:r>
              <a:rPr lang="en-US" dirty="0" smtClean="0"/>
              <a:t> </a:t>
            </a:r>
            <a:r>
              <a:rPr lang="en-US" dirty="0" err="1" smtClean="0"/>
              <a:t>dirinya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ttg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lain.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Kedudukan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UU No. 40/1999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menggantikan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Departemen</a:t>
            </a:r>
            <a:r>
              <a:rPr lang="en-US" dirty="0" smtClean="0"/>
              <a:t> </a:t>
            </a:r>
            <a:r>
              <a:rPr lang="en-US" dirty="0" err="1" smtClean="0"/>
              <a:t>Penerangan</a:t>
            </a:r>
            <a:r>
              <a:rPr lang="en-US" dirty="0" smtClean="0"/>
              <a:t> ala </a:t>
            </a:r>
            <a:r>
              <a:rPr lang="en-US" dirty="0" err="1" smtClean="0"/>
              <a:t>Orba</a:t>
            </a:r>
            <a:r>
              <a:rPr lang="en-US" dirty="0" smtClean="0"/>
              <a:t> yang </a:t>
            </a:r>
            <a:r>
              <a:rPr lang="en-US" dirty="0" err="1" smtClean="0"/>
              <a:t>mengatur</a:t>
            </a:r>
            <a:r>
              <a:rPr lang="en-US" dirty="0" smtClean="0"/>
              <a:t> Pers.</a:t>
            </a:r>
          </a:p>
          <a:p>
            <a:pPr algn="just"/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sanksi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mediator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permasalahan</a:t>
            </a:r>
            <a:r>
              <a:rPr lang="en-US" dirty="0" smtClean="0"/>
              <a:t> yang </a:t>
            </a:r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Fungsi</a:t>
            </a:r>
            <a:r>
              <a:rPr lang="en-US" sz="2800" dirty="0" smtClean="0"/>
              <a:t> </a:t>
            </a:r>
            <a:r>
              <a:rPr lang="en-US" sz="2800" dirty="0" err="1" smtClean="0"/>
              <a:t>Dewan</a:t>
            </a:r>
            <a:r>
              <a:rPr lang="en-US" sz="2800" dirty="0" smtClean="0"/>
              <a:t> </a:t>
            </a:r>
            <a:r>
              <a:rPr lang="en-US" sz="2800" dirty="0" err="1" smtClean="0"/>
              <a:t>Pers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Melindungi</a:t>
            </a:r>
            <a:r>
              <a:rPr lang="en-US" dirty="0" smtClean="0"/>
              <a:t> </a:t>
            </a:r>
            <a:r>
              <a:rPr lang="en-US" dirty="0" err="1" smtClean="0"/>
              <a:t>kemerdekaan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campur</a:t>
            </a:r>
            <a:r>
              <a:rPr lang="en-US" dirty="0" smtClean="0"/>
              <a:t> </a:t>
            </a:r>
            <a:r>
              <a:rPr lang="en-US" dirty="0" err="1" smtClean="0"/>
              <a:t>tangan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lain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pengkajian</a:t>
            </a:r>
            <a:r>
              <a:rPr lang="en-US" dirty="0" smtClean="0"/>
              <a:t> 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endParaRPr lang="en-US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mengawasi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Kode</a:t>
            </a:r>
            <a:r>
              <a:rPr lang="en-US" dirty="0" smtClean="0"/>
              <a:t> </a:t>
            </a:r>
            <a:r>
              <a:rPr lang="en-US" dirty="0" err="1" smtClean="0"/>
              <a:t>Etik</a:t>
            </a:r>
            <a:r>
              <a:rPr lang="en-US" dirty="0" smtClean="0"/>
              <a:t> </a:t>
            </a:r>
            <a:r>
              <a:rPr lang="en-US" dirty="0" err="1" smtClean="0"/>
              <a:t>Jurnalistik</a:t>
            </a:r>
            <a:endParaRPr lang="en-US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mengupayakan</a:t>
            </a:r>
            <a:r>
              <a:rPr lang="en-US" dirty="0" smtClean="0"/>
              <a:t> </a:t>
            </a:r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pengaduan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</a:t>
            </a:r>
            <a:r>
              <a:rPr lang="en-US" dirty="0" err="1" smtClean="0"/>
              <a:t>pemberitaan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marL="514350" indent="-514350" algn="just">
              <a:buNone/>
            </a:pPr>
            <a:r>
              <a:rPr lang="en-US" dirty="0" smtClean="0"/>
              <a:t>6.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,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endParaRPr lang="en-US" dirty="0" smtClean="0"/>
          </a:p>
          <a:p>
            <a:pPr marL="514350" indent="-514350" algn="just">
              <a:buNone/>
            </a:pPr>
            <a:r>
              <a:rPr lang="en-US" dirty="0" smtClean="0"/>
              <a:t>7.Memfasilitasi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endParaRPr lang="en-US" dirty="0" smtClean="0"/>
          </a:p>
          <a:p>
            <a:pPr marL="514350" indent="-514350" algn="just">
              <a:buNone/>
            </a:pPr>
            <a:r>
              <a:rPr lang="en-US" dirty="0" smtClean="0"/>
              <a:t>8. </a:t>
            </a:r>
            <a:r>
              <a:rPr lang="en-US" dirty="0" err="1" smtClean="0"/>
              <a:t>Mendata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Kode</a:t>
            </a:r>
            <a:r>
              <a:rPr lang="en-US" sz="2400" dirty="0" smtClean="0"/>
              <a:t> </a:t>
            </a:r>
            <a:r>
              <a:rPr lang="en-US" sz="2400" dirty="0" err="1" smtClean="0"/>
              <a:t>Etik</a:t>
            </a:r>
            <a:r>
              <a:rPr lang="en-US" sz="2400" dirty="0" smtClean="0"/>
              <a:t> </a:t>
            </a:r>
            <a:r>
              <a:rPr lang="en-US" sz="2400" dirty="0" err="1" smtClean="0"/>
              <a:t>Jurnalistik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r>
              <a:rPr lang="en-US" dirty="0" err="1" smtClean="0"/>
              <a:t>Pasal</a:t>
            </a:r>
            <a:r>
              <a:rPr lang="en-US" dirty="0" smtClean="0"/>
              <a:t> 1: </a:t>
            </a:r>
            <a:r>
              <a:rPr lang="en-US" dirty="0" err="1" smtClean="0"/>
              <a:t>wartawan</a:t>
            </a:r>
            <a:r>
              <a:rPr lang="en-US" dirty="0" smtClean="0"/>
              <a:t> Indonesia </a:t>
            </a:r>
            <a:r>
              <a:rPr lang="en-US" dirty="0" err="1" smtClean="0"/>
              <a:t>bersikap</a:t>
            </a:r>
            <a:r>
              <a:rPr lang="en-US" dirty="0" smtClean="0"/>
              <a:t> </a:t>
            </a:r>
            <a:r>
              <a:rPr lang="en-US" dirty="0" err="1" smtClean="0"/>
              <a:t>independen</a:t>
            </a:r>
            <a:r>
              <a:rPr lang="en-US" dirty="0" smtClean="0"/>
              <a:t>,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yang </a:t>
            </a:r>
            <a:r>
              <a:rPr lang="en-US" dirty="0" err="1" smtClean="0"/>
              <a:t>akurat</a:t>
            </a:r>
            <a:r>
              <a:rPr lang="en-US" dirty="0" smtClean="0"/>
              <a:t>, </a:t>
            </a:r>
            <a:r>
              <a:rPr lang="en-US" dirty="0" err="1" smtClean="0"/>
              <a:t>berimbang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beritikad</a:t>
            </a:r>
            <a:r>
              <a:rPr lang="en-US" dirty="0" smtClean="0"/>
              <a:t> </a:t>
            </a:r>
            <a:r>
              <a:rPr lang="en-US" dirty="0" err="1" smtClean="0"/>
              <a:t>buruk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Independen</a:t>
            </a:r>
            <a:r>
              <a:rPr lang="en-US" dirty="0" smtClean="0"/>
              <a:t>: </a:t>
            </a:r>
            <a:r>
              <a:rPr lang="en-US" dirty="0" err="1" smtClean="0"/>
              <a:t>memberitakan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r>
              <a:rPr lang="en-US" dirty="0" smtClean="0"/>
              <a:t> </a:t>
            </a:r>
            <a:r>
              <a:rPr lang="en-US" dirty="0" err="1" smtClean="0"/>
              <a:t>nurani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campur</a:t>
            </a:r>
            <a:r>
              <a:rPr lang="en-US" dirty="0" smtClean="0"/>
              <a:t> </a:t>
            </a:r>
            <a:r>
              <a:rPr lang="en-US" dirty="0" err="1" smtClean="0"/>
              <a:t>tangan</a:t>
            </a:r>
            <a:r>
              <a:rPr lang="en-US" dirty="0" smtClean="0"/>
              <a:t>, </a:t>
            </a:r>
            <a:r>
              <a:rPr lang="en-US" dirty="0" err="1" smtClean="0"/>
              <a:t>paksaan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intervensi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lain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pemilik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pers.</a:t>
            </a:r>
          </a:p>
          <a:p>
            <a:r>
              <a:rPr lang="en-US" dirty="0" err="1" smtClean="0"/>
              <a:t>Akurat</a:t>
            </a:r>
            <a:r>
              <a:rPr lang="en-US" dirty="0" smtClean="0"/>
              <a:t>: </a:t>
            </a:r>
            <a:r>
              <a:rPr lang="en-US" dirty="0" err="1" smtClean="0"/>
              <a:t>berarti</a:t>
            </a:r>
            <a:r>
              <a:rPr lang="en-US" dirty="0" smtClean="0"/>
              <a:t>  </a:t>
            </a:r>
            <a:r>
              <a:rPr lang="en-US" dirty="0" err="1" smtClean="0"/>
              <a:t>dipercaya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objektif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Autofit/>
          </a:bodyPr>
          <a:lstStyle/>
          <a:p>
            <a:pPr algn="just"/>
            <a:r>
              <a:rPr lang="en-US" sz="2800" dirty="0" err="1" smtClean="0"/>
              <a:t>Berimbang</a:t>
            </a:r>
            <a:r>
              <a:rPr lang="en-US" sz="2800" dirty="0" smtClean="0"/>
              <a:t>: </a:t>
            </a:r>
            <a:r>
              <a:rPr lang="en-US" sz="2800" dirty="0" err="1" smtClean="0"/>
              <a:t>semua</a:t>
            </a:r>
            <a:r>
              <a:rPr lang="en-US" sz="2800" dirty="0" smtClean="0"/>
              <a:t> </a:t>
            </a:r>
            <a:r>
              <a:rPr lang="en-US" sz="2800" dirty="0" err="1" smtClean="0"/>
              <a:t>pihak</a:t>
            </a:r>
            <a:r>
              <a:rPr lang="en-US" sz="2800" dirty="0" smtClean="0"/>
              <a:t> </a:t>
            </a:r>
            <a:r>
              <a:rPr lang="en-US" sz="2800" dirty="0" err="1" smtClean="0"/>
              <a:t>mendapat</a:t>
            </a:r>
            <a:r>
              <a:rPr lang="en-US" sz="2800" dirty="0" smtClean="0"/>
              <a:t> </a:t>
            </a:r>
            <a:r>
              <a:rPr lang="en-US" sz="2800" dirty="0" err="1" smtClean="0"/>
              <a:t>kesempatan</a:t>
            </a:r>
            <a:r>
              <a:rPr lang="en-US" sz="2800" dirty="0" smtClean="0"/>
              <a:t> </a:t>
            </a:r>
            <a:r>
              <a:rPr lang="en-US" sz="2800" dirty="0" err="1" smtClean="0"/>
              <a:t>setara</a:t>
            </a:r>
            <a:endParaRPr lang="en-US" sz="2800" dirty="0" smtClean="0"/>
          </a:p>
          <a:p>
            <a:pPr algn="just"/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beritikad</a:t>
            </a:r>
            <a:r>
              <a:rPr lang="en-US" sz="2800" dirty="0" smtClean="0"/>
              <a:t> </a:t>
            </a:r>
            <a:r>
              <a:rPr lang="en-US" sz="2800" dirty="0" err="1" smtClean="0"/>
              <a:t>buruk</a:t>
            </a:r>
            <a:r>
              <a:rPr lang="en-US" sz="2800" dirty="0" smtClean="0"/>
              <a:t>: </a:t>
            </a:r>
            <a:r>
              <a:rPr lang="en-US" sz="2800" dirty="0" err="1" smtClean="0"/>
              <a:t>berarti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niat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 </a:t>
            </a:r>
            <a:r>
              <a:rPr lang="en-US" sz="2800" dirty="0" err="1" smtClean="0"/>
              <a:t>sengaja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semata-mata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menimbulkan</a:t>
            </a:r>
            <a:r>
              <a:rPr lang="en-US" sz="2800" dirty="0" smtClean="0"/>
              <a:t> </a:t>
            </a:r>
            <a:r>
              <a:rPr lang="en-US" sz="2800" dirty="0" err="1" smtClean="0"/>
              <a:t>kerugian</a:t>
            </a:r>
            <a:r>
              <a:rPr lang="en-US" sz="2800" dirty="0" smtClean="0"/>
              <a:t> </a:t>
            </a:r>
            <a:r>
              <a:rPr lang="en-US" sz="2800" dirty="0" err="1" smtClean="0"/>
              <a:t>pihak</a:t>
            </a:r>
            <a:r>
              <a:rPr lang="en-US" sz="2800" dirty="0" smtClean="0"/>
              <a:t> lain.</a:t>
            </a:r>
          </a:p>
          <a:p>
            <a:pPr algn="just">
              <a:buNone/>
            </a:pPr>
            <a:r>
              <a:rPr lang="en-US" sz="2800" dirty="0" err="1" smtClean="0"/>
              <a:t>Pasal</a:t>
            </a:r>
            <a:r>
              <a:rPr lang="en-US" sz="2800" dirty="0" smtClean="0"/>
              <a:t> 2: </a:t>
            </a:r>
            <a:r>
              <a:rPr lang="en-US" sz="2800" dirty="0" err="1" smtClean="0"/>
              <a:t>wartawan</a:t>
            </a:r>
            <a:r>
              <a:rPr lang="en-US" sz="2800" dirty="0" smtClean="0"/>
              <a:t> Indonesia </a:t>
            </a:r>
            <a:r>
              <a:rPr lang="en-US" sz="2800" dirty="0" err="1" smtClean="0"/>
              <a:t>menempuh</a:t>
            </a:r>
            <a:r>
              <a:rPr lang="en-US" sz="2800" dirty="0" smtClean="0"/>
              <a:t> </a:t>
            </a:r>
            <a:r>
              <a:rPr lang="en-US" sz="2800" dirty="0" err="1" smtClean="0"/>
              <a:t>cara-cara</a:t>
            </a:r>
            <a:r>
              <a:rPr lang="en-US" sz="2800" dirty="0" smtClean="0"/>
              <a:t> yang </a:t>
            </a:r>
            <a:r>
              <a:rPr lang="en-US" sz="2800" dirty="0" err="1" smtClean="0"/>
              <a:t>profesional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melaksanakan</a:t>
            </a:r>
            <a:r>
              <a:rPr lang="en-US" sz="2800" dirty="0" smtClean="0"/>
              <a:t> </a:t>
            </a:r>
            <a:r>
              <a:rPr lang="en-US" sz="2800" dirty="0" err="1" smtClean="0"/>
              <a:t>tugas</a:t>
            </a:r>
            <a:r>
              <a:rPr lang="en-US" sz="2800" dirty="0" smtClean="0"/>
              <a:t> </a:t>
            </a:r>
            <a:r>
              <a:rPr lang="en-US" sz="2800" dirty="0" err="1" smtClean="0"/>
              <a:t>jurnalistik</a:t>
            </a:r>
            <a:r>
              <a:rPr lang="en-US" sz="2800" dirty="0" smtClean="0"/>
              <a:t>.  Cara </a:t>
            </a:r>
            <a:r>
              <a:rPr lang="en-US" sz="2800" dirty="0" err="1" smtClean="0"/>
              <a:t>profesional</a:t>
            </a:r>
            <a:r>
              <a:rPr lang="en-US" sz="2800" dirty="0" smtClean="0"/>
              <a:t>: </a:t>
            </a:r>
            <a:r>
              <a:rPr lang="en-US" sz="2800" dirty="0" err="1" smtClean="0"/>
              <a:t>menunjukkan</a:t>
            </a:r>
            <a:r>
              <a:rPr lang="en-US" sz="2800" dirty="0" smtClean="0"/>
              <a:t> </a:t>
            </a:r>
            <a:r>
              <a:rPr lang="en-US" sz="2800" dirty="0" err="1" smtClean="0"/>
              <a:t>identitas</a:t>
            </a:r>
            <a:r>
              <a:rPr lang="en-US" sz="2800" dirty="0" smtClean="0"/>
              <a:t> </a:t>
            </a:r>
            <a:r>
              <a:rPr lang="en-US" sz="2800" dirty="0" err="1" smtClean="0"/>
              <a:t>diri</a:t>
            </a:r>
            <a:r>
              <a:rPr lang="en-US" sz="2800" dirty="0" smtClean="0"/>
              <a:t> </a:t>
            </a:r>
            <a:r>
              <a:rPr lang="en-US" sz="2800" dirty="0" err="1" smtClean="0"/>
              <a:t>kepada</a:t>
            </a:r>
            <a:r>
              <a:rPr lang="en-US" sz="2800" dirty="0" smtClean="0"/>
              <a:t> </a:t>
            </a:r>
            <a:r>
              <a:rPr lang="en-US" sz="2800" dirty="0" err="1" smtClean="0"/>
              <a:t>narasumber</a:t>
            </a:r>
            <a:r>
              <a:rPr lang="en-US" sz="2800" dirty="0" smtClean="0"/>
              <a:t>, </a:t>
            </a:r>
            <a:r>
              <a:rPr lang="en-US" sz="2800" dirty="0" err="1" smtClean="0"/>
              <a:t>menghormati</a:t>
            </a:r>
            <a:r>
              <a:rPr lang="en-US" sz="2800" dirty="0" smtClean="0"/>
              <a:t> </a:t>
            </a:r>
            <a:r>
              <a:rPr lang="en-US" sz="2800" dirty="0" err="1" smtClean="0"/>
              <a:t>hak</a:t>
            </a:r>
            <a:r>
              <a:rPr lang="en-US" sz="2800" dirty="0" smtClean="0"/>
              <a:t> </a:t>
            </a:r>
            <a:r>
              <a:rPr lang="en-US" sz="2800" dirty="0" err="1" smtClean="0"/>
              <a:t>privasi</a:t>
            </a:r>
            <a:r>
              <a:rPr lang="en-US" sz="2800" dirty="0" smtClean="0"/>
              <a:t>,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menyuap</a:t>
            </a:r>
            <a:r>
              <a:rPr lang="en-US" sz="2800" dirty="0" smtClean="0"/>
              <a:t>, </a:t>
            </a:r>
            <a:r>
              <a:rPr lang="en-US" sz="2800" dirty="0" err="1" smtClean="0"/>
              <a:t>menghasilkan</a:t>
            </a:r>
            <a:r>
              <a:rPr lang="en-US" sz="2800" dirty="0" smtClean="0"/>
              <a:t> </a:t>
            </a:r>
            <a:r>
              <a:rPr lang="en-US" sz="2800" dirty="0" err="1" smtClean="0"/>
              <a:t>berita</a:t>
            </a:r>
            <a:r>
              <a:rPr lang="en-US" sz="2800" dirty="0" smtClean="0"/>
              <a:t> yang </a:t>
            </a:r>
            <a:r>
              <a:rPr lang="en-US" sz="2800" dirty="0" err="1" smtClean="0"/>
              <a:t>faktual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jelas</a:t>
            </a:r>
            <a:r>
              <a:rPr lang="en-US" sz="2800" dirty="0" smtClean="0"/>
              <a:t> </a:t>
            </a:r>
            <a:r>
              <a:rPr lang="en-US" sz="2800" dirty="0" err="1" smtClean="0"/>
              <a:t>sumbernya</a:t>
            </a:r>
            <a:r>
              <a:rPr lang="en-US" sz="2800" dirty="0" smtClean="0"/>
              <a:t>, </a:t>
            </a:r>
            <a:r>
              <a:rPr lang="en-US" sz="2800" dirty="0" err="1" smtClean="0"/>
              <a:t>rekayasa</a:t>
            </a:r>
            <a:r>
              <a:rPr lang="en-US" sz="2800" dirty="0" smtClean="0"/>
              <a:t> </a:t>
            </a:r>
            <a:r>
              <a:rPr lang="en-US" sz="2800" dirty="0" err="1" smtClean="0"/>
              <a:t>pengambilan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pemuatan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penyiaran</a:t>
            </a:r>
            <a:r>
              <a:rPr lang="en-US" sz="2800" dirty="0" smtClean="0"/>
              <a:t> </a:t>
            </a:r>
            <a:r>
              <a:rPr lang="en-US" sz="2800" dirty="0" err="1" smtClean="0"/>
              <a:t>gambar</a:t>
            </a:r>
            <a:r>
              <a:rPr lang="en-US" sz="2800" dirty="0" smtClean="0"/>
              <a:t>, </a:t>
            </a:r>
            <a:r>
              <a:rPr lang="en-US" sz="2800" dirty="0" err="1" smtClean="0"/>
              <a:t>foto</a:t>
            </a:r>
            <a:r>
              <a:rPr lang="en-US" sz="2800" dirty="0" smtClean="0"/>
              <a:t>, </a:t>
            </a:r>
            <a:r>
              <a:rPr lang="en-US" sz="2800" dirty="0" err="1" smtClean="0"/>
              <a:t>suara</a:t>
            </a:r>
            <a:r>
              <a:rPr lang="en-US" sz="2800" dirty="0" smtClean="0"/>
              <a:t> </a:t>
            </a:r>
            <a:r>
              <a:rPr lang="en-US" sz="2800" dirty="0" err="1" smtClean="0"/>
              <a:t>dilengkapi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keterangan</a:t>
            </a:r>
            <a:r>
              <a:rPr lang="en-US" sz="2800" dirty="0" smtClean="0"/>
              <a:t> </a:t>
            </a:r>
            <a:r>
              <a:rPr lang="en-US" sz="2800" dirty="0" err="1" smtClean="0"/>
              <a:t>tentang</a:t>
            </a:r>
            <a:r>
              <a:rPr lang="en-US" sz="2800" dirty="0" smtClean="0"/>
              <a:t> </a:t>
            </a:r>
            <a:r>
              <a:rPr lang="en-US" sz="2800" dirty="0" err="1" smtClean="0"/>
              <a:t>sumber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ditampilkan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berimbang</a:t>
            </a:r>
            <a:r>
              <a:rPr lang="en-US" sz="2800" dirty="0" smtClean="0"/>
              <a:t>, </a:t>
            </a:r>
            <a:r>
              <a:rPr lang="en-US" sz="2800" dirty="0" err="1" smtClean="0"/>
              <a:t>menghormati</a:t>
            </a:r>
            <a:r>
              <a:rPr lang="en-US" sz="2800" dirty="0" smtClean="0"/>
              <a:t> </a:t>
            </a:r>
            <a:r>
              <a:rPr lang="en-US" sz="2800" dirty="0" err="1" smtClean="0"/>
              <a:t>pengalaman</a:t>
            </a:r>
            <a:r>
              <a:rPr lang="en-US" sz="2800" dirty="0" smtClean="0"/>
              <a:t> </a:t>
            </a:r>
            <a:r>
              <a:rPr lang="en-US" sz="2800" dirty="0" err="1" smtClean="0"/>
              <a:t>traumatik</a:t>
            </a:r>
            <a:r>
              <a:rPr lang="en-US" sz="2800" dirty="0" smtClean="0"/>
              <a:t> </a:t>
            </a:r>
            <a:r>
              <a:rPr lang="en-US" sz="2800" dirty="0" err="1" smtClean="0"/>
              <a:t>narasumber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algn="just">
              <a:buNone/>
            </a:pP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plagiat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liputan</a:t>
            </a:r>
            <a:r>
              <a:rPr lang="en-US" dirty="0" smtClean="0"/>
              <a:t> </a:t>
            </a:r>
            <a:r>
              <a:rPr lang="en-US" dirty="0" err="1" smtClean="0"/>
              <a:t>wartawan</a:t>
            </a:r>
            <a:r>
              <a:rPr lang="en-US" dirty="0" smtClean="0"/>
              <a:t> lain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karyanya</a:t>
            </a:r>
            <a:r>
              <a:rPr lang="en-US" dirty="0" smtClean="0"/>
              <a:t>,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cara-cara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dipertimbangkan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peliputan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investigasi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. </a:t>
            </a:r>
          </a:p>
          <a:p>
            <a:pPr algn="just">
              <a:buNone/>
            </a:pPr>
            <a:r>
              <a:rPr lang="en-US" dirty="0" err="1" smtClean="0"/>
              <a:t>Pasal</a:t>
            </a:r>
            <a:r>
              <a:rPr lang="en-US" dirty="0" smtClean="0"/>
              <a:t> 3: </a:t>
            </a:r>
            <a:r>
              <a:rPr lang="en-US" dirty="0" err="1" smtClean="0"/>
              <a:t>wartawan</a:t>
            </a:r>
            <a:r>
              <a:rPr lang="en-US" dirty="0" smtClean="0"/>
              <a:t> Indonesia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menguji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, </a:t>
            </a:r>
            <a:r>
              <a:rPr lang="en-US" dirty="0" err="1" smtClean="0"/>
              <a:t>memberitakan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berimbang</a:t>
            </a:r>
            <a:r>
              <a:rPr lang="en-US" dirty="0" smtClean="0"/>
              <a:t>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mencampurkan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opini</a:t>
            </a:r>
            <a:r>
              <a:rPr lang="en-US" dirty="0" smtClean="0"/>
              <a:t> yang </a:t>
            </a:r>
            <a:r>
              <a:rPr lang="en-US" dirty="0" err="1" smtClean="0"/>
              <a:t>menghakimi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menerapkan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praduga</a:t>
            </a:r>
            <a:r>
              <a:rPr lang="en-US" dirty="0" smtClean="0"/>
              <a:t>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bersalah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pPr algn="just"/>
            <a:r>
              <a:rPr lang="en-US" dirty="0" err="1" smtClean="0"/>
              <a:t>Menguji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cek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recek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kebenaran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Berimbang</a:t>
            </a:r>
            <a:r>
              <a:rPr lang="en-US" dirty="0" smtClean="0"/>
              <a:t>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pemberitaan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proporsional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Opini</a:t>
            </a:r>
            <a:r>
              <a:rPr lang="en-US" dirty="0" smtClean="0"/>
              <a:t> yang </a:t>
            </a:r>
            <a:r>
              <a:rPr lang="en-US" dirty="0" err="1" smtClean="0"/>
              <a:t>menghakimi</a:t>
            </a:r>
            <a:r>
              <a:rPr lang="en-US" dirty="0" smtClean="0"/>
              <a:t>: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r>
              <a:rPr lang="en-US" dirty="0" smtClean="0"/>
              <a:t> </a:t>
            </a:r>
            <a:r>
              <a:rPr lang="en-US" dirty="0" err="1" smtClean="0"/>
              <a:t>wartawan</a:t>
            </a:r>
            <a:r>
              <a:rPr lang="en-US" dirty="0" smtClean="0"/>
              <a:t> .  </a:t>
            </a:r>
            <a:r>
              <a:rPr lang="en-US" dirty="0" err="1" smtClean="0"/>
              <a:t>Opini</a:t>
            </a:r>
            <a:r>
              <a:rPr lang="en-US" dirty="0" smtClean="0"/>
              <a:t> </a:t>
            </a:r>
            <a:r>
              <a:rPr lang="en-US" dirty="0" err="1" smtClean="0"/>
              <a:t>interpretatif</a:t>
            </a:r>
            <a:r>
              <a:rPr lang="en-US" dirty="0" smtClean="0"/>
              <a:t>: </a:t>
            </a:r>
            <a:r>
              <a:rPr lang="en-US" dirty="0" err="1" smtClean="0"/>
              <a:t>pendapat</a:t>
            </a:r>
            <a:r>
              <a:rPr lang="en-US" dirty="0" smtClean="0"/>
              <a:t> yang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interpretasi</a:t>
            </a:r>
            <a:r>
              <a:rPr lang="en-US" dirty="0" smtClean="0"/>
              <a:t> </a:t>
            </a:r>
            <a:r>
              <a:rPr lang="en-US" dirty="0" err="1" smtClean="0"/>
              <a:t>wartawan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praduga</a:t>
            </a:r>
            <a:r>
              <a:rPr lang="en-US" dirty="0" smtClean="0"/>
              <a:t>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bersalah</a:t>
            </a:r>
            <a:r>
              <a:rPr lang="en-US" dirty="0" smtClean="0"/>
              <a:t>: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menghakimi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hakim </a:t>
            </a:r>
            <a:r>
              <a:rPr lang="en-US" dirty="0" err="1" smtClean="0"/>
              <a:t>memutuskan</a:t>
            </a:r>
            <a:r>
              <a:rPr lang="en-US" dirty="0" smtClean="0"/>
              <a:t> </a:t>
            </a:r>
            <a:r>
              <a:rPr lang="en-US" dirty="0" err="1" smtClean="0"/>
              <a:t>bersalah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Judgmental opinion: </a:t>
            </a:r>
            <a:r>
              <a:rPr lang="en-US" dirty="0" err="1" smtClean="0"/>
              <a:t>murni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reporter </a:t>
            </a:r>
            <a:r>
              <a:rPr lang="en-US" dirty="0" err="1" smtClean="0"/>
              <a:t>peliput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redaktur</a:t>
            </a:r>
            <a:r>
              <a:rPr lang="en-US" dirty="0" smtClean="0"/>
              <a:t> </a:t>
            </a:r>
            <a:r>
              <a:rPr lang="en-US" dirty="0" err="1" smtClean="0"/>
              <a:t>penyunting</a:t>
            </a:r>
            <a:r>
              <a:rPr lang="en-US" dirty="0" smtClean="0"/>
              <a:t>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interpretatif</a:t>
            </a:r>
            <a:r>
              <a:rPr lang="en-US" dirty="0" smtClean="0"/>
              <a:t> opinion </a:t>
            </a:r>
            <a:r>
              <a:rPr lang="en-US" dirty="0" err="1" smtClean="0"/>
              <a:t>hanyalah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pendengar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penonton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duduk</a:t>
            </a:r>
            <a:r>
              <a:rPr lang="en-US" dirty="0" smtClean="0"/>
              <a:t> </a:t>
            </a:r>
            <a:r>
              <a:rPr lang="en-US" dirty="0" err="1" smtClean="0"/>
              <a:t>perkaranya</a:t>
            </a:r>
            <a:r>
              <a:rPr lang="en-US" dirty="0" smtClean="0"/>
              <a:t>. </a:t>
            </a:r>
          </a:p>
          <a:p>
            <a:pPr algn="just"/>
            <a:r>
              <a:rPr lang="en-US" dirty="0" err="1" smtClean="0"/>
              <a:t>Pasal</a:t>
            </a:r>
            <a:r>
              <a:rPr lang="en-US" dirty="0" smtClean="0"/>
              <a:t> 4: </a:t>
            </a:r>
            <a:r>
              <a:rPr lang="en-US" dirty="0" err="1" smtClean="0"/>
              <a:t>wartawan</a:t>
            </a:r>
            <a:r>
              <a:rPr lang="en-US" dirty="0" smtClean="0"/>
              <a:t> Indonesia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bohong</a:t>
            </a:r>
            <a:r>
              <a:rPr lang="en-US" dirty="0" smtClean="0"/>
              <a:t>, </a:t>
            </a:r>
            <a:r>
              <a:rPr lang="en-US" dirty="0" err="1" smtClean="0"/>
              <a:t>fitnah</a:t>
            </a:r>
            <a:r>
              <a:rPr lang="en-US" dirty="0" smtClean="0"/>
              <a:t>, </a:t>
            </a:r>
            <a:r>
              <a:rPr lang="en-US" dirty="0" err="1" smtClean="0"/>
              <a:t>sadis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cabul</a:t>
            </a:r>
            <a:endParaRPr lang="en-US" dirty="0" smtClean="0"/>
          </a:p>
          <a:p>
            <a:pPr algn="just"/>
            <a:r>
              <a:rPr lang="en-US" dirty="0" err="1" smtClean="0"/>
              <a:t>Pasal</a:t>
            </a:r>
            <a:r>
              <a:rPr lang="en-US" dirty="0" smtClean="0"/>
              <a:t> 5: </a:t>
            </a:r>
            <a:r>
              <a:rPr lang="en-US" dirty="0" err="1" smtClean="0"/>
              <a:t>wartawan</a:t>
            </a:r>
            <a:r>
              <a:rPr lang="en-US" dirty="0" smtClean="0"/>
              <a:t> Indonesia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menyebutkan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menyiarkan</a:t>
            </a:r>
            <a:r>
              <a:rPr lang="en-US" dirty="0" smtClean="0"/>
              <a:t> </a:t>
            </a:r>
            <a:r>
              <a:rPr lang="en-US" dirty="0" err="1" smtClean="0"/>
              <a:t>identitas</a:t>
            </a:r>
            <a:r>
              <a:rPr lang="en-US" dirty="0" smtClean="0"/>
              <a:t> </a:t>
            </a:r>
            <a:r>
              <a:rPr lang="en-US" dirty="0" err="1" smtClean="0"/>
              <a:t>korban</a:t>
            </a:r>
            <a:r>
              <a:rPr lang="en-US" dirty="0" smtClean="0"/>
              <a:t> </a:t>
            </a:r>
            <a:r>
              <a:rPr lang="en-US" dirty="0" err="1" smtClean="0"/>
              <a:t>kejahatan</a:t>
            </a:r>
            <a:r>
              <a:rPr lang="en-US" dirty="0" smtClean="0"/>
              <a:t> </a:t>
            </a:r>
            <a:r>
              <a:rPr lang="en-US" dirty="0" err="1" smtClean="0"/>
              <a:t>susila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menyebutkan</a:t>
            </a:r>
            <a:r>
              <a:rPr lang="en-US" dirty="0" smtClean="0"/>
              <a:t> </a:t>
            </a:r>
            <a:r>
              <a:rPr lang="en-US" dirty="0" err="1" smtClean="0"/>
              <a:t>identitas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kejahatan</a:t>
            </a:r>
            <a:r>
              <a:rPr lang="en-US" dirty="0" smtClean="0"/>
              <a:t> (</a:t>
            </a:r>
            <a:r>
              <a:rPr lang="en-US" dirty="0" err="1" smtClean="0"/>
              <a:t>batasan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16 </a:t>
            </a:r>
            <a:r>
              <a:rPr lang="en-US" dirty="0" err="1" smtClean="0"/>
              <a:t>th</a:t>
            </a:r>
            <a:r>
              <a:rPr lang="en-US" dirty="0" smtClean="0"/>
              <a:t>)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255</TotalTime>
  <Words>847</Words>
  <Application>Microsoft Office PowerPoint</Application>
  <PresentationFormat>On-screen Show (4:3)</PresentationFormat>
  <Paragraphs>48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UU No. 40/1999</vt:lpstr>
      <vt:lpstr>Kedudukan Dewan Pers</vt:lpstr>
      <vt:lpstr>Fungsi Dewan Pers</vt:lpstr>
      <vt:lpstr>PowerPoint Presentation</vt:lpstr>
      <vt:lpstr>Kode Etik Jurnalistik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UU No. 40/1999</dc:title>
  <dc:creator>FADJARINI</dc:creator>
  <cp:lastModifiedBy>BU FAJAR</cp:lastModifiedBy>
  <cp:revision>21</cp:revision>
  <dcterms:created xsi:type="dcterms:W3CDTF">2011-09-24T07:18:37Z</dcterms:created>
  <dcterms:modified xsi:type="dcterms:W3CDTF">2018-10-10T07:19:58Z</dcterms:modified>
</cp:coreProperties>
</file>