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72378B7-B146-4278-AF6C-BED225B47EC6}" type="datetimeFigureOut">
              <a:rPr lang="id-ID" smtClean="0"/>
              <a:pPr/>
              <a:t>15/05/2020</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E3701BF-AF1F-4758-AEF0-2315EEAC6E2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E3701BF-AF1F-4758-AEF0-2315EEAC6E2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E3701BF-AF1F-4758-AEF0-2315EEAC6E2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E3701BF-AF1F-4758-AEF0-2315EEAC6E2F}"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E3701BF-AF1F-4758-AEF0-2315EEAC6E2F}"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2E3701BF-AF1F-4758-AEF0-2315EEAC6E2F}"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2E3701BF-AF1F-4758-AEF0-2315EEAC6E2F}"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2E3701BF-AF1F-4758-AEF0-2315EEAC6E2F}"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72378B7-B146-4278-AF6C-BED225B47EC6}" type="datetimeFigureOut">
              <a:rPr lang="id-ID" smtClean="0"/>
              <a:pPr/>
              <a:t>15/05/2020</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2E3701BF-AF1F-4758-AEF0-2315EEAC6E2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72378B7-B146-4278-AF6C-BED225B47EC6}" type="datetimeFigureOut">
              <a:rPr lang="id-ID" smtClean="0"/>
              <a:pPr/>
              <a:t>15/05/2020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2E3701BF-AF1F-4758-AEF0-2315EEAC6E2F}"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72378B7-B146-4278-AF6C-BED225B47EC6}" type="datetimeFigureOut">
              <a:rPr lang="id-ID" smtClean="0"/>
              <a:pPr/>
              <a:t>15/05/2020</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E3701BF-AF1F-4758-AEF0-2315EEAC6E2F}"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72378B7-B146-4278-AF6C-BED225B47EC6}" type="datetimeFigureOut">
              <a:rPr lang="id-ID" smtClean="0"/>
              <a:pPr/>
              <a:t>15/05/2020</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E3701BF-AF1F-4758-AEF0-2315EEAC6E2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LEMBAGA SWADAYA MASYARAKAT</a:t>
            </a:r>
            <a:endParaRPr lang="id-ID" dirty="0"/>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smtClean="0"/>
              <a:t>Lsm pada hakekatnya adalah sebuah organisasi yang dibentuk oleh kalangan yang bersifat mandiri, dalam arti organisasi ini tidak menggantungkan diri kepada pemerintah pada sebuah negara terutama dalam hal dukungan finansial dan sarana/prasarana, sekalipun mendapatkan dukungan dana dari lembaga-lembaga internasional</a:t>
            </a:r>
            <a:endParaRPr lang="id-ID" dirty="0"/>
          </a:p>
        </p:txBody>
      </p:sp>
      <p:sp>
        <p:nvSpPr>
          <p:cNvPr id="2" name="Title 1"/>
          <p:cNvSpPr>
            <a:spLocks noGrp="1"/>
          </p:cNvSpPr>
          <p:nvPr>
            <p:ph type="title"/>
          </p:nvPr>
        </p:nvSpPr>
        <p:spPr/>
        <p:txBody>
          <a:bodyPr/>
          <a:lstStyle/>
          <a:p>
            <a:pPr algn="ctr"/>
            <a:r>
              <a:rPr lang="id-ID" dirty="0" smtClean="0"/>
              <a:t>Pengertian LSM</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514350" indent="-514350"/>
            <a:r>
              <a:rPr lang="id-ID" dirty="0" smtClean="0"/>
              <a:t>Noeleen Heyser, mempunyai tiga jenis peranan:</a:t>
            </a:r>
          </a:p>
          <a:p>
            <a:pPr marL="514350" indent="-514350">
              <a:buFont typeface="+mj-lt"/>
              <a:buAutoNum type="arabicPeriod"/>
            </a:pPr>
            <a:r>
              <a:rPr lang="id-ID" dirty="0" smtClean="0"/>
              <a:t>mendukung dan memberdayakan masyarakat pada tingkat”grassroot” yangsangat essesnsial dalam rangka menciptakan pembangunan berkelanjutan;</a:t>
            </a:r>
          </a:p>
          <a:p>
            <a:pPr marL="514350" indent="-514350">
              <a:buFont typeface="+mj-lt"/>
              <a:buAutoNum type="arabicPeriod"/>
            </a:pPr>
            <a:r>
              <a:rPr lang="id-ID" dirty="0" smtClean="0"/>
              <a:t>meningkatkan pengaruh politik secara meluas melalui jaringan kerjasama baik dalam suatu negara ataupun dengan lembaga-lembaga internasional lainnya;</a:t>
            </a:r>
          </a:p>
          <a:p>
            <a:pPr marL="514350" indent="-514350">
              <a:buFont typeface="+mj-lt"/>
              <a:buAutoNum type="arabicPeriod"/>
            </a:pPr>
            <a:r>
              <a:rPr lang="id-ID" dirty="0" smtClean="0"/>
              <a:t>ikut mengambil bagian dalam menentukan arah dan agenda pembangunan</a:t>
            </a:r>
          </a:p>
          <a:p>
            <a:pPr marL="514350" indent="-514350"/>
            <a:endParaRPr lang="id-ID" dirty="0" smtClean="0"/>
          </a:p>
          <a:p>
            <a:pPr marL="514350" indent="-514350"/>
            <a:endParaRPr lang="id-ID" dirty="0"/>
          </a:p>
        </p:txBody>
      </p:sp>
      <p:sp>
        <p:nvSpPr>
          <p:cNvPr id="2" name="Title 1"/>
          <p:cNvSpPr>
            <a:spLocks noGrp="1"/>
          </p:cNvSpPr>
          <p:nvPr>
            <p:ph type="title"/>
          </p:nvPr>
        </p:nvSpPr>
        <p:spPr/>
        <p:txBody>
          <a:bodyPr/>
          <a:lstStyle/>
          <a:p>
            <a:pPr algn="ctr"/>
            <a:r>
              <a:rPr lang="id-ID" dirty="0" smtClean="0"/>
              <a:t>Peranan LSM</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id-ID" dirty="0" smtClean="0"/>
              <a:t>Andra L. Corrothers dan Estie W.Suryatno LSM mempunyai peranan sebagai berikut;</a:t>
            </a:r>
          </a:p>
          <a:p>
            <a:pPr marL="514350" indent="-514350">
              <a:buFont typeface="+mj-lt"/>
              <a:buAutoNum type="arabicPeriod"/>
            </a:pPr>
            <a:r>
              <a:rPr lang="id-ID" dirty="0" smtClean="0"/>
              <a:t>Katalisasi perubahan sistem dengan mengangkat sejumlah masalah yang penting dalam masyarakat, membentuks ebuah kesadaran global, melakukan advokasi demi perubahan kebijakan negara, mengembangkan kemampuan politik rakyat</a:t>
            </a:r>
          </a:p>
          <a:p>
            <a:pPr marL="514350" indent="-514350">
              <a:buFont typeface="+mj-lt"/>
              <a:buAutoNum type="arabicPeriod"/>
            </a:pPr>
            <a:r>
              <a:rPr lang="id-ID" dirty="0" smtClean="0"/>
              <a:t>Memonitor pelaksanaan sistem dan cara penyelenggaraan negara dan kalau perlu mengadakan protes</a:t>
            </a:r>
          </a:p>
          <a:p>
            <a:pPr marL="514350" indent="-514350">
              <a:buFont typeface="+mj-lt"/>
              <a:buAutoNum type="arabicPeriod"/>
            </a:pPr>
            <a:r>
              <a:rPr lang="id-ID" dirty="0" smtClean="0"/>
              <a:t>Memfasilitasi dalam rangka rekonsialisasi dengan lembaga peradilan, karena banyak kalangan masyarakat yang menjadi korban kekerasan</a:t>
            </a:r>
          </a:p>
          <a:p>
            <a:pPr marL="514350" indent="-514350">
              <a:buFont typeface="+mj-lt"/>
              <a:buAutoNum type="arabicPeriod"/>
            </a:pPr>
            <a:r>
              <a:rPr lang="id-ID" dirty="0" smtClean="0"/>
              <a:t>Implementasi program pelayanan kepada masyarakat</a:t>
            </a:r>
            <a:endParaRPr lang="id-ID" dirty="0"/>
          </a:p>
        </p:txBody>
      </p:sp>
      <p:sp>
        <p:nvSpPr>
          <p:cNvPr id="2" name="Title 1"/>
          <p:cNvSpPr>
            <a:spLocks noGrp="1"/>
          </p:cNvSpPr>
          <p:nvPr>
            <p:ph type="title"/>
          </p:nvPr>
        </p:nvSpPr>
        <p:spPr/>
        <p:txBody>
          <a:bodyPr/>
          <a:lstStyle/>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id-ID" dirty="0" smtClean="0"/>
              <a:t>Government organized NGOs or Go NGOs, yaitu NGO yang muncul karena mendapat dukungan dari pemerintah baik berupa dana ataupun fasilitas</a:t>
            </a:r>
          </a:p>
          <a:p>
            <a:pPr marL="514350" indent="-514350">
              <a:buFont typeface="+mj-lt"/>
              <a:buAutoNum type="arabicPeriod"/>
            </a:pPr>
            <a:r>
              <a:rPr lang="id-ID" dirty="0" smtClean="0"/>
              <a:t>Donor Organized NGOs or DO NGSs, yaitu NGO yang dibentuk oleh kalangan lembaga-lembaga donor baik yang bersifat multilateral ataupun unilateral</a:t>
            </a:r>
          </a:p>
          <a:p>
            <a:pPr marL="514350" indent="-514350">
              <a:buFont typeface="+mj-lt"/>
              <a:buAutoNum type="arabicPeriod"/>
            </a:pPr>
            <a:r>
              <a:rPr lang="id-ID" dirty="0" smtClean="0"/>
              <a:t>Autonomous or Independent NGOs, yaitu NGO yang dibentuk tumbuh dan berkembang dalam masyarakat</a:t>
            </a:r>
          </a:p>
          <a:p>
            <a:pPr marL="514350" indent="-514350">
              <a:buFont typeface="+mj-lt"/>
              <a:buAutoNum type="arabicPeriod"/>
            </a:pPr>
            <a:r>
              <a:rPr lang="id-ID" dirty="0" smtClean="0"/>
              <a:t>Foreign NGOs. NGO seperti ini muncul sebagai perwakilan dari NGO yang ada di luar negeri, dan kehadirannya harus setahu dan mendapat ijin dari negara dimana NGO tersebut beroperasi</a:t>
            </a:r>
            <a:endParaRPr lang="id-ID" dirty="0"/>
          </a:p>
        </p:txBody>
      </p:sp>
      <p:sp>
        <p:nvSpPr>
          <p:cNvPr id="2" name="Title 1"/>
          <p:cNvSpPr>
            <a:spLocks noGrp="1"/>
          </p:cNvSpPr>
          <p:nvPr>
            <p:ph type="title"/>
          </p:nvPr>
        </p:nvSpPr>
        <p:spPr/>
        <p:txBody>
          <a:bodyPr>
            <a:normAutofit fontScale="90000"/>
          </a:bodyPr>
          <a:lstStyle/>
          <a:p>
            <a:pPr algn="ctr"/>
            <a:r>
              <a:rPr lang="id-ID" dirty="0" smtClean="0"/>
              <a:t>Kategori Lembaga Swadaya masyarakat</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624078" indent="-514350">
              <a:buFont typeface="+mj-lt"/>
              <a:buAutoNum type="arabicPeriod"/>
            </a:pPr>
            <a:r>
              <a:rPr lang="id-ID" dirty="0" smtClean="0"/>
              <a:t>Autonomous/Benign. Model ini menganggap bahwa NGO bukan ancaman, dan membiarkan NGO/LSM bekerja secara independen atau mandiri</a:t>
            </a:r>
          </a:p>
          <a:p>
            <a:pPr marL="624078" indent="-514350">
              <a:buFont typeface="+mj-lt"/>
              <a:buAutoNum type="arabicPeriod"/>
            </a:pPr>
            <a:r>
              <a:rPr lang="id-ID" dirty="0" smtClean="0"/>
              <a:t>Facilitation/Promotion: pemerintah menganggap NGO sebagai sesuatu yang bersifat komplementer, sehingga pemerintah mendukung bagi NGO untuk beroperasi</a:t>
            </a:r>
          </a:p>
          <a:p>
            <a:pPr marL="624078" indent="-514350">
              <a:buFont typeface="+mj-lt"/>
              <a:buAutoNum type="arabicPeriod"/>
            </a:pPr>
            <a:r>
              <a:rPr lang="id-ID" dirty="0" smtClean="0"/>
              <a:t>Collaboration/Cooperation: pemerintah menganggap bahwa bekerjasama dengan LSM menguntungkan karena semua potensi dapat disatukan guna mencapai tujuan bersama</a:t>
            </a:r>
          </a:p>
          <a:p>
            <a:pPr marL="624078" indent="-514350">
              <a:buFont typeface="+mj-lt"/>
              <a:buAutoNum type="arabicPeriod"/>
            </a:pPr>
            <a:r>
              <a:rPr lang="id-ID" dirty="0" smtClean="0"/>
              <a:t>Cooptation/Absorption; pemerintah menjaring dan mengarahkan kegiatan kalangan NGO dengan mengatur segala aktivitas mereka</a:t>
            </a:r>
          </a:p>
          <a:p>
            <a:pPr marL="624078" indent="-514350">
              <a:buFont typeface="+mj-lt"/>
              <a:buAutoNum type="arabicPeriod"/>
            </a:pPr>
            <a:r>
              <a:rPr lang="id-ID" smtClean="0"/>
              <a:t>Containment/Sabotage; pemerintah melihat NGO sebagai tantangan dan bahkan ancaman oleh karena itu pemerintah mengambil langkah tertentu untuk membatasi ruang gerak NGO bahkan membubarkan kalau melanggar ketentuan yang ada.</a:t>
            </a:r>
            <a:endParaRPr lang="id-ID"/>
          </a:p>
        </p:txBody>
      </p:sp>
      <p:sp>
        <p:nvSpPr>
          <p:cNvPr id="3" name="Title 2"/>
          <p:cNvSpPr>
            <a:spLocks noGrp="1"/>
          </p:cNvSpPr>
          <p:nvPr>
            <p:ph type="title"/>
          </p:nvPr>
        </p:nvSpPr>
        <p:spPr/>
        <p:txBody>
          <a:bodyPr>
            <a:normAutofit fontScale="90000"/>
          </a:bodyPr>
          <a:lstStyle/>
          <a:p>
            <a:pPr algn="ctr"/>
            <a:r>
              <a:rPr lang="id-ID" dirty="0" smtClean="0"/>
              <a:t>Model Hubungan NGO dengan Negara</a:t>
            </a: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TotalTime>
  <Words>365</Words>
  <Application>Microsoft Office PowerPoint</Application>
  <PresentationFormat>On-screen Show (4:3)</PresentationFormat>
  <Paragraphs>24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Lucida Sans Unicode</vt:lpstr>
      <vt:lpstr>Verdana</vt:lpstr>
      <vt:lpstr>Wingdings 2</vt:lpstr>
      <vt:lpstr>Wingdings 3</vt:lpstr>
      <vt:lpstr>Concourse</vt:lpstr>
      <vt:lpstr>LEMBAGA SWADAYA MASYARAKAT</vt:lpstr>
      <vt:lpstr>Pengertian LSM</vt:lpstr>
      <vt:lpstr>Peranan LSM</vt:lpstr>
      <vt:lpstr>PowerPoint Presentation</vt:lpstr>
      <vt:lpstr>Kategori Lembaga Swadaya masyarakat</vt:lpstr>
      <vt:lpstr>Model Hubungan NGO dengan Negara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LEMBAGA SWADAYA MASYARAKAT</dc:title>
  <dc:creator>thinkpad</dc:creator>
  <cp:lastModifiedBy>hp</cp:lastModifiedBy>
  <cp:revision>5</cp:revision>
  <dcterms:created xsi:type="dcterms:W3CDTF">2012-03-14T00:11:50Z</dcterms:created>
  <dcterms:modified xsi:type="dcterms:W3CDTF">2020-05-15T11:27:05Z</dcterms:modified>
</cp:coreProperties>
</file>