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2" r:id="rId3"/>
    <p:sldId id="263" r:id="rId4"/>
    <p:sldId id="264" r:id="rId5"/>
    <p:sldId id="268" r:id="rId6"/>
    <p:sldId id="270" r:id="rId7"/>
    <p:sldId id="269" r:id="rId8"/>
    <p:sldId id="267" r:id="rId9"/>
    <p:sldId id="271" r:id="rId10"/>
    <p:sldId id="272" r:id="rId11"/>
    <p:sldId id="273" r:id="rId12"/>
    <p:sldId id="274" r:id="rId13"/>
    <p:sldId id="275" r:id="rId14"/>
    <p:sldId id="276" r:id="rId15"/>
    <p:sldId id="277" r:id="rId16"/>
    <p:sldId id="278" r:id="rId17"/>
    <p:sldId id="279" r:id="rId18"/>
    <p:sldId id="280" r:id="rId19"/>
    <p:sldId id="283" r:id="rId20"/>
    <p:sldId id="281" r:id="rId21"/>
    <p:sldId id="282" r:id="rId22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BD782-B58C-4F06-8CCB-2E725FCD2DDE}" type="datetimeFigureOut">
              <a:rPr lang="id-ID" smtClean="0"/>
              <a:t>12/08/2021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A85CE-A9E8-4713-97C5-A3D7ACEF3EF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608579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BD782-B58C-4F06-8CCB-2E725FCD2DDE}" type="datetimeFigureOut">
              <a:rPr lang="id-ID" smtClean="0"/>
              <a:t>12/08/2021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A85CE-A9E8-4713-97C5-A3D7ACEF3EF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71710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BD782-B58C-4F06-8CCB-2E725FCD2DDE}" type="datetimeFigureOut">
              <a:rPr lang="id-ID" smtClean="0"/>
              <a:t>12/08/2021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A85CE-A9E8-4713-97C5-A3D7ACEF3EF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020390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BD782-B58C-4F06-8CCB-2E725FCD2DDE}" type="datetimeFigureOut">
              <a:rPr lang="id-ID" smtClean="0"/>
              <a:t>12/08/2021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A85CE-A9E8-4713-97C5-A3D7ACEF3EF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470428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BD782-B58C-4F06-8CCB-2E725FCD2DDE}" type="datetimeFigureOut">
              <a:rPr lang="id-ID" smtClean="0"/>
              <a:t>12/08/2021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A85CE-A9E8-4713-97C5-A3D7ACEF3EF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17876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BD782-B58C-4F06-8CCB-2E725FCD2DDE}" type="datetimeFigureOut">
              <a:rPr lang="id-ID" smtClean="0"/>
              <a:t>12/08/2021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A85CE-A9E8-4713-97C5-A3D7ACEF3EF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660746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BD782-B58C-4F06-8CCB-2E725FCD2DDE}" type="datetimeFigureOut">
              <a:rPr lang="id-ID" smtClean="0"/>
              <a:t>12/08/2021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A85CE-A9E8-4713-97C5-A3D7ACEF3EF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71183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BD782-B58C-4F06-8CCB-2E725FCD2DDE}" type="datetimeFigureOut">
              <a:rPr lang="id-ID" smtClean="0"/>
              <a:t>12/08/2021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A85CE-A9E8-4713-97C5-A3D7ACEF3EF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69368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BD782-B58C-4F06-8CCB-2E725FCD2DDE}" type="datetimeFigureOut">
              <a:rPr lang="id-ID" smtClean="0"/>
              <a:t>12/08/2021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A85CE-A9E8-4713-97C5-A3D7ACEF3EF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49308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BD782-B58C-4F06-8CCB-2E725FCD2DDE}" type="datetimeFigureOut">
              <a:rPr lang="id-ID" smtClean="0"/>
              <a:t>12/08/2021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A85CE-A9E8-4713-97C5-A3D7ACEF3EF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20568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BD782-B58C-4F06-8CCB-2E725FCD2DDE}" type="datetimeFigureOut">
              <a:rPr lang="id-ID" smtClean="0"/>
              <a:t>12/08/2021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A85CE-A9E8-4713-97C5-A3D7ACEF3EF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74933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9BD782-B58C-4F06-8CCB-2E725FCD2DDE}" type="datetimeFigureOut">
              <a:rPr lang="id-ID" smtClean="0"/>
              <a:t>12/08/2021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8A85CE-A9E8-4713-97C5-A3D7ACEF3EF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52212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Autofit/>
          </a:bodyPr>
          <a:lstStyle/>
          <a:p>
            <a:r>
              <a:rPr lang="en-US" sz="2800" b="1" dirty="0" smtClean="0"/>
              <a:t>Pemerintahan Daerah </a:t>
            </a:r>
            <a:r>
              <a:rPr lang="en-US" sz="2800" b="1" dirty="0" err="1" smtClean="0"/>
              <a:t>menurut</a:t>
            </a:r>
            <a:r>
              <a:rPr lang="en-US" sz="2800" b="1" dirty="0" smtClean="0"/>
              <a:t> UU No 23 </a:t>
            </a:r>
            <a:r>
              <a:rPr lang="en-US" sz="2800" b="1" dirty="0" err="1" smtClean="0"/>
              <a:t>Tahun</a:t>
            </a:r>
            <a:r>
              <a:rPr lang="en-US" sz="2800" b="1" dirty="0" smtClean="0"/>
              <a:t> 2014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257800"/>
          </a:xfrm>
        </p:spPr>
        <p:txBody>
          <a:bodyPr>
            <a:noAutofit/>
          </a:bodyPr>
          <a:lstStyle/>
          <a:p>
            <a:r>
              <a:rPr lang="en-US" sz="2400" b="1" dirty="0">
                <a:latin typeface="+mj-lt"/>
              </a:rPr>
              <a:t>Pemerintahan Daerah</a:t>
            </a:r>
            <a:r>
              <a:rPr lang="en-US" sz="2400" dirty="0">
                <a:latin typeface="+mj-lt"/>
              </a:rPr>
              <a:t> adalah penyelenggaraan urusan </a:t>
            </a:r>
            <a:r>
              <a:rPr lang="en-US" sz="2400" dirty="0" err="1">
                <a:latin typeface="+mj-lt"/>
              </a:rPr>
              <a:t>pemerintahan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oleh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pemerintah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daerah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dewan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perwakilan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rakyat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daerah</a:t>
            </a:r>
            <a:r>
              <a:rPr lang="en-US" sz="2400" dirty="0" smtClean="0">
                <a:latin typeface="+mj-lt"/>
              </a:rPr>
              <a:t> (DPRD) </a:t>
            </a:r>
            <a:r>
              <a:rPr lang="en-US" sz="2400" dirty="0" err="1">
                <a:latin typeface="+mj-lt"/>
              </a:rPr>
              <a:t>menurut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asas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otonomi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tugas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pembantuan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dengan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prinsip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otonomi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seluas-luasnya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dalam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sistem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prinsip</a:t>
            </a:r>
            <a:r>
              <a:rPr lang="en-US" sz="2400" dirty="0">
                <a:latin typeface="+mj-lt"/>
              </a:rPr>
              <a:t> Negara </a:t>
            </a:r>
            <a:r>
              <a:rPr lang="en-US" sz="2400" dirty="0" err="1">
                <a:latin typeface="+mj-lt"/>
              </a:rPr>
              <a:t>Kesatuan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Republik</a:t>
            </a:r>
            <a:r>
              <a:rPr lang="en-US" sz="2400" dirty="0">
                <a:latin typeface="+mj-lt"/>
              </a:rPr>
              <a:t> Indonesia </a:t>
            </a:r>
            <a:r>
              <a:rPr lang="en-US" sz="2400" dirty="0" err="1">
                <a:latin typeface="+mj-lt"/>
              </a:rPr>
              <a:t>sebagaimana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dimaksud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dalam</a:t>
            </a:r>
            <a:r>
              <a:rPr lang="en-US" sz="2400" dirty="0">
                <a:latin typeface="+mj-lt"/>
              </a:rPr>
              <a:t> Undang-Undang </a:t>
            </a:r>
            <a:r>
              <a:rPr lang="en-US" sz="2400" dirty="0" err="1">
                <a:latin typeface="+mj-lt"/>
              </a:rPr>
              <a:t>Dasar</a:t>
            </a:r>
            <a:r>
              <a:rPr lang="en-US" sz="2400" dirty="0">
                <a:latin typeface="+mj-lt"/>
              </a:rPr>
              <a:t> Negara </a:t>
            </a:r>
            <a:r>
              <a:rPr lang="en-US" sz="2400" dirty="0" err="1">
                <a:latin typeface="+mj-lt"/>
              </a:rPr>
              <a:t>Republik</a:t>
            </a:r>
            <a:r>
              <a:rPr lang="en-US" sz="2400" dirty="0">
                <a:latin typeface="+mj-lt"/>
              </a:rPr>
              <a:t> Indonesia </a:t>
            </a:r>
            <a:r>
              <a:rPr lang="en-US" sz="2400" dirty="0" err="1">
                <a:latin typeface="+mj-lt"/>
              </a:rPr>
              <a:t>Tahun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smtClean="0">
                <a:latin typeface="+mj-lt"/>
              </a:rPr>
              <a:t>1945.</a:t>
            </a:r>
          </a:p>
          <a:p>
            <a:r>
              <a:rPr lang="en-US" sz="2400" b="1" dirty="0" smtClean="0">
                <a:latin typeface="+mj-lt"/>
              </a:rPr>
              <a:t>Pemerintah </a:t>
            </a:r>
            <a:r>
              <a:rPr lang="en-US" sz="2400" b="1" dirty="0">
                <a:latin typeface="+mj-lt"/>
              </a:rPr>
              <a:t>Daerah </a:t>
            </a:r>
            <a:r>
              <a:rPr lang="en-US" sz="2400" dirty="0">
                <a:latin typeface="+mj-lt"/>
              </a:rPr>
              <a:t>adalah </a:t>
            </a:r>
            <a:r>
              <a:rPr lang="en-US" sz="2400" dirty="0" err="1">
                <a:latin typeface="+mj-lt"/>
              </a:rPr>
              <a:t>kepala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daerah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sebagai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unsur</a:t>
            </a:r>
            <a:r>
              <a:rPr lang="en-US" sz="2400" dirty="0">
                <a:latin typeface="+mj-lt"/>
              </a:rPr>
              <a:t> penyelenggara Pemerintahan Daerah yang </a:t>
            </a:r>
            <a:r>
              <a:rPr lang="en-US" sz="2400" dirty="0" err="1">
                <a:latin typeface="+mj-lt"/>
              </a:rPr>
              <a:t>memimpin</a:t>
            </a:r>
            <a:r>
              <a:rPr lang="en-US" sz="2400" dirty="0">
                <a:latin typeface="+mj-lt"/>
              </a:rPr>
              <a:t> pelaksanaan urusan </a:t>
            </a:r>
            <a:r>
              <a:rPr lang="en-US" sz="2400" dirty="0" err="1">
                <a:latin typeface="+mj-lt"/>
              </a:rPr>
              <a:t>pemerintahan</a:t>
            </a:r>
            <a:r>
              <a:rPr lang="en-US" sz="2400" dirty="0">
                <a:latin typeface="+mj-lt"/>
              </a:rPr>
              <a:t> yang </a:t>
            </a:r>
            <a:r>
              <a:rPr lang="en-US" sz="2400" dirty="0" err="1">
                <a:latin typeface="+mj-lt"/>
              </a:rPr>
              <a:t>menjadi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kewenangan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daerah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otonom</a:t>
            </a:r>
            <a:r>
              <a:rPr lang="en-US" sz="2400" dirty="0" smtClean="0">
                <a:latin typeface="+mj-lt"/>
              </a:rPr>
              <a:t>.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</a:p>
          <a:p>
            <a:r>
              <a:rPr lang="en-US" sz="2400" dirty="0" err="1" smtClean="0">
                <a:latin typeface="+mj-lt"/>
                <a:cs typeface="Arial" pitchFamily="34" charset="0"/>
              </a:rPr>
              <a:t>unsur</a:t>
            </a:r>
            <a:r>
              <a:rPr lang="en-US" sz="2400" dirty="0" smtClean="0">
                <a:latin typeface="+mj-lt"/>
                <a:cs typeface="Arial" pitchFamily="34" charset="0"/>
              </a:rPr>
              <a:t> penyelenggara Pemerintah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daerah</a:t>
            </a:r>
            <a:r>
              <a:rPr lang="en-US" sz="2400" dirty="0" smtClean="0">
                <a:latin typeface="+mj-lt"/>
                <a:cs typeface="Arial" pitchFamily="34" charset="0"/>
              </a:rPr>
              <a:t> adalah Gubernur, </a:t>
            </a:r>
            <a:r>
              <a:rPr lang="en-US" sz="2400" dirty="0" err="1" smtClean="0">
                <a:latin typeface="+mj-lt"/>
                <a:cs typeface="Arial" pitchFamily="34" charset="0"/>
              </a:rPr>
              <a:t>Bupati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atau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walikota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perangkat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daerah</a:t>
            </a:r>
            <a:r>
              <a:rPr lang="en-US" sz="2400" dirty="0" smtClean="0">
                <a:latin typeface="+mj-lt"/>
                <a:cs typeface="Arial" pitchFamily="34" charset="0"/>
              </a:rPr>
              <a:t> Desa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      </a:t>
            </a:r>
          </a:p>
          <a:p>
            <a:endParaRPr lang="en-US" sz="2400" dirty="0" smtClean="0">
              <a:latin typeface="+mj-lt"/>
            </a:endParaRPr>
          </a:p>
          <a:p>
            <a:pPr marL="0" indent="0">
              <a:buNone/>
            </a:pPr>
            <a:endParaRPr lang="en-US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876243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lvl="0" indent="-514350" fontAlgn="base">
              <a:buFont typeface="+mj-lt"/>
              <a:buAutoNum type="alphaLcPeriod" startAt="10"/>
            </a:pP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informatika</a:t>
            </a:r>
            <a:r>
              <a:rPr lang="en-US" dirty="0" smtClean="0"/>
              <a:t>; </a:t>
            </a:r>
          </a:p>
          <a:p>
            <a:pPr marL="514350" lvl="0" indent="-514350" fontAlgn="base">
              <a:buFont typeface="+mj-lt"/>
              <a:buAutoNum type="alphaLcPeriod" startAt="10"/>
            </a:pPr>
            <a:r>
              <a:rPr lang="en-US" dirty="0" smtClean="0"/>
              <a:t> </a:t>
            </a:r>
            <a:r>
              <a:rPr lang="en-US" dirty="0" err="1" smtClean="0"/>
              <a:t>koperasi</a:t>
            </a:r>
            <a:r>
              <a:rPr lang="en-US" dirty="0" smtClean="0"/>
              <a:t>,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kecil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menengah</a:t>
            </a:r>
            <a:r>
              <a:rPr lang="en-US" dirty="0" smtClean="0"/>
              <a:t>;</a:t>
            </a:r>
          </a:p>
          <a:p>
            <a:pPr marL="514350" lvl="0" indent="-514350" fontAlgn="base">
              <a:buFont typeface="+mj-lt"/>
              <a:buAutoNum type="alphaLcPeriod" startAt="10"/>
            </a:pPr>
            <a:r>
              <a:rPr lang="en-US" dirty="0" smtClean="0"/>
              <a:t>  </a:t>
            </a:r>
            <a:r>
              <a:rPr lang="en-US" dirty="0" err="1" smtClean="0"/>
              <a:t>penanaman</a:t>
            </a:r>
            <a:r>
              <a:rPr lang="en-US" dirty="0" smtClean="0"/>
              <a:t> modal; </a:t>
            </a:r>
            <a:endParaRPr lang="en-US" dirty="0" smtClean="0">
              <a:cs typeface="Arial" pitchFamily="34" charset="0"/>
            </a:endParaRPr>
          </a:p>
          <a:p>
            <a:pPr marL="514350" lvl="0" indent="-514350" fontAlgn="base">
              <a:buFont typeface="+mj-lt"/>
              <a:buAutoNum type="alphaLcPeriod" startAt="10"/>
            </a:pPr>
            <a:r>
              <a:rPr lang="en-US" dirty="0" smtClean="0">
                <a:cs typeface="Arial" pitchFamily="34" charset="0"/>
              </a:rPr>
              <a:t>  </a:t>
            </a:r>
            <a:r>
              <a:rPr lang="en-US" dirty="0" err="1" smtClean="0">
                <a:cs typeface="Arial" pitchFamily="34" charset="0"/>
              </a:rPr>
              <a:t>kepemudaan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olah</a:t>
            </a:r>
            <a:r>
              <a:rPr lang="en-US" dirty="0" smtClean="0">
                <a:cs typeface="Arial" pitchFamily="34" charset="0"/>
              </a:rPr>
              <a:t> raga; </a:t>
            </a:r>
          </a:p>
          <a:p>
            <a:pPr marL="514350" lvl="0" indent="-514350" fontAlgn="base">
              <a:buFont typeface="+mj-lt"/>
              <a:buAutoNum type="alphaLcPeriod" startAt="10"/>
            </a:pP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statistik</a:t>
            </a:r>
            <a:r>
              <a:rPr lang="en-US" dirty="0" smtClean="0">
                <a:cs typeface="Arial" pitchFamily="34" charset="0"/>
              </a:rPr>
              <a:t>;</a:t>
            </a:r>
          </a:p>
          <a:p>
            <a:pPr marL="514350" lvl="0" indent="-514350" fontAlgn="base">
              <a:buFont typeface="+mj-lt"/>
              <a:buAutoNum type="alphaLcPeriod" startAt="10"/>
            </a:pPr>
            <a:r>
              <a:rPr lang="en-US" dirty="0" err="1" smtClean="0">
                <a:cs typeface="Arial" pitchFamily="34" charset="0"/>
              </a:rPr>
              <a:t>persandian</a:t>
            </a:r>
            <a:r>
              <a:rPr lang="en-US" dirty="0" smtClean="0">
                <a:cs typeface="Arial" pitchFamily="34" charset="0"/>
              </a:rPr>
              <a:t>; </a:t>
            </a:r>
          </a:p>
          <a:p>
            <a:pPr marL="514350" lvl="0" indent="-514350" fontAlgn="base">
              <a:buFont typeface="+mj-lt"/>
              <a:buAutoNum type="alphaLcPeriod" startAt="10"/>
            </a:pP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kebudayaan</a:t>
            </a:r>
            <a:r>
              <a:rPr lang="en-US" dirty="0" smtClean="0">
                <a:cs typeface="Arial" pitchFamily="34" charset="0"/>
              </a:rPr>
              <a:t>; </a:t>
            </a:r>
          </a:p>
          <a:p>
            <a:pPr marL="514350" lvl="0" indent="-514350" fontAlgn="base">
              <a:buFont typeface="+mj-lt"/>
              <a:buAutoNum type="alphaLcPeriod" startAt="10"/>
            </a:pPr>
            <a:r>
              <a:rPr lang="en-US" dirty="0" err="1" smtClean="0">
                <a:cs typeface="Arial" pitchFamily="34" charset="0"/>
              </a:rPr>
              <a:t>perpustakaan</a:t>
            </a:r>
            <a:r>
              <a:rPr lang="en-US" dirty="0" smtClean="0">
                <a:cs typeface="Arial" pitchFamily="34" charset="0"/>
              </a:rPr>
              <a:t>; </a:t>
            </a:r>
          </a:p>
          <a:p>
            <a:pPr marL="514350" lvl="0" indent="-514350" fontAlgn="base">
              <a:buFont typeface="+mj-lt"/>
              <a:buAutoNum type="alphaLcPeriod" startAt="10"/>
            </a:pPr>
            <a:r>
              <a:rPr lang="en-US" dirty="0" err="1" smtClean="0">
                <a:cs typeface="Arial" pitchFamily="34" charset="0"/>
              </a:rPr>
              <a:t>dan</a:t>
            </a:r>
            <a:r>
              <a:rPr lang="en-US" dirty="0" smtClean="0">
                <a:cs typeface="Arial" pitchFamily="34" charset="0"/>
              </a:rPr>
              <a:t>  </a:t>
            </a:r>
            <a:r>
              <a:rPr lang="en-US" dirty="0" err="1" smtClean="0">
                <a:cs typeface="Arial" pitchFamily="34" charset="0"/>
              </a:rPr>
              <a:t>kearsipan</a:t>
            </a:r>
            <a:r>
              <a:rPr lang="en-US" dirty="0" smtClean="0">
                <a:cs typeface="Arial" pitchFamily="34" charset="0"/>
              </a:rPr>
              <a:t>. </a:t>
            </a:r>
            <a:endParaRPr lang="en-US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08381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562074"/>
          </a:xfrm>
        </p:spPr>
        <p:txBody>
          <a:bodyPr>
            <a:normAutofit fontScale="90000"/>
          </a:bodyPr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908720"/>
            <a:ext cx="8219256" cy="5544616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Urusan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Pemerintahan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Pilihan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>
                <a:cs typeface="Arial" pitchFamily="34" charset="0"/>
              </a:rPr>
              <a:t>Kelautan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perikanan</a:t>
            </a:r>
            <a:endParaRPr lang="en-US" dirty="0" smtClean="0"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>
                <a:cs typeface="Arial" pitchFamily="34" charset="0"/>
              </a:rPr>
              <a:t>Pariwisata</a:t>
            </a:r>
            <a:endParaRPr lang="en-US" dirty="0" smtClean="0"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>
                <a:cs typeface="Arial" pitchFamily="34" charset="0"/>
              </a:rPr>
              <a:t>Pertanian</a:t>
            </a:r>
            <a:endParaRPr lang="en-US" dirty="0" smtClean="0"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>
                <a:cs typeface="Arial" pitchFamily="34" charset="0"/>
              </a:rPr>
              <a:t>Kehutanan</a:t>
            </a:r>
            <a:endParaRPr lang="en-US" dirty="0" smtClean="0"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>
                <a:cs typeface="Arial" pitchFamily="34" charset="0"/>
              </a:rPr>
              <a:t>Energi</a:t>
            </a:r>
            <a:r>
              <a:rPr lang="en-US" dirty="0" smtClean="0">
                <a:cs typeface="Arial" pitchFamily="34" charset="0"/>
              </a:rPr>
              <a:t> &amp; </a:t>
            </a:r>
            <a:r>
              <a:rPr lang="en-US" dirty="0" err="1" smtClean="0">
                <a:cs typeface="Arial" pitchFamily="34" charset="0"/>
              </a:rPr>
              <a:t>sumber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daya</a:t>
            </a:r>
            <a:r>
              <a:rPr lang="en-US" dirty="0" smtClean="0">
                <a:cs typeface="Arial" pitchFamily="34" charset="0"/>
              </a:rPr>
              <a:t> mineral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>
                <a:cs typeface="Arial" pitchFamily="34" charset="0"/>
              </a:rPr>
              <a:t>Perdagangan</a:t>
            </a:r>
            <a:endParaRPr lang="en-US" dirty="0" smtClean="0"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>
                <a:cs typeface="Arial" pitchFamily="34" charset="0"/>
              </a:rPr>
              <a:t>Perindustrian</a:t>
            </a:r>
            <a:endParaRPr lang="en-US" dirty="0" smtClean="0"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>
                <a:cs typeface="Arial" pitchFamily="34" charset="0"/>
              </a:rPr>
              <a:t>Transmigrasi</a:t>
            </a:r>
            <a:r>
              <a:rPr lang="en-US" dirty="0" smtClean="0">
                <a:cs typeface="Arial" pitchFamily="34" charset="0"/>
              </a:rPr>
              <a:t>.</a:t>
            </a:r>
            <a:endParaRPr lang="id-ID" dirty="0" smtClean="0"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endParaRPr lang="id-ID" dirty="0">
              <a:cs typeface="Arial" pitchFamily="34" charset="0"/>
            </a:endParaRPr>
          </a:p>
          <a:p>
            <a:pPr marL="0" indent="0">
              <a:buNone/>
            </a:pPr>
            <a:endParaRPr lang="en-US" dirty="0" smtClean="0">
              <a:cs typeface="Arial" pitchFamily="34" charset="0"/>
            </a:endParaRPr>
          </a:p>
          <a:p>
            <a:pPr marL="0" indent="0">
              <a:buNone/>
            </a:pPr>
            <a:r>
              <a:rPr lang="en-US" dirty="0" smtClean="0">
                <a:cs typeface="Arial" pitchFamily="34" charset="0"/>
              </a:rPr>
              <a:t>3</a:t>
            </a:r>
            <a:r>
              <a:rPr lang="en-US" sz="3300" dirty="0" smtClean="0">
                <a:latin typeface="+mj-lt"/>
                <a:cs typeface="Arial" pitchFamily="34" charset="0"/>
              </a:rPr>
              <a:t>. </a:t>
            </a:r>
            <a:r>
              <a:rPr lang="en-US" sz="3300" b="1" dirty="0" smtClean="0">
                <a:latin typeface="+mj-lt"/>
                <a:cs typeface="Arial" pitchFamily="34" charset="0"/>
              </a:rPr>
              <a:t>Urusan </a:t>
            </a:r>
            <a:r>
              <a:rPr lang="en-US" sz="3300" b="1" dirty="0" err="1" smtClean="0">
                <a:latin typeface="+mj-lt"/>
                <a:cs typeface="Arial" pitchFamily="34" charset="0"/>
              </a:rPr>
              <a:t>Pemerintahan</a:t>
            </a:r>
            <a:r>
              <a:rPr lang="en-US" sz="3300" b="1" dirty="0" smtClean="0">
                <a:latin typeface="+mj-lt"/>
                <a:cs typeface="Arial" pitchFamily="34" charset="0"/>
              </a:rPr>
              <a:t> </a:t>
            </a:r>
            <a:r>
              <a:rPr lang="en-US" sz="3300" b="1" dirty="0" err="1" smtClean="0">
                <a:latin typeface="+mj-lt"/>
                <a:cs typeface="Arial" pitchFamily="34" charset="0"/>
              </a:rPr>
              <a:t>umum</a:t>
            </a:r>
            <a:r>
              <a:rPr lang="en-US" sz="3300" b="1" dirty="0" smtClean="0">
                <a:solidFill>
                  <a:srgbClr val="FF0000"/>
                </a:solidFill>
                <a:latin typeface="+mj-lt"/>
                <a:cs typeface="Arial" pitchFamily="34" charset="0"/>
              </a:rPr>
              <a:t>. </a:t>
            </a:r>
          </a:p>
          <a:p>
            <a:pPr marL="0" indent="0">
              <a:buNone/>
            </a:pPr>
            <a:r>
              <a:rPr lang="en-US" sz="3300" dirty="0" smtClean="0">
                <a:latin typeface="+mj-lt"/>
                <a:cs typeface="Arial" pitchFamily="34" charset="0"/>
              </a:rPr>
              <a:t>Urusan </a:t>
            </a:r>
            <a:r>
              <a:rPr lang="en-US" sz="3300" dirty="0" err="1" smtClean="0">
                <a:latin typeface="+mj-lt"/>
                <a:cs typeface="Arial" pitchFamily="34" charset="0"/>
              </a:rPr>
              <a:t>pemerintahan</a:t>
            </a:r>
            <a:r>
              <a:rPr lang="en-US" sz="3300" dirty="0" smtClean="0">
                <a:latin typeface="+mj-lt"/>
                <a:cs typeface="Arial" pitchFamily="34" charset="0"/>
              </a:rPr>
              <a:t> </a:t>
            </a:r>
            <a:r>
              <a:rPr lang="en-US" sz="3300" dirty="0" err="1" smtClean="0">
                <a:latin typeface="+mj-lt"/>
                <a:cs typeface="Arial" pitchFamily="34" charset="0"/>
              </a:rPr>
              <a:t>umum</a:t>
            </a:r>
            <a:r>
              <a:rPr lang="en-US" sz="3300" dirty="0" smtClean="0">
                <a:latin typeface="+mj-lt"/>
                <a:cs typeface="Arial" pitchFamily="34" charset="0"/>
              </a:rPr>
              <a:t> </a:t>
            </a:r>
            <a:r>
              <a:rPr lang="en-US" sz="3300" dirty="0" err="1" smtClean="0">
                <a:latin typeface="+mj-lt"/>
                <a:cs typeface="Arial" pitchFamily="34" charset="0"/>
              </a:rPr>
              <a:t>dilaksanakan</a:t>
            </a:r>
            <a:r>
              <a:rPr lang="en-US" sz="3300" dirty="0" smtClean="0">
                <a:latin typeface="+mj-lt"/>
                <a:cs typeface="Arial" pitchFamily="34" charset="0"/>
              </a:rPr>
              <a:t> </a:t>
            </a:r>
            <a:r>
              <a:rPr lang="en-US" sz="3300" dirty="0" err="1" smtClean="0">
                <a:latin typeface="+mj-lt"/>
                <a:cs typeface="Arial" pitchFamily="34" charset="0"/>
              </a:rPr>
              <a:t>oleh</a:t>
            </a:r>
            <a:r>
              <a:rPr lang="en-US" sz="3300" dirty="0" smtClean="0">
                <a:latin typeface="+mj-lt"/>
                <a:cs typeface="Arial" pitchFamily="34" charset="0"/>
              </a:rPr>
              <a:t> </a:t>
            </a:r>
            <a:r>
              <a:rPr lang="en-US" sz="3300" dirty="0" err="1" smtClean="0">
                <a:latin typeface="+mj-lt"/>
                <a:cs typeface="Arial" pitchFamily="34" charset="0"/>
              </a:rPr>
              <a:t>gubernur</a:t>
            </a:r>
            <a:r>
              <a:rPr lang="en-US" sz="3300" dirty="0" smtClean="0">
                <a:latin typeface="+mj-lt"/>
                <a:cs typeface="Arial" pitchFamily="34" charset="0"/>
              </a:rPr>
              <a:t> </a:t>
            </a:r>
            <a:r>
              <a:rPr lang="en-US" sz="3300" dirty="0" err="1" smtClean="0">
                <a:latin typeface="+mj-lt"/>
                <a:cs typeface="Arial" pitchFamily="34" charset="0"/>
              </a:rPr>
              <a:t>dan</a:t>
            </a:r>
            <a:r>
              <a:rPr lang="en-US" sz="3300" dirty="0" smtClean="0">
                <a:latin typeface="+mj-lt"/>
                <a:cs typeface="Arial" pitchFamily="34" charset="0"/>
              </a:rPr>
              <a:t> </a:t>
            </a:r>
            <a:r>
              <a:rPr lang="en-US" sz="3300" dirty="0" err="1" smtClean="0">
                <a:latin typeface="+mj-lt"/>
                <a:cs typeface="Arial" pitchFamily="34" charset="0"/>
              </a:rPr>
              <a:t>bupati</a:t>
            </a:r>
            <a:r>
              <a:rPr lang="en-US" sz="3300" dirty="0" smtClean="0">
                <a:latin typeface="+mj-lt"/>
                <a:cs typeface="Arial" pitchFamily="34" charset="0"/>
              </a:rPr>
              <a:t>/</a:t>
            </a:r>
            <a:r>
              <a:rPr lang="en-US" sz="3300" dirty="0" err="1" smtClean="0">
                <a:latin typeface="+mj-lt"/>
                <a:cs typeface="Arial" pitchFamily="34" charset="0"/>
              </a:rPr>
              <a:t>walikota</a:t>
            </a:r>
            <a:r>
              <a:rPr lang="en-US" sz="3300" dirty="0" smtClean="0">
                <a:latin typeface="+mj-lt"/>
                <a:cs typeface="Arial" pitchFamily="34" charset="0"/>
              </a:rPr>
              <a:t> </a:t>
            </a:r>
            <a:r>
              <a:rPr lang="en-US" sz="3300" dirty="0" err="1" smtClean="0">
                <a:latin typeface="+mj-lt"/>
                <a:cs typeface="Arial" pitchFamily="34" charset="0"/>
              </a:rPr>
              <a:t>diwilayah</a:t>
            </a:r>
            <a:r>
              <a:rPr lang="en-US" sz="3300" dirty="0" smtClean="0">
                <a:latin typeface="+mj-lt"/>
                <a:cs typeface="Arial" pitchFamily="34" charset="0"/>
              </a:rPr>
              <a:t> </a:t>
            </a:r>
            <a:r>
              <a:rPr lang="en-US" sz="3300" dirty="0" err="1" smtClean="0">
                <a:latin typeface="+mj-lt"/>
                <a:cs typeface="Arial" pitchFamily="34" charset="0"/>
              </a:rPr>
              <a:t>kerja</a:t>
            </a:r>
            <a:r>
              <a:rPr lang="en-US" sz="3300" dirty="0" smtClean="0">
                <a:latin typeface="+mj-lt"/>
                <a:cs typeface="Arial" pitchFamily="34" charset="0"/>
              </a:rPr>
              <a:t> </a:t>
            </a:r>
            <a:r>
              <a:rPr lang="en-US" sz="3300" dirty="0" err="1" smtClean="0">
                <a:latin typeface="+mj-lt"/>
                <a:cs typeface="Arial" pitchFamily="34" charset="0"/>
              </a:rPr>
              <a:t>masing-masing</a:t>
            </a:r>
            <a:endParaRPr lang="en-US" sz="3300" dirty="0" smtClean="0">
              <a:latin typeface="+mj-lt"/>
              <a:cs typeface="Arial" pitchFamily="34" charset="0"/>
            </a:endParaRP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9100097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706090"/>
          </a:xfrm>
        </p:spPr>
        <p:txBody>
          <a:bodyPr>
            <a:normAutofit/>
          </a:bodyPr>
          <a:lstStyle/>
          <a:p>
            <a:r>
              <a:rPr lang="en-US" sz="3600" b="1" dirty="0" err="1" smtClean="0"/>
              <a:t>Perencanaan</a:t>
            </a:r>
            <a:r>
              <a:rPr lang="en-US" sz="3600" b="1" dirty="0" smtClean="0"/>
              <a:t> Pembangunan Daerah</a:t>
            </a:r>
            <a:endParaRPr lang="id-ID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124744"/>
            <a:ext cx="8147248" cy="5400600"/>
          </a:xfrm>
        </p:spPr>
        <p:txBody>
          <a:bodyPr>
            <a:noAutofit/>
          </a:bodyPr>
          <a:lstStyle/>
          <a:p>
            <a:r>
              <a:rPr lang="en-US" sz="2400" b="1" dirty="0" err="1">
                <a:latin typeface="+mj-lt"/>
              </a:rPr>
              <a:t>Perencanaan</a:t>
            </a:r>
            <a:r>
              <a:rPr lang="en-US" sz="2400" b="1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adalah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suatu</a:t>
            </a:r>
            <a:r>
              <a:rPr lang="en-US" sz="2400" dirty="0">
                <a:latin typeface="+mj-lt"/>
              </a:rPr>
              <a:t> proses </a:t>
            </a:r>
            <a:r>
              <a:rPr lang="en-US" sz="2400" dirty="0" err="1">
                <a:latin typeface="+mj-lt"/>
              </a:rPr>
              <a:t>untuk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menentukan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tindakan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masa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depan</a:t>
            </a:r>
            <a:r>
              <a:rPr lang="en-US" sz="2400" dirty="0">
                <a:latin typeface="+mj-lt"/>
              </a:rPr>
              <a:t> yang </a:t>
            </a:r>
            <a:r>
              <a:rPr lang="en-US" sz="2400" dirty="0" err="1">
                <a:latin typeface="+mj-lt"/>
              </a:rPr>
              <a:t>tepat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melalui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urutan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pilihan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dengan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memperhitungkan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sumber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daya</a:t>
            </a:r>
            <a:r>
              <a:rPr lang="en-US" sz="2400" dirty="0">
                <a:latin typeface="+mj-lt"/>
              </a:rPr>
              <a:t> yang </a:t>
            </a:r>
            <a:r>
              <a:rPr lang="en-US" sz="2400" dirty="0" err="1">
                <a:latin typeface="+mj-lt"/>
              </a:rPr>
              <a:t>tersedia</a:t>
            </a:r>
            <a:r>
              <a:rPr lang="en-US" sz="2400" dirty="0">
                <a:latin typeface="+mj-lt"/>
              </a:rPr>
              <a:t>. </a:t>
            </a:r>
          </a:p>
          <a:p>
            <a:r>
              <a:rPr lang="en-US" sz="2400" dirty="0">
                <a:latin typeface="+mj-lt"/>
              </a:rPr>
              <a:t> </a:t>
            </a:r>
            <a:r>
              <a:rPr lang="en-US" sz="2400" b="1" dirty="0">
                <a:latin typeface="+mj-lt"/>
              </a:rPr>
              <a:t>Pembangunan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daerah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adalah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pemanfaatan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sumber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daya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yg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dimiliki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untuk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peningkatan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kesejahteraan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masyarakat</a:t>
            </a:r>
            <a:r>
              <a:rPr lang="en-US" sz="2400" dirty="0">
                <a:latin typeface="+mj-lt"/>
              </a:rPr>
              <a:t> yang </a:t>
            </a:r>
            <a:r>
              <a:rPr lang="en-US" sz="2400" dirty="0" err="1">
                <a:latin typeface="+mj-lt"/>
              </a:rPr>
              <a:t>nyata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baik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dalam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aspek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pendapatan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kesempatan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kerja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lapangan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berusaha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akses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terhadap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pengambilan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kebijakan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berdaya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saing</a:t>
            </a:r>
            <a:r>
              <a:rPr lang="en-US" sz="2400" dirty="0">
                <a:latin typeface="+mj-lt"/>
              </a:rPr>
              <a:t>  &amp; </a:t>
            </a:r>
            <a:r>
              <a:rPr lang="en-US" sz="2400" dirty="0" err="1">
                <a:latin typeface="+mj-lt"/>
              </a:rPr>
              <a:t>peningkatan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indeks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pembangunan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manusia</a:t>
            </a:r>
            <a:r>
              <a:rPr lang="en-US" sz="2400" dirty="0">
                <a:latin typeface="+mj-lt"/>
              </a:rPr>
              <a:t>. </a:t>
            </a:r>
          </a:p>
          <a:p>
            <a:r>
              <a:rPr lang="en-US" sz="2400" dirty="0">
                <a:latin typeface="+mj-lt"/>
              </a:rPr>
              <a:t> </a:t>
            </a:r>
            <a:r>
              <a:rPr lang="en-US" sz="2400" b="1" dirty="0" err="1">
                <a:latin typeface="+mj-lt"/>
              </a:rPr>
              <a:t>Perencanaan</a:t>
            </a:r>
            <a:r>
              <a:rPr lang="en-US" sz="2400" b="1" dirty="0">
                <a:latin typeface="+mj-lt"/>
              </a:rPr>
              <a:t> Pembangunan Daerah </a:t>
            </a:r>
            <a:r>
              <a:rPr lang="en-US" sz="2400" dirty="0" err="1">
                <a:latin typeface="+mj-lt"/>
              </a:rPr>
              <a:t>adalah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suatu</a:t>
            </a:r>
            <a:r>
              <a:rPr lang="en-US" sz="2400" dirty="0">
                <a:latin typeface="+mj-lt"/>
              </a:rPr>
              <a:t> proses </a:t>
            </a:r>
            <a:r>
              <a:rPr lang="en-US" sz="2400" dirty="0" err="1">
                <a:latin typeface="+mj-lt"/>
              </a:rPr>
              <a:t>penyusunan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tahapan-tahapan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kegiatan</a:t>
            </a:r>
            <a:r>
              <a:rPr lang="en-US" sz="2400" dirty="0">
                <a:latin typeface="+mj-lt"/>
              </a:rPr>
              <a:t> yang </a:t>
            </a:r>
            <a:r>
              <a:rPr lang="en-US" sz="2400" dirty="0" err="1">
                <a:latin typeface="+mj-lt"/>
              </a:rPr>
              <a:t>melibatkan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berbagai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unsur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pemangku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kepentingan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didalamnya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guna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pemanfaatan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pengalokasian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sumber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daya</a:t>
            </a:r>
            <a:r>
              <a:rPr lang="en-US" sz="2400" dirty="0">
                <a:latin typeface="+mj-lt"/>
              </a:rPr>
              <a:t> yang </a:t>
            </a:r>
            <a:r>
              <a:rPr lang="en-US" sz="2400" dirty="0" err="1">
                <a:latin typeface="+mj-lt"/>
              </a:rPr>
              <a:t>ada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dalam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rangka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meningkatkan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kesejahteraan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sosial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dalam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suatu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lingkungan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wilayah</a:t>
            </a:r>
            <a:r>
              <a:rPr lang="en-US" sz="2400" dirty="0">
                <a:latin typeface="+mj-lt"/>
              </a:rPr>
              <a:t>/</a:t>
            </a:r>
            <a:r>
              <a:rPr lang="en-US" sz="2400" dirty="0" err="1">
                <a:latin typeface="+mj-lt"/>
              </a:rPr>
              <a:t>daerah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dalam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jangka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waktu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tertentu</a:t>
            </a:r>
            <a:r>
              <a:rPr lang="en-US" sz="2400" dirty="0">
                <a:latin typeface="+mj-lt"/>
              </a:rPr>
              <a:t>.</a:t>
            </a:r>
          </a:p>
          <a:p>
            <a:endParaRPr lang="id-ID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5432094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490066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764704"/>
            <a:ext cx="8229600" cy="5688632"/>
          </a:xfrm>
        </p:spPr>
        <p:txBody>
          <a:bodyPr>
            <a:noAutofit/>
          </a:bodyPr>
          <a:lstStyle/>
          <a:p>
            <a:r>
              <a:rPr lang="en-US" sz="2400" dirty="0" err="1">
                <a:latin typeface="+mj-lt"/>
              </a:rPr>
              <a:t>Sejak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diterbitkan</a:t>
            </a:r>
            <a:r>
              <a:rPr lang="en-US" sz="2400" dirty="0">
                <a:latin typeface="+mj-lt"/>
              </a:rPr>
              <a:t> </a:t>
            </a:r>
            <a:r>
              <a:rPr lang="en-US" sz="2400" b="1" dirty="0">
                <a:latin typeface="+mj-lt"/>
              </a:rPr>
              <a:t>UU No 25 </a:t>
            </a:r>
            <a:r>
              <a:rPr lang="en-US" sz="2400" b="1" dirty="0" err="1">
                <a:latin typeface="+mj-lt"/>
              </a:rPr>
              <a:t>Tahun</a:t>
            </a:r>
            <a:r>
              <a:rPr lang="en-US" sz="2400" b="1" dirty="0">
                <a:latin typeface="+mj-lt"/>
              </a:rPr>
              <a:t> 2004 </a:t>
            </a:r>
            <a:r>
              <a:rPr lang="en-US" sz="2400" dirty="0" err="1">
                <a:latin typeface="+mj-lt"/>
              </a:rPr>
              <a:t>tentang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Sistem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Perencanaan</a:t>
            </a:r>
            <a:r>
              <a:rPr lang="en-US" sz="2400" dirty="0">
                <a:latin typeface="+mj-lt"/>
              </a:rPr>
              <a:t> Pembangunan </a:t>
            </a:r>
            <a:r>
              <a:rPr lang="en-US" sz="2400" dirty="0" err="1">
                <a:latin typeface="+mj-lt"/>
              </a:rPr>
              <a:t>Nasional</a:t>
            </a:r>
            <a:r>
              <a:rPr lang="en-US" sz="2400" dirty="0">
                <a:latin typeface="+mj-lt"/>
              </a:rPr>
              <a:t> </a:t>
            </a:r>
            <a:r>
              <a:rPr lang="en-US" sz="2400" b="1" dirty="0">
                <a:latin typeface="+mj-lt"/>
              </a:rPr>
              <a:t>(SPPN), </a:t>
            </a:r>
            <a:r>
              <a:rPr lang="en-US" sz="2400" dirty="0" err="1">
                <a:latin typeface="+mj-lt"/>
              </a:rPr>
              <a:t>perencanaan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pembangunan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terintegrasi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secara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nasional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mulai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dari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desa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daerah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sampai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pusat</a:t>
            </a:r>
            <a:r>
              <a:rPr lang="en-US" sz="2400" dirty="0">
                <a:latin typeface="+mj-lt"/>
              </a:rPr>
              <a:t>. </a:t>
            </a:r>
            <a:r>
              <a:rPr lang="en-US" sz="2400" dirty="0" err="1">
                <a:latin typeface="+mj-lt"/>
              </a:rPr>
              <a:t>Bahkan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melalui</a:t>
            </a:r>
            <a:r>
              <a:rPr lang="en-US" sz="2400" dirty="0">
                <a:latin typeface="+mj-lt"/>
              </a:rPr>
              <a:t> SPPN </a:t>
            </a:r>
            <a:r>
              <a:rPr lang="en-US" sz="2400" dirty="0" err="1">
                <a:latin typeface="+mj-lt"/>
              </a:rPr>
              <a:t>ini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masyarakat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diberi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ruang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berpartisipasi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dalam</a:t>
            </a:r>
            <a:r>
              <a:rPr lang="en-US" sz="2400" dirty="0">
                <a:latin typeface="+mj-lt"/>
              </a:rPr>
              <a:t> proses </a:t>
            </a:r>
            <a:r>
              <a:rPr lang="en-US" sz="2400" dirty="0" err="1">
                <a:latin typeface="+mj-lt"/>
              </a:rPr>
              <a:t>isu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strategis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yg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mendesak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utk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diselesaikan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dalam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pembangunan</a:t>
            </a:r>
            <a:endParaRPr lang="en-US" sz="2400" dirty="0">
              <a:latin typeface="+mj-lt"/>
            </a:endParaRPr>
          </a:p>
          <a:p>
            <a:r>
              <a:rPr lang="en-US" sz="2400" dirty="0">
                <a:latin typeface="+mj-lt"/>
              </a:rPr>
              <a:t>RPJPD (</a:t>
            </a:r>
            <a:r>
              <a:rPr lang="en-US" sz="2400" dirty="0" err="1">
                <a:latin typeface="+mj-lt"/>
              </a:rPr>
              <a:t>Rencana</a:t>
            </a:r>
            <a:r>
              <a:rPr lang="en-US" sz="2400" dirty="0">
                <a:latin typeface="+mj-lt"/>
              </a:rPr>
              <a:t> Pembangunan </a:t>
            </a:r>
            <a:r>
              <a:rPr lang="en-US" sz="2400" dirty="0" err="1">
                <a:latin typeface="+mj-lt"/>
              </a:rPr>
              <a:t>Jangka-Panjang</a:t>
            </a:r>
            <a:r>
              <a:rPr lang="en-US" sz="2400" dirty="0">
                <a:latin typeface="+mj-lt"/>
              </a:rPr>
              <a:t> Daerah) </a:t>
            </a:r>
            <a:r>
              <a:rPr lang="en-US" sz="2400" dirty="0" err="1">
                <a:latin typeface="+mj-lt"/>
              </a:rPr>
              <a:t>mengacu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pada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Rencana</a:t>
            </a:r>
            <a:r>
              <a:rPr lang="en-US" sz="2400" dirty="0">
                <a:latin typeface="+mj-lt"/>
              </a:rPr>
              <a:t> Pembangunan </a:t>
            </a:r>
            <a:r>
              <a:rPr lang="en-US" sz="2400" dirty="0" err="1">
                <a:latin typeface="+mj-lt"/>
              </a:rPr>
              <a:t>Jangka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Panjang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Nasional</a:t>
            </a:r>
            <a:r>
              <a:rPr lang="en-US" sz="2400" dirty="0">
                <a:latin typeface="+mj-lt"/>
              </a:rPr>
              <a:t> (RPJPN) </a:t>
            </a:r>
            <a:r>
              <a:rPr lang="en-US" sz="2400" dirty="0" err="1">
                <a:latin typeface="+mj-lt"/>
              </a:rPr>
              <a:t>adalah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dokumen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perencanaan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daerah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untuk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periode</a:t>
            </a:r>
            <a:r>
              <a:rPr lang="en-US" sz="2400" dirty="0">
                <a:latin typeface="+mj-lt"/>
              </a:rPr>
              <a:t> 20 (</a:t>
            </a:r>
            <a:r>
              <a:rPr lang="en-US" sz="2400" dirty="0" err="1">
                <a:latin typeface="+mj-lt"/>
              </a:rPr>
              <a:t>dua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puluh</a:t>
            </a:r>
            <a:r>
              <a:rPr lang="en-US" sz="2400" dirty="0">
                <a:latin typeface="+mj-lt"/>
              </a:rPr>
              <a:t>) </a:t>
            </a:r>
            <a:r>
              <a:rPr lang="en-US" sz="2400" dirty="0" err="1">
                <a:latin typeface="+mj-lt"/>
              </a:rPr>
              <a:t>tahun</a:t>
            </a:r>
            <a:endParaRPr lang="en-US" sz="2400" dirty="0">
              <a:latin typeface="+mj-lt"/>
            </a:endParaRPr>
          </a:p>
          <a:p>
            <a:r>
              <a:rPr lang="en-US" sz="2400" dirty="0" err="1">
                <a:latin typeface="+mj-lt"/>
                <a:cs typeface="Times New Roman" pitchFamily="18" charset="0"/>
              </a:rPr>
              <a:t>Berdasarkan</a:t>
            </a:r>
            <a:r>
              <a:rPr lang="en-US" sz="2400" dirty="0">
                <a:latin typeface="+mj-lt"/>
                <a:cs typeface="Times New Roman" pitchFamily="18" charset="0"/>
              </a:rPr>
              <a:t> </a:t>
            </a:r>
            <a:r>
              <a:rPr lang="en-US" sz="2400" b="1" dirty="0">
                <a:latin typeface="+mj-lt"/>
                <a:cs typeface="Times New Roman" pitchFamily="18" charset="0"/>
              </a:rPr>
              <a:t>UU No. 25/2004 </a:t>
            </a:r>
            <a:r>
              <a:rPr lang="en-US" sz="2400" dirty="0" err="1">
                <a:latin typeface="+mj-lt"/>
                <a:cs typeface="Times New Roman" pitchFamily="18" charset="0"/>
              </a:rPr>
              <a:t>tentang</a:t>
            </a:r>
            <a:r>
              <a:rPr lang="en-US" sz="2400" dirty="0">
                <a:latin typeface="+mj-lt"/>
                <a:cs typeface="Times New Roman" pitchFamily="18" charset="0"/>
              </a:rPr>
              <a:t> </a:t>
            </a:r>
            <a:r>
              <a:rPr lang="en-US" sz="2400" dirty="0" err="1">
                <a:latin typeface="+mj-lt"/>
                <a:cs typeface="Times New Roman" pitchFamily="18" charset="0"/>
              </a:rPr>
              <a:t>Sistem</a:t>
            </a:r>
            <a:r>
              <a:rPr lang="en-US" sz="2400" dirty="0">
                <a:latin typeface="+mj-lt"/>
                <a:cs typeface="Times New Roman" pitchFamily="18" charset="0"/>
              </a:rPr>
              <a:t> </a:t>
            </a:r>
            <a:r>
              <a:rPr lang="en-US" sz="2400" dirty="0" err="1">
                <a:latin typeface="+mj-lt"/>
                <a:cs typeface="Times New Roman" pitchFamily="18" charset="0"/>
              </a:rPr>
              <a:t>Perencanaan</a:t>
            </a:r>
            <a:r>
              <a:rPr lang="en-US" sz="2400" dirty="0">
                <a:latin typeface="+mj-lt"/>
                <a:cs typeface="Times New Roman" pitchFamily="18" charset="0"/>
              </a:rPr>
              <a:t> Pembangunan </a:t>
            </a:r>
            <a:r>
              <a:rPr lang="en-US" sz="2400" dirty="0" err="1">
                <a:latin typeface="+mj-lt"/>
                <a:cs typeface="Times New Roman" pitchFamily="18" charset="0"/>
              </a:rPr>
              <a:t>Nasional</a:t>
            </a:r>
            <a:r>
              <a:rPr lang="en-US" sz="2400" dirty="0">
                <a:latin typeface="+mj-lt"/>
                <a:cs typeface="Times New Roman" pitchFamily="18" charset="0"/>
              </a:rPr>
              <a:t>, </a:t>
            </a:r>
            <a:r>
              <a:rPr lang="en-US" sz="2400" dirty="0" err="1">
                <a:latin typeface="+mj-lt"/>
                <a:cs typeface="Times New Roman" pitchFamily="18" charset="0"/>
              </a:rPr>
              <a:t>menegaskan</a:t>
            </a:r>
            <a:r>
              <a:rPr lang="en-US" sz="2400" dirty="0">
                <a:latin typeface="+mj-lt"/>
                <a:cs typeface="Times New Roman" pitchFamily="18" charset="0"/>
              </a:rPr>
              <a:t> </a:t>
            </a:r>
            <a:r>
              <a:rPr lang="en-US" sz="2400" dirty="0" err="1">
                <a:latin typeface="+mj-lt"/>
                <a:cs typeface="Times New Roman" pitchFamily="18" charset="0"/>
              </a:rPr>
              <a:t>bahwa</a:t>
            </a:r>
            <a:r>
              <a:rPr lang="en-US" sz="2400" dirty="0">
                <a:latin typeface="+mj-lt"/>
                <a:cs typeface="Times New Roman" pitchFamily="18" charset="0"/>
              </a:rPr>
              <a:t> (RPJM-D) </a:t>
            </a:r>
            <a:r>
              <a:rPr lang="en-US" sz="2400" dirty="0" err="1">
                <a:latin typeface="+mj-lt"/>
                <a:cs typeface="Times New Roman" pitchFamily="18" charset="0"/>
              </a:rPr>
              <a:t>disusun</a:t>
            </a:r>
            <a:r>
              <a:rPr lang="en-US" sz="2400" dirty="0">
                <a:latin typeface="+mj-lt"/>
                <a:cs typeface="Times New Roman" pitchFamily="18" charset="0"/>
              </a:rPr>
              <a:t> </a:t>
            </a:r>
            <a:r>
              <a:rPr lang="en-US" sz="2400" dirty="0" err="1">
                <a:latin typeface="+mj-lt"/>
                <a:cs typeface="Times New Roman" pitchFamily="18" charset="0"/>
              </a:rPr>
              <a:t>berpedoman</a:t>
            </a:r>
            <a:r>
              <a:rPr lang="en-US" sz="2400" dirty="0">
                <a:latin typeface="+mj-lt"/>
                <a:cs typeface="Times New Roman" pitchFamily="18" charset="0"/>
              </a:rPr>
              <a:t> </a:t>
            </a:r>
            <a:r>
              <a:rPr lang="en-US" sz="2400" dirty="0" err="1">
                <a:latin typeface="+mj-lt"/>
                <a:cs typeface="Times New Roman" pitchFamily="18" charset="0"/>
              </a:rPr>
              <a:t>pada</a:t>
            </a:r>
            <a:r>
              <a:rPr lang="en-US" sz="2400" dirty="0">
                <a:latin typeface="+mj-lt"/>
                <a:cs typeface="Times New Roman" pitchFamily="18" charset="0"/>
              </a:rPr>
              <a:t> </a:t>
            </a:r>
            <a:r>
              <a:rPr lang="en-US" sz="2400" dirty="0" err="1">
                <a:latin typeface="+mj-lt"/>
                <a:cs typeface="Times New Roman" pitchFamily="18" charset="0"/>
              </a:rPr>
              <a:t>Rencana</a:t>
            </a:r>
            <a:r>
              <a:rPr lang="en-US" sz="2400" dirty="0">
                <a:latin typeface="+mj-lt"/>
                <a:cs typeface="Times New Roman" pitchFamily="18" charset="0"/>
              </a:rPr>
              <a:t> </a:t>
            </a:r>
            <a:r>
              <a:rPr lang="en-US" sz="2400" dirty="0" err="1">
                <a:latin typeface="+mj-lt"/>
                <a:cs typeface="Times New Roman" pitchFamily="18" charset="0"/>
              </a:rPr>
              <a:t>Jangka</a:t>
            </a:r>
            <a:r>
              <a:rPr lang="en-US" sz="2400" dirty="0">
                <a:latin typeface="+mj-lt"/>
                <a:cs typeface="Times New Roman" pitchFamily="18" charset="0"/>
              </a:rPr>
              <a:t> </a:t>
            </a:r>
            <a:r>
              <a:rPr lang="en-US" sz="2400" dirty="0" err="1">
                <a:latin typeface="+mj-lt"/>
                <a:cs typeface="Times New Roman" pitchFamily="18" charset="0"/>
              </a:rPr>
              <a:t>Panjang</a:t>
            </a:r>
            <a:r>
              <a:rPr lang="en-US" sz="2400" dirty="0">
                <a:latin typeface="+mj-lt"/>
                <a:cs typeface="Times New Roman" pitchFamily="18" charset="0"/>
              </a:rPr>
              <a:t> Daerah (RPJP-D) </a:t>
            </a:r>
            <a:r>
              <a:rPr lang="en-US" sz="2400" dirty="0" err="1">
                <a:latin typeface="+mj-lt"/>
                <a:cs typeface="Times New Roman" pitchFamily="18" charset="0"/>
              </a:rPr>
              <a:t>dan</a:t>
            </a:r>
            <a:r>
              <a:rPr lang="en-US" sz="2400" dirty="0">
                <a:latin typeface="+mj-lt"/>
                <a:cs typeface="Times New Roman" pitchFamily="18" charset="0"/>
              </a:rPr>
              <a:t> </a:t>
            </a:r>
            <a:r>
              <a:rPr lang="en-US" sz="2400" dirty="0" err="1">
                <a:latin typeface="+mj-lt"/>
                <a:cs typeface="Times New Roman" pitchFamily="18" charset="0"/>
              </a:rPr>
              <a:t>memperhatikan</a:t>
            </a:r>
            <a:r>
              <a:rPr lang="en-US" sz="2400" dirty="0">
                <a:latin typeface="+mj-lt"/>
                <a:cs typeface="Times New Roman" pitchFamily="18" charset="0"/>
              </a:rPr>
              <a:t> </a:t>
            </a:r>
            <a:r>
              <a:rPr lang="en-US" sz="2400" dirty="0" err="1">
                <a:latin typeface="+mj-lt"/>
                <a:cs typeface="Times New Roman" pitchFamily="18" charset="0"/>
              </a:rPr>
              <a:t>Rencana</a:t>
            </a:r>
            <a:r>
              <a:rPr lang="en-US" sz="2400" dirty="0">
                <a:latin typeface="+mj-lt"/>
                <a:cs typeface="Times New Roman" pitchFamily="18" charset="0"/>
              </a:rPr>
              <a:t> </a:t>
            </a:r>
            <a:r>
              <a:rPr lang="en-US" sz="2400" dirty="0" err="1">
                <a:latin typeface="+mj-lt"/>
                <a:cs typeface="Times New Roman" pitchFamily="18" charset="0"/>
              </a:rPr>
              <a:t>Jangka</a:t>
            </a:r>
            <a:r>
              <a:rPr lang="en-US" sz="2400" dirty="0">
                <a:latin typeface="+mj-lt"/>
                <a:cs typeface="Times New Roman" pitchFamily="18" charset="0"/>
              </a:rPr>
              <a:t> </a:t>
            </a:r>
            <a:r>
              <a:rPr lang="en-US" sz="2400" dirty="0" err="1">
                <a:latin typeface="+mj-lt"/>
                <a:cs typeface="Times New Roman" pitchFamily="18" charset="0"/>
              </a:rPr>
              <a:t>Menengah</a:t>
            </a:r>
            <a:r>
              <a:rPr lang="en-US" sz="2400" dirty="0">
                <a:latin typeface="+mj-lt"/>
                <a:cs typeface="Times New Roman" pitchFamily="18" charset="0"/>
              </a:rPr>
              <a:t> </a:t>
            </a:r>
            <a:r>
              <a:rPr lang="en-US" sz="2400" dirty="0" err="1">
                <a:latin typeface="+mj-lt"/>
                <a:cs typeface="Times New Roman" pitchFamily="18" charset="0"/>
              </a:rPr>
              <a:t>Nasional</a:t>
            </a:r>
            <a:r>
              <a:rPr lang="en-US" sz="2400" dirty="0">
                <a:latin typeface="+mj-lt"/>
                <a:cs typeface="Times New Roman" pitchFamily="18" charset="0"/>
              </a:rPr>
              <a:t> (RPJM-</a:t>
            </a:r>
            <a:r>
              <a:rPr lang="en-US" sz="2400" dirty="0" err="1">
                <a:latin typeface="+mj-lt"/>
                <a:cs typeface="Times New Roman" pitchFamily="18" charset="0"/>
              </a:rPr>
              <a:t>Nas</a:t>
            </a:r>
            <a:r>
              <a:rPr lang="en-US" sz="2400" dirty="0">
                <a:latin typeface="+mj-lt"/>
                <a:cs typeface="Times New Roman" pitchFamily="18" charset="0"/>
              </a:rPr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16517016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490066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908720"/>
            <a:ext cx="8147248" cy="5217443"/>
          </a:xfrm>
        </p:spPr>
        <p:txBody>
          <a:bodyPr>
            <a:normAutofit fontScale="85000" lnSpcReduction="10000"/>
          </a:bodyPr>
          <a:lstStyle/>
          <a:p>
            <a:r>
              <a:rPr lang="en-US" dirty="0">
                <a:latin typeface="+mj-lt"/>
              </a:rPr>
              <a:t>RPJMD (</a:t>
            </a:r>
            <a:r>
              <a:rPr lang="en-US" dirty="0" err="1">
                <a:latin typeface="+mj-lt"/>
              </a:rPr>
              <a:t>Rencana</a:t>
            </a:r>
            <a:r>
              <a:rPr lang="en-US" dirty="0">
                <a:latin typeface="+mj-lt"/>
              </a:rPr>
              <a:t> Pembangunan </a:t>
            </a:r>
            <a:r>
              <a:rPr lang="en-US" dirty="0" err="1">
                <a:latin typeface="+mj-lt"/>
              </a:rPr>
              <a:t>Jangka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Menengah</a:t>
            </a:r>
            <a:r>
              <a:rPr lang="en-US" dirty="0">
                <a:latin typeface="+mj-lt"/>
              </a:rPr>
              <a:t> Daerah) </a:t>
            </a:r>
            <a:r>
              <a:rPr lang="en-US" dirty="0" err="1">
                <a:latin typeface="+mj-lt"/>
              </a:rPr>
              <a:t>merupakan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penjabaran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dari</a:t>
            </a:r>
            <a:r>
              <a:rPr lang="en-US" dirty="0">
                <a:latin typeface="+mj-lt"/>
              </a:rPr>
              <a:t> RPJPD, </a:t>
            </a:r>
            <a:r>
              <a:rPr lang="en-US" dirty="0" err="1">
                <a:latin typeface="+mj-lt"/>
              </a:rPr>
              <a:t>dokumen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perencanaan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daerah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untuk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periode</a:t>
            </a:r>
            <a:r>
              <a:rPr lang="en-US" dirty="0">
                <a:latin typeface="+mj-lt"/>
              </a:rPr>
              <a:t> 5 (lima) </a:t>
            </a:r>
            <a:r>
              <a:rPr lang="en-US" dirty="0" err="1">
                <a:latin typeface="+mj-lt"/>
              </a:rPr>
              <a:t>tahun</a:t>
            </a:r>
            <a:endParaRPr lang="en-US" dirty="0">
              <a:latin typeface="+mj-lt"/>
            </a:endParaRPr>
          </a:p>
          <a:p>
            <a:r>
              <a:rPr lang="en-US" dirty="0">
                <a:latin typeface="+mj-lt"/>
              </a:rPr>
              <a:t>RPJMD </a:t>
            </a:r>
            <a:r>
              <a:rPr lang="en-US" dirty="0" err="1">
                <a:latin typeface="+mj-lt"/>
              </a:rPr>
              <a:t>disusun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berdasarkan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Rencana</a:t>
            </a:r>
            <a:r>
              <a:rPr lang="en-US" dirty="0">
                <a:latin typeface="+mj-lt"/>
              </a:rPr>
              <a:t> Pembangunan </a:t>
            </a:r>
            <a:r>
              <a:rPr lang="en-US" dirty="0" err="1">
                <a:latin typeface="+mj-lt"/>
              </a:rPr>
              <a:t>Jangka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Menengah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Nasional</a:t>
            </a:r>
            <a:r>
              <a:rPr lang="en-US" dirty="0">
                <a:latin typeface="+mj-lt"/>
              </a:rPr>
              <a:t> (RPJMN). </a:t>
            </a:r>
          </a:p>
          <a:p>
            <a:r>
              <a:rPr lang="en-US" dirty="0">
                <a:latin typeface="+mj-lt"/>
              </a:rPr>
              <a:t>RKPD (</a:t>
            </a:r>
            <a:r>
              <a:rPr lang="en-US" dirty="0" err="1">
                <a:latin typeface="+mj-lt"/>
              </a:rPr>
              <a:t>Rencana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Kerja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Pemerintah</a:t>
            </a:r>
            <a:r>
              <a:rPr lang="en-US" dirty="0">
                <a:latin typeface="+mj-lt"/>
              </a:rPr>
              <a:t> Daerah) </a:t>
            </a:r>
            <a:r>
              <a:rPr lang="en-US" dirty="0" err="1">
                <a:latin typeface="+mj-lt"/>
              </a:rPr>
              <a:t>merupakan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penjabaran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dari</a:t>
            </a:r>
            <a:r>
              <a:rPr lang="en-US" dirty="0">
                <a:latin typeface="+mj-lt"/>
              </a:rPr>
              <a:t> RPJMD. RKPD </a:t>
            </a:r>
            <a:r>
              <a:rPr lang="en-US" dirty="0" err="1">
                <a:latin typeface="+mj-lt"/>
              </a:rPr>
              <a:t>disusun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selaras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dengan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Rencana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Kerja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Pemerintah</a:t>
            </a:r>
            <a:r>
              <a:rPr lang="en-US" dirty="0">
                <a:latin typeface="+mj-lt"/>
              </a:rPr>
              <a:t> (RKP),  </a:t>
            </a:r>
            <a:r>
              <a:rPr lang="en-US" dirty="0" err="1">
                <a:latin typeface="+mj-lt"/>
              </a:rPr>
              <a:t>adalah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dokumen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perencanaan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daerah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untuk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periode</a:t>
            </a:r>
            <a:r>
              <a:rPr lang="en-US" dirty="0">
                <a:latin typeface="+mj-lt"/>
              </a:rPr>
              <a:t> 1 (</a:t>
            </a:r>
            <a:r>
              <a:rPr lang="en-US" dirty="0" err="1">
                <a:latin typeface="+mj-lt"/>
              </a:rPr>
              <a:t>satu</a:t>
            </a:r>
            <a:r>
              <a:rPr lang="en-US" dirty="0">
                <a:latin typeface="+mj-lt"/>
              </a:rPr>
              <a:t>) </a:t>
            </a:r>
            <a:r>
              <a:rPr lang="en-US" dirty="0" err="1">
                <a:latin typeface="+mj-lt"/>
              </a:rPr>
              <a:t>tahun</a:t>
            </a:r>
            <a:r>
              <a:rPr lang="en-US" dirty="0">
                <a:latin typeface="+mj-lt"/>
              </a:rPr>
              <a:t>. </a:t>
            </a:r>
          </a:p>
          <a:p>
            <a:r>
              <a:rPr lang="en-US" dirty="0">
                <a:latin typeface="+mj-lt"/>
              </a:rPr>
              <a:t>RAPBD (</a:t>
            </a:r>
            <a:r>
              <a:rPr lang="en-US" dirty="0" err="1">
                <a:latin typeface="+mj-lt"/>
              </a:rPr>
              <a:t>Rancangan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Anggaran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Pendapatan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Belanja</a:t>
            </a:r>
            <a:r>
              <a:rPr lang="en-US" dirty="0">
                <a:latin typeface="+mj-lt"/>
              </a:rPr>
              <a:t> Daerah) </a:t>
            </a:r>
            <a:r>
              <a:rPr lang="en-US" dirty="0" err="1">
                <a:latin typeface="+mj-lt"/>
              </a:rPr>
              <a:t>merupakan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penjabaran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dari</a:t>
            </a:r>
            <a:r>
              <a:rPr lang="en-US" dirty="0">
                <a:latin typeface="+mj-lt"/>
              </a:rPr>
              <a:t> RKPD. APBD (</a:t>
            </a:r>
            <a:r>
              <a:rPr lang="en-US" dirty="0" err="1">
                <a:latin typeface="+mj-lt"/>
              </a:rPr>
              <a:t>Anggaran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Pendapatan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Belanja</a:t>
            </a:r>
            <a:r>
              <a:rPr lang="en-US" dirty="0">
                <a:latin typeface="+mj-lt"/>
              </a:rPr>
              <a:t> Daerah) </a:t>
            </a:r>
            <a:r>
              <a:rPr lang="en-US" dirty="0" err="1">
                <a:latin typeface="+mj-lt"/>
              </a:rPr>
              <a:t>merupakan</a:t>
            </a:r>
            <a:r>
              <a:rPr lang="en-US" dirty="0">
                <a:latin typeface="+mj-lt"/>
              </a:rPr>
              <a:t> RAPBD yang </a:t>
            </a:r>
            <a:r>
              <a:rPr lang="en-US" dirty="0" err="1">
                <a:latin typeface="+mj-lt"/>
              </a:rPr>
              <a:t>sudah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disahkan</a:t>
            </a:r>
            <a:endParaRPr lang="en-US" dirty="0">
              <a:latin typeface="+mj-lt"/>
            </a:endParaRPr>
          </a:p>
          <a:p>
            <a:endParaRPr lang="id-ID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8562790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634082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PRINSIP PERENCANAAN PEMBANGUNAN DAERAH</a:t>
            </a:r>
            <a:endParaRPr lang="id-ID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908720"/>
            <a:ext cx="8147248" cy="5472608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400" dirty="0" err="1">
                <a:latin typeface="+mj-lt"/>
              </a:rPr>
              <a:t>Perencanaan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pembangunan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daerah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merupakan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satu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kesatuan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dalam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sistem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perencanaan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pembangunan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nasional</a:t>
            </a:r>
            <a:r>
              <a:rPr lang="en-US" sz="2400" dirty="0">
                <a:latin typeface="+mj-lt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err="1">
                <a:latin typeface="+mj-lt"/>
              </a:rPr>
              <a:t>Perencanaan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pembangunan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daerah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dilakukan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pemerintah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daerah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bersama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para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pemangku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kepentingan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berdasarkan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peran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kewenangan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masing-masing</a:t>
            </a:r>
            <a:r>
              <a:rPr lang="en-US" sz="2400" dirty="0">
                <a:latin typeface="+mj-lt"/>
              </a:rPr>
              <a:t>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Perencanaan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pembangunan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daerah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mengintegrasikan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rencana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tata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ruang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dengan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rencana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pembangunan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daerah</a:t>
            </a:r>
            <a:r>
              <a:rPr lang="en-US" sz="2400" dirty="0">
                <a:latin typeface="+mj-lt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Perencanaan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pembangunan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daerah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dilaksanakan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berdasarkan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kondisi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potensi</a:t>
            </a:r>
            <a:r>
              <a:rPr lang="en-US" sz="2400" dirty="0">
                <a:latin typeface="+mj-lt"/>
              </a:rPr>
              <a:t> yang </a:t>
            </a:r>
            <a:r>
              <a:rPr lang="en-US" sz="2400" dirty="0" err="1">
                <a:latin typeface="+mj-lt"/>
              </a:rPr>
              <a:t>dimiliki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masing-masing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daerah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sesuai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dinamika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perkembangan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daerah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nasional</a:t>
            </a:r>
            <a:r>
              <a:rPr lang="en-US" sz="2400" dirty="0">
                <a:latin typeface="+mj-lt"/>
              </a:rPr>
              <a:t>. </a:t>
            </a:r>
            <a:r>
              <a:rPr lang="en-US" sz="2400" dirty="0" err="1">
                <a:latin typeface="+mj-lt"/>
              </a:rPr>
              <a:t>Perencanaan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pembangunan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daerah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dirumuskan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secara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transparan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responsif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efisien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efektif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akuntabel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partisipatif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terukur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berkeadilan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berkelanjutan</a:t>
            </a:r>
            <a:endParaRPr lang="en-US" sz="2400" dirty="0">
              <a:latin typeface="+mj-lt"/>
            </a:endParaRPr>
          </a:p>
          <a:p>
            <a:endParaRPr lang="id-ID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861808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922114"/>
          </a:xfrm>
        </p:spPr>
        <p:txBody>
          <a:bodyPr>
            <a:normAutofit fontScale="90000"/>
          </a:bodyPr>
          <a:lstStyle/>
          <a:p>
            <a:r>
              <a:rPr lang="en-US" sz="3200" b="1" dirty="0" err="1" smtClean="0">
                <a:cs typeface="Arial" pitchFamily="34" charset="0"/>
              </a:rPr>
              <a:t>Prinsip-Prinsip</a:t>
            </a:r>
            <a:r>
              <a:rPr lang="en-US" sz="3200" b="1" dirty="0" smtClean="0">
                <a:cs typeface="Arial" pitchFamily="34" charset="0"/>
              </a:rPr>
              <a:t> </a:t>
            </a:r>
            <a:r>
              <a:rPr lang="en-US" sz="3200" b="1" dirty="0" err="1" smtClean="0">
                <a:cs typeface="Arial" pitchFamily="34" charset="0"/>
              </a:rPr>
              <a:t>Penyusunan</a:t>
            </a:r>
            <a:r>
              <a:rPr lang="en-US" sz="3200" b="1" dirty="0" smtClean="0">
                <a:cs typeface="Arial" pitchFamily="34" charset="0"/>
              </a:rPr>
              <a:t> RPJMD </a:t>
            </a:r>
            <a:r>
              <a:rPr lang="id-ID" sz="3200" b="1" dirty="0" smtClean="0">
                <a:cs typeface="Arial" pitchFamily="34" charset="0"/>
              </a:rPr>
              <a:t/>
            </a:r>
            <a:br>
              <a:rPr lang="id-ID" sz="3200" b="1" dirty="0" smtClean="0">
                <a:cs typeface="Arial" pitchFamily="34" charset="0"/>
              </a:rPr>
            </a:br>
            <a:r>
              <a:rPr lang="id-ID" sz="3200" b="1" dirty="0" smtClean="0">
                <a:cs typeface="Arial" pitchFamily="34" charset="0"/>
              </a:rPr>
              <a:t>menurut </a:t>
            </a:r>
            <a:r>
              <a:rPr lang="en-US" sz="3200" b="1" dirty="0" smtClean="0">
                <a:cs typeface="Arial" pitchFamily="34" charset="0"/>
              </a:rPr>
              <a:t>UU </a:t>
            </a:r>
            <a:r>
              <a:rPr lang="en-US" sz="3200" b="1" dirty="0" smtClean="0">
                <a:cs typeface="Arial" pitchFamily="34" charset="0"/>
              </a:rPr>
              <a:t>25/2004</a:t>
            </a:r>
            <a:endParaRPr lang="id-ID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340768"/>
            <a:ext cx="8291264" cy="5040560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n-US" sz="11200" b="1" dirty="0">
                <a:latin typeface="+mj-lt"/>
                <a:cs typeface="Arial" pitchFamily="34" charset="0"/>
              </a:rPr>
              <a:t>1.Strategis</a:t>
            </a:r>
            <a:r>
              <a:rPr lang="en-US" sz="11200" dirty="0">
                <a:latin typeface="+mj-lt"/>
                <a:cs typeface="Arial" pitchFamily="34" charset="0"/>
              </a:rPr>
              <a:t/>
            </a:r>
            <a:br>
              <a:rPr lang="en-US" sz="11200" dirty="0">
                <a:latin typeface="+mj-lt"/>
                <a:cs typeface="Arial" pitchFamily="34" charset="0"/>
              </a:rPr>
            </a:br>
            <a:r>
              <a:rPr lang="en-US" sz="11200" dirty="0">
                <a:latin typeface="+mj-lt"/>
                <a:cs typeface="Arial" pitchFamily="34" charset="0"/>
              </a:rPr>
              <a:t>RPJMD </a:t>
            </a:r>
            <a:r>
              <a:rPr lang="en-US" sz="11200" dirty="0" err="1">
                <a:latin typeface="+mj-lt"/>
                <a:cs typeface="Arial" pitchFamily="34" charset="0"/>
              </a:rPr>
              <a:t>harus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erat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kaitannya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dengan</a:t>
            </a:r>
            <a:r>
              <a:rPr lang="en-US" sz="11200" dirty="0">
                <a:latin typeface="+mj-lt"/>
                <a:cs typeface="Arial" pitchFamily="34" charset="0"/>
              </a:rPr>
              <a:t> proses </a:t>
            </a:r>
            <a:r>
              <a:rPr lang="en-US" sz="11200" dirty="0" err="1">
                <a:latin typeface="+mj-lt"/>
                <a:cs typeface="Arial" pitchFamily="34" charset="0"/>
              </a:rPr>
              <a:t>penetapan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kearah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mana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daerah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akan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diarahkan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pengembangannya</a:t>
            </a:r>
            <a:endParaRPr lang="en-US" sz="11200" dirty="0">
              <a:latin typeface="+mj-lt"/>
              <a:cs typeface="Arial" pitchFamily="34" charset="0"/>
            </a:endParaRPr>
          </a:p>
          <a:p>
            <a:pPr>
              <a:buNone/>
            </a:pPr>
            <a:r>
              <a:rPr lang="en-US" sz="11200" dirty="0">
                <a:latin typeface="+mj-lt"/>
                <a:cs typeface="Arial" pitchFamily="34" charset="0"/>
              </a:rPr>
              <a:t>     </a:t>
            </a:r>
            <a:r>
              <a:rPr lang="en-US" sz="11200" dirty="0" err="1">
                <a:latin typeface="+mj-lt"/>
                <a:cs typeface="Arial" pitchFamily="34" charset="0"/>
              </a:rPr>
              <a:t>dan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apa</a:t>
            </a:r>
            <a:r>
              <a:rPr lang="en-US" sz="11200" dirty="0">
                <a:latin typeface="+mj-lt"/>
                <a:cs typeface="Arial" pitchFamily="34" charset="0"/>
              </a:rPr>
              <a:t> yang </a:t>
            </a:r>
            <a:r>
              <a:rPr lang="en-US" sz="11200" dirty="0" err="1">
                <a:latin typeface="+mj-lt"/>
                <a:cs typeface="Arial" pitchFamily="34" charset="0"/>
              </a:rPr>
              <a:t>hendak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dicapai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dalam</a:t>
            </a:r>
            <a:r>
              <a:rPr lang="en-US" sz="11200" dirty="0">
                <a:latin typeface="+mj-lt"/>
                <a:cs typeface="Arial" pitchFamily="34" charset="0"/>
              </a:rPr>
              <a:t> 5 </a:t>
            </a:r>
            <a:r>
              <a:rPr lang="en-US" sz="11200" dirty="0" err="1">
                <a:latin typeface="+mj-lt"/>
                <a:cs typeface="Arial" pitchFamily="34" charset="0"/>
              </a:rPr>
              <a:t>tahun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mendatang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bagaimana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mencapainya</a:t>
            </a:r>
            <a:r>
              <a:rPr lang="en-US" sz="11200" dirty="0">
                <a:latin typeface="+mj-lt"/>
                <a:cs typeface="Arial" pitchFamily="34" charset="0"/>
              </a:rPr>
              <a:t> , </a:t>
            </a:r>
            <a:r>
              <a:rPr lang="en-US" sz="11200" dirty="0" err="1" smtClean="0">
                <a:latin typeface="+mj-lt"/>
                <a:cs typeface="Arial" pitchFamily="34" charset="0"/>
              </a:rPr>
              <a:t>langkah</a:t>
            </a:r>
            <a:r>
              <a:rPr lang="id-ID" sz="11200" dirty="0" smtClean="0">
                <a:latin typeface="+mj-lt"/>
                <a:cs typeface="Arial" pitchFamily="34" charset="0"/>
              </a:rPr>
              <a:t> </a:t>
            </a:r>
            <a:r>
              <a:rPr lang="en-US" sz="11200" dirty="0" smtClean="0">
                <a:latin typeface="+mj-lt"/>
                <a:cs typeface="Arial" pitchFamily="34" charset="0"/>
              </a:rPr>
              <a:t>-</a:t>
            </a:r>
            <a:r>
              <a:rPr lang="en-US" sz="11200" dirty="0" err="1">
                <a:latin typeface="+mj-lt"/>
                <a:cs typeface="Arial" pitchFamily="34" charset="0"/>
              </a:rPr>
              <a:t>langkah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strategis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apa</a:t>
            </a:r>
            <a:r>
              <a:rPr lang="en-US" sz="11200" dirty="0">
                <a:latin typeface="+mj-lt"/>
                <a:cs typeface="Arial" pitchFamily="34" charset="0"/>
              </a:rPr>
              <a:t> yang </a:t>
            </a:r>
            <a:r>
              <a:rPr lang="en-US" sz="11200" dirty="0" err="1">
                <a:latin typeface="+mj-lt"/>
                <a:cs typeface="Arial" pitchFamily="34" charset="0"/>
              </a:rPr>
              <a:t>perlu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dilakukan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untuk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mencapai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tujuan</a:t>
            </a:r>
            <a:r>
              <a:rPr lang="en-US" sz="11200" dirty="0">
                <a:latin typeface="+mj-lt"/>
                <a:cs typeface="Arial" pitchFamily="34" charset="0"/>
              </a:rPr>
              <a:t>.</a:t>
            </a:r>
            <a:r>
              <a:rPr lang="en-US" sz="11200" b="1" dirty="0">
                <a:latin typeface="+mj-lt"/>
                <a:cs typeface="Arial" pitchFamily="34" charset="0"/>
              </a:rPr>
              <a:t> .</a:t>
            </a:r>
          </a:p>
          <a:p>
            <a:pPr>
              <a:buNone/>
            </a:pPr>
            <a:r>
              <a:rPr lang="en-US" sz="11200" b="1" dirty="0">
                <a:latin typeface="+mj-lt"/>
                <a:cs typeface="Arial" pitchFamily="34" charset="0"/>
              </a:rPr>
              <a:t>2.  </a:t>
            </a:r>
            <a:r>
              <a:rPr lang="en-US" sz="11200" b="1" dirty="0" err="1">
                <a:latin typeface="+mj-lt"/>
                <a:cs typeface="Arial" pitchFamily="34" charset="0"/>
              </a:rPr>
              <a:t>Demokratis</a:t>
            </a:r>
            <a:r>
              <a:rPr lang="en-US" sz="11200" b="1" dirty="0">
                <a:latin typeface="+mj-lt"/>
                <a:cs typeface="Arial" pitchFamily="34" charset="0"/>
              </a:rPr>
              <a:t> </a:t>
            </a:r>
            <a:r>
              <a:rPr lang="en-US" sz="11200" b="1" dirty="0" err="1">
                <a:latin typeface="+mj-lt"/>
                <a:cs typeface="Arial" pitchFamily="34" charset="0"/>
              </a:rPr>
              <a:t>dan</a:t>
            </a:r>
            <a:r>
              <a:rPr lang="en-US" sz="11200" b="1" dirty="0">
                <a:latin typeface="+mj-lt"/>
                <a:cs typeface="Arial" pitchFamily="34" charset="0"/>
              </a:rPr>
              <a:t> </a:t>
            </a:r>
            <a:r>
              <a:rPr lang="en-US" sz="11200" b="1" dirty="0" err="1">
                <a:latin typeface="+mj-lt"/>
                <a:cs typeface="Arial" pitchFamily="34" charset="0"/>
              </a:rPr>
              <a:t>Partisipatif</a:t>
            </a:r>
            <a:r>
              <a:rPr lang="en-US" sz="11200" b="1" dirty="0">
                <a:latin typeface="+mj-lt"/>
                <a:cs typeface="Arial" pitchFamily="34" charset="0"/>
              </a:rPr>
              <a:t> </a:t>
            </a:r>
            <a:r>
              <a:rPr lang="en-US" sz="11200" b="1" dirty="0">
                <a:latin typeface="+mj-lt"/>
                <a:cs typeface="Arial" pitchFamily="34" charset="0"/>
                <a:sym typeface="Wingdings" pitchFamily="2" charset="2"/>
              </a:rPr>
              <a:t></a:t>
            </a:r>
            <a:r>
              <a:rPr lang="en-US" sz="11200" b="1" dirty="0">
                <a:latin typeface="+mj-lt"/>
                <a:cs typeface="Arial" pitchFamily="34" charset="0"/>
              </a:rPr>
              <a:t> </a:t>
            </a:r>
            <a:r>
              <a:rPr lang="en-US" sz="11200" b="1" dirty="0" err="1">
                <a:latin typeface="+mj-lt"/>
                <a:cs typeface="Arial" pitchFamily="34" charset="0"/>
              </a:rPr>
              <a:t>voice,akses</a:t>
            </a:r>
            <a:r>
              <a:rPr lang="en-US" sz="11200" b="1" dirty="0">
                <a:latin typeface="+mj-lt"/>
                <a:cs typeface="Arial" pitchFamily="34" charset="0"/>
              </a:rPr>
              <a:t>, control stakeholder</a:t>
            </a:r>
            <a:r>
              <a:rPr lang="en-US" sz="11200" dirty="0">
                <a:latin typeface="+mj-lt"/>
                <a:cs typeface="Arial" pitchFamily="34" charset="0"/>
              </a:rPr>
              <a:t/>
            </a:r>
            <a:br>
              <a:rPr lang="en-US" sz="11200" dirty="0">
                <a:latin typeface="+mj-lt"/>
                <a:cs typeface="Arial" pitchFamily="34" charset="0"/>
              </a:rPr>
            </a:br>
            <a:r>
              <a:rPr lang="en-US" sz="11200" dirty="0" err="1">
                <a:latin typeface="+mj-lt"/>
                <a:cs typeface="Arial" pitchFamily="34" charset="0"/>
              </a:rPr>
              <a:t>Penyusunan</a:t>
            </a:r>
            <a:r>
              <a:rPr lang="en-US" sz="11200" dirty="0">
                <a:latin typeface="+mj-lt"/>
                <a:cs typeface="Arial" pitchFamily="34" charset="0"/>
              </a:rPr>
              <a:t> RPJMD </a:t>
            </a:r>
            <a:r>
              <a:rPr lang="en-US" sz="11200" dirty="0" err="1">
                <a:latin typeface="+mj-lt"/>
                <a:cs typeface="Arial" pitchFamily="34" charset="0"/>
              </a:rPr>
              <a:t>perlu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dilaksanakan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secara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transparan</a:t>
            </a:r>
            <a:r>
              <a:rPr lang="en-US" sz="11200" dirty="0">
                <a:latin typeface="+mj-lt"/>
                <a:cs typeface="Arial" pitchFamily="34" charset="0"/>
              </a:rPr>
              <a:t> , </a:t>
            </a:r>
            <a:r>
              <a:rPr lang="en-US" sz="11200" dirty="0" err="1">
                <a:latin typeface="+mj-lt"/>
                <a:cs typeface="Arial" pitchFamily="34" charset="0"/>
              </a:rPr>
              <a:t>akuntabel</a:t>
            </a:r>
            <a:r>
              <a:rPr lang="en-US" sz="11200" dirty="0">
                <a:latin typeface="+mj-lt"/>
                <a:cs typeface="Arial" pitchFamily="34" charset="0"/>
              </a:rPr>
              <a:t> &amp; </a:t>
            </a:r>
            <a:r>
              <a:rPr lang="en-US" sz="11200" dirty="0" err="1">
                <a:latin typeface="+mj-lt"/>
                <a:cs typeface="Arial" pitchFamily="34" charset="0"/>
              </a:rPr>
              <a:t>melibatkan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masyarakat</a:t>
            </a:r>
            <a:r>
              <a:rPr lang="en-US" sz="11200" dirty="0">
                <a:latin typeface="+mj-lt"/>
                <a:cs typeface="Arial" pitchFamily="34" charset="0"/>
              </a:rPr>
              <a:t>/ </a:t>
            </a:r>
            <a:r>
              <a:rPr lang="en-US" sz="11200" dirty="0" err="1">
                <a:latin typeface="+mj-lt"/>
                <a:cs typeface="Arial" pitchFamily="34" charset="0"/>
              </a:rPr>
              <a:t>seluruh</a:t>
            </a:r>
            <a:r>
              <a:rPr lang="en-US" sz="11200" dirty="0">
                <a:latin typeface="+mj-lt"/>
                <a:cs typeface="Arial" pitchFamily="34" charset="0"/>
              </a:rPr>
              <a:t> stakeholder </a:t>
            </a:r>
            <a:r>
              <a:rPr lang="en-US" sz="11200" dirty="0" err="1">
                <a:latin typeface="+mj-lt"/>
                <a:cs typeface="Arial" pitchFamily="34" charset="0"/>
              </a:rPr>
              <a:t>dlm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pengambilan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keputusan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perencanaan</a:t>
            </a:r>
            <a:r>
              <a:rPr lang="en-US" sz="11200" dirty="0">
                <a:latin typeface="+mj-lt"/>
                <a:cs typeface="Arial" pitchFamily="34" charset="0"/>
              </a:rPr>
              <a:t> di </a:t>
            </a:r>
            <a:r>
              <a:rPr lang="en-US" sz="11200" dirty="0" err="1">
                <a:latin typeface="+mj-lt"/>
                <a:cs typeface="Arial" pitchFamily="34" charset="0"/>
              </a:rPr>
              <a:t>semua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tahapan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Perencanaan</a:t>
            </a:r>
            <a:r>
              <a:rPr lang="en-US" sz="11200" dirty="0">
                <a:latin typeface="+mj-lt"/>
                <a:cs typeface="Arial" pitchFamily="34" charset="0"/>
              </a:rPr>
              <a:t>.</a:t>
            </a:r>
          </a:p>
          <a:p>
            <a:endParaRPr lang="en-US" sz="11200" dirty="0">
              <a:latin typeface="+mj-lt"/>
            </a:endParaRP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7040651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490066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052736"/>
            <a:ext cx="8075240" cy="5073427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3000" b="1" dirty="0" err="1">
                <a:latin typeface="+mj-lt"/>
                <a:cs typeface="Arial" pitchFamily="34" charset="0"/>
              </a:rPr>
              <a:t>Politis</a:t>
            </a:r>
            <a:r>
              <a:rPr lang="en-US" sz="3000" dirty="0">
                <a:latin typeface="+mj-lt"/>
                <a:cs typeface="Arial" pitchFamily="34" charset="0"/>
              </a:rPr>
              <a:t/>
            </a:r>
            <a:br>
              <a:rPr lang="en-US" sz="3000" dirty="0">
                <a:latin typeface="+mj-lt"/>
                <a:cs typeface="Arial" pitchFamily="34" charset="0"/>
              </a:rPr>
            </a:br>
            <a:r>
              <a:rPr lang="en-US" sz="3000" dirty="0" err="1">
                <a:latin typeface="+mj-lt"/>
                <a:cs typeface="Arial" pitchFamily="34" charset="0"/>
              </a:rPr>
              <a:t>Penyusunan</a:t>
            </a:r>
            <a:r>
              <a:rPr lang="en-US" sz="3000" dirty="0">
                <a:latin typeface="+mj-lt"/>
                <a:cs typeface="Arial" pitchFamily="34" charset="0"/>
              </a:rPr>
              <a:t> RPJMD  </a:t>
            </a:r>
            <a:r>
              <a:rPr lang="en-US" sz="3000" dirty="0" err="1">
                <a:latin typeface="+mj-lt"/>
                <a:cs typeface="Arial" pitchFamily="34" charset="0"/>
              </a:rPr>
              <a:t>perlu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melibatkan</a:t>
            </a:r>
            <a:r>
              <a:rPr lang="en-US" sz="3000" dirty="0">
                <a:latin typeface="+mj-lt"/>
                <a:cs typeface="Arial" pitchFamily="34" charset="0"/>
              </a:rPr>
              <a:t> proses </a:t>
            </a:r>
            <a:r>
              <a:rPr lang="en-US" sz="3000" dirty="0" err="1">
                <a:latin typeface="+mj-lt"/>
                <a:cs typeface="Arial" pitchFamily="34" charset="0"/>
              </a:rPr>
              <a:t>konsultasi</a:t>
            </a:r>
            <a:r>
              <a:rPr lang="en-US" sz="3000" dirty="0">
                <a:latin typeface="+mj-lt"/>
                <a:cs typeface="Arial" pitchFamily="34" charset="0"/>
              </a:rPr>
              <a:t>  </a:t>
            </a:r>
            <a:r>
              <a:rPr lang="en-US" sz="3000" dirty="0" err="1">
                <a:latin typeface="+mj-lt"/>
                <a:cs typeface="Arial" pitchFamily="34" charset="0"/>
              </a:rPr>
              <a:t>kkuatan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politik</a:t>
            </a:r>
            <a:r>
              <a:rPr lang="en-US" sz="3000" dirty="0">
                <a:latin typeface="+mj-lt"/>
                <a:cs typeface="Arial" pitchFamily="34" charset="0"/>
              </a:rPr>
              <a:t>, </a:t>
            </a:r>
            <a:r>
              <a:rPr lang="en-US" sz="3000" dirty="0" err="1">
                <a:latin typeface="+mj-lt"/>
                <a:cs typeface="Arial" pitchFamily="34" charset="0"/>
              </a:rPr>
              <a:t>trutama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Kepala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DaerahTerpilih</a:t>
            </a:r>
            <a:r>
              <a:rPr lang="en-US" sz="3000" dirty="0">
                <a:latin typeface="+mj-lt"/>
                <a:cs typeface="Arial" pitchFamily="34" charset="0"/>
              </a:rPr>
              <a:t> dg </a:t>
            </a:r>
            <a:r>
              <a:rPr lang="en-US" sz="3000" b="1" dirty="0">
                <a:latin typeface="+mj-lt"/>
                <a:cs typeface="Arial" pitchFamily="34" charset="0"/>
              </a:rPr>
              <a:t>DPRD</a:t>
            </a:r>
          </a:p>
          <a:p>
            <a:pPr>
              <a:buNone/>
            </a:pPr>
            <a:r>
              <a:rPr lang="en-US" sz="3000" b="1" dirty="0">
                <a:latin typeface="+mj-lt"/>
                <a:cs typeface="Arial" pitchFamily="34" charset="0"/>
              </a:rPr>
              <a:t>4. </a:t>
            </a:r>
            <a:r>
              <a:rPr lang="en-US" sz="3000" b="1" dirty="0" err="1">
                <a:latin typeface="+mj-lt"/>
                <a:cs typeface="Arial" pitchFamily="34" charset="0"/>
              </a:rPr>
              <a:t>Perencanaan</a:t>
            </a:r>
            <a:r>
              <a:rPr lang="en-US" sz="3000" b="1" dirty="0">
                <a:latin typeface="+mj-lt"/>
                <a:cs typeface="Arial" pitchFamily="34" charset="0"/>
              </a:rPr>
              <a:t> Bottom-up</a:t>
            </a:r>
            <a:r>
              <a:rPr lang="en-US" sz="3000" dirty="0">
                <a:latin typeface="+mj-lt"/>
                <a:cs typeface="Arial" pitchFamily="34" charset="0"/>
              </a:rPr>
              <a:t/>
            </a:r>
            <a:br>
              <a:rPr lang="en-US" sz="3000" dirty="0">
                <a:latin typeface="+mj-lt"/>
                <a:cs typeface="Arial" pitchFamily="34" charset="0"/>
              </a:rPr>
            </a:br>
            <a:r>
              <a:rPr lang="en-US" sz="3000" dirty="0" err="1">
                <a:latin typeface="+mj-lt"/>
                <a:cs typeface="Arial" pitchFamily="34" charset="0"/>
              </a:rPr>
              <a:t>Aspirasi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dan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kebutuhan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masyarakat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perlu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untuk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diperhatikan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dalam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penyusunan</a:t>
            </a:r>
            <a:r>
              <a:rPr lang="en-US" sz="3000" dirty="0">
                <a:latin typeface="+mj-lt"/>
                <a:cs typeface="Arial" pitchFamily="34" charset="0"/>
              </a:rPr>
              <a:t> RPJMD.</a:t>
            </a:r>
          </a:p>
          <a:p>
            <a:pPr>
              <a:buNone/>
            </a:pPr>
            <a:r>
              <a:rPr lang="en-US" sz="3000" b="1" dirty="0">
                <a:latin typeface="+mj-lt"/>
                <a:cs typeface="Arial" pitchFamily="34" charset="0"/>
              </a:rPr>
              <a:t>5. </a:t>
            </a:r>
            <a:r>
              <a:rPr lang="en-US" sz="3000" b="1" dirty="0" err="1">
                <a:latin typeface="+mj-lt"/>
                <a:cs typeface="Arial" pitchFamily="34" charset="0"/>
              </a:rPr>
              <a:t>PerencanaanTop</a:t>
            </a:r>
            <a:r>
              <a:rPr lang="en-US" sz="3000" b="1" dirty="0">
                <a:latin typeface="+mj-lt"/>
                <a:cs typeface="Arial" pitchFamily="34" charset="0"/>
              </a:rPr>
              <a:t> Down</a:t>
            </a:r>
            <a:r>
              <a:rPr lang="en-US" sz="3000" dirty="0">
                <a:latin typeface="+mj-lt"/>
                <a:cs typeface="Arial" pitchFamily="34" charset="0"/>
              </a:rPr>
              <a:t/>
            </a:r>
            <a:br>
              <a:rPr lang="en-US" sz="3000" dirty="0">
                <a:latin typeface="+mj-lt"/>
                <a:cs typeface="Arial" pitchFamily="34" charset="0"/>
              </a:rPr>
            </a:br>
            <a:r>
              <a:rPr lang="en-US" sz="3000" dirty="0" err="1">
                <a:latin typeface="+mj-lt"/>
                <a:cs typeface="Arial" pitchFamily="34" charset="0"/>
              </a:rPr>
              <a:t>Bahwa</a:t>
            </a:r>
            <a:r>
              <a:rPr lang="en-US" sz="3000" dirty="0">
                <a:latin typeface="+mj-lt"/>
                <a:cs typeface="Arial" pitchFamily="34" charset="0"/>
              </a:rPr>
              <a:t> proses </a:t>
            </a:r>
            <a:r>
              <a:rPr lang="en-US" sz="3000" dirty="0" err="1">
                <a:latin typeface="+mj-lt"/>
                <a:cs typeface="Arial" pitchFamily="34" charset="0"/>
              </a:rPr>
              <a:t>penyusunan</a:t>
            </a:r>
            <a:r>
              <a:rPr lang="en-US" sz="3000" dirty="0">
                <a:latin typeface="+mj-lt"/>
                <a:cs typeface="Arial" pitchFamily="34" charset="0"/>
              </a:rPr>
              <a:t> RPJMD </a:t>
            </a:r>
            <a:r>
              <a:rPr lang="en-US" sz="3000" dirty="0" err="1">
                <a:latin typeface="+mj-lt"/>
                <a:cs typeface="Arial" pitchFamily="34" charset="0"/>
              </a:rPr>
              <a:t>perlu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ada</a:t>
            </a:r>
            <a:r>
              <a:rPr lang="en-US" sz="3000" dirty="0">
                <a:latin typeface="+mj-lt"/>
                <a:cs typeface="Arial" pitchFamily="34" charset="0"/>
              </a:rPr>
              <a:t>  </a:t>
            </a:r>
            <a:r>
              <a:rPr lang="en-US" sz="3000" dirty="0" err="1">
                <a:latin typeface="+mj-lt"/>
                <a:cs typeface="Arial" pitchFamily="34" charset="0"/>
              </a:rPr>
              <a:t>sinergi</a:t>
            </a:r>
            <a:r>
              <a:rPr lang="en-US" sz="3000" dirty="0">
                <a:latin typeface="+mj-lt"/>
                <a:cs typeface="Arial" pitchFamily="34" charset="0"/>
              </a:rPr>
              <a:t> dg </a:t>
            </a:r>
            <a:r>
              <a:rPr lang="en-US" sz="3000" dirty="0" err="1">
                <a:latin typeface="+mj-lt"/>
                <a:cs typeface="Arial" pitchFamily="34" charset="0"/>
              </a:rPr>
              <a:t>rencana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strategis</a:t>
            </a:r>
            <a:r>
              <a:rPr lang="en-US" sz="3000" dirty="0">
                <a:latin typeface="+mj-lt"/>
                <a:cs typeface="Arial" pitchFamily="34" charset="0"/>
              </a:rPr>
              <a:t> di </a:t>
            </a:r>
            <a:r>
              <a:rPr lang="en-US" sz="3000" dirty="0" err="1">
                <a:latin typeface="+mj-lt"/>
                <a:cs typeface="Arial" pitchFamily="34" charset="0"/>
              </a:rPr>
              <a:t>atasnya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yaitu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Rencana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Jangka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Panjang</a:t>
            </a:r>
            <a:r>
              <a:rPr lang="en-US" sz="3000" dirty="0">
                <a:latin typeface="+mj-lt"/>
                <a:cs typeface="Arial" pitchFamily="34" charset="0"/>
              </a:rPr>
              <a:t> Daerah (RPJPD) </a:t>
            </a:r>
            <a:r>
              <a:rPr lang="en-US" sz="3000" dirty="0" err="1">
                <a:latin typeface="+mj-lt"/>
                <a:cs typeface="Arial" pitchFamily="34" charset="0"/>
              </a:rPr>
              <a:t>dan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Rencana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Jangka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Menengah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Nasional</a:t>
            </a:r>
            <a:r>
              <a:rPr lang="en-US" sz="3000" dirty="0">
                <a:latin typeface="+mj-lt"/>
                <a:cs typeface="Arial" pitchFamily="34" charset="0"/>
              </a:rPr>
              <a:t> (</a:t>
            </a:r>
            <a:r>
              <a:rPr lang="en-US" sz="3000" b="1" dirty="0">
                <a:latin typeface="+mj-lt"/>
                <a:cs typeface="Arial" pitchFamily="34" charset="0"/>
              </a:rPr>
              <a:t>RPJM </a:t>
            </a:r>
            <a:r>
              <a:rPr lang="en-US" sz="3000" b="1" dirty="0" err="1">
                <a:latin typeface="+mj-lt"/>
                <a:cs typeface="Arial" pitchFamily="34" charset="0"/>
              </a:rPr>
              <a:t>Nasional</a:t>
            </a:r>
            <a:r>
              <a:rPr lang="en-US" sz="3000" dirty="0">
                <a:latin typeface="+mj-lt"/>
                <a:cs typeface="Arial" pitchFamily="34" charset="0"/>
              </a:rPr>
              <a:t>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69269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274638"/>
            <a:ext cx="7931224" cy="706090"/>
          </a:xfrm>
        </p:spPr>
        <p:txBody>
          <a:bodyPr>
            <a:normAutofit/>
          </a:bodyPr>
          <a:lstStyle/>
          <a:p>
            <a:r>
              <a:rPr lang="en-US" sz="3600" b="1" dirty="0" err="1" smtClean="0">
                <a:cs typeface="Arial" pitchFamily="34" charset="0"/>
              </a:rPr>
              <a:t>Rencana</a:t>
            </a:r>
            <a:r>
              <a:rPr lang="en-US" sz="3600" b="1" dirty="0" smtClean="0">
                <a:cs typeface="Arial" pitchFamily="34" charset="0"/>
              </a:rPr>
              <a:t> </a:t>
            </a:r>
            <a:r>
              <a:rPr lang="en-US" sz="3600" b="1" dirty="0" err="1" smtClean="0">
                <a:cs typeface="Arial" pitchFamily="34" charset="0"/>
              </a:rPr>
              <a:t>Jangka</a:t>
            </a:r>
            <a:r>
              <a:rPr lang="en-US" sz="3600" b="1" dirty="0" smtClean="0">
                <a:cs typeface="Arial" pitchFamily="34" charset="0"/>
              </a:rPr>
              <a:t> </a:t>
            </a:r>
            <a:r>
              <a:rPr lang="en-US" sz="3600" b="1" dirty="0" err="1" smtClean="0">
                <a:cs typeface="Arial" pitchFamily="34" charset="0"/>
              </a:rPr>
              <a:t>Panjang</a:t>
            </a:r>
            <a:r>
              <a:rPr lang="en-US" sz="3600" b="1" dirty="0" smtClean="0">
                <a:cs typeface="Arial" pitchFamily="34" charset="0"/>
              </a:rPr>
              <a:t> Daerah</a:t>
            </a:r>
            <a:endParaRPr lang="id-ID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340768"/>
            <a:ext cx="8075240" cy="5112568"/>
          </a:xfrm>
        </p:spPr>
        <p:txBody>
          <a:bodyPr>
            <a:noAutofit/>
          </a:bodyPr>
          <a:lstStyle/>
          <a:p>
            <a:pPr lvl="0"/>
            <a:r>
              <a:rPr lang="en-US" sz="2800" dirty="0" err="1">
                <a:latin typeface="+mj-lt"/>
                <a:cs typeface="Arial" pitchFamily="34" charset="0"/>
              </a:rPr>
              <a:t>Rencana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Jangka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Panjang</a:t>
            </a:r>
            <a:r>
              <a:rPr lang="en-US" sz="2800" dirty="0">
                <a:latin typeface="+mj-lt"/>
                <a:cs typeface="Arial" pitchFamily="34" charset="0"/>
              </a:rPr>
              <a:t> Daerah </a:t>
            </a:r>
            <a:r>
              <a:rPr lang="en-US" sz="2800" b="1" dirty="0">
                <a:latin typeface="+mj-lt"/>
                <a:cs typeface="Arial" pitchFamily="34" charset="0"/>
              </a:rPr>
              <a:t>( RPJPD) </a:t>
            </a:r>
            <a:r>
              <a:rPr lang="en-US" sz="2800" dirty="0" err="1">
                <a:latin typeface="+mj-lt"/>
                <a:cs typeface="Arial" pitchFamily="34" charset="0"/>
              </a:rPr>
              <a:t>dokumen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rencana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resmi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daerah</a:t>
            </a:r>
            <a:r>
              <a:rPr lang="en-US" sz="2800" dirty="0">
                <a:latin typeface="+mj-lt"/>
                <a:cs typeface="Arial" pitchFamily="34" charset="0"/>
              </a:rPr>
              <a:t> yang </a:t>
            </a:r>
            <a:r>
              <a:rPr lang="en-US" sz="2800" dirty="0" err="1">
                <a:latin typeface="+mj-lt"/>
                <a:cs typeface="Arial" pitchFamily="34" charset="0"/>
              </a:rPr>
              <a:t>dipersyaratkan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id-ID" sz="2800" dirty="0" smtClean="0">
                <a:latin typeface="+mj-lt"/>
                <a:cs typeface="Arial" pitchFamily="34" charset="0"/>
              </a:rPr>
              <a:t>untuk </a:t>
            </a:r>
            <a:r>
              <a:rPr lang="en-US" sz="2800" dirty="0" err="1" smtClean="0">
                <a:latin typeface="+mj-lt"/>
                <a:cs typeface="Arial" pitchFamily="34" charset="0"/>
              </a:rPr>
              <a:t>mengarahkan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pembangunan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daerah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dalam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jangka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waktu</a:t>
            </a:r>
            <a:r>
              <a:rPr lang="en-US" sz="2800" dirty="0">
                <a:latin typeface="+mj-lt"/>
                <a:cs typeface="Arial" pitchFamily="34" charset="0"/>
              </a:rPr>
              <a:t> 20  </a:t>
            </a:r>
            <a:r>
              <a:rPr lang="en-US" sz="2800" dirty="0" err="1">
                <a:latin typeface="+mj-lt"/>
                <a:cs typeface="Arial" pitchFamily="34" charset="0"/>
              </a:rPr>
              <a:t>tahun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ke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depan</a:t>
            </a:r>
            <a:r>
              <a:rPr lang="en-US" sz="2800" dirty="0">
                <a:latin typeface="+mj-lt"/>
                <a:cs typeface="Arial" pitchFamily="34" charset="0"/>
              </a:rPr>
              <a:t>.</a:t>
            </a:r>
          </a:p>
          <a:p>
            <a:pPr lvl="0"/>
            <a:r>
              <a:rPr lang="en-US" sz="2800" b="1" dirty="0">
                <a:latin typeface="+mj-lt"/>
                <a:cs typeface="Arial" pitchFamily="34" charset="0"/>
              </a:rPr>
              <a:t>RPJPD </a:t>
            </a:r>
            <a:r>
              <a:rPr lang="en-US" sz="2800" dirty="0" err="1">
                <a:latin typeface="+mj-lt"/>
                <a:cs typeface="Arial" pitchFamily="34" charset="0"/>
              </a:rPr>
              <a:t>merupakan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dokumen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rencana</a:t>
            </a:r>
            <a:r>
              <a:rPr lang="en-US" sz="2800" dirty="0">
                <a:latin typeface="+mj-lt"/>
                <a:cs typeface="Arial" pitchFamily="34" charset="0"/>
              </a:rPr>
              <a:t> yang </a:t>
            </a:r>
            <a:r>
              <a:rPr lang="en-US" sz="2800" dirty="0" err="1">
                <a:latin typeface="+mj-lt"/>
                <a:cs typeface="Arial" pitchFamily="34" charset="0"/>
              </a:rPr>
              <a:t>penting</a:t>
            </a:r>
            <a:r>
              <a:rPr lang="en-US" sz="2800" dirty="0">
                <a:latin typeface="+mj-lt"/>
                <a:cs typeface="Arial" pitchFamily="34" charset="0"/>
              </a:rPr>
              <a:t>  </a:t>
            </a:r>
            <a:r>
              <a:rPr lang="en-US" sz="2800" dirty="0" err="1">
                <a:latin typeface="+mj-lt"/>
                <a:cs typeface="Arial" pitchFamily="34" charset="0"/>
              </a:rPr>
              <a:t>karena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itu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Pemerintah</a:t>
            </a:r>
            <a:r>
              <a:rPr lang="en-US" sz="2800" dirty="0">
                <a:latin typeface="+mj-lt"/>
                <a:cs typeface="Arial" pitchFamily="34" charset="0"/>
              </a:rPr>
              <a:t> Daerah, DPRD, </a:t>
            </a:r>
            <a:r>
              <a:rPr lang="en-US" sz="2800" dirty="0" err="1">
                <a:latin typeface="+mj-lt"/>
                <a:cs typeface="Arial" pitchFamily="34" charset="0"/>
              </a:rPr>
              <a:t>dan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masyarakat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smtClean="0">
                <a:latin typeface="+mj-lt"/>
                <a:cs typeface="Arial" pitchFamily="34" charset="0"/>
              </a:rPr>
              <a:t>h</a:t>
            </a:r>
            <a:r>
              <a:rPr lang="id-ID" sz="2800" dirty="0" smtClean="0">
                <a:latin typeface="+mj-lt"/>
                <a:cs typeface="Arial" pitchFamily="34" charset="0"/>
              </a:rPr>
              <a:t>a</a:t>
            </a:r>
            <a:r>
              <a:rPr lang="en-US" sz="2800" dirty="0" smtClean="0">
                <a:latin typeface="+mj-lt"/>
                <a:cs typeface="Arial" pitchFamily="34" charset="0"/>
              </a:rPr>
              <a:t>r</a:t>
            </a:r>
            <a:r>
              <a:rPr lang="id-ID" sz="2800" dirty="0" smtClean="0">
                <a:latin typeface="+mj-lt"/>
                <a:cs typeface="Arial" pitchFamily="34" charset="0"/>
              </a:rPr>
              <a:t>u</a:t>
            </a:r>
            <a:r>
              <a:rPr lang="en-US" sz="2800" dirty="0" smtClean="0">
                <a:latin typeface="+mj-lt"/>
                <a:cs typeface="Arial" pitchFamily="34" charset="0"/>
              </a:rPr>
              <a:t>s </a:t>
            </a:r>
            <a:r>
              <a:rPr lang="en-US" sz="2800" dirty="0" err="1">
                <a:latin typeface="+mj-lt"/>
                <a:cs typeface="Arial" pitchFamily="34" charset="0"/>
              </a:rPr>
              <a:t>memberikan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perhatian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pada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kualitas</a:t>
            </a:r>
            <a:r>
              <a:rPr lang="en-US" sz="2800" dirty="0">
                <a:latin typeface="+mj-lt"/>
                <a:cs typeface="Arial" pitchFamily="34" charset="0"/>
              </a:rPr>
              <a:t> proses </a:t>
            </a:r>
            <a:r>
              <a:rPr lang="en-US" sz="2800" dirty="0" err="1">
                <a:latin typeface="+mj-lt"/>
                <a:cs typeface="Arial" pitchFamily="34" charset="0"/>
              </a:rPr>
              <a:t>penyusunannya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diikuti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dengan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pemantauan</a:t>
            </a:r>
            <a:r>
              <a:rPr lang="en-US" sz="2800" dirty="0">
                <a:latin typeface="+mj-lt"/>
                <a:cs typeface="Arial" pitchFamily="34" charset="0"/>
              </a:rPr>
              <a:t>, </a:t>
            </a:r>
            <a:r>
              <a:rPr lang="en-US" sz="2800" dirty="0" err="1">
                <a:latin typeface="+mj-lt"/>
                <a:cs typeface="Arial" pitchFamily="34" charset="0"/>
              </a:rPr>
              <a:t>evaluasi</a:t>
            </a:r>
            <a:r>
              <a:rPr lang="en-US" sz="2800" dirty="0">
                <a:latin typeface="+mj-lt"/>
                <a:cs typeface="Arial" pitchFamily="34" charset="0"/>
              </a:rPr>
              <a:t> &amp;  review   </a:t>
            </a:r>
            <a:r>
              <a:rPr lang="en-US" sz="2800" dirty="0" err="1">
                <a:latin typeface="+mj-lt"/>
                <a:cs typeface="Arial" pitchFamily="34" charset="0"/>
              </a:rPr>
              <a:t>berkala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atas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implementasinya</a:t>
            </a:r>
            <a:r>
              <a:rPr lang="en-US" sz="2800" dirty="0" smtClean="0">
                <a:latin typeface="+mj-lt"/>
                <a:cs typeface="Arial" pitchFamily="34" charset="0"/>
              </a:rPr>
              <a:t>.</a:t>
            </a:r>
            <a:endParaRPr lang="en-US" sz="2800" b="1" dirty="0"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09627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562074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908720"/>
            <a:ext cx="8219256" cy="5217443"/>
          </a:xfrm>
        </p:spPr>
        <p:txBody>
          <a:bodyPr>
            <a:normAutofit fontScale="92500"/>
          </a:bodyPr>
          <a:lstStyle/>
          <a:p>
            <a:pPr marL="0" lvl="0" indent="0">
              <a:buNone/>
            </a:pPr>
            <a:r>
              <a:rPr lang="en-US" sz="3000" b="1" dirty="0" err="1">
                <a:latin typeface="+mj-lt"/>
                <a:cs typeface="Arial" pitchFamily="34" charset="0"/>
              </a:rPr>
              <a:t>Kualitas</a:t>
            </a:r>
            <a:r>
              <a:rPr lang="en-US" sz="3000" b="1" dirty="0">
                <a:latin typeface="+mj-lt"/>
                <a:cs typeface="Arial" pitchFamily="34" charset="0"/>
              </a:rPr>
              <a:t> </a:t>
            </a:r>
            <a:r>
              <a:rPr lang="en-US" sz="3000" b="1" dirty="0" err="1">
                <a:latin typeface="+mj-lt"/>
                <a:cs typeface="Arial" pitchFamily="34" charset="0"/>
              </a:rPr>
              <a:t>penyusunan</a:t>
            </a:r>
            <a:r>
              <a:rPr lang="en-US" sz="3000" b="1" dirty="0">
                <a:latin typeface="+mj-lt"/>
                <a:cs typeface="Arial" pitchFamily="34" charset="0"/>
              </a:rPr>
              <a:t> RPJPD </a:t>
            </a:r>
            <a:r>
              <a:rPr lang="en-US" sz="3000" b="1" dirty="0" err="1">
                <a:latin typeface="+mj-lt"/>
                <a:cs typeface="Arial" pitchFamily="34" charset="0"/>
              </a:rPr>
              <a:t>dr</a:t>
            </a:r>
            <a:r>
              <a:rPr lang="en-US" sz="3000" b="1" dirty="0">
                <a:latin typeface="+mj-lt"/>
                <a:cs typeface="Arial" pitchFamily="34" charset="0"/>
              </a:rPr>
              <a:t> </a:t>
            </a:r>
            <a:r>
              <a:rPr lang="en-US" sz="3000" b="1" dirty="0" err="1">
                <a:latin typeface="+mj-lt"/>
                <a:cs typeface="Arial" pitchFamily="34" charset="0"/>
              </a:rPr>
              <a:t>segi</a:t>
            </a:r>
            <a:r>
              <a:rPr lang="en-US" sz="3000" b="1" dirty="0">
                <a:latin typeface="+mj-lt"/>
                <a:cs typeface="Arial" pitchFamily="34" charset="0"/>
              </a:rPr>
              <a:t>: 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3000" dirty="0" err="1">
                <a:latin typeface="+mj-lt"/>
                <a:cs typeface="Arial" pitchFamily="34" charset="0"/>
              </a:rPr>
              <a:t>analisis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kecenderungan</a:t>
            </a:r>
            <a:r>
              <a:rPr lang="en-US" sz="3000" dirty="0">
                <a:latin typeface="+mj-lt"/>
                <a:cs typeface="Arial" pitchFamily="34" charset="0"/>
              </a:rPr>
              <a:t> &amp; </a:t>
            </a:r>
            <a:r>
              <a:rPr lang="en-US" sz="3000" dirty="0" err="1">
                <a:latin typeface="+mj-lt"/>
                <a:cs typeface="Arial" pitchFamily="34" charset="0"/>
              </a:rPr>
              <a:t>perspektif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masa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depan</a:t>
            </a:r>
            <a:endParaRPr lang="en-US" sz="3000" dirty="0">
              <a:latin typeface="+mj-lt"/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3000" dirty="0" err="1">
                <a:latin typeface="+mj-lt"/>
                <a:cs typeface="Arial" pitchFamily="34" charset="0"/>
              </a:rPr>
              <a:t>pemahaman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atas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isu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strategis</a:t>
            </a:r>
            <a:r>
              <a:rPr lang="en-US" sz="3000" dirty="0">
                <a:latin typeface="+mj-lt"/>
                <a:cs typeface="Arial" pitchFamily="34" charset="0"/>
              </a:rPr>
              <a:t> yang </a:t>
            </a:r>
            <a:r>
              <a:rPr lang="en-US" sz="3000" dirty="0" err="1">
                <a:latin typeface="+mj-lt"/>
                <a:cs typeface="Arial" pitchFamily="34" charset="0"/>
              </a:rPr>
              <a:t>mungkin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dihadapi</a:t>
            </a:r>
            <a:r>
              <a:rPr lang="en-US" sz="3000" dirty="0">
                <a:latin typeface="+mj-lt"/>
                <a:cs typeface="Arial" pitchFamily="34" charset="0"/>
              </a:rPr>
              <a:t> di </a:t>
            </a:r>
            <a:r>
              <a:rPr lang="en-US" sz="3000" dirty="0" err="1">
                <a:latin typeface="+mj-lt"/>
                <a:cs typeface="Arial" pitchFamily="34" charset="0"/>
              </a:rPr>
              <a:t>masa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depan</a:t>
            </a:r>
            <a:endParaRPr lang="en-US" sz="3000" dirty="0">
              <a:latin typeface="+mj-lt"/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3000" dirty="0" err="1">
                <a:latin typeface="+mj-lt"/>
                <a:cs typeface="Arial" pitchFamily="34" charset="0"/>
              </a:rPr>
              <a:t>kejelasan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visi</a:t>
            </a:r>
            <a:r>
              <a:rPr lang="en-US" sz="3000" dirty="0">
                <a:latin typeface="+mj-lt"/>
                <a:cs typeface="Arial" pitchFamily="34" charset="0"/>
              </a:rPr>
              <a:t>, </a:t>
            </a:r>
            <a:r>
              <a:rPr lang="en-US" sz="3000" dirty="0" err="1">
                <a:latin typeface="+mj-lt"/>
                <a:cs typeface="Arial" pitchFamily="34" charset="0"/>
              </a:rPr>
              <a:t>misi</a:t>
            </a:r>
            <a:r>
              <a:rPr lang="en-US" sz="3000" dirty="0">
                <a:latin typeface="+mj-lt"/>
                <a:cs typeface="Arial" pitchFamily="34" charset="0"/>
              </a:rPr>
              <a:t>, </a:t>
            </a:r>
            <a:r>
              <a:rPr lang="en-US" sz="3000" dirty="0" err="1">
                <a:latin typeface="+mj-lt"/>
                <a:cs typeface="Arial" pitchFamily="34" charset="0"/>
              </a:rPr>
              <a:t>tujuan</a:t>
            </a:r>
            <a:r>
              <a:rPr lang="en-US" sz="3000" dirty="0">
                <a:latin typeface="+mj-lt"/>
                <a:cs typeface="Arial" pitchFamily="34" charset="0"/>
              </a:rPr>
              <a:t>, </a:t>
            </a:r>
            <a:r>
              <a:rPr lang="en-US" sz="3000" dirty="0" err="1">
                <a:latin typeface="+mj-lt"/>
                <a:cs typeface="Arial" pitchFamily="34" charset="0"/>
              </a:rPr>
              <a:t>arah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dan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strategi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kebijakan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pembangunan</a:t>
            </a:r>
            <a:r>
              <a:rPr lang="en-US" sz="3000" dirty="0">
                <a:latin typeface="+mj-lt"/>
                <a:cs typeface="Arial" pitchFamily="34" charset="0"/>
              </a:rPr>
              <a:t> 20 </a:t>
            </a:r>
            <a:r>
              <a:rPr lang="en-US" sz="3000" dirty="0" err="1">
                <a:latin typeface="+mj-lt"/>
                <a:cs typeface="Arial" pitchFamily="34" charset="0"/>
              </a:rPr>
              <a:t>tahun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ke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depan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akan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smtClean="0">
                <a:latin typeface="+mj-lt"/>
                <a:cs typeface="Arial" pitchFamily="34" charset="0"/>
              </a:rPr>
              <a:t>m</a:t>
            </a:r>
            <a:r>
              <a:rPr lang="id-ID" sz="3000" dirty="0" smtClean="0">
                <a:latin typeface="+mj-lt"/>
                <a:cs typeface="Arial" pitchFamily="34" charset="0"/>
              </a:rPr>
              <a:t>e</a:t>
            </a:r>
            <a:r>
              <a:rPr lang="en-US" sz="3000" dirty="0" err="1" smtClean="0">
                <a:latin typeface="+mj-lt"/>
                <a:cs typeface="Arial" pitchFamily="34" charset="0"/>
              </a:rPr>
              <a:t>nentukan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kualitas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rencana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daerah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dibawahnya</a:t>
            </a:r>
            <a:r>
              <a:rPr lang="en-US" sz="3000" dirty="0">
                <a:latin typeface="+mj-lt"/>
                <a:cs typeface="Arial" pitchFamily="34" charset="0"/>
              </a:rPr>
              <a:t>.</a:t>
            </a:r>
          </a:p>
          <a:p>
            <a:r>
              <a:rPr lang="en-US" sz="3000" dirty="0" err="1">
                <a:latin typeface="+mj-lt"/>
                <a:cs typeface="Arial" pitchFamily="34" charset="0"/>
              </a:rPr>
              <a:t>Dokumen</a:t>
            </a:r>
            <a:r>
              <a:rPr lang="en-US" sz="3000" dirty="0">
                <a:latin typeface="+mj-lt"/>
                <a:cs typeface="Arial" pitchFamily="34" charset="0"/>
              </a:rPr>
              <a:t> RPJPD </a:t>
            </a:r>
            <a:r>
              <a:rPr lang="en-US" sz="3000" dirty="0" err="1">
                <a:latin typeface="+mj-lt"/>
                <a:cs typeface="Arial" pitchFamily="34" charset="0"/>
              </a:rPr>
              <a:t>menjadi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acuan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bagi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penyusunan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rencana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daerah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smtClean="0">
                <a:latin typeface="+mj-lt"/>
                <a:cs typeface="Arial" pitchFamily="34" charset="0"/>
              </a:rPr>
              <a:t>d</a:t>
            </a:r>
            <a:r>
              <a:rPr lang="id-ID" sz="3000" dirty="0" smtClean="0">
                <a:latin typeface="+mj-lt"/>
                <a:cs typeface="Arial" pitchFamily="34" charset="0"/>
              </a:rPr>
              <a:t>en</a:t>
            </a:r>
            <a:r>
              <a:rPr lang="en-US" sz="3000" dirty="0" smtClean="0">
                <a:latin typeface="+mj-lt"/>
                <a:cs typeface="Arial" pitchFamily="34" charset="0"/>
              </a:rPr>
              <a:t>g</a:t>
            </a:r>
            <a:r>
              <a:rPr lang="id-ID" sz="3000" dirty="0" smtClean="0">
                <a:latin typeface="+mj-lt"/>
                <a:cs typeface="Arial" pitchFamily="34" charset="0"/>
              </a:rPr>
              <a:t>an 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hirarki</a:t>
            </a:r>
            <a:r>
              <a:rPr lang="en-US" sz="3000" dirty="0">
                <a:latin typeface="+mj-lt"/>
                <a:cs typeface="Arial" pitchFamily="34" charset="0"/>
              </a:rPr>
              <a:t> &amp; </a:t>
            </a:r>
            <a:r>
              <a:rPr lang="en-US" sz="3000" dirty="0" err="1">
                <a:latin typeface="+mj-lt"/>
                <a:cs typeface="Arial" pitchFamily="34" charset="0"/>
              </a:rPr>
              <a:t>skala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smtClean="0">
                <a:latin typeface="+mj-lt"/>
                <a:cs typeface="Arial" pitchFamily="34" charset="0"/>
              </a:rPr>
              <a:t>y</a:t>
            </a:r>
            <a:r>
              <a:rPr lang="id-ID" sz="3000" dirty="0" smtClean="0">
                <a:latin typeface="+mj-lt"/>
                <a:cs typeface="Arial" pitchFamily="34" charset="0"/>
              </a:rPr>
              <a:t>an</a:t>
            </a:r>
            <a:r>
              <a:rPr lang="en-US" sz="3000" dirty="0" smtClean="0">
                <a:latin typeface="+mj-lt"/>
                <a:cs typeface="Arial" pitchFamily="34" charset="0"/>
              </a:rPr>
              <a:t>g </a:t>
            </a:r>
            <a:r>
              <a:rPr lang="en-US" sz="3000" dirty="0" err="1">
                <a:latin typeface="+mj-lt"/>
                <a:cs typeface="Arial" pitchFamily="34" charset="0"/>
              </a:rPr>
              <a:t>lebih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rendah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seperti</a:t>
            </a:r>
            <a:r>
              <a:rPr lang="en-US" sz="3000" dirty="0">
                <a:latin typeface="+mj-lt"/>
                <a:cs typeface="Arial" pitchFamily="34" charset="0"/>
              </a:rPr>
              <a:t> RTRWD, RPJMD, </a:t>
            </a:r>
            <a:r>
              <a:rPr lang="en-US" sz="3000" dirty="0" err="1">
                <a:latin typeface="+mj-lt"/>
                <a:cs typeface="Arial" pitchFamily="34" charset="0"/>
              </a:rPr>
              <a:t>Renstra</a:t>
            </a:r>
            <a:r>
              <a:rPr lang="en-US" sz="3000" dirty="0">
                <a:latin typeface="+mj-lt"/>
                <a:cs typeface="Arial" pitchFamily="34" charset="0"/>
              </a:rPr>
              <a:t> &amp; </a:t>
            </a:r>
            <a:r>
              <a:rPr lang="en-US" sz="3000" dirty="0" err="1">
                <a:latin typeface="+mj-lt"/>
                <a:cs typeface="Arial" pitchFamily="34" charset="0"/>
              </a:rPr>
              <a:t>Renja</a:t>
            </a:r>
            <a:r>
              <a:rPr lang="en-US" sz="3000" dirty="0">
                <a:latin typeface="+mj-lt"/>
                <a:cs typeface="Arial" pitchFamily="34" charset="0"/>
              </a:rPr>
              <a:t> OPD </a:t>
            </a:r>
            <a:r>
              <a:rPr lang="en-US" sz="3000" dirty="0" err="1">
                <a:latin typeface="+mj-lt"/>
                <a:cs typeface="Arial" pitchFamily="34" charset="0"/>
              </a:rPr>
              <a:t>dan</a:t>
            </a:r>
            <a:r>
              <a:rPr lang="en-US" sz="3000" dirty="0">
                <a:latin typeface="+mj-lt"/>
                <a:cs typeface="Arial" pitchFamily="34" charset="0"/>
              </a:rPr>
              <a:t> RKPD, (RKA)</a:t>
            </a:r>
          </a:p>
          <a:p>
            <a:endParaRPr lang="en-US" b="1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91385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77500" lnSpcReduction="20000"/>
          </a:bodyPr>
          <a:lstStyle/>
          <a:p>
            <a:r>
              <a:rPr lang="en-US" sz="3300" dirty="0" err="1" smtClean="0">
                <a:latin typeface="+mj-lt"/>
              </a:rPr>
              <a:t>Dewan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Perwakilan</a:t>
            </a:r>
            <a:r>
              <a:rPr lang="en-US" sz="3300" dirty="0" smtClean="0">
                <a:latin typeface="+mj-lt"/>
              </a:rPr>
              <a:t> Rakyat Daerah (</a:t>
            </a:r>
            <a:r>
              <a:rPr lang="en-US" sz="3300" b="1" dirty="0" smtClean="0">
                <a:latin typeface="+mj-lt"/>
              </a:rPr>
              <a:t>DPRD</a:t>
            </a:r>
            <a:r>
              <a:rPr lang="en-US" sz="3300" dirty="0" smtClean="0">
                <a:latin typeface="+mj-lt"/>
              </a:rPr>
              <a:t>) adalah </a:t>
            </a:r>
            <a:r>
              <a:rPr lang="en-US" sz="3300" dirty="0" err="1" smtClean="0">
                <a:latin typeface="+mj-lt"/>
              </a:rPr>
              <a:t>lembaga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perwakilan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rakyat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daerah</a:t>
            </a:r>
            <a:r>
              <a:rPr lang="en-US" sz="3300" dirty="0" smtClean="0">
                <a:latin typeface="+mj-lt"/>
              </a:rPr>
              <a:t> yang </a:t>
            </a:r>
            <a:r>
              <a:rPr lang="en-US" sz="3300" dirty="0" err="1" smtClean="0">
                <a:latin typeface="+mj-lt"/>
              </a:rPr>
              <a:t>berkedudukan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sebagai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unsur</a:t>
            </a:r>
            <a:r>
              <a:rPr lang="en-US" sz="3300" dirty="0" smtClean="0">
                <a:latin typeface="+mj-lt"/>
              </a:rPr>
              <a:t> penyelenggara Pemerintahan Daerah.</a:t>
            </a:r>
          </a:p>
          <a:p>
            <a:r>
              <a:rPr lang="en-US" sz="3300" b="1" dirty="0" smtClean="0">
                <a:latin typeface="+mj-lt"/>
              </a:rPr>
              <a:t>Urusan Pemerintahan </a:t>
            </a:r>
            <a:r>
              <a:rPr lang="en-US" sz="3300" dirty="0" smtClean="0">
                <a:latin typeface="+mj-lt"/>
              </a:rPr>
              <a:t>adalah </a:t>
            </a:r>
            <a:r>
              <a:rPr lang="en-US" sz="3300" dirty="0" err="1" smtClean="0">
                <a:latin typeface="+mj-lt"/>
              </a:rPr>
              <a:t>kekuasaan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pemerintahan</a:t>
            </a:r>
            <a:r>
              <a:rPr lang="en-US" sz="3300" dirty="0" smtClean="0">
                <a:latin typeface="+mj-lt"/>
              </a:rPr>
              <a:t> yang </a:t>
            </a:r>
            <a:r>
              <a:rPr lang="en-US" sz="3300" dirty="0" err="1" smtClean="0">
                <a:latin typeface="+mj-lt"/>
              </a:rPr>
              <a:t>menjadi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kewenangan</a:t>
            </a:r>
            <a:r>
              <a:rPr lang="en-US" sz="3300" dirty="0" smtClean="0">
                <a:latin typeface="+mj-lt"/>
              </a:rPr>
              <a:t> Presiden yang </a:t>
            </a:r>
            <a:r>
              <a:rPr lang="en-US" sz="3300" dirty="0" err="1" smtClean="0">
                <a:latin typeface="+mj-lt"/>
              </a:rPr>
              <a:t>pelaksanaannya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dilakukan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oleh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kementerian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negara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dan</a:t>
            </a:r>
            <a:r>
              <a:rPr lang="en-US" sz="3300" dirty="0" smtClean="0">
                <a:latin typeface="+mj-lt"/>
              </a:rPr>
              <a:t> penyelenggara Pemerintahan Daerah </a:t>
            </a:r>
            <a:r>
              <a:rPr lang="en-US" sz="3300" dirty="0" err="1" smtClean="0">
                <a:latin typeface="+mj-lt"/>
              </a:rPr>
              <a:t>untuk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melindungi</a:t>
            </a:r>
            <a:r>
              <a:rPr lang="en-US" sz="3300" dirty="0" smtClean="0">
                <a:latin typeface="+mj-lt"/>
              </a:rPr>
              <a:t>, </a:t>
            </a:r>
            <a:r>
              <a:rPr lang="en-US" sz="3300" dirty="0" err="1" smtClean="0">
                <a:latin typeface="+mj-lt"/>
              </a:rPr>
              <a:t>melayani</a:t>
            </a:r>
            <a:r>
              <a:rPr lang="en-US" sz="3300" dirty="0" smtClean="0">
                <a:latin typeface="+mj-lt"/>
              </a:rPr>
              <a:t>, </a:t>
            </a:r>
            <a:r>
              <a:rPr lang="en-US" sz="3300" dirty="0" err="1" smtClean="0">
                <a:latin typeface="+mj-lt"/>
              </a:rPr>
              <a:t>memberdayakan</a:t>
            </a:r>
            <a:r>
              <a:rPr lang="en-US" sz="3300" dirty="0" smtClean="0">
                <a:latin typeface="+mj-lt"/>
              </a:rPr>
              <a:t>, </a:t>
            </a:r>
            <a:r>
              <a:rPr lang="en-US" sz="3300" dirty="0" err="1" smtClean="0">
                <a:latin typeface="+mj-lt"/>
              </a:rPr>
              <a:t>dan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menyejahterakan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masyarakat</a:t>
            </a:r>
            <a:r>
              <a:rPr lang="en-US" sz="3300" dirty="0" smtClean="0">
                <a:latin typeface="+mj-lt"/>
              </a:rPr>
              <a:t>.</a:t>
            </a:r>
          </a:p>
          <a:p>
            <a:r>
              <a:rPr lang="en-US" sz="3300" dirty="0" smtClean="0">
                <a:latin typeface="+mj-lt"/>
              </a:rPr>
              <a:t> </a:t>
            </a:r>
            <a:r>
              <a:rPr lang="en-US" sz="3300" b="1" dirty="0" smtClean="0">
                <a:latin typeface="+mj-lt"/>
              </a:rPr>
              <a:t>Otonomi Daerah </a:t>
            </a:r>
            <a:r>
              <a:rPr lang="en-US" sz="3300" dirty="0" smtClean="0">
                <a:latin typeface="+mj-lt"/>
              </a:rPr>
              <a:t>adalah </a:t>
            </a:r>
            <a:r>
              <a:rPr lang="en-US" sz="3300" dirty="0" err="1" smtClean="0">
                <a:latin typeface="+mj-lt"/>
              </a:rPr>
              <a:t>hak</a:t>
            </a:r>
            <a:r>
              <a:rPr lang="en-US" sz="3300" dirty="0" smtClean="0">
                <a:latin typeface="+mj-lt"/>
              </a:rPr>
              <a:t>, </a:t>
            </a:r>
            <a:r>
              <a:rPr lang="en-US" sz="3300" dirty="0" err="1" smtClean="0">
                <a:latin typeface="+mj-lt"/>
              </a:rPr>
              <a:t>wewenang</a:t>
            </a:r>
            <a:r>
              <a:rPr lang="en-US" sz="3300" dirty="0" smtClean="0">
                <a:latin typeface="+mj-lt"/>
              </a:rPr>
              <a:t>, </a:t>
            </a:r>
            <a:r>
              <a:rPr lang="en-US" sz="3300" dirty="0" err="1" smtClean="0">
                <a:latin typeface="+mj-lt"/>
              </a:rPr>
              <a:t>dan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kewajiban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daerah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otonom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untuk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mengatur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dan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mengurus</a:t>
            </a:r>
            <a:r>
              <a:rPr lang="en-US" sz="3300" dirty="0" smtClean="0">
                <a:latin typeface="+mj-lt"/>
              </a:rPr>
              <a:t> sendiri Urusan Pemerintahan </a:t>
            </a:r>
            <a:r>
              <a:rPr lang="en-US" sz="3300" dirty="0" err="1" smtClean="0">
                <a:latin typeface="+mj-lt"/>
              </a:rPr>
              <a:t>dan</a:t>
            </a:r>
            <a:r>
              <a:rPr lang="en-US" sz="3300" dirty="0" smtClean="0">
                <a:latin typeface="+mj-lt"/>
              </a:rPr>
              <a:t> kepentingan </a:t>
            </a:r>
            <a:r>
              <a:rPr lang="en-US" sz="3300" dirty="0" err="1" smtClean="0">
                <a:latin typeface="+mj-lt"/>
              </a:rPr>
              <a:t>masyarakat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setempat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dalam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sistem</a:t>
            </a:r>
            <a:r>
              <a:rPr lang="en-US" sz="3300" dirty="0" smtClean="0">
                <a:latin typeface="+mj-lt"/>
              </a:rPr>
              <a:t> Negara </a:t>
            </a:r>
            <a:r>
              <a:rPr lang="en-US" sz="3300" dirty="0" err="1" smtClean="0">
                <a:latin typeface="+mj-lt"/>
              </a:rPr>
              <a:t>Kesatuan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Republik</a:t>
            </a:r>
            <a:r>
              <a:rPr lang="en-US" sz="3300" dirty="0" smtClean="0">
                <a:latin typeface="+mj-lt"/>
              </a:rPr>
              <a:t> Indonesia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18572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778098"/>
          </a:xfrm>
        </p:spPr>
        <p:txBody>
          <a:bodyPr>
            <a:normAutofit fontScale="90000"/>
          </a:bodyPr>
          <a:lstStyle/>
          <a:p>
            <a:r>
              <a:rPr lang="en-US" sz="3600" b="1" dirty="0" err="1" smtClean="0">
                <a:cs typeface="Arial" pitchFamily="34" charset="0"/>
              </a:rPr>
              <a:t>Rencana</a:t>
            </a:r>
            <a:r>
              <a:rPr lang="en-US" sz="3600" b="1" dirty="0" smtClean="0">
                <a:cs typeface="Arial" pitchFamily="34" charset="0"/>
              </a:rPr>
              <a:t> </a:t>
            </a:r>
            <a:r>
              <a:rPr lang="en-US" sz="3600" b="1" dirty="0" err="1" smtClean="0">
                <a:cs typeface="Arial" pitchFamily="34" charset="0"/>
              </a:rPr>
              <a:t>Jangka</a:t>
            </a:r>
            <a:r>
              <a:rPr lang="en-US" sz="3600" b="1" dirty="0" smtClean="0">
                <a:cs typeface="Arial" pitchFamily="34" charset="0"/>
              </a:rPr>
              <a:t> </a:t>
            </a:r>
            <a:r>
              <a:rPr lang="en-US" sz="3600" b="1" dirty="0" err="1" smtClean="0">
                <a:cs typeface="Arial" pitchFamily="34" charset="0"/>
              </a:rPr>
              <a:t>Menengah</a:t>
            </a:r>
            <a:r>
              <a:rPr lang="en-US" sz="3600" b="1" dirty="0" smtClean="0">
                <a:cs typeface="Arial" pitchFamily="34" charset="0"/>
              </a:rPr>
              <a:t> Daerah RPJMD</a:t>
            </a:r>
            <a:endParaRPr lang="id-ID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980728"/>
            <a:ext cx="8147248" cy="5472608"/>
          </a:xfrm>
        </p:spPr>
        <p:txBody>
          <a:bodyPr>
            <a:noAutofit/>
          </a:bodyPr>
          <a:lstStyle/>
          <a:p>
            <a:r>
              <a:rPr lang="en-US" sz="2800" dirty="0">
                <a:latin typeface="+mj-lt"/>
              </a:rPr>
              <a:t>RPJMD </a:t>
            </a:r>
            <a:r>
              <a:rPr lang="en-US" sz="2800" dirty="0" err="1">
                <a:latin typeface="+mj-lt"/>
              </a:rPr>
              <a:t>merupakan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satu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dokumen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rencana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resmi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daerah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untuk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mengarahkan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pembangunan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daerah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dalam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jangka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waktu</a:t>
            </a:r>
            <a:r>
              <a:rPr lang="en-US" sz="2800" dirty="0">
                <a:latin typeface="+mj-lt"/>
              </a:rPr>
              <a:t> </a:t>
            </a:r>
            <a:r>
              <a:rPr lang="id-ID" sz="2800" b="1" dirty="0">
                <a:latin typeface="+mj-lt"/>
              </a:rPr>
              <a:t>5</a:t>
            </a:r>
            <a:r>
              <a:rPr lang="en-US" sz="2800" b="1" dirty="0" smtClean="0">
                <a:latin typeface="+mj-lt"/>
              </a:rPr>
              <a:t> </a:t>
            </a:r>
            <a:r>
              <a:rPr lang="en-US" sz="2800" b="1" dirty="0" err="1" smtClean="0">
                <a:latin typeface="+mj-lt"/>
              </a:rPr>
              <a:t>thn</a:t>
            </a:r>
            <a:r>
              <a:rPr lang="en-US" sz="2800" b="1" dirty="0" smtClean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ke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depan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masa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pimpinan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Kepala</a:t>
            </a:r>
            <a:r>
              <a:rPr lang="en-US" sz="2800" dirty="0">
                <a:latin typeface="+mj-lt"/>
              </a:rPr>
              <a:t> Daerah </a:t>
            </a:r>
            <a:r>
              <a:rPr lang="en-US" sz="2800" dirty="0" err="1">
                <a:latin typeface="+mj-lt"/>
              </a:rPr>
              <a:t>dan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Wakil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Kepala</a:t>
            </a:r>
            <a:r>
              <a:rPr lang="en-US" sz="2800" dirty="0">
                <a:latin typeface="+mj-lt"/>
              </a:rPr>
              <a:t> Daerah </a:t>
            </a:r>
            <a:r>
              <a:rPr lang="en-US" sz="2800" dirty="0" err="1">
                <a:latin typeface="+mj-lt"/>
              </a:rPr>
              <a:t>Terpilih</a:t>
            </a:r>
            <a:r>
              <a:rPr lang="en-US" sz="2800" dirty="0">
                <a:latin typeface="+mj-lt"/>
              </a:rPr>
              <a:t>.</a:t>
            </a:r>
          </a:p>
          <a:p>
            <a:r>
              <a:rPr lang="en-US" sz="2800" dirty="0" err="1">
                <a:latin typeface="+mj-lt"/>
                <a:cs typeface="Arial" panose="020B0604020202020204" pitchFamily="34" charset="0"/>
              </a:rPr>
              <a:t>Substansi</a:t>
            </a:r>
            <a:r>
              <a:rPr lang="en-US" sz="2800" dirty="0">
                <a:latin typeface="+mj-lt"/>
                <a:cs typeface="Arial" panose="020B0604020202020204" pitchFamily="34" charset="0"/>
              </a:rPr>
              <a:t>  RPJMD </a:t>
            </a:r>
            <a:r>
              <a:rPr lang="en-US" sz="2800" dirty="0" err="1">
                <a:latin typeface="+mj-lt"/>
                <a:cs typeface="Arial" panose="020B0604020202020204" pitchFamily="34" charset="0"/>
              </a:rPr>
              <a:t>menekankan</a:t>
            </a:r>
            <a:r>
              <a:rPr 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+mj-lt"/>
                <a:cs typeface="Arial" panose="020B0604020202020204" pitchFamily="34" charset="0"/>
              </a:rPr>
              <a:t>tentang</a:t>
            </a:r>
            <a:r>
              <a:rPr 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+mj-lt"/>
                <a:cs typeface="Arial" panose="020B0604020202020204" pitchFamily="34" charset="0"/>
              </a:rPr>
              <a:t>pentingnya</a:t>
            </a:r>
            <a:r>
              <a:rPr 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+mj-lt"/>
                <a:cs typeface="Arial" panose="020B0604020202020204" pitchFamily="34" charset="0"/>
              </a:rPr>
              <a:t>menerjemahkan</a:t>
            </a:r>
            <a:r>
              <a:rPr 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+mj-lt"/>
                <a:cs typeface="Arial" panose="020B0604020202020204" pitchFamily="34" charset="0"/>
              </a:rPr>
              <a:t>secara</a:t>
            </a:r>
            <a:r>
              <a:rPr 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anose="020B0604020202020204" pitchFamily="34" charset="0"/>
              </a:rPr>
              <a:t>arif</a:t>
            </a:r>
            <a:r>
              <a:rPr lang="id-ID" sz="28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b="1" dirty="0">
                <a:latin typeface="+mj-lt"/>
                <a:cs typeface="Arial" panose="020B0604020202020204" pitchFamily="34" charset="0"/>
              </a:rPr>
              <a:t>VISI, </a:t>
            </a:r>
            <a:r>
              <a:rPr lang="en-US" sz="2800" b="1" dirty="0" smtClean="0">
                <a:latin typeface="+mj-lt"/>
                <a:cs typeface="Arial" panose="020B0604020202020204" pitchFamily="34" charset="0"/>
              </a:rPr>
              <a:t>MISI</a:t>
            </a:r>
            <a:r>
              <a:rPr lang="id-ID" sz="2800" b="1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b="1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+mj-lt"/>
                <a:cs typeface="Arial" panose="020B0604020202020204" pitchFamily="34" charset="0"/>
              </a:rPr>
              <a:t>dan</a:t>
            </a:r>
            <a:r>
              <a:rPr lang="en-US" sz="2800" dirty="0">
                <a:latin typeface="+mj-lt"/>
                <a:cs typeface="Arial" panose="020B0604020202020204" pitchFamily="34" charset="0"/>
              </a:rPr>
              <a:t> agenda </a:t>
            </a:r>
            <a:r>
              <a:rPr lang="en-US" sz="2800" dirty="0" err="1">
                <a:latin typeface="+mj-lt"/>
                <a:cs typeface="Arial" panose="020B0604020202020204" pitchFamily="34" charset="0"/>
              </a:rPr>
              <a:t>Kepala</a:t>
            </a:r>
            <a:r>
              <a:rPr lang="en-US" sz="2800" dirty="0">
                <a:latin typeface="+mj-lt"/>
                <a:cs typeface="Arial" panose="020B0604020202020204" pitchFamily="34" charset="0"/>
              </a:rPr>
              <a:t> Daerah </a:t>
            </a:r>
            <a:r>
              <a:rPr lang="en-US" sz="2800" dirty="0" err="1">
                <a:latin typeface="+mj-lt"/>
                <a:cs typeface="Arial" panose="020B0604020202020204" pitchFamily="34" charset="0"/>
              </a:rPr>
              <a:t>Terpilih</a:t>
            </a:r>
            <a:r>
              <a:rPr 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+mj-lt"/>
                <a:cs typeface="Arial" panose="020B0604020202020204" pitchFamily="34" charset="0"/>
              </a:rPr>
              <a:t>kedalam</a:t>
            </a:r>
            <a:r>
              <a:rPr 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+mj-lt"/>
                <a:cs typeface="Arial" panose="020B0604020202020204" pitchFamily="34" charset="0"/>
              </a:rPr>
              <a:t>tujuan</a:t>
            </a:r>
            <a:r>
              <a:rPr lang="en-US" sz="2800" dirty="0">
                <a:latin typeface="+mj-lt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+mj-lt"/>
                <a:cs typeface="Arial" panose="020B0604020202020204" pitchFamily="34" charset="0"/>
              </a:rPr>
              <a:t>sasaran</a:t>
            </a:r>
            <a:r>
              <a:rPr lang="en-US" sz="2800" dirty="0">
                <a:latin typeface="+mj-lt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+mj-lt"/>
                <a:cs typeface="Arial" panose="020B0604020202020204" pitchFamily="34" charset="0"/>
              </a:rPr>
              <a:t>strategi</a:t>
            </a:r>
            <a:r>
              <a:rPr 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smtClean="0">
                <a:latin typeface="+mj-lt"/>
                <a:cs typeface="Arial" panose="020B0604020202020204" pitchFamily="34" charset="0"/>
              </a:rPr>
              <a:t>&amp;</a:t>
            </a:r>
            <a:r>
              <a:rPr lang="id-ID" sz="28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anose="020B0604020202020204" pitchFamily="34" charset="0"/>
              </a:rPr>
              <a:t>kebijakan</a:t>
            </a:r>
            <a:r>
              <a:rPr lang="en-US" sz="28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+mj-lt"/>
                <a:cs typeface="Arial" panose="020B0604020202020204" pitchFamily="34" charset="0"/>
              </a:rPr>
              <a:t>pembangunan</a:t>
            </a:r>
            <a:r>
              <a:rPr lang="en-US" sz="2800" dirty="0">
                <a:latin typeface="+mj-lt"/>
                <a:cs typeface="Arial" panose="020B0604020202020204" pitchFamily="34" charset="0"/>
              </a:rPr>
              <a:t> yang </a:t>
            </a:r>
            <a:r>
              <a:rPr lang="en-US" sz="2800" dirty="0" err="1">
                <a:latin typeface="+mj-lt"/>
                <a:cs typeface="Arial" panose="020B0604020202020204" pitchFamily="34" charset="0"/>
              </a:rPr>
              <a:t>merespon</a:t>
            </a:r>
            <a:r>
              <a:rPr 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+mj-lt"/>
                <a:cs typeface="Arial" panose="020B0604020202020204" pitchFamily="34" charset="0"/>
              </a:rPr>
              <a:t>kebutuhan</a:t>
            </a:r>
            <a:r>
              <a:rPr 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+mj-lt"/>
                <a:cs typeface="Arial" panose="020B0604020202020204" pitchFamily="34" charset="0"/>
              </a:rPr>
              <a:t>dan</a:t>
            </a:r>
            <a:r>
              <a:rPr 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+mj-lt"/>
                <a:cs typeface="Arial" panose="020B0604020202020204" pitchFamily="34" charset="0"/>
              </a:rPr>
              <a:t>aspirasi</a:t>
            </a:r>
            <a:r>
              <a:rPr 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+mj-lt"/>
                <a:cs typeface="Arial" panose="020B0604020202020204" pitchFamily="34" charset="0"/>
              </a:rPr>
              <a:t>masyarakat</a:t>
            </a:r>
            <a:r>
              <a:rPr lang="en-US" sz="2800" dirty="0">
                <a:latin typeface="+mj-lt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+mj-lt"/>
                <a:cs typeface="Arial" panose="020B0604020202020204" pitchFamily="34" charset="0"/>
              </a:rPr>
              <a:t>serta</a:t>
            </a:r>
            <a:r>
              <a:rPr 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+mj-lt"/>
                <a:cs typeface="Arial" panose="020B0604020202020204" pitchFamily="34" charset="0"/>
              </a:rPr>
              <a:t>kesepakatan</a:t>
            </a:r>
            <a:r>
              <a:rPr 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+mj-lt"/>
                <a:cs typeface="Arial" panose="020B0604020202020204" pitchFamily="34" charset="0"/>
              </a:rPr>
              <a:t>tentang</a:t>
            </a:r>
            <a:r>
              <a:rPr 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+mj-lt"/>
                <a:cs typeface="Arial" panose="020B0604020202020204" pitchFamily="34" charset="0"/>
              </a:rPr>
              <a:t>tolok</a:t>
            </a:r>
            <a:r>
              <a:rPr 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+mj-lt"/>
                <a:cs typeface="Arial" panose="020B0604020202020204" pitchFamily="34" charset="0"/>
              </a:rPr>
              <a:t>ukur</a:t>
            </a:r>
            <a:r>
              <a:rPr 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+mj-lt"/>
                <a:cs typeface="Arial" panose="020B0604020202020204" pitchFamily="34" charset="0"/>
              </a:rPr>
              <a:t>kinerja</a:t>
            </a:r>
            <a:r>
              <a:rPr 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+mj-lt"/>
                <a:cs typeface="Arial" panose="020B0604020202020204" pitchFamily="34" charset="0"/>
              </a:rPr>
              <a:t>untuk</a:t>
            </a:r>
            <a:r>
              <a:rPr 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+mj-lt"/>
                <a:cs typeface="Arial" panose="020B0604020202020204" pitchFamily="34" charset="0"/>
              </a:rPr>
              <a:t>mengukur</a:t>
            </a:r>
            <a:r>
              <a:rPr 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+mj-lt"/>
                <a:cs typeface="Arial" panose="020B0604020202020204" pitchFamily="34" charset="0"/>
              </a:rPr>
              <a:t>keberhasilan</a:t>
            </a:r>
            <a:r>
              <a:rPr 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+mj-lt"/>
                <a:cs typeface="Arial" panose="020B0604020202020204" pitchFamily="34" charset="0"/>
              </a:rPr>
              <a:t>atau</a:t>
            </a:r>
            <a:r>
              <a:rPr 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+mj-lt"/>
                <a:cs typeface="Arial" panose="020B0604020202020204" pitchFamily="34" charset="0"/>
              </a:rPr>
              <a:t>ketidak</a:t>
            </a:r>
            <a:r>
              <a:rPr 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+mj-lt"/>
                <a:cs typeface="Arial" panose="020B0604020202020204" pitchFamily="34" charset="0"/>
              </a:rPr>
              <a:t>berhasilan</a:t>
            </a:r>
            <a:r>
              <a:rPr 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+mj-lt"/>
                <a:cs typeface="Arial" panose="020B0604020202020204" pitchFamily="34" charset="0"/>
              </a:rPr>
              <a:t>pembangunan</a:t>
            </a:r>
            <a:r>
              <a:rPr 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+mj-lt"/>
                <a:cs typeface="Arial" panose="020B0604020202020204" pitchFamily="34" charset="0"/>
              </a:rPr>
              <a:t>daerah</a:t>
            </a:r>
            <a:r>
              <a:rPr 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+mj-lt"/>
                <a:cs typeface="Arial" panose="020B0604020202020204" pitchFamily="34" charset="0"/>
              </a:rPr>
              <a:t>dalam</a:t>
            </a:r>
            <a:r>
              <a:rPr lang="en-US" sz="2800" dirty="0">
                <a:latin typeface="+mj-lt"/>
                <a:cs typeface="Arial" panose="020B0604020202020204" pitchFamily="34" charset="0"/>
              </a:rPr>
              <a:t> 5 </a:t>
            </a:r>
            <a:r>
              <a:rPr lang="en-US" sz="2800" dirty="0" err="1">
                <a:latin typeface="+mj-lt"/>
                <a:cs typeface="Arial" panose="020B0604020202020204" pitchFamily="34" charset="0"/>
              </a:rPr>
              <a:t>tahun</a:t>
            </a:r>
            <a:r>
              <a:rPr 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+mj-lt"/>
                <a:cs typeface="Arial" panose="020B0604020202020204" pitchFamily="34" charset="0"/>
              </a:rPr>
              <a:t>kedepan</a:t>
            </a:r>
            <a:endParaRPr lang="en-US" sz="2800" dirty="0">
              <a:latin typeface="+mj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192686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274638"/>
            <a:ext cx="8075240" cy="778098"/>
          </a:xfrm>
        </p:spPr>
        <p:txBody>
          <a:bodyPr>
            <a:normAutofit/>
          </a:bodyPr>
          <a:lstStyle/>
          <a:p>
            <a:r>
              <a:rPr lang="en-US" sz="3200" b="1" dirty="0" err="1" smtClean="0">
                <a:cs typeface="Arial" pitchFamily="34" charset="0"/>
              </a:rPr>
              <a:t>Rencana</a:t>
            </a:r>
            <a:r>
              <a:rPr lang="en-US" sz="3200" b="1" dirty="0" smtClean="0">
                <a:cs typeface="Arial" pitchFamily="34" charset="0"/>
              </a:rPr>
              <a:t> </a:t>
            </a:r>
            <a:r>
              <a:rPr lang="en-US" sz="3200" b="1" dirty="0" err="1" smtClean="0">
                <a:cs typeface="Arial" pitchFamily="34" charset="0"/>
              </a:rPr>
              <a:t>Kerja</a:t>
            </a:r>
            <a:r>
              <a:rPr lang="en-US" sz="3200" b="1" dirty="0" smtClean="0">
                <a:cs typeface="Arial" pitchFamily="34" charset="0"/>
              </a:rPr>
              <a:t> Organisasi </a:t>
            </a:r>
            <a:r>
              <a:rPr lang="en-US" sz="3200" b="1" dirty="0" err="1" smtClean="0">
                <a:cs typeface="Arial" pitchFamily="34" charset="0"/>
              </a:rPr>
              <a:t>Perangkat</a:t>
            </a:r>
            <a:r>
              <a:rPr lang="en-US" sz="3200" b="1" dirty="0" smtClean="0">
                <a:cs typeface="Arial" pitchFamily="34" charset="0"/>
              </a:rPr>
              <a:t> Daerah</a:t>
            </a:r>
            <a:endParaRPr lang="id-ID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052736"/>
            <a:ext cx="8003232" cy="5328592"/>
          </a:xfrm>
        </p:spPr>
        <p:txBody>
          <a:bodyPr>
            <a:normAutofit fontScale="85000" lnSpcReduction="10000"/>
          </a:bodyPr>
          <a:lstStyle/>
          <a:p>
            <a:r>
              <a:rPr lang="en-US" sz="3100" dirty="0" err="1" smtClean="0">
                <a:latin typeface="+mj-lt"/>
              </a:rPr>
              <a:t>Rencana</a:t>
            </a:r>
            <a:r>
              <a:rPr lang="en-US" sz="3100" dirty="0" smtClean="0">
                <a:latin typeface="+mj-lt"/>
              </a:rPr>
              <a:t> </a:t>
            </a:r>
            <a:r>
              <a:rPr lang="en-US" sz="3100" dirty="0" err="1" smtClean="0">
                <a:latin typeface="+mj-lt"/>
              </a:rPr>
              <a:t>Kerja</a:t>
            </a:r>
            <a:r>
              <a:rPr lang="en-US" sz="3100" dirty="0" smtClean="0">
                <a:latin typeface="+mj-lt"/>
              </a:rPr>
              <a:t> </a:t>
            </a:r>
            <a:r>
              <a:rPr lang="en-US" sz="3100" dirty="0" err="1" smtClean="0">
                <a:latin typeface="+mj-lt"/>
              </a:rPr>
              <a:t>Satuan</a:t>
            </a:r>
            <a:r>
              <a:rPr lang="en-US" sz="3100" dirty="0" smtClean="0">
                <a:latin typeface="+mj-lt"/>
              </a:rPr>
              <a:t> </a:t>
            </a:r>
            <a:r>
              <a:rPr lang="en-US" sz="3100" dirty="0" err="1" smtClean="0">
                <a:latin typeface="+mj-lt"/>
              </a:rPr>
              <a:t>Kerja</a:t>
            </a:r>
            <a:r>
              <a:rPr lang="en-US" sz="3100" dirty="0" smtClean="0">
                <a:latin typeface="+mj-lt"/>
              </a:rPr>
              <a:t> </a:t>
            </a:r>
            <a:r>
              <a:rPr lang="en-US" sz="3100" dirty="0" err="1" smtClean="0">
                <a:latin typeface="+mj-lt"/>
              </a:rPr>
              <a:t>Perangkat</a:t>
            </a:r>
            <a:r>
              <a:rPr lang="en-US" sz="3100" dirty="0" smtClean="0">
                <a:latin typeface="+mj-lt"/>
              </a:rPr>
              <a:t> Daerah OPD</a:t>
            </a:r>
          </a:p>
          <a:p>
            <a:pPr>
              <a:buNone/>
            </a:pPr>
            <a:r>
              <a:rPr lang="en-US" sz="3100" dirty="0" smtClean="0">
                <a:latin typeface="+mj-lt"/>
              </a:rPr>
              <a:t>     </a:t>
            </a:r>
            <a:r>
              <a:rPr lang="en-US" sz="3100" dirty="0" err="1" smtClean="0">
                <a:latin typeface="+mj-lt"/>
              </a:rPr>
              <a:t>merupakan</a:t>
            </a:r>
            <a:r>
              <a:rPr lang="en-US" sz="3100" dirty="0" smtClean="0">
                <a:latin typeface="+mj-lt"/>
              </a:rPr>
              <a:t> </a:t>
            </a:r>
            <a:r>
              <a:rPr lang="en-US" sz="3100" dirty="0" err="1" smtClean="0">
                <a:latin typeface="+mj-lt"/>
              </a:rPr>
              <a:t>satu</a:t>
            </a:r>
            <a:r>
              <a:rPr lang="en-US" sz="3100" dirty="0" smtClean="0">
                <a:latin typeface="+mj-lt"/>
              </a:rPr>
              <a:t> </a:t>
            </a:r>
            <a:r>
              <a:rPr lang="en-US" sz="3100" dirty="0" err="1" smtClean="0">
                <a:latin typeface="+mj-lt"/>
              </a:rPr>
              <a:t>dokumen</a:t>
            </a:r>
            <a:r>
              <a:rPr lang="en-US" sz="3100" dirty="0" smtClean="0">
                <a:latin typeface="+mj-lt"/>
              </a:rPr>
              <a:t> </a:t>
            </a:r>
            <a:r>
              <a:rPr lang="en-US" sz="3100" dirty="0" err="1" smtClean="0">
                <a:latin typeface="+mj-lt"/>
              </a:rPr>
              <a:t>rencana</a:t>
            </a:r>
            <a:r>
              <a:rPr lang="en-US" sz="3100" dirty="0" smtClean="0">
                <a:latin typeface="+mj-lt"/>
              </a:rPr>
              <a:t> </a:t>
            </a:r>
            <a:r>
              <a:rPr lang="en-US" sz="3100" dirty="0" err="1" smtClean="0">
                <a:latin typeface="+mj-lt"/>
              </a:rPr>
              <a:t>resmi</a:t>
            </a:r>
            <a:r>
              <a:rPr lang="en-US" sz="3100" dirty="0" smtClean="0">
                <a:latin typeface="+mj-lt"/>
              </a:rPr>
              <a:t> </a:t>
            </a:r>
            <a:r>
              <a:rPr lang="en-US" sz="3100" dirty="0" err="1" smtClean="0">
                <a:latin typeface="+mj-lt"/>
              </a:rPr>
              <a:t>daerah</a:t>
            </a:r>
            <a:r>
              <a:rPr lang="en-US" sz="3100" dirty="0" smtClean="0">
                <a:latin typeface="+mj-lt"/>
              </a:rPr>
              <a:t> yang </a:t>
            </a:r>
            <a:r>
              <a:rPr lang="en-US" sz="3100" dirty="0" err="1" smtClean="0">
                <a:latin typeface="+mj-lt"/>
              </a:rPr>
              <a:t>dipersyaratkan</a:t>
            </a:r>
            <a:r>
              <a:rPr lang="en-US" sz="3100" dirty="0" smtClean="0">
                <a:latin typeface="+mj-lt"/>
              </a:rPr>
              <a:t> </a:t>
            </a:r>
            <a:r>
              <a:rPr lang="en-US" sz="3100" dirty="0" err="1" smtClean="0">
                <a:latin typeface="+mj-lt"/>
              </a:rPr>
              <a:t>bagi</a:t>
            </a:r>
            <a:r>
              <a:rPr lang="en-US" sz="3100" dirty="0" smtClean="0">
                <a:latin typeface="+mj-lt"/>
              </a:rPr>
              <a:t> </a:t>
            </a:r>
            <a:r>
              <a:rPr lang="en-US" sz="3100" dirty="0" err="1" smtClean="0">
                <a:latin typeface="+mj-lt"/>
              </a:rPr>
              <a:t>mengarahkan</a:t>
            </a:r>
            <a:r>
              <a:rPr lang="en-US" sz="3100" dirty="0" smtClean="0">
                <a:latin typeface="+mj-lt"/>
              </a:rPr>
              <a:t> program </a:t>
            </a:r>
            <a:r>
              <a:rPr lang="en-US" sz="3100" dirty="0" err="1" smtClean="0">
                <a:latin typeface="+mj-lt"/>
              </a:rPr>
              <a:t>dan</a:t>
            </a:r>
            <a:r>
              <a:rPr lang="en-US" sz="3100" dirty="0" smtClean="0">
                <a:latin typeface="+mj-lt"/>
              </a:rPr>
              <a:t> </a:t>
            </a:r>
            <a:r>
              <a:rPr lang="en-US" sz="3100" dirty="0" err="1" smtClean="0">
                <a:latin typeface="+mj-lt"/>
              </a:rPr>
              <a:t>kegiatan</a:t>
            </a:r>
            <a:r>
              <a:rPr lang="en-US" sz="3100" dirty="0" smtClean="0">
                <a:latin typeface="+mj-lt"/>
              </a:rPr>
              <a:t> </a:t>
            </a:r>
            <a:r>
              <a:rPr lang="en-US" sz="3100" dirty="0" err="1" smtClean="0">
                <a:latin typeface="+mj-lt"/>
              </a:rPr>
              <a:t>pelayanan</a:t>
            </a:r>
            <a:r>
              <a:rPr lang="en-US" sz="3100" dirty="0" smtClean="0">
                <a:latin typeface="+mj-lt"/>
              </a:rPr>
              <a:t> </a:t>
            </a:r>
            <a:r>
              <a:rPr lang="id-ID" sz="3100" dirty="0" smtClean="0">
                <a:latin typeface="+mj-lt"/>
              </a:rPr>
              <a:t> </a:t>
            </a:r>
            <a:r>
              <a:rPr lang="en-US" sz="3100" dirty="0" smtClean="0">
                <a:latin typeface="+mj-lt"/>
              </a:rPr>
              <a:t>OPD </a:t>
            </a:r>
            <a:r>
              <a:rPr lang="en-US" sz="3100" dirty="0" err="1" smtClean="0">
                <a:latin typeface="+mj-lt"/>
              </a:rPr>
              <a:t>khususnya</a:t>
            </a:r>
            <a:r>
              <a:rPr lang="en-US" sz="3100" dirty="0" smtClean="0">
                <a:latin typeface="+mj-lt"/>
              </a:rPr>
              <a:t> </a:t>
            </a:r>
            <a:r>
              <a:rPr lang="en-US" sz="3100" dirty="0" err="1" smtClean="0">
                <a:latin typeface="+mj-lt"/>
              </a:rPr>
              <a:t>dan</a:t>
            </a:r>
            <a:r>
              <a:rPr lang="en-US" sz="3100" dirty="0" smtClean="0">
                <a:latin typeface="+mj-lt"/>
              </a:rPr>
              <a:t> </a:t>
            </a:r>
            <a:r>
              <a:rPr lang="en-US" sz="3100" b="1" dirty="0" err="1" smtClean="0">
                <a:latin typeface="+mj-lt"/>
              </a:rPr>
              <a:t>pembangunan</a:t>
            </a:r>
            <a:r>
              <a:rPr lang="en-US" sz="3100" b="1" dirty="0" smtClean="0">
                <a:latin typeface="+mj-lt"/>
              </a:rPr>
              <a:t> </a:t>
            </a:r>
            <a:r>
              <a:rPr lang="en-US" sz="3100" b="1" dirty="0" err="1" smtClean="0">
                <a:latin typeface="+mj-lt"/>
              </a:rPr>
              <a:t>tahunan</a:t>
            </a:r>
            <a:r>
              <a:rPr lang="en-US" sz="3100" b="1" dirty="0" smtClean="0">
                <a:latin typeface="+mj-lt"/>
              </a:rPr>
              <a:t> </a:t>
            </a:r>
            <a:r>
              <a:rPr lang="en-US" sz="3100" b="1" dirty="0" err="1" smtClean="0">
                <a:latin typeface="+mj-lt"/>
              </a:rPr>
              <a:t>daerah</a:t>
            </a:r>
            <a:r>
              <a:rPr lang="en-US" sz="3100" b="1" dirty="0" smtClean="0">
                <a:latin typeface="+mj-lt"/>
              </a:rPr>
              <a:t> </a:t>
            </a:r>
            <a:r>
              <a:rPr lang="en-US" sz="3100" b="1" dirty="0" err="1" smtClean="0">
                <a:latin typeface="+mj-lt"/>
              </a:rPr>
              <a:t>pada</a:t>
            </a:r>
            <a:r>
              <a:rPr lang="en-US" sz="3100" b="1" dirty="0" smtClean="0">
                <a:latin typeface="+mj-lt"/>
              </a:rPr>
              <a:t> </a:t>
            </a:r>
            <a:r>
              <a:rPr lang="en-US" sz="3100" b="1" dirty="0" err="1" smtClean="0">
                <a:latin typeface="+mj-lt"/>
              </a:rPr>
              <a:t>umumnya</a:t>
            </a:r>
            <a:r>
              <a:rPr lang="en-US" sz="3100" b="1" dirty="0" smtClean="0">
                <a:latin typeface="+mj-lt"/>
              </a:rPr>
              <a:t>.</a:t>
            </a:r>
          </a:p>
          <a:p>
            <a:r>
              <a:rPr lang="en-US" sz="3100" dirty="0" smtClean="0">
                <a:latin typeface="+mj-lt"/>
              </a:rPr>
              <a:t> </a:t>
            </a:r>
            <a:r>
              <a:rPr lang="en-US" sz="3100" dirty="0" err="1" smtClean="0">
                <a:latin typeface="+mj-lt"/>
              </a:rPr>
              <a:t>Renja</a:t>
            </a:r>
            <a:r>
              <a:rPr lang="en-US" sz="3100" dirty="0" smtClean="0">
                <a:latin typeface="+mj-lt"/>
              </a:rPr>
              <a:t> OPD </a:t>
            </a:r>
            <a:r>
              <a:rPr lang="en-US" sz="3100" dirty="0" err="1" smtClean="0">
                <a:latin typeface="+mj-lt"/>
              </a:rPr>
              <a:t>adalah</a:t>
            </a:r>
            <a:r>
              <a:rPr lang="en-US" sz="3100" dirty="0" smtClean="0">
                <a:latin typeface="+mj-lt"/>
              </a:rPr>
              <a:t> </a:t>
            </a:r>
            <a:r>
              <a:rPr lang="en-US" sz="3100" dirty="0" err="1" smtClean="0">
                <a:latin typeface="+mj-lt"/>
              </a:rPr>
              <a:t>perencanaan</a:t>
            </a:r>
            <a:r>
              <a:rPr lang="en-US" sz="3100" dirty="0" smtClean="0">
                <a:latin typeface="+mj-lt"/>
              </a:rPr>
              <a:t> </a:t>
            </a:r>
            <a:r>
              <a:rPr lang="en-US" sz="3100" dirty="0" err="1" smtClean="0">
                <a:latin typeface="+mj-lt"/>
              </a:rPr>
              <a:t>pada</a:t>
            </a:r>
            <a:r>
              <a:rPr lang="en-US" sz="3100" dirty="0" smtClean="0">
                <a:latin typeface="+mj-lt"/>
              </a:rPr>
              <a:t> unit </a:t>
            </a:r>
            <a:r>
              <a:rPr lang="en-US" sz="3100" dirty="0" err="1" smtClean="0">
                <a:latin typeface="+mj-lt"/>
              </a:rPr>
              <a:t>organisasi</a:t>
            </a:r>
            <a:r>
              <a:rPr lang="en-US" sz="3100" dirty="0" smtClean="0">
                <a:latin typeface="+mj-lt"/>
              </a:rPr>
              <a:t> </a:t>
            </a:r>
            <a:r>
              <a:rPr lang="en-US" sz="3100" dirty="0" err="1" smtClean="0">
                <a:latin typeface="+mj-lt"/>
              </a:rPr>
              <a:t>terendah</a:t>
            </a:r>
            <a:r>
              <a:rPr lang="en-US" sz="3100" dirty="0" smtClean="0">
                <a:latin typeface="+mj-lt"/>
              </a:rPr>
              <a:t> &amp; </a:t>
            </a:r>
            <a:r>
              <a:rPr lang="en-US" sz="3100" dirty="0" err="1" smtClean="0">
                <a:latin typeface="+mj-lt"/>
              </a:rPr>
              <a:t>terkecil</a:t>
            </a:r>
            <a:r>
              <a:rPr lang="en-US" sz="3100" dirty="0" smtClean="0">
                <a:latin typeface="+mj-lt"/>
              </a:rPr>
              <a:t> di </a:t>
            </a:r>
            <a:r>
              <a:rPr lang="en-US" sz="3100" dirty="0" err="1" smtClean="0">
                <a:latin typeface="+mj-lt"/>
              </a:rPr>
              <a:t>pemerintah</a:t>
            </a:r>
            <a:r>
              <a:rPr lang="en-US" sz="3100" dirty="0" smtClean="0">
                <a:latin typeface="+mj-lt"/>
              </a:rPr>
              <a:t> </a:t>
            </a:r>
            <a:r>
              <a:rPr lang="en-US" sz="3100" dirty="0" err="1" smtClean="0">
                <a:latin typeface="+mj-lt"/>
              </a:rPr>
              <a:t>daerah</a:t>
            </a:r>
            <a:r>
              <a:rPr lang="en-US" sz="3100" dirty="0" smtClean="0">
                <a:latin typeface="+mj-lt"/>
              </a:rPr>
              <a:t> yang </a:t>
            </a:r>
            <a:r>
              <a:rPr lang="en-US" sz="3100" dirty="0" err="1" smtClean="0">
                <a:latin typeface="+mj-lt"/>
              </a:rPr>
              <a:t>memberikan</a:t>
            </a:r>
            <a:r>
              <a:rPr lang="en-US" sz="3100" dirty="0" smtClean="0">
                <a:latin typeface="+mj-lt"/>
              </a:rPr>
              <a:t>  </a:t>
            </a:r>
            <a:r>
              <a:rPr lang="en-US" sz="3100" dirty="0" err="1" smtClean="0">
                <a:latin typeface="+mj-lt"/>
              </a:rPr>
              <a:t>masukan</a:t>
            </a:r>
            <a:r>
              <a:rPr lang="en-US" sz="3100" dirty="0" smtClean="0">
                <a:latin typeface="+mj-lt"/>
              </a:rPr>
              <a:t> </a:t>
            </a:r>
            <a:r>
              <a:rPr lang="en-US" sz="3100" dirty="0" err="1" smtClean="0">
                <a:latin typeface="+mj-lt"/>
              </a:rPr>
              <a:t>utama</a:t>
            </a:r>
            <a:r>
              <a:rPr lang="en-US" sz="3100" dirty="0" smtClean="0">
                <a:latin typeface="+mj-lt"/>
              </a:rPr>
              <a:t> &amp; </a:t>
            </a:r>
            <a:r>
              <a:rPr lang="en-US" sz="3100" dirty="0" err="1" smtClean="0">
                <a:latin typeface="+mj-lt"/>
              </a:rPr>
              <a:t>mendasar</a:t>
            </a:r>
            <a:r>
              <a:rPr lang="en-US" sz="3100" dirty="0" smtClean="0">
                <a:latin typeface="+mj-lt"/>
              </a:rPr>
              <a:t> </a:t>
            </a:r>
            <a:r>
              <a:rPr lang="en-US" sz="3100" dirty="0" err="1" smtClean="0">
                <a:latin typeface="+mj-lt"/>
              </a:rPr>
              <a:t>bagi</a:t>
            </a:r>
            <a:r>
              <a:rPr lang="en-US" sz="3100" dirty="0" smtClean="0">
                <a:latin typeface="+mj-lt"/>
              </a:rPr>
              <a:t> </a:t>
            </a:r>
            <a:r>
              <a:rPr lang="en-US" sz="3100" dirty="0" err="1" smtClean="0">
                <a:latin typeface="+mj-lt"/>
              </a:rPr>
              <a:t>perencanaan</a:t>
            </a:r>
            <a:r>
              <a:rPr lang="en-US" sz="3100" dirty="0" smtClean="0">
                <a:latin typeface="+mj-lt"/>
              </a:rPr>
              <a:t> di </a:t>
            </a:r>
            <a:r>
              <a:rPr lang="en-US" sz="3100" dirty="0" err="1" smtClean="0">
                <a:latin typeface="+mj-lt"/>
              </a:rPr>
              <a:t>peringkat</a:t>
            </a:r>
            <a:r>
              <a:rPr lang="en-US" sz="3100" dirty="0" smtClean="0">
                <a:latin typeface="+mj-lt"/>
              </a:rPr>
              <a:t> yang </a:t>
            </a:r>
            <a:r>
              <a:rPr lang="en-US" sz="3100" dirty="0" err="1" smtClean="0">
                <a:latin typeface="+mj-lt"/>
              </a:rPr>
              <a:t>lebih</a:t>
            </a:r>
            <a:r>
              <a:rPr lang="en-US" sz="3100" dirty="0" smtClean="0">
                <a:latin typeface="+mj-lt"/>
              </a:rPr>
              <a:t> </a:t>
            </a:r>
            <a:r>
              <a:rPr lang="en-US" sz="3100" dirty="0" err="1" smtClean="0">
                <a:latin typeface="+mj-lt"/>
              </a:rPr>
              <a:t>atas</a:t>
            </a:r>
            <a:r>
              <a:rPr lang="en-US" sz="3100" dirty="0" smtClean="0">
                <a:latin typeface="+mj-lt"/>
              </a:rPr>
              <a:t> </a:t>
            </a:r>
            <a:r>
              <a:rPr lang="en-US" sz="3100" dirty="0" err="1" smtClean="0">
                <a:latin typeface="+mj-lt"/>
              </a:rPr>
              <a:t>seperti</a:t>
            </a:r>
            <a:r>
              <a:rPr lang="en-US" sz="3100" dirty="0" smtClean="0">
                <a:latin typeface="+mj-lt"/>
              </a:rPr>
              <a:t> RKPD, </a:t>
            </a:r>
            <a:r>
              <a:rPr lang="en-US" sz="3100" dirty="0" err="1" smtClean="0">
                <a:latin typeface="+mj-lt"/>
              </a:rPr>
              <a:t>Renstra</a:t>
            </a:r>
            <a:r>
              <a:rPr lang="en-US" sz="3100" dirty="0" smtClean="0">
                <a:latin typeface="+mj-lt"/>
              </a:rPr>
              <a:t> OPD, RPJMD </a:t>
            </a:r>
            <a:r>
              <a:rPr lang="en-US" sz="3100" dirty="0" err="1" smtClean="0">
                <a:latin typeface="+mj-lt"/>
              </a:rPr>
              <a:t>dan</a:t>
            </a:r>
            <a:r>
              <a:rPr lang="en-US" sz="3100" dirty="0" smtClean="0">
                <a:latin typeface="+mj-lt"/>
              </a:rPr>
              <a:t> </a:t>
            </a:r>
            <a:r>
              <a:rPr lang="en-US" sz="3100" dirty="0" err="1" smtClean="0">
                <a:latin typeface="+mj-lt"/>
              </a:rPr>
              <a:t>bahkan</a:t>
            </a:r>
            <a:r>
              <a:rPr lang="en-US" sz="3100" dirty="0" smtClean="0">
                <a:latin typeface="+mj-lt"/>
              </a:rPr>
              <a:t> RPJPD.</a:t>
            </a:r>
          </a:p>
          <a:p>
            <a:r>
              <a:rPr lang="en-US" sz="3100" dirty="0" smtClean="0">
                <a:latin typeface="+mj-lt"/>
              </a:rPr>
              <a:t> </a:t>
            </a:r>
            <a:r>
              <a:rPr lang="en-US" sz="3100" dirty="0" err="1" smtClean="0">
                <a:latin typeface="+mj-lt"/>
              </a:rPr>
              <a:t>Renja</a:t>
            </a:r>
            <a:r>
              <a:rPr lang="en-US" sz="3100" dirty="0" smtClean="0">
                <a:latin typeface="+mj-lt"/>
              </a:rPr>
              <a:t> OPD </a:t>
            </a:r>
            <a:r>
              <a:rPr lang="en-US" sz="3100" dirty="0" err="1" smtClean="0">
                <a:latin typeface="+mj-lt"/>
              </a:rPr>
              <a:t>berhubungan</a:t>
            </a:r>
            <a:r>
              <a:rPr lang="en-US" sz="3100" dirty="0" smtClean="0">
                <a:latin typeface="+mj-lt"/>
              </a:rPr>
              <a:t> </a:t>
            </a:r>
            <a:r>
              <a:rPr lang="en-US" sz="3100" dirty="0" err="1" smtClean="0">
                <a:latin typeface="+mj-lt"/>
              </a:rPr>
              <a:t>langsung</a:t>
            </a:r>
            <a:r>
              <a:rPr lang="en-US" sz="3100" dirty="0" smtClean="0">
                <a:latin typeface="+mj-lt"/>
              </a:rPr>
              <a:t> </a:t>
            </a:r>
            <a:r>
              <a:rPr lang="en-US" sz="3100" dirty="0" err="1" smtClean="0">
                <a:latin typeface="+mj-lt"/>
              </a:rPr>
              <a:t>dengan</a:t>
            </a:r>
            <a:r>
              <a:rPr lang="en-US" sz="3100" dirty="0" smtClean="0">
                <a:latin typeface="+mj-lt"/>
              </a:rPr>
              <a:t> </a:t>
            </a:r>
            <a:r>
              <a:rPr lang="en-US" sz="3100" dirty="0" err="1" smtClean="0">
                <a:latin typeface="+mj-lt"/>
              </a:rPr>
              <a:t>pelayanan</a:t>
            </a:r>
            <a:r>
              <a:rPr lang="en-US" sz="3100" dirty="0" smtClean="0">
                <a:latin typeface="+mj-lt"/>
              </a:rPr>
              <a:t> </a:t>
            </a:r>
            <a:r>
              <a:rPr lang="en-US" sz="3100" dirty="0" err="1" smtClean="0">
                <a:latin typeface="+mj-lt"/>
              </a:rPr>
              <a:t>kepada</a:t>
            </a:r>
            <a:r>
              <a:rPr lang="en-US" sz="3100" dirty="0" smtClean="0">
                <a:latin typeface="+mj-lt"/>
              </a:rPr>
              <a:t> </a:t>
            </a:r>
            <a:r>
              <a:rPr lang="en-US" sz="3100" dirty="0" err="1" smtClean="0">
                <a:latin typeface="+mj-lt"/>
              </a:rPr>
              <a:t>masyarakat</a:t>
            </a:r>
            <a:r>
              <a:rPr lang="en-US" sz="3100" dirty="0" smtClean="0">
                <a:latin typeface="+mj-lt"/>
              </a:rPr>
              <a:t> yang </a:t>
            </a:r>
            <a:r>
              <a:rPr lang="en-US" sz="3100" dirty="0" err="1" smtClean="0">
                <a:latin typeface="+mj-lt"/>
              </a:rPr>
              <a:t>merupakan</a:t>
            </a:r>
            <a:r>
              <a:rPr lang="en-US" sz="3100" dirty="0" smtClean="0">
                <a:latin typeface="+mj-lt"/>
              </a:rPr>
              <a:t> </a:t>
            </a:r>
            <a:r>
              <a:rPr lang="en-US" sz="3100" dirty="0" err="1" smtClean="0">
                <a:latin typeface="+mj-lt"/>
              </a:rPr>
              <a:t>tujuan</a:t>
            </a:r>
            <a:r>
              <a:rPr lang="en-US" sz="3100" dirty="0" smtClean="0">
                <a:latin typeface="+mj-lt"/>
              </a:rPr>
              <a:t> </a:t>
            </a:r>
            <a:r>
              <a:rPr lang="en-US" sz="3100" dirty="0" err="1" smtClean="0">
                <a:latin typeface="+mj-lt"/>
              </a:rPr>
              <a:t>utama</a:t>
            </a:r>
            <a:r>
              <a:rPr lang="en-US" sz="3100" dirty="0" smtClean="0">
                <a:latin typeface="+mj-lt"/>
              </a:rPr>
              <a:t> </a:t>
            </a:r>
            <a:r>
              <a:rPr lang="en-US" sz="3100" dirty="0" err="1" smtClean="0">
                <a:latin typeface="+mj-lt"/>
              </a:rPr>
              <a:t>penyelenggaraan</a:t>
            </a:r>
            <a:r>
              <a:rPr lang="en-US" sz="3100" dirty="0" smtClean="0">
                <a:latin typeface="+mj-lt"/>
              </a:rPr>
              <a:t> </a:t>
            </a:r>
            <a:r>
              <a:rPr lang="en-US" sz="3100" dirty="0" err="1" smtClean="0">
                <a:latin typeface="+mj-lt"/>
              </a:rPr>
              <a:t>pemerintah</a:t>
            </a:r>
            <a:r>
              <a:rPr lang="en-US" sz="3100" dirty="0" smtClean="0">
                <a:latin typeface="+mj-lt"/>
              </a:rPr>
              <a:t> </a:t>
            </a:r>
            <a:r>
              <a:rPr lang="en-US" sz="3100" dirty="0" err="1" smtClean="0">
                <a:latin typeface="+mj-lt"/>
              </a:rPr>
              <a:t>daerah</a:t>
            </a:r>
            <a:r>
              <a:rPr lang="en-US" sz="3100" dirty="0" smtClean="0">
                <a:latin typeface="+mj-lt"/>
              </a:rPr>
              <a:t>. 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5973633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066800"/>
            <a:ext cx="8219256" cy="5314528"/>
          </a:xfrm>
        </p:spPr>
        <p:txBody>
          <a:bodyPr>
            <a:noAutofit/>
          </a:bodyPr>
          <a:lstStyle/>
          <a:p>
            <a:r>
              <a:rPr lang="en-US" sz="2800" b="1" dirty="0" err="1" smtClean="0">
                <a:latin typeface="+mj-lt"/>
              </a:rPr>
              <a:t>Asas</a:t>
            </a:r>
            <a:r>
              <a:rPr lang="en-US" sz="2800" b="1" dirty="0" smtClean="0">
                <a:latin typeface="+mj-lt"/>
              </a:rPr>
              <a:t> Otonomi </a:t>
            </a:r>
            <a:r>
              <a:rPr lang="en-US" sz="2800" dirty="0" smtClean="0">
                <a:latin typeface="+mj-lt"/>
              </a:rPr>
              <a:t>adalah </a:t>
            </a:r>
            <a:r>
              <a:rPr lang="en-US" sz="2800" dirty="0" err="1" smtClean="0">
                <a:latin typeface="+mj-lt"/>
              </a:rPr>
              <a:t>prinsip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dasar</a:t>
            </a:r>
            <a:r>
              <a:rPr lang="en-US" sz="2800" dirty="0" smtClean="0">
                <a:latin typeface="+mj-lt"/>
              </a:rPr>
              <a:t> penyelenggaraan Pemerintahan Daerah </a:t>
            </a:r>
            <a:r>
              <a:rPr lang="en-US" sz="2800" dirty="0" err="1" smtClean="0">
                <a:latin typeface="+mj-lt"/>
              </a:rPr>
              <a:t>berdasarkan</a:t>
            </a:r>
            <a:r>
              <a:rPr lang="en-US" sz="2800" dirty="0" smtClean="0">
                <a:latin typeface="+mj-lt"/>
              </a:rPr>
              <a:t> Otonomi Daerah.</a:t>
            </a:r>
          </a:p>
          <a:p>
            <a:r>
              <a:rPr lang="en-US" sz="2800" b="1" dirty="0" smtClean="0">
                <a:latin typeface="+mj-lt"/>
              </a:rPr>
              <a:t>Desentralisas</a:t>
            </a:r>
            <a:r>
              <a:rPr lang="en-US" sz="2800" dirty="0" smtClean="0">
                <a:latin typeface="+mj-lt"/>
              </a:rPr>
              <a:t>i adalah </a:t>
            </a:r>
            <a:r>
              <a:rPr lang="en-US" sz="2800" dirty="0" err="1" smtClean="0">
                <a:latin typeface="+mj-lt"/>
              </a:rPr>
              <a:t>penyerahan</a:t>
            </a:r>
            <a:r>
              <a:rPr lang="en-US" sz="2800" dirty="0" smtClean="0">
                <a:latin typeface="+mj-lt"/>
              </a:rPr>
              <a:t> Urusan Pemerintahan </a:t>
            </a:r>
            <a:r>
              <a:rPr lang="en-US" sz="2800" dirty="0" err="1" smtClean="0">
                <a:latin typeface="+mj-lt"/>
              </a:rPr>
              <a:t>oleh</a:t>
            </a:r>
            <a:r>
              <a:rPr lang="en-US" sz="2800" dirty="0" smtClean="0">
                <a:latin typeface="+mj-lt"/>
              </a:rPr>
              <a:t> Pemerintah </a:t>
            </a:r>
            <a:r>
              <a:rPr lang="en-US" sz="2800" dirty="0" err="1" smtClean="0">
                <a:latin typeface="+mj-lt"/>
              </a:rPr>
              <a:t>Pusat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kepada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daerah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otonom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berdasarkan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Asas</a:t>
            </a:r>
            <a:r>
              <a:rPr lang="en-US" sz="2800" dirty="0" smtClean="0">
                <a:latin typeface="+mj-lt"/>
              </a:rPr>
              <a:t> Otonomi.</a:t>
            </a:r>
          </a:p>
          <a:p>
            <a:r>
              <a:rPr lang="en-US" sz="2800" b="1" dirty="0" err="1" smtClean="0">
                <a:latin typeface="+mj-lt"/>
              </a:rPr>
              <a:t>Dekonsentrasi</a:t>
            </a:r>
            <a:r>
              <a:rPr lang="en-US" sz="2800" dirty="0" smtClean="0">
                <a:latin typeface="+mj-lt"/>
              </a:rPr>
              <a:t> adalah </a:t>
            </a:r>
            <a:r>
              <a:rPr lang="en-US" sz="2800" dirty="0" err="1" smtClean="0">
                <a:latin typeface="+mj-lt"/>
              </a:rPr>
              <a:t>pelimpahan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sebagian</a:t>
            </a:r>
            <a:r>
              <a:rPr lang="en-US" sz="2800" dirty="0" smtClean="0">
                <a:latin typeface="+mj-lt"/>
              </a:rPr>
              <a:t> Urusan Pemerintahan yang </a:t>
            </a:r>
            <a:r>
              <a:rPr lang="en-US" sz="2800" dirty="0" err="1" smtClean="0">
                <a:latin typeface="+mj-lt"/>
              </a:rPr>
              <a:t>menjadi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kewenangan</a:t>
            </a:r>
            <a:r>
              <a:rPr lang="en-US" sz="2800" dirty="0" smtClean="0">
                <a:latin typeface="+mj-lt"/>
              </a:rPr>
              <a:t> Pemerintah </a:t>
            </a:r>
            <a:r>
              <a:rPr lang="en-US" sz="2800" dirty="0" err="1" smtClean="0">
                <a:latin typeface="+mj-lt"/>
              </a:rPr>
              <a:t>Pusat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kepada</a:t>
            </a:r>
            <a:r>
              <a:rPr lang="en-US" sz="2800" dirty="0" smtClean="0">
                <a:latin typeface="+mj-lt"/>
              </a:rPr>
              <a:t> gubernur </a:t>
            </a:r>
            <a:r>
              <a:rPr lang="en-US" sz="2800" dirty="0" err="1" smtClean="0">
                <a:latin typeface="+mj-lt"/>
              </a:rPr>
              <a:t>sebagai</a:t>
            </a:r>
            <a:r>
              <a:rPr lang="en-US" sz="2800" dirty="0" smtClean="0">
                <a:latin typeface="+mj-lt"/>
              </a:rPr>
              <a:t> wakil Pemerintah </a:t>
            </a:r>
            <a:r>
              <a:rPr lang="en-US" sz="2800" dirty="0" err="1" smtClean="0">
                <a:latin typeface="+mj-lt"/>
              </a:rPr>
              <a:t>Pusat</a:t>
            </a:r>
            <a:r>
              <a:rPr lang="en-US" sz="2800" dirty="0" smtClean="0">
                <a:latin typeface="+mj-lt"/>
              </a:rPr>
              <a:t>, </a:t>
            </a:r>
            <a:r>
              <a:rPr lang="en-US" sz="2800" dirty="0" err="1" smtClean="0">
                <a:latin typeface="+mj-lt"/>
              </a:rPr>
              <a:t>kepada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instansi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vertikal</a:t>
            </a:r>
            <a:r>
              <a:rPr lang="en-US" sz="2800" dirty="0" smtClean="0">
                <a:latin typeface="+mj-lt"/>
              </a:rPr>
              <a:t> di </a:t>
            </a:r>
            <a:r>
              <a:rPr lang="en-US" sz="2800" dirty="0" err="1" smtClean="0">
                <a:latin typeface="+mj-lt"/>
              </a:rPr>
              <a:t>wilayah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tertentu</a:t>
            </a:r>
            <a:r>
              <a:rPr lang="en-US" sz="2800" dirty="0" smtClean="0">
                <a:latin typeface="+mj-lt"/>
              </a:rPr>
              <a:t>, </a:t>
            </a:r>
            <a:r>
              <a:rPr lang="en-US" sz="2800" dirty="0" err="1" smtClean="0">
                <a:latin typeface="+mj-lt"/>
              </a:rPr>
              <a:t>dan</a:t>
            </a:r>
            <a:r>
              <a:rPr lang="en-US" sz="2800" dirty="0" smtClean="0">
                <a:latin typeface="+mj-lt"/>
              </a:rPr>
              <a:t>/</a:t>
            </a:r>
            <a:r>
              <a:rPr lang="en-US" sz="2800" dirty="0" err="1" smtClean="0">
                <a:latin typeface="+mj-lt"/>
              </a:rPr>
              <a:t>atau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kepada</a:t>
            </a:r>
            <a:r>
              <a:rPr lang="en-US" sz="2800" dirty="0" smtClean="0">
                <a:latin typeface="+mj-lt"/>
              </a:rPr>
              <a:t> gubernur </a:t>
            </a:r>
            <a:r>
              <a:rPr lang="en-US" sz="2800" dirty="0" err="1" smtClean="0">
                <a:latin typeface="+mj-lt"/>
              </a:rPr>
              <a:t>dan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bupati</a:t>
            </a:r>
            <a:r>
              <a:rPr lang="en-US" sz="2800" dirty="0" smtClean="0">
                <a:latin typeface="+mj-lt"/>
              </a:rPr>
              <a:t>/</a:t>
            </a:r>
            <a:r>
              <a:rPr lang="en-US" sz="2800" dirty="0" err="1" smtClean="0">
                <a:latin typeface="+mj-lt"/>
              </a:rPr>
              <a:t>wali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kota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sebagai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penanggung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jawab</a:t>
            </a:r>
            <a:r>
              <a:rPr lang="en-US" sz="2800" dirty="0" smtClean="0">
                <a:latin typeface="+mj-lt"/>
              </a:rPr>
              <a:t> urusan </a:t>
            </a:r>
            <a:r>
              <a:rPr lang="en-US" sz="2800" dirty="0" err="1" smtClean="0">
                <a:latin typeface="+mj-lt"/>
              </a:rPr>
              <a:t>pemerintahan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umum</a:t>
            </a:r>
            <a:r>
              <a:rPr lang="en-US" sz="2800" dirty="0" smtClean="0">
                <a:latin typeface="+mj-lt"/>
              </a:rPr>
              <a:t>.</a:t>
            </a:r>
            <a:br>
              <a:rPr lang="en-US" sz="2800" dirty="0" smtClean="0">
                <a:latin typeface="+mj-lt"/>
              </a:rPr>
            </a:br>
            <a:endParaRPr lang="en-US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540826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Autofit/>
          </a:bodyPr>
          <a:lstStyle/>
          <a:p>
            <a:r>
              <a:rPr lang="en-US" sz="2800" b="1" dirty="0" err="1">
                <a:latin typeface="+mj-lt"/>
              </a:rPr>
              <a:t>Instansi</a:t>
            </a:r>
            <a:r>
              <a:rPr lang="en-US" sz="2800" b="1" dirty="0">
                <a:latin typeface="+mj-lt"/>
              </a:rPr>
              <a:t> </a:t>
            </a:r>
            <a:r>
              <a:rPr lang="en-US" sz="2800" b="1" dirty="0" err="1">
                <a:latin typeface="+mj-lt"/>
              </a:rPr>
              <a:t>Vertikal</a:t>
            </a:r>
            <a:r>
              <a:rPr lang="en-US" sz="2800" b="1" dirty="0">
                <a:latin typeface="+mj-lt"/>
              </a:rPr>
              <a:t> </a:t>
            </a:r>
            <a:r>
              <a:rPr lang="en-US" sz="2800" dirty="0">
                <a:latin typeface="+mj-lt"/>
              </a:rPr>
              <a:t>adalah </a:t>
            </a:r>
            <a:r>
              <a:rPr lang="en-US" sz="2800" dirty="0" err="1">
                <a:latin typeface="+mj-lt"/>
              </a:rPr>
              <a:t>perangkat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kementerian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dan</a:t>
            </a:r>
            <a:r>
              <a:rPr lang="en-US" sz="2800" dirty="0">
                <a:latin typeface="+mj-lt"/>
              </a:rPr>
              <a:t>/</a:t>
            </a:r>
            <a:r>
              <a:rPr lang="en-US" sz="2800" dirty="0" err="1">
                <a:latin typeface="+mj-lt"/>
              </a:rPr>
              <a:t>atau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lembaga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pemerintah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smtClean="0">
                <a:latin typeface="+mj-lt"/>
              </a:rPr>
              <a:t>non </a:t>
            </a:r>
            <a:r>
              <a:rPr lang="en-US" sz="2800" dirty="0" err="1" smtClean="0">
                <a:latin typeface="+mj-lt"/>
              </a:rPr>
              <a:t>kementerian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>
                <a:latin typeface="+mj-lt"/>
              </a:rPr>
              <a:t>yang </a:t>
            </a:r>
            <a:r>
              <a:rPr lang="en-US" sz="2800" dirty="0" err="1">
                <a:latin typeface="+mj-lt"/>
              </a:rPr>
              <a:t>mengurus</a:t>
            </a:r>
            <a:r>
              <a:rPr lang="en-US" sz="2800" dirty="0">
                <a:latin typeface="+mj-lt"/>
              </a:rPr>
              <a:t> Urusan Pemerintahan yang </a:t>
            </a:r>
            <a:r>
              <a:rPr lang="en-US" sz="2800" dirty="0" err="1">
                <a:latin typeface="+mj-lt"/>
              </a:rPr>
              <a:t>tidak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diserahkan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kepada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daerah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otonom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dalam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wilayah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tertentu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dalam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rangka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Dekonsentrasi</a:t>
            </a:r>
            <a:r>
              <a:rPr lang="en-US" sz="2800" dirty="0" smtClean="0">
                <a:latin typeface="+mj-lt"/>
              </a:rPr>
              <a:t>.</a:t>
            </a:r>
          </a:p>
          <a:p>
            <a:r>
              <a:rPr lang="en-US" sz="2800" dirty="0" smtClean="0">
                <a:latin typeface="+mj-lt"/>
              </a:rPr>
              <a:t> </a:t>
            </a:r>
            <a:r>
              <a:rPr lang="en-US" sz="2800" b="1" dirty="0">
                <a:latin typeface="+mj-lt"/>
              </a:rPr>
              <a:t>Tugas </a:t>
            </a:r>
            <a:r>
              <a:rPr lang="en-US" sz="2800" b="1" dirty="0" err="1">
                <a:latin typeface="+mj-lt"/>
              </a:rPr>
              <a:t>Pembantuan</a:t>
            </a:r>
            <a:r>
              <a:rPr lang="en-US" sz="2800" b="1" dirty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adalh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penugasan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dr</a:t>
            </a:r>
            <a:r>
              <a:rPr lang="en-US" sz="2800" dirty="0" smtClean="0">
                <a:latin typeface="+mj-lt"/>
              </a:rPr>
              <a:t> Pemerintah </a:t>
            </a:r>
            <a:r>
              <a:rPr lang="en-US" sz="2800" dirty="0" err="1">
                <a:latin typeface="+mj-lt"/>
              </a:rPr>
              <a:t>Pusat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kepada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daerah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otonom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untuk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melaksanakan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sebagian</a:t>
            </a:r>
            <a:r>
              <a:rPr lang="en-US" sz="2800" dirty="0">
                <a:latin typeface="+mj-lt"/>
              </a:rPr>
              <a:t> Urusan Pemerintahan yang </a:t>
            </a:r>
            <a:r>
              <a:rPr lang="en-US" sz="2800" dirty="0" err="1">
                <a:latin typeface="+mj-lt"/>
              </a:rPr>
              <a:t>menjadi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kewenangan</a:t>
            </a:r>
            <a:r>
              <a:rPr lang="en-US" sz="2800" dirty="0">
                <a:latin typeface="+mj-lt"/>
              </a:rPr>
              <a:t> Pemerintah </a:t>
            </a:r>
            <a:r>
              <a:rPr lang="en-US" sz="2800" dirty="0" err="1">
                <a:latin typeface="+mj-lt"/>
              </a:rPr>
              <a:t>Pusat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atau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dari</a:t>
            </a:r>
            <a:r>
              <a:rPr lang="en-US" sz="2800" dirty="0">
                <a:latin typeface="+mj-lt"/>
              </a:rPr>
              <a:t> Pemerintah Daerah </a:t>
            </a:r>
            <a:r>
              <a:rPr lang="en-US" sz="2800" dirty="0" err="1">
                <a:latin typeface="+mj-lt"/>
              </a:rPr>
              <a:t>provinsi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kepada</a:t>
            </a:r>
            <a:r>
              <a:rPr lang="en-US" sz="2800" dirty="0">
                <a:latin typeface="+mj-lt"/>
              </a:rPr>
              <a:t> Daerah </a:t>
            </a:r>
            <a:r>
              <a:rPr lang="en-US" sz="2800" dirty="0" err="1">
                <a:latin typeface="+mj-lt"/>
              </a:rPr>
              <a:t>kabupaten</a:t>
            </a:r>
            <a:r>
              <a:rPr lang="en-US" sz="2800" dirty="0">
                <a:latin typeface="+mj-lt"/>
              </a:rPr>
              <a:t>/</a:t>
            </a:r>
            <a:r>
              <a:rPr lang="en-US" sz="2800" dirty="0" err="1">
                <a:latin typeface="+mj-lt"/>
              </a:rPr>
              <a:t>kota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untuk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melaksanakan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sebagian</a:t>
            </a:r>
            <a:r>
              <a:rPr lang="en-US" sz="2800" dirty="0">
                <a:latin typeface="+mj-lt"/>
              </a:rPr>
              <a:t> Urusan Pemerintahan yang </a:t>
            </a:r>
            <a:r>
              <a:rPr lang="en-US" sz="2800" dirty="0" err="1">
                <a:latin typeface="+mj-lt"/>
              </a:rPr>
              <a:t>menjadi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kewenangan</a:t>
            </a:r>
            <a:r>
              <a:rPr lang="en-US" sz="2800" dirty="0">
                <a:latin typeface="+mj-lt"/>
              </a:rPr>
              <a:t> Daerah </a:t>
            </a:r>
            <a:r>
              <a:rPr lang="en-US" sz="2800" dirty="0" err="1" smtClean="0">
                <a:latin typeface="+mj-lt"/>
              </a:rPr>
              <a:t>provinsi</a:t>
            </a:r>
            <a:r>
              <a:rPr lang="en-US" sz="2800" dirty="0" smtClean="0">
                <a:latin typeface="+mj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089553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202034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620688"/>
            <a:ext cx="8219256" cy="5760640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latin typeface="+mj-lt"/>
              </a:rPr>
              <a:t>Daerah </a:t>
            </a:r>
            <a:r>
              <a:rPr lang="en-US" sz="2800" b="1" dirty="0" err="1">
                <a:latin typeface="+mj-lt"/>
              </a:rPr>
              <a:t>Otonom</a:t>
            </a:r>
            <a:r>
              <a:rPr lang="en-US" sz="2800" b="1" dirty="0">
                <a:latin typeface="+mj-lt"/>
              </a:rPr>
              <a:t> </a:t>
            </a:r>
            <a:r>
              <a:rPr lang="id-ID" sz="2800" b="1" dirty="0" smtClean="0">
                <a:latin typeface="+mj-lt"/>
              </a:rPr>
              <a:t>: </a:t>
            </a:r>
            <a:r>
              <a:rPr lang="en-US" sz="2800" dirty="0" smtClean="0">
                <a:latin typeface="+mj-lt"/>
              </a:rPr>
              <a:t>yang </a:t>
            </a:r>
            <a:r>
              <a:rPr lang="en-US" sz="2800" dirty="0" err="1">
                <a:latin typeface="+mj-lt"/>
              </a:rPr>
              <a:t>selanjutnya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disebut</a:t>
            </a:r>
            <a:r>
              <a:rPr lang="en-US" sz="2800" dirty="0">
                <a:latin typeface="+mj-lt"/>
              </a:rPr>
              <a:t> Daerah adalah </a:t>
            </a:r>
            <a:r>
              <a:rPr lang="en-US" sz="2800" dirty="0" err="1">
                <a:latin typeface="+mj-lt"/>
              </a:rPr>
              <a:t>kesatuan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masyarakat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hukum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yg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mempunyai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batas-batas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wilayah</a:t>
            </a:r>
            <a:r>
              <a:rPr lang="en-US" sz="2800" dirty="0">
                <a:latin typeface="+mj-lt"/>
              </a:rPr>
              <a:t> yang </a:t>
            </a:r>
            <a:r>
              <a:rPr lang="en-US" sz="2800" dirty="0" err="1">
                <a:latin typeface="+mj-lt"/>
              </a:rPr>
              <a:t>berwenang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mengatur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mengurus</a:t>
            </a:r>
            <a:r>
              <a:rPr lang="en-US" sz="2800" dirty="0">
                <a:latin typeface="+mj-lt"/>
              </a:rPr>
              <a:t> Urusan Pemerintahan </a:t>
            </a:r>
            <a:r>
              <a:rPr lang="en-US" sz="2800" dirty="0" err="1">
                <a:latin typeface="+mj-lt"/>
              </a:rPr>
              <a:t>dan</a:t>
            </a:r>
            <a:r>
              <a:rPr lang="en-US" sz="2800" dirty="0">
                <a:latin typeface="+mj-lt"/>
              </a:rPr>
              <a:t> kepentingan </a:t>
            </a:r>
            <a:r>
              <a:rPr lang="en-US" sz="2800" dirty="0" err="1">
                <a:latin typeface="+mj-lt"/>
              </a:rPr>
              <a:t>masyarakat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setempat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menurut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prakarsa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sendiri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berdasar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aspirasi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masyarakat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dalam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sistem</a:t>
            </a:r>
            <a:r>
              <a:rPr lang="id-ID" sz="2800" dirty="0" smtClean="0">
                <a:latin typeface="+mj-lt"/>
              </a:rPr>
              <a:t> NKRI</a:t>
            </a:r>
            <a:endParaRPr lang="en-US" sz="2800" dirty="0" smtClean="0">
              <a:latin typeface="+mj-lt"/>
            </a:endParaRPr>
          </a:p>
          <a:p>
            <a:r>
              <a:rPr lang="en-US" sz="2800" b="1" dirty="0" smtClean="0">
                <a:latin typeface="+mj-lt"/>
              </a:rPr>
              <a:t>Wilayah </a:t>
            </a:r>
            <a:r>
              <a:rPr lang="en-US" sz="2800" b="1" dirty="0" err="1">
                <a:latin typeface="+mj-lt"/>
              </a:rPr>
              <a:t>Administratif</a:t>
            </a:r>
            <a:r>
              <a:rPr lang="en-US" sz="2800" b="1" dirty="0">
                <a:latin typeface="+mj-lt"/>
              </a:rPr>
              <a:t> </a:t>
            </a:r>
            <a:r>
              <a:rPr lang="id-ID" sz="2800" b="1" dirty="0" smtClean="0">
                <a:latin typeface="+mj-lt"/>
              </a:rPr>
              <a:t>: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wilayah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kerja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perangkat</a:t>
            </a:r>
            <a:r>
              <a:rPr lang="en-US" sz="2800" dirty="0">
                <a:latin typeface="+mj-lt"/>
              </a:rPr>
              <a:t> Pemerintah </a:t>
            </a:r>
            <a:r>
              <a:rPr lang="en-US" sz="2800" dirty="0" err="1">
                <a:latin typeface="+mj-lt"/>
              </a:rPr>
              <a:t>Pusat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termasuk</a:t>
            </a:r>
            <a:r>
              <a:rPr lang="en-US" sz="2800" dirty="0">
                <a:latin typeface="+mj-lt"/>
              </a:rPr>
              <a:t> gubernur </a:t>
            </a:r>
            <a:r>
              <a:rPr lang="en-US" sz="2800" dirty="0" err="1">
                <a:latin typeface="+mj-lt"/>
              </a:rPr>
              <a:t>sebagai</a:t>
            </a:r>
            <a:r>
              <a:rPr lang="en-US" sz="2800" dirty="0">
                <a:latin typeface="+mj-lt"/>
              </a:rPr>
              <a:t> wakil Pemerintah </a:t>
            </a:r>
            <a:r>
              <a:rPr lang="en-US" sz="2800" dirty="0" err="1">
                <a:latin typeface="+mj-lt"/>
              </a:rPr>
              <a:t>Pusat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untuk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menyelenggarakan</a:t>
            </a:r>
            <a:r>
              <a:rPr lang="en-US" sz="2800" dirty="0">
                <a:latin typeface="+mj-lt"/>
              </a:rPr>
              <a:t> Urusan </a:t>
            </a:r>
            <a:r>
              <a:rPr lang="en-US" sz="2800" dirty="0" err="1">
                <a:latin typeface="+mj-lt"/>
              </a:rPr>
              <a:t>Pemerintahan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yg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menjadi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kewenangan</a:t>
            </a:r>
            <a:r>
              <a:rPr lang="en-US" sz="2800" dirty="0">
                <a:latin typeface="+mj-lt"/>
              </a:rPr>
              <a:t> Pemerintah </a:t>
            </a:r>
            <a:r>
              <a:rPr lang="en-US" sz="2800" dirty="0" err="1">
                <a:latin typeface="+mj-lt"/>
              </a:rPr>
              <a:t>Pusat</a:t>
            </a:r>
            <a:r>
              <a:rPr lang="en-US" sz="2800" dirty="0">
                <a:latin typeface="+mj-lt"/>
              </a:rPr>
              <a:t> di Daerah </a:t>
            </a:r>
            <a:r>
              <a:rPr lang="id-ID" sz="2800" dirty="0">
                <a:latin typeface="+mj-lt"/>
              </a:rPr>
              <a:t>&amp;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wilayah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kerja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gubernur</a:t>
            </a:r>
            <a:r>
              <a:rPr lang="en-US" sz="2800" dirty="0">
                <a:latin typeface="+mj-lt"/>
              </a:rPr>
              <a:t> </a:t>
            </a:r>
            <a:r>
              <a:rPr lang="id-ID" sz="2800" dirty="0">
                <a:latin typeface="+mj-lt"/>
              </a:rPr>
              <a:t> &amp;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bupati</a:t>
            </a:r>
            <a:r>
              <a:rPr lang="en-US" sz="2800" dirty="0">
                <a:latin typeface="+mj-lt"/>
              </a:rPr>
              <a:t>/</a:t>
            </a:r>
            <a:r>
              <a:rPr lang="en-US" sz="2800" dirty="0" err="1">
                <a:latin typeface="+mj-lt"/>
              </a:rPr>
              <a:t>wali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kota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dalam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melaksanakan</a:t>
            </a:r>
            <a:r>
              <a:rPr lang="en-US" sz="2800" dirty="0">
                <a:latin typeface="+mj-lt"/>
              </a:rPr>
              <a:t> urusan </a:t>
            </a:r>
            <a:r>
              <a:rPr lang="en-US" sz="2800" dirty="0" err="1">
                <a:latin typeface="+mj-lt"/>
              </a:rPr>
              <a:t>pemerintahan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umum</a:t>
            </a:r>
            <a:r>
              <a:rPr lang="en-US" sz="2800" dirty="0">
                <a:latin typeface="+mj-lt"/>
              </a:rPr>
              <a:t> di Daerah.</a:t>
            </a:r>
          </a:p>
        </p:txBody>
      </p:sp>
    </p:spTree>
    <p:extLst>
      <p:ext uri="{BB962C8B-B14F-4D97-AF65-F5344CB8AC3E}">
        <p14:creationId xmlns:p14="http://schemas.microsoft.com/office/powerpoint/2010/main" val="26274095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id-ID" sz="3600" b="1" dirty="0">
                <a:cs typeface="Arial" pitchFamily="34" charset="0"/>
              </a:rPr>
              <a:t>U</a:t>
            </a:r>
            <a:r>
              <a:rPr lang="en-US" sz="3600" b="1" dirty="0" err="1" smtClean="0">
                <a:cs typeface="Arial" pitchFamily="34" charset="0"/>
              </a:rPr>
              <a:t>rusan</a:t>
            </a:r>
            <a:r>
              <a:rPr lang="en-US" sz="3600" b="1" dirty="0" smtClean="0">
                <a:cs typeface="Arial" pitchFamily="34" charset="0"/>
              </a:rPr>
              <a:t> </a:t>
            </a:r>
            <a:r>
              <a:rPr lang="en-US" sz="3600" b="1" dirty="0">
                <a:cs typeface="Arial" pitchFamily="34" charset="0"/>
              </a:rPr>
              <a:t>Pemerintahan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124744"/>
            <a:ext cx="8291264" cy="50014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latin typeface="+mj-lt"/>
              </a:rPr>
              <a:t>D</a:t>
            </a:r>
            <a:r>
              <a:rPr lang="id-ID" b="1" dirty="0" smtClean="0">
                <a:latin typeface="+mj-lt"/>
              </a:rPr>
              <a:t>a</a:t>
            </a:r>
            <a:r>
              <a:rPr lang="en-US" b="1" dirty="0" smtClean="0">
                <a:latin typeface="+mj-lt"/>
              </a:rPr>
              <a:t>lam </a:t>
            </a:r>
            <a:r>
              <a:rPr lang="en-US" b="1" dirty="0">
                <a:latin typeface="+mj-lt"/>
              </a:rPr>
              <a:t>UU No 23 Th. 2014 urusan </a:t>
            </a:r>
            <a:r>
              <a:rPr lang="en-US" b="1" dirty="0" smtClean="0">
                <a:latin typeface="+mj-lt"/>
              </a:rPr>
              <a:t>Pemerintahan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>
                <a:latin typeface="+mj-lt"/>
              </a:rPr>
              <a:t>dibagi</a:t>
            </a:r>
            <a:r>
              <a:rPr lang="en-US" dirty="0">
                <a:latin typeface="+mj-lt"/>
              </a:rPr>
              <a:t> </a:t>
            </a:r>
            <a:r>
              <a:rPr lang="id-ID" dirty="0" smtClean="0">
                <a:latin typeface="+mj-lt"/>
              </a:rPr>
              <a:t>tiga (3) yaitu: </a:t>
            </a:r>
            <a:r>
              <a:rPr lang="en-US" dirty="0" smtClean="0">
                <a:latin typeface="+mj-lt"/>
              </a:rPr>
              <a:t> </a:t>
            </a:r>
            <a:endParaRPr lang="en-US" dirty="0">
              <a:latin typeface="+mj-lt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+mj-lt"/>
              </a:rPr>
              <a:t>Urusan </a:t>
            </a:r>
            <a:r>
              <a:rPr lang="en-US" b="1" dirty="0">
                <a:latin typeface="+mj-lt"/>
              </a:rPr>
              <a:t>Absolut </a:t>
            </a:r>
            <a:r>
              <a:rPr lang="en-US" dirty="0">
                <a:latin typeface="+mj-lt"/>
              </a:rPr>
              <a:t>yang </a:t>
            </a:r>
            <a:r>
              <a:rPr lang="en-US" dirty="0" err="1">
                <a:latin typeface="+mj-lt"/>
              </a:rPr>
              <a:t>diselenggarakan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oleh</a:t>
            </a:r>
            <a:r>
              <a:rPr lang="en-US" dirty="0">
                <a:latin typeface="+mj-lt"/>
              </a:rPr>
              <a:t> Pemerintah </a:t>
            </a:r>
            <a:r>
              <a:rPr lang="en-US" dirty="0" err="1">
                <a:latin typeface="+mj-lt"/>
              </a:rPr>
              <a:t>Pusat</a:t>
            </a:r>
            <a:r>
              <a:rPr lang="en-US" dirty="0">
                <a:latin typeface="+mj-lt"/>
              </a:rPr>
              <a:t>,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+mj-lt"/>
              </a:rPr>
              <a:t>Urusan </a:t>
            </a:r>
            <a:r>
              <a:rPr lang="en-US" dirty="0" err="1">
                <a:latin typeface="+mj-lt"/>
              </a:rPr>
              <a:t>pemerintahan</a:t>
            </a:r>
            <a:r>
              <a:rPr lang="en-US" dirty="0">
                <a:latin typeface="+mj-lt"/>
              </a:rPr>
              <a:t> </a:t>
            </a:r>
            <a:r>
              <a:rPr lang="en-US" b="1" dirty="0" err="1">
                <a:latin typeface="+mj-lt"/>
              </a:rPr>
              <a:t>kongkruen</a:t>
            </a:r>
            <a:r>
              <a:rPr lang="en-US" dirty="0">
                <a:latin typeface="+mj-lt"/>
              </a:rPr>
              <a:t> yang </a:t>
            </a:r>
            <a:r>
              <a:rPr lang="en-US" dirty="0" err="1">
                <a:latin typeface="+mj-lt"/>
              </a:rPr>
              <a:t>dibagi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antara</a:t>
            </a:r>
            <a:r>
              <a:rPr lang="en-US" dirty="0">
                <a:latin typeface="+mj-lt"/>
              </a:rPr>
              <a:t> Pemerintah </a:t>
            </a:r>
            <a:r>
              <a:rPr lang="en-US" dirty="0" err="1">
                <a:latin typeface="+mj-lt"/>
              </a:rPr>
              <a:t>Pusat</a:t>
            </a:r>
            <a:r>
              <a:rPr lang="en-US" dirty="0">
                <a:latin typeface="+mj-lt"/>
              </a:rPr>
              <a:t>, Pemerintah Daerah </a:t>
            </a:r>
            <a:r>
              <a:rPr lang="en-US" dirty="0" err="1">
                <a:latin typeface="+mj-lt"/>
              </a:rPr>
              <a:t>Propoinsi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dan</a:t>
            </a:r>
            <a:r>
              <a:rPr lang="en-US" dirty="0">
                <a:latin typeface="+mj-lt"/>
              </a:rPr>
              <a:t> Pemerintah Daerah Kabupaten Kota.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+mj-lt"/>
              </a:rPr>
              <a:t> Urusan </a:t>
            </a:r>
            <a:r>
              <a:rPr lang="en-US" dirty="0" err="1">
                <a:latin typeface="+mj-lt"/>
              </a:rPr>
              <a:t>pemerintahan</a:t>
            </a:r>
            <a:r>
              <a:rPr lang="en-US" dirty="0">
                <a:latin typeface="+mj-lt"/>
              </a:rPr>
              <a:t> </a:t>
            </a:r>
            <a:r>
              <a:rPr lang="en-US" b="1" dirty="0" err="1">
                <a:latin typeface="+mj-lt"/>
              </a:rPr>
              <a:t>Umum</a:t>
            </a:r>
            <a:endParaRPr lang="en-US" dirty="0">
              <a:latin typeface="+mj-lt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37480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562074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124744"/>
            <a:ext cx="8147248" cy="5001419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dirty="0" smtClean="0">
                <a:latin typeface="+mj-lt"/>
              </a:rPr>
              <a:t>Urusan </a:t>
            </a:r>
            <a:r>
              <a:rPr lang="en-US" sz="2800" b="1" dirty="0" smtClean="0">
                <a:latin typeface="+mj-lt"/>
              </a:rPr>
              <a:t>Absolut </a:t>
            </a:r>
            <a:r>
              <a:rPr lang="en-US" sz="2800" dirty="0" smtClean="0">
                <a:latin typeface="+mj-lt"/>
              </a:rPr>
              <a:t>yang </a:t>
            </a:r>
            <a:r>
              <a:rPr lang="en-US" sz="2800" dirty="0" err="1" smtClean="0">
                <a:latin typeface="+mj-lt"/>
              </a:rPr>
              <a:t>diselenggarakan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oleh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Pemerintah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Pusat</a:t>
            </a:r>
            <a:r>
              <a:rPr lang="en-US" sz="2800" dirty="0" smtClean="0">
                <a:latin typeface="+mj-lt"/>
              </a:rPr>
              <a:t>,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800" dirty="0" err="1" smtClean="0">
                <a:latin typeface="+mj-lt"/>
                <a:cs typeface="Arial" pitchFamily="34" charset="0"/>
              </a:rPr>
              <a:t>Pertahanan</a:t>
            </a:r>
            <a:endParaRPr lang="en-US" sz="2800" dirty="0" smtClean="0">
              <a:latin typeface="+mj-lt"/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2800" dirty="0" err="1" smtClean="0">
                <a:latin typeface="+mj-lt"/>
                <a:cs typeface="Arial" pitchFamily="34" charset="0"/>
              </a:rPr>
              <a:t>Keamanan</a:t>
            </a:r>
            <a:endParaRPr lang="en-US" sz="2800" dirty="0" smtClean="0">
              <a:latin typeface="+mj-lt"/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2800" dirty="0" smtClean="0">
                <a:latin typeface="+mj-lt"/>
                <a:cs typeface="Arial" pitchFamily="34" charset="0"/>
              </a:rPr>
              <a:t>Agama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800" dirty="0" err="1" smtClean="0">
                <a:latin typeface="+mj-lt"/>
                <a:cs typeface="Arial" pitchFamily="34" charset="0"/>
              </a:rPr>
              <a:t>Yustisi</a:t>
            </a:r>
            <a:endParaRPr lang="en-US" sz="2800" dirty="0" smtClean="0">
              <a:latin typeface="+mj-lt"/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2800" dirty="0" smtClean="0">
                <a:latin typeface="+mj-lt"/>
                <a:cs typeface="Arial" pitchFamily="34" charset="0"/>
              </a:rPr>
              <a:t>Politik </a:t>
            </a:r>
            <a:r>
              <a:rPr lang="en-US" sz="2800" dirty="0" err="1" smtClean="0">
                <a:latin typeface="+mj-lt"/>
                <a:cs typeface="Arial" pitchFamily="34" charset="0"/>
              </a:rPr>
              <a:t>Luar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negeri</a:t>
            </a:r>
            <a:endParaRPr lang="en-US" sz="2800" dirty="0" smtClean="0">
              <a:latin typeface="+mj-lt"/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2800" dirty="0" err="1" smtClean="0">
                <a:latin typeface="+mj-lt"/>
                <a:cs typeface="Arial" pitchFamily="34" charset="0"/>
              </a:rPr>
              <a:t>Moneter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dan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fiskal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endParaRPr lang="en-US" sz="2800" dirty="0"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85080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346050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764704"/>
            <a:ext cx="8219256" cy="5361459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en-US" sz="3000" dirty="0">
                <a:latin typeface="+mj-lt"/>
              </a:rPr>
              <a:t>Urusan </a:t>
            </a:r>
            <a:r>
              <a:rPr lang="en-US" sz="3000" dirty="0" err="1">
                <a:latin typeface="+mj-lt"/>
              </a:rPr>
              <a:t>Pemerintahan</a:t>
            </a:r>
            <a:r>
              <a:rPr lang="en-US" sz="3000" dirty="0">
                <a:latin typeface="+mj-lt"/>
              </a:rPr>
              <a:t> </a:t>
            </a:r>
            <a:r>
              <a:rPr lang="en-US" sz="3000" b="1" dirty="0" err="1">
                <a:latin typeface="+mj-lt"/>
              </a:rPr>
              <a:t>kongkruen</a:t>
            </a:r>
            <a:r>
              <a:rPr lang="en-US" sz="3000" dirty="0">
                <a:latin typeface="+mj-lt"/>
              </a:rPr>
              <a:t> yang </a:t>
            </a:r>
            <a:r>
              <a:rPr lang="en-US" sz="3000" dirty="0" err="1">
                <a:latin typeface="+mj-lt"/>
              </a:rPr>
              <a:t>dibagi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antara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Pemerintah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Pusat</a:t>
            </a:r>
            <a:r>
              <a:rPr lang="en-US" sz="3000" dirty="0">
                <a:latin typeface="+mj-lt"/>
              </a:rPr>
              <a:t>, </a:t>
            </a:r>
            <a:r>
              <a:rPr lang="en-US" sz="3000" dirty="0" err="1">
                <a:latin typeface="+mj-lt"/>
              </a:rPr>
              <a:t>Pemerintah</a:t>
            </a:r>
            <a:r>
              <a:rPr lang="en-US" sz="3000" dirty="0">
                <a:latin typeface="+mj-lt"/>
              </a:rPr>
              <a:t> Daerah </a:t>
            </a:r>
            <a:r>
              <a:rPr lang="en-US" sz="3000" dirty="0" err="1">
                <a:latin typeface="+mj-lt"/>
              </a:rPr>
              <a:t>Propoinsi</a:t>
            </a:r>
            <a:r>
              <a:rPr lang="en-US" sz="3000" dirty="0">
                <a:latin typeface="+mj-lt"/>
              </a:rPr>
              <a:t> </a:t>
            </a:r>
            <a:r>
              <a:rPr lang="id-ID" sz="3000" dirty="0">
                <a:latin typeface="+mj-lt"/>
              </a:rPr>
              <a:t> &amp;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Pemerintah</a:t>
            </a:r>
            <a:r>
              <a:rPr lang="en-US" sz="3000" dirty="0">
                <a:latin typeface="+mj-lt"/>
              </a:rPr>
              <a:t> Daerah </a:t>
            </a:r>
            <a:r>
              <a:rPr lang="en-US" sz="3000" dirty="0" err="1">
                <a:latin typeface="+mj-lt"/>
              </a:rPr>
              <a:t>Kabupaten</a:t>
            </a:r>
            <a:r>
              <a:rPr lang="en-US" sz="3000" dirty="0">
                <a:latin typeface="+mj-lt"/>
              </a:rPr>
              <a:t> Kota </a:t>
            </a:r>
            <a:r>
              <a:rPr lang="en-US" sz="3000" dirty="0" err="1">
                <a:latin typeface="+mj-lt"/>
              </a:rPr>
              <a:t>terdiri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dari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smtClean="0">
                <a:latin typeface="+mj-lt"/>
              </a:rPr>
              <a:t>:</a:t>
            </a:r>
            <a:endParaRPr lang="id-ID" sz="3000" dirty="0" smtClean="0">
              <a:latin typeface="+mj-lt"/>
            </a:endParaRPr>
          </a:p>
          <a:p>
            <a:pPr marL="0" indent="0">
              <a:buNone/>
            </a:pPr>
            <a:endParaRPr lang="en-US" sz="3000" b="1" dirty="0">
              <a:solidFill>
                <a:srgbClr val="FF0000"/>
              </a:solidFill>
              <a:latin typeface="+mj-lt"/>
              <a:cs typeface="Arial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b="1" dirty="0">
                <a:latin typeface="+mj-lt"/>
                <a:cs typeface="Arial" pitchFamily="34" charset="0"/>
              </a:rPr>
              <a:t> Urusan </a:t>
            </a:r>
            <a:r>
              <a:rPr lang="en-US" sz="3000" b="1" dirty="0" err="1">
                <a:latin typeface="+mj-lt"/>
                <a:cs typeface="Arial" pitchFamily="34" charset="0"/>
              </a:rPr>
              <a:t>wajib</a:t>
            </a:r>
            <a:r>
              <a:rPr lang="en-US" sz="3000" b="1" dirty="0">
                <a:latin typeface="+mj-lt"/>
                <a:cs typeface="Arial" pitchFamily="34" charset="0"/>
              </a:rPr>
              <a:t> </a:t>
            </a:r>
            <a:r>
              <a:rPr lang="en-US" sz="3000" b="1" dirty="0" err="1">
                <a:latin typeface="+mj-lt"/>
                <a:cs typeface="Arial" pitchFamily="34" charset="0"/>
              </a:rPr>
              <a:t>pelayanan</a:t>
            </a:r>
            <a:r>
              <a:rPr lang="en-US" sz="3000" b="1" dirty="0">
                <a:latin typeface="+mj-lt"/>
                <a:cs typeface="Arial" pitchFamily="34" charset="0"/>
              </a:rPr>
              <a:t> </a:t>
            </a:r>
            <a:r>
              <a:rPr lang="en-US" sz="3000" b="1" dirty="0" err="1">
                <a:latin typeface="+mj-lt"/>
                <a:cs typeface="Arial" pitchFamily="34" charset="0"/>
              </a:rPr>
              <a:t>dasar</a:t>
            </a:r>
            <a:endParaRPr lang="en-US" sz="3000" b="1" dirty="0">
              <a:latin typeface="+mj-lt"/>
              <a:cs typeface="Arial" pitchFamily="34" charset="0"/>
            </a:endParaRPr>
          </a:p>
          <a:p>
            <a:pPr marL="514350" lvl="0" indent="-514350" fontAlgn="base">
              <a:buFont typeface="+mj-lt"/>
              <a:buAutoNum type="alphaLcPeriod"/>
            </a:pPr>
            <a:r>
              <a:rPr lang="en-US" sz="3000" dirty="0" err="1">
                <a:latin typeface="+mj-lt"/>
                <a:cs typeface="Arial" pitchFamily="34" charset="0"/>
              </a:rPr>
              <a:t>pendidikan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</a:p>
          <a:p>
            <a:pPr marL="514350" lvl="0" indent="-514350" fontAlgn="base">
              <a:buFont typeface="+mj-lt"/>
              <a:buAutoNum type="alphaLcPeriod"/>
            </a:pP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kesehatan</a:t>
            </a:r>
            <a:r>
              <a:rPr lang="en-US" sz="3000" dirty="0">
                <a:latin typeface="+mj-lt"/>
                <a:cs typeface="Arial" pitchFamily="34" charset="0"/>
              </a:rPr>
              <a:t>; </a:t>
            </a:r>
            <a:r>
              <a:rPr lang="en-US" sz="3000" dirty="0" err="1">
                <a:latin typeface="+mj-lt"/>
                <a:cs typeface="Arial" pitchFamily="34" charset="0"/>
              </a:rPr>
              <a:t>jiwa</a:t>
            </a:r>
            <a:r>
              <a:rPr lang="en-US" sz="3000" dirty="0">
                <a:latin typeface="+mj-lt"/>
                <a:cs typeface="Arial" pitchFamily="34" charset="0"/>
              </a:rPr>
              <a:t>, raga, </a:t>
            </a:r>
            <a:r>
              <a:rPr lang="en-US" sz="3000" dirty="0" err="1">
                <a:latin typeface="+mj-lt"/>
                <a:cs typeface="Arial" pitchFamily="34" charset="0"/>
              </a:rPr>
              <a:t>sosial</a:t>
            </a:r>
            <a:r>
              <a:rPr lang="en-US" sz="3000" dirty="0">
                <a:latin typeface="+mj-lt"/>
                <a:cs typeface="Arial" pitchFamily="34" charset="0"/>
              </a:rPr>
              <a:t>, </a:t>
            </a:r>
            <a:r>
              <a:rPr lang="en-US" sz="3000" dirty="0" err="1">
                <a:latin typeface="+mj-lt"/>
                <a:cs typeface="Arial" pitchFamily="34" charset="0"/>
              </a:rPr>
              <a:t>ekonomi</a:t>
            </a:r>
            <a:r>
              <a:rPr lang="en-US" sz="3000" dirty="0">
                <a:latin typeface="+mj-lt"/>
                <a:cs typeface="Arial" pitchFamily="34" charset="0"/>
              </a:rPr>
              <a:t>.</a:t>
            </a:r>
          </a:p>
          <a:p>
            <a:pPr marL="514350" lvl="0" indent="-514350" fontAlgn="base">
              <a:buFont typeface="+mj-lt"/>
              <a:buAutoNum type="alphaLcPeriod"/>
            </a:pP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pekerjaan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umum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dan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penataan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ruang</a:t>
            </a:r>
            <a:r>
              <a:rPr lang="en-US" sz="3000" dirty="0">
                <a:latin typeface="+mj-lt"/>
                <a:cs typeface="Arial" pitchFamily="34" charset="0"/>
              </a:rPr>
              <a:t>;</a:t>
            </a:r>
          </a:p>
          <a:p>
            <a:pPr marL="514350" lvl="0" indent="-514350" fontAlgn="base">
              <a:buFont typeface="+mj-lt"/>
              <a:buAutoNum type="alphaLcPeriod"/>
            </a:pP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perumahan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rakyat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dan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kawasan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permukiman</a:t>
            </a:r>
            <a:r>
              <a:rPr lang="en-US" sz="3000" dirty="0">
                <a:latin typeface="+mj-lt"/>
                <a:cs typeface="Arial" pitchFamily="34" charset="0"/>
              </a:rPr>
              <a:t>; </a:t>
            </a:r>
          </a:p>
          <a:p>
            <a:pPr marL="514350" lvl="0" indent="-514350" fontAlgn="base">
              <a:buFont typeface="+mj-lt"/>
              <a:buAutoNum type="alphaLcPeriod"/>
            </a:pP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ketenteraman</a:t>
            </a:r>
            <a:r>
              <a:rPr lang="en-US" sz="3000" dirty="0">
                <a:latin typeface="+mj-lt"/>
                <a:cs typeface="Arial" pitchFamily="34" charset="0"/>
              </a:rPr>
              <a:t>, </a:t>
            </a:r>
            <a:r>
              <a:rPr lang="en-US" sz="3000" dirty="0" err="1">
                <a:latin typeface="+mj-lt"/>
                <a:cs typeface="Arial" pitchFamily="34" charset="0"/>
              </a:rPr>
              <a:t>ketertiban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umum</a:t>
            </a:r>
            <a:r>
              <a:rPr lang="en-US" sz="3000" dirty="0">
                <a:latin typeface="+mj-lt"/>
                <a:cs typeface="Arial" pitchFamily="34" charset="0"/>
              </a:rPr>
              <a:t>, </a:t>
            </a:r>
            <a:r>
              <a:rPr lang="en-US" sz="3000" dirty="0" err="1">
                <a:latin typeface="+mj-lt"/>
                <a:cs typeface="Arial" pitchFamily="34" charset="0"/>
              </a:rPr>
              <a:t>dan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pelindunganmasyarakat</a:t>
            </a:r>
            <a:r>
              <a:rPr lang="en-US" sz="3000" dirty="0">
                <a:latin typeface="+mj-lt"/>
                <a:cs typeface="Arial" pitchFamily="34" charset="0"/>
              </a:rPr>
              <a:t>; </a:t>
            </a:r>
          </a:p>
          <a:p>
            <a:pPr marL="514350" lvl="0" indent="-514350" fontAlgn="base">
              <a:buFont typeface="+mj-lt"/>
              <a:buAutoNum type="alphaLcPeriod"/>
            </a:pPr>
            <a:r>
              <a:rPr lang="en-US" sz="3000" dirty="0" err="1">
                <a:latin typeface="+mj-lt"/>
                <a:cs typeface="Arial" pitchFamily="34" charset="0"/>
              </a:rPr>
              <a:t>dan</a:t>
            </a:r>
            <a:r>
              <a:rPr lang="en-US" sz="3000" dirty="0">
                <a:latin typeface="+mj-lt"/>
                <a:cs typeface="Arial" pitchFamily="34" charset="0"/>
              </a:rPr>
              <a:t>  </a:t>
            </a:r>
            <a:r>
              <a:rPr lang="en-US" sz="3000" dirty="0" err="1">
                <a:latin typeface="+mj-lt"/>
                <a:cs typeface="Arial" pitchFamily="34" charset="0"/>
              </a:rPr>
              <a:t>sosial</a:t>
            </a:r>
            <a:r>
              <a:rPr lang="en-US" sz="3000" dirty="0">
                <a:latin typeface="+mj-lt"/>
                <a:cs typeface="Arial" pitchFamily="34" charset="0"/>
              </a:rPr>
              <a:t>. 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5553711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346050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764704"/>
            <a:ext cx="8219256" cy="5361459"/>
          </a:xfrm>
        </p:spPr>
        <p:txBody>
          <a:bodyPr>
            <a:normAutofit fontScale="85000" lnSpcReduction="10000"/>
          </a:bodyPr>
          <a:lstStyle/>
          <a:p>
            <a:pPr lvl="0" fontAlgn="base">
              <a:buFont typeface="Wingdings" panose="05000000000000000000" pitchFamily="2" charset="2"/>
              <a:buChar char="Ø"/>
            </a:pPr>
            <a:r>
              <a:rPr lang="en-US" b="1" dirty="0"/>
              <a:t>Urusan </a:t>
            </a:r>
            <a:r>
              <a:rPr lang="en-US" b="1" dirty="0" err="1"/>
              <a:t>Pemerintahan</a:t>
            </a:r>
            <a:r>
              <a:rPr lang="en-US" b="1" dirty="0"/>
              <a:t> </a:t>
            </a:r>
            <a:r>
              <a:rPr lang="en-US" b="1" dirty="0" err="1"/>
              <a:t>Wajib</a:t>
            </a:r>
            <a:r>
              <a:rPr lang="en-US" b="1" dirty="0"/>
              <a:t> Non Pelayanan </a:t>
            </a:r>
            <a:r>
              <a:rPr lang="en-US" b="1" dirty="0" err="1"/>
              <a:t>Dasar</a:t>
            </a:r>
            <a:r>
              <a:rPr lang="en-US" b="1" dirty="0"/>
              <a:t> </a:t>
            </a:r>
            <a:r>
              <a:rPr lang="en-US" dirty="0"/>
              <a:t>al :</a:t>
            </a:r>
            <a:r>
              <a:rPr lang="en-US" b="1" dirty="0"/>
              <a:t> </a:t>
            </a:r>
            <a:r>
              <a:rPr lang="en-US" dirty="0"/>
              <a:t>  </a:t>
            </a:r>
          </a:p>
          <a:p>
            <a:pPr marL="514350" lvl="0" indent="-514350" fontAlgn="base">
              <a:buFont typeface="+mj-lt"/>
              <a:buAutoNum type="alphaLcPeriod"/>
            </a:pP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; </a:t>
            </a:r>
          </a:p>
          <a:p>
            <a:pPr marL="514350" lvl="0" indent="-514350" fontAlgn="base">
              <a:buFont typeface="+mj-lt"/>
              <a:buAutoNum type="alphaLcPeriod"/>
            </a:pPr>
            <a:r>
              <a:rPr lang="en-US" dirty="0" err="1"/>
              <a:t>pemberdayaan</a:t>
            </a:r>
            <a:r>
              <a:rPr lang="en-US" dirty="0"/>
              <a:t> </a:t>
            </a:r>
            <a:r>
              <a:rPr lang="en-US" dirty="0" err="1"/>
              <a:t>perempuan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pelindungan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;  </a:t>
            </a:r>
          </a:p>
          <a:p>
            <a:pPr marL="514350" lvl="0" indent="-514350" fontAlgn="base">
              <a:buFont typeface="+mj-lt"/>
              <a:buAutoNum type="alphaLcPeriod"/>
            </a:pPr>
            <a:r>
              <a:rPr lang="en-US" dirty="0" err="1"/>
              <a:t>pangan</a:t>
            </a:r>
            <a:r>
              <a:rPr lang="en-US" dirty="0"/>
              <a:t>; </a:t>
            </a:r>
          </a:p>
          <a:p>
            <a:pPr marL="514350" lvl="0" indent="-514350" fontAlgn="base">
              <a:buFont typeface="+mj-lt"/>
              <a:buAutoNum type="alphaLcPeriod"/>
            </a:pPr>
            <a:r>
              <a:rPr lang="en-US" dirty="0" err="1"/>
              <a:t>pertanahan</a:t>
            </a:r>
            <a:r>
              <a:rPr lang="en-US" dirty="0"/>
              <a:t>; </a:t>
            </a:r>
          </a:p>
          <a:p>
            <a:pPr marL="514350" lvl="0" indent="-514350" fontAlgn="base">
              <a:buFont typeface="+mj-lt"/>
              <a:buAutoNum type="alphaLcPeriod"/>
            </a:pP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; </a:t>
            </a:r>
          </a:p>
          <a:p>
            <a:pPr marL="514350" lvl="0" indent="-514350" fontAlgn="base">
              <a:buFont typeface="+mj-lt"/>
              <a:buAutoNum type="alphaLcPeriod"/>
            </a:pPr>
            <a:r>
              <a:rPr lang="en-US" dirty="0" err="1"/>
              <a:t>administrasi</a:t>
            </a:r>
            <a:r>
              <a:rPr lang="en-US" dirty="0"/>
              <a:t> </a:t>
            </a:r>
            <a:r>
              <a:rPr lang="en-US" dirty="0" err="1"/>
              <a:t>kependudukan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pencatatan</a:t>
            </a:r>
            <a:r>
              <a:rPr lang="en-US" dirty="0"/>
              <a:t> </a:t>
            </a:r>
            <a:r>
              <a:rPr lang="en-US" dirty="0" err="1"/>
              <a:t>sipil</a:t>
            </a:r>
            <a:r>
              <a:rPr lang="en-US" dirty="0"/>
              <a:t>; </a:t>
            </a:r>
          </a:p>
          <a:p>
            <a:pPr marL="514350" lvl="0" indent="-514350" fontAlgn="base">
              <a:buFont typeface="+mj-lt"/>
              <a:buAutoNum type="alphaLcPeriod"/>
            </a:pPr>
            <a:r>
              <a:rPr lang="en-US" dirty="0" err="1"/>
              <a:t>pemberdayaan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; </a:t>
            </a:r>
          </a:p>
          <a:p>
            <a:pPr marL="514350" lvl="0" indent="-514350" fontAlgn="base">
              <a:buFont typeface="+mj-lt"/>
              <a:buAutoNum type="alphaLcPeriod"/>
            </a:pPr>
            <a:r>
              <a:rPr lang="en-US" dirty="0" err="1"/>
              <a:t>pengendalian</a:t>
            </a:r>
            <a:r>
              <a:rPr lang="en-US" dirty="0"/>
              <a:t> </a:t>
            </a:r>
            <a:r>
              <a:rPr lang="en-US" dirty="0" err="1"/>
              <a:t>penduduk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keluarga</a:t>
            </a:r>
            <a:r>
              <a:rPr lang="en-US" dirty="0"/>
              <a:t> </a:t>
            </a:r>
            <a:r>
              <a:rPr lang="en-US" dirty="0" err="1"/>
              <a:t>berencana</a:t>
            </a:r>
            <a:r>
              <a:rPr lang="en-US" dirty="0"/>
              <a:t>;</a:t>
            </a:r>
          </a:p>
          <a:p>
            <a:pPr marL="514350" lvl="0" indent="-514350" fontAlgn="base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 err="1"/>
              <a:t>perhubungan</a:t>
            </a:r>
            <a:r>
              <a:rPr lang="en-US" dirty="0"/>
              <a:t>;  </a:t>
            </a:r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4502959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1348</Words>
  <Application>Microsoft Office PowerPoint</Application>
  <PresentationFormat>On-screen Show (4:3)</PresentationFormat>
  <Paragraphs>106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Pemerintahan Daerah menurut UU No 23 Tahun 2014 </vt:lpstr>
      <vt:lpstr>PowerPoint Presentation</vt:lpstr>
      <vt:lpstr>PowerPoint Presentation</vt:lpstr>
      <vt:lpstr>PowerPoint Presentation</vt:lpstr>
      <vt:lpstr>PowerPoint Presentation</vt:lpstr>
      <vt:lpstr>Urusan Pemerintahan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Perencanaan Pembangunan Daerah</vt:lpstr>
      <vt:lpstr>PowerPoint Presentation</vt:lpstr>
      <vt:lpstr>PowerPoint Presentation</vt:lpstr>
      <vt:lpstr>PRINSIP PERENCANAAN PEMBANGUNAN DAERAH</vt:lpstr>
      <vt:lpstr>Prinsip-Prinsip Penyusunan RPJMD  menurut UU 25/2004</vt:lpstr>
      <vt:lpstr>PowerPoint Presentation</vt:lpstr>
      <vt:lpstr>Rencana Jangka Panjang Daerah</vt:lpstr>
      <vt:lpstr>PowerPoint Presentation</vt:lpstr>
      <vt:lpstr>Rencana Jangka Menengah Daerah RPJMD</vt:lpstr>
      <vt:lpstr>Rencana Kerja Organisasi Perangkat Daerah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Pemerintahan Daerah menurut UU No 23 Tahun 2014 </dc:title>
  <dc:creator>My PC</dc:creator>
  <cp:lastModifiedBy>My PC</cp:lastModifiedBy>
  <cp:revision>6</cp:revision>
  <dcterms:created xsi:type="dcterms:W3CDTF">2021-08-11T14:03:38Z</dcterms:created>
  <dcterms:modified xsi:type="dcterms:W3CDTF">2021-08-12T06:20:14Z</dcterms:modified>
</cp:coreProperties>
</file>