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90" r:id="rId2"/>
    <p:sldId id="256" r:id="rId3"/>
    <p:sldId id="257" r:id="rId4"/>
    <p:sldId id="258" r:id="rId5"/>
    <p:sldId id="260" r:id="rId6"/>
    <p:sldId id="259" r:id="rId7"/>
    <p:sldId id="261" r:id="rId8"/>
    <p:sldId id="262" r:id="rId9"/>
    <p:sldId id="263" r:id="rId10"/>
    <p:sldId id="264" r:id="rId11"/>
    <p:sldId id="265" r:id="rId12"/>
    <p:sldId id="287" r:id="rId13"/>
    <p:sldId id="266" r:id="rId14"/>
    <p:sldId id="267" r:id="rId15"/>
    <p:sldId id="288" r:id="rId16"/>
    <p:sldId id="286" r:id="rId17"/>
    <p:sldId id="270" r:id="rId18"/>
    <p:sldId id="289" r:id="rId19"/>
    <p:sldId id="268" r:id="rId20"/>
    <p:sldId id="269" r:id="rId21"/>
    <p:sldId id="271" r:id="rId22"/>
    <p:sldId id="272" r:id="rId23"/>
    <p:sldId id="273" r:id="rId24"/>
    <p:sldId id="276" r:id="rId25"/>
    <p:sldId id="291" r:id="rId26"/>
    <p:sldId id="274" r:id="rId27"/>
    <p:sldId id="275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7" autoAdjust="0"/>
    <p:restoredTop sz="94563" autoAdjust="0"/>
  </p:normalViewPr>
  <p:slideViewPr>
    <p:cSldViewPr>
      <p:cViewPr>
        <p:scale>
          <a:sx n="98" d="100"/>
          <a:sy n="98" d="100"/>
        </p:scale>
        <p:origin x="-576" y="10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886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0D25A9-968D-4E1D-9A7D-CBF44590D1E3}" type="datetimeFigureOut">
              <a:rPr lang="id-ID" smtClean="0"/>
              <a:pPr/>
              <a:t>28/11/2022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3499FB-A84D-48E7-B094-101D417BD2B6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3860478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499FB-A84D-48E7-B094-101D417BD2B6}" type="slidenum">
              <a:rPr lang="id-ID" smtClean="0"/>
              <a:pPr/>
              <a:t>2</a:t>
            </a:fld>
            <a:endParaRPr lang="id-ID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499FB-A84D-48E7-B094-101D417BD2B6}" type="slidenum">
              <a:rPr lang="id-ID" smtClean="0"/>
              <a:pPr/>
              <a:t>17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35880482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499FB-A84D-48E7-B094-101D417BD2B6}" type="slidenum">
              <a:rPr lang="id-ID" smtClean="0"/>
              <a:pPr/>
              <a:t>21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1229017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METODE PENGUMPULAN DATA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200928" cy="1752600"/>
          </a:xfrm>
        </p:spPr>
        <p:txBody>
          <a:bodyPr/>
          <a:lstStyle/>
          <a:p>
            <a:endParaRPr lang="id-ID" dirty="0" smtClean="0"/>
          </a:p>
          <a:p>
            <a:r>
              <a:rPr lang="id-ID" dirty="0" smtClean="0"/>
              <a:t>IR. CHRISTINE  SRI WIDIPUTRANTI,M.P.</a:t>
            </a:r>
            <a:endParaRPr lang="id-ID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59737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13. </a:t>
            </a:r>
            <a:r>
              <a:rPr lang="en-US" dirty="0" err="1"/>
              <a:t>Komunikasi</a:t>
            </a:r>
            <a:r>
              <a:rPr lang="en-US" dirty="0"/>
              <a:t> : </a:t>
            </a:r>
            <a:r>
              <a:rPr lang="en-US" dirty="0" err="1"/>
              <a:t>wartawan</a:t>
            </a:r>
            <a:r>
              <a:rPr lang="en-US" dirty="0"/>
              <a:t>, radio, </a:t>
            </a:r>
            <a:r>
              <a:rPr lang="en-US" dirty="0" err="1"/>
              <a:t>televisi</a:t>
            </a:r>
            <a:r>
              <a:rPr lang="en-US" dirty="0"/>
              <a:t>,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</a:t>
            </a:r>
            <a:r>
              <a:rPr lang="en-US" dirty="0" err="1" smtClean="0"/>
              <a:t>kabar</a:t>
            </a:r>
            <a:r>
              <a:rPr lang="en-US" dirty="0"/>
              <a:t>, </a:t>
            </a:r>
            <a:r>
              <a:rPr lang="en-US" dirty="0" err="1"/>
              <a:t>majalah</a:t>
            </a:r>
            <a:r>
              <a:rPr lang="en-US" dirty="0"/>
              <a:t>, </a:t>
            </a:r>
            <a:r>
              <a:rPr lang="en-US" dirty="0" err="1"/>
              <a:t>bioskop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smtClean="0"/>
              <a:t>video</a:t>
            </a:r>
            <a:r>
              <a:rPr lang="id-ID" dirty="0" smtClean="0"/>
              <a:t>.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</a:t>
            </a:r>
            <a:r>
              <a:rPr lang="en-US" dirty="0" smtClean="0"/>
              <a:t>propaganda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14</a:t>
            </a:r>
            <a:r>
              <a:rPr lang="en-US" dirty="0" smtClean="0"/>
              <a:t>.</a:t>
            </a:r>
            <a:r>
              <a:rPr lang="id-ID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; </a:t>
            </a:r>
            <a:r>
              <a:rPr lang="en-US" dirty="0" err="1" smtClean="0"/>
              <a:t>kelompok</a:t>
            </a:r>
            <a:r>
              <a:rPr lang="en-US" dirty="0" smtClean="0"/>
              <a:t>-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deskriminasi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/>
              <a:t>marjinal</a:t>
            </a:r>
            <a:r>
              <a:rPr lang="en-US" dirty="0" smtClean="0"/>
              <a:t>,</a:t>
            </a:r>
            <a:r>
              <a:rPr lang="id-ID" dirty="0" smtClean="0"/>
              <a:t> </a:t>
            </a:r>
            <a:r>
              <a:rPr lang="en-US" dirty="0" smtClean="0"/>
              <a:t>program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</a:t>
            </a:r>
            <a:r>
              <a:rPr lang="en-US" dirty="0" err="1" smtClean="0"/>
              <a:t>kelompok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15. </a:t>
            </a:r>
            <a:r>
              <a:rPr lang="en-US" dirty="0" err="1"/>
              <a:t>asosiasi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: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asosiasi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</a:t>
            </a:r>
            <a:r>
              <a:rPr lang="en-US" dirty="0" err="1" smtClean="0"/>
              <a:t>organisasi</a:t>
            </a:r>
            <a:r>
              <a:rPr lang="en-US" dirty="0"/>
              <a:t>, </a:t>
            </a:r>
            <a:r>
              <a:rPr lang="en-US" dirty="0" err="1"/>
              <a:t>karakter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,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asosiasi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9906673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Membaca Data Sekunder secara Kritis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81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Data </a:t>
            </a:r>
            <a:r>
              <a:rPr lang="en-US" dirty="0" err="1"/>
              <a:t>sekunder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dibaca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kritis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dibalik</a:t>
            </a:r>
            <a:r>
              <a:rPr lang="en-US" dirty="0"/>
              <a:t> data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berdiri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pengumpul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penyaji</a:t>
            </a:r>
            <a:r>
              <a:rPr lang="en-US" dirty="0"/>
              <a:t> data.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pembacaan</a:t>
            </a:r>
            <a:r>
              <a:rPr lang="en-US" dirty="0"/>
              <a:t> </a:t>
            </a:r>
            <a:r>
              <a:rPr lang="en-US" dirty="0" err="1"/>
              <a:t>kritis</a:t>
            </a:r>
            <a:r>
              <a:rPr lang="en-US" dirty="0"/>
              <a:t> </a:t>
            </a:r>
            <a:r>
              <a:rPr lang="en-US" dirty="0" err="1"/>
              <a:t>hal-hal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diperhatikan</a:t>
            </a:r>
            <a:r>
              <a:rPr lang="en-US" dirty="0"/>
              <a:t> :</a:t>
            </a:r>
          </a:p>
          <a:p>
            <a:pPr marL="457200" indent="-457200">
              <a:buAutoNum type="arabicPeriod"/>
            </a:pPr>
            <a:r>
              <a:rPr lang="en-US" dirty="0" err="1"/>
              <a:t>Angka</a:t>
            </a:r>
            <a:r>
              <a:rPr lang="en-US" dirty="0"/>
              <a:t> </a:t>
            </a:r>
            <a:r>
              <a:rPr lang="en-US" dirty="0" err="1"/>
              <a:t>statistik</a:t>
            </a:r>
            <a:r>
              <a:rPr lang="en-US" dirty="0"/>
              <a:t> : </a:t>
            </a:r>
            <a:r>
              <a:rPr lang="en-US" dirty="0" err="1"/>
              <a:t>bandingkan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, </a:t>
            </a:r>
            <a:r>
              <a:rPr lang="en-US" dirty="0" err="1"/>
              <a:t>pengamatan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survai</a:t>
            </a:r>
            <a:r>
              <a:rPr lang="en-US" dirty="0"/>
              <a:t>/</a:t>
            </a:r>
            <a:r>
              <a:rPr lang="en-US" dirty="0" err="1"/>
              <a:t>sensus</a:t>
            </a:r>
            <a:r>
              <a:rPr lang="en-US" dirty="0"/>
              <a:t> </a:t>
            </a:r>
            <a:r>
              <a:rPr lang="en-US" dirty="0" err="1"/>
              <a:t>sendiri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Dokumen</a:t>
            </a:r>
            <a:r>
              <a:rPr lang="en-US" dirty="0"/>
              <a:t> /</a:t>
            </a:r>
            <a:r>
              <a:rPr lang="en-US" dirty="0" err="1"/>
              <a:t>surat</a:t>
            </a:r>
            <a:r>
              <a:rPr lang="en-US" dirty="0"/>
              <a:t> : </a:t>
            </a:r>
            <a:r>
              <a:rPr lang="en-US" dirty="0" err="1"/>
              <a:t>bandingkan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disatu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lainnya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>
              <a:buNone/>
            </a:pPr>
            <a:endParaRPr lang="en-US" i="1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26076496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81000"/>
            <a:ext cx="8229600" cy="62484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d-ID" sz="3500" dirty="0" smtClean="0"/>
              <a:t>3.  </a:t>
            </a:r>
            <a:r>
              <a:rPr lang="en-US" sz="3500" dirty="0" err="1" smtClean="0"/>
              <a:t>Nilai</a:t>
            </a:r>
            <a:r>
              <a:rPr lang="en-US" sz="3500" dirty="0" smtClean="0"/>
              <a:t>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norma</a:t>
            </a:r>
            <a:r>
              <a:rPr lang="en-US" sz="3500" dirty="0"/>
              <a:t> : </a:t>
            </a:r>
            <a:r>
              <a:rPr lang="en-US" sz="3500" dirty="0" err="1"/>
              <a:t>bandingkan</a:t>
            </a:r>
            <a:r>
              <a:rPr lang="en-US" sz="3500" dirty="0"/>
              <a:t> </a:t>
            </a:r>
            <a:r>
              <a:rPr lang="en-US" sz="3500" dirty="0" err="1"/>
              <a:t>antar</a:t>
            </a:r>
            <a:r>
              <a:rPr lang="en-US" sz="3500" dirty="0"/>
              <a:t> </a:t>
            </a:r>
            <a:endParaRPr lang="id-ID" sz="3500" dirty="0" smtClean="0"/>
          </a:p>
          <a:p>
            <a:pPr marL="0" indent="0">
              <a:buNone/>
            </a:pPr>
            <a:r>
              <a:rPr lang="id-ID" sz="3500" dirty="0"/>
              <a:t> </a:t>
            </a:r>
            <a:r>
              <a:rPr lang="id-ID" sz="3500" dirty="0" smtClean="0"/>
              <a:t>    </a:t>
            </a:r>
            <a:r>
              <a:rPr lang="en-US" sz="3500" dirty="0" err="1" smtClean="0"/>
              <a:t>dokumen</a:t>
            </a:r>
            <a:r>
              <a:rPr lang="en-US" sz="3500" dirty="0" smtClean="0"/>
              <a:t>,</a:t>
            </a:r>
            <a:r>
              <a:rPr lang="id-ID" sz="3500" dirty="0" smtClean="0"/>
              <a:t> </a:t>
            </a:r>
            <a:r>
              <a:rPr lang="en-US" sz="3500" dirty="0" err="1" smtClean="0"/>
              <a:t>serta</a:t>
            </a:r>
            <a:r>
              <a:rPr lang="en-US" sz="3500" dirty="0" smtClean="0"/>
              <a:t> </a:t>
            </a:r>
            <a:r>
              <a:rPr lang="en-US" sz="3500" dirty="0" err="1"/>
              <a:t>dengan</a:t>
            </a:r>
            <a:r>
              <a:rPr lang="en-US" sz="3500" dirty="0"/>
              <a:t> </a:t>
            </a:r>
            <a:r>
              <a:rPr lang="en-US" sz="3500" dirty="0" err="1"/>
              <a:t>hasil</a:t>
            </a:r>
            <a:r>
              <a:rPr lang="en-US" sz="3500" dirty="0"/>
              <a:t> </a:t>
            </a:r>
            <a:r>
              <a:rPr lang="en-US" sz="3500" dirty="0" err="1"/>
              <a:t>wawancara</a:t>
            </a:r>
            <a:r>
              <a:rPr lang="en-US" sz="3500" dirty="0"/>
              <a:t>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endParaRPr lang="id-ID" sz="3500" dirty="0" smtClean="0"/>
          </a:p>
          <a:p>
            <a:pPr marL="0" indent="0">
              <a:buNone/>
            </a:pPr>
            <a:r>
              <a:rPr lang="id-ID" sz="3500" dirty="0"/>
              <a:t> </a:t>
            </a:r>
            <a:r>
              <a:rPr lang="id-ID" sz="3500" dirty="0" smtClean="0"/>
              <a:t>     </a:t>
            </a:r>
            <a:r>
              <a:rPr lang="en-US" sz="3500" dirty="0" err="1" smtClean="0"/>
              <a:t>pengamatan</a:t>
            </a:r>
            <a:r>
              <a:rPr lang="en-US" sz="3500" dirty="0" smtClean="0"/>
              <a:t> </a:t>
            </a:r>
            <a:r>
              <a:rPr lang="en-US" sz="3500" dirty="0"/>
              <a:t>di </a:t>
            </a:r>
            <a:r>
              <a:rPr lang="en-US" sz="3500" dirty="0" err="1"/>
              <a:t>antara</a:t>
            </a:r>
            <a:r>
              <a:rPr lang="en-US" sz="3500" dirty="0"/>
              <a:t> </a:t>
            </a:r>
            <a:r>
              <a:rPr lang="en-US" sz="3500" dirty="0" err="1"/>
              <a:t>pelaku</a:t>
            </a:r>
            <a:r>
              <a:rPr lang="en-US" sz="3500" dirty="0"/>
              <a:t>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berbeda</a:t>
            </a:r>
            <a:r>
              <a:rPr lang="en-US" sz="3500" dirty="0"/>
              <a:t> </a:t>
            </a:r>
            <a:endParaRPr lang="id-ID" sz="3500" dirty="0" smtClean="0"/>
          </a:p>
          <a:p>
            <a:pPr marL="0" indent="0">
              <a:buNone/>
            </a:pPr>
            <a:r>
              <a:rPr lang="id-ID" sz="3500" dirty="0"/>
              <a:t> </a:t>
            </a:r>
            <a:r>
              <a:rPr lang="id-ID" sz="3500" dirty="0" smtClean="0"/>
              <a:t>     </a:t>
            </a:r>
            <a:r>
              <a:rPr lang="en-US" sz="3500" dirty="0" err="1" smtClean="0"/>
              <a:t>posisi</a:t>
            </a:r>
            <a:r>
              <a:rPr lang="en-US" sz="3500" dirty="0" smtClean="0"/>
              <a:t>/</a:t>
            </a:r>
            <a:r>
              <a:rPr lang="en-US" sz="3500" dirty="0" err="1" smtClean="0"/>
              <a:t>kelas</a:t>
            </a:r>
            <a:endParaRPr lang="id-ID" sz="3500" dirty="0" smtClean="0"/>
          </a:p>
          <a:p>
            <a:pPr marL="0" indent="0">
              <a:buNone/>
            </a:pPr>
            <a:endParaRPr lang="en-US" sz="3500" dirty="0"/>
          </a:p>
          <a:p>
            <a:pPr marL="0" indent="0">
              <a:buNone/>
            </a:pPr>
            <a:r>
              <a:rPr lang="id-ID" sz="3500" dirty="0"/>
              <a:t>4</a:t>
            </a:r>
            <a:r>
              <a:rPr lang="id-ID" sz="3500" dirty="0" smtClean="0"/>
              <a:t>. </a:t>
            </a:r>
            <a:r>
              <a:rPr lang="en-US" sz="3500" dirty="0" err="1"/>
              <a:t>Kejadian</a:t>
            </a:r>
            <a:r>
              <a:rPr lang="en-US" sz="3500" dirty="0"/>
              <a:t> </a:t>
            </a:r>
            <a:r>
              <a:rPr lang="en-US" sz="3500" dirty="0" err="1"/>
              <a:t>sejarah</a:t>
            </a:r>
            <a:r>
              <a:rPr lang="en-US" sz="3500" dirty="0"/>
              <a:t> : </a:t>
            </a:r>
            <a:r>
              <a:rPr lang="en-US" sz="3500" dirty="0" err="1"/>
              <a:t>bandingkan</a:t>
            </a:r>
            <a:r>
              <a:rPr lang="en-US" sz="3500" dirty="0"/>
              <a:t> </a:t>
            </a:r>
            <a:r>
              <a:rPr lang="en-US" sz="3500" dirty="0" err="1"/>
              <a:t>antar</a:t>
            </a:r>
            <a:r>
              <a:rPr lang="en-US" sz="3500" dirty="0"/>
              <a:t> </a:t>
            </a:r>
            <a:endParaRPr lang="id-ID" sz="3500" dirty="0"/>
          </a:p>
          <a:p>
            <a:pPr marL="0" indent="0">
              <a:buNone/>
            </a:pPr>
            <a:r>
              <a:rPr lang="id-ID" sz="3500" dirty="0"/>
              <a:t>     </a:t>
            </a:r>
            <a:r>
              <a:rPr lang="en-US" sz="3500" dirty="0" err="1"/>
              <a:t>dokumen</a:t>
            </a:r>
            <a:r>
              <a:rPr lang="en-US" sz="3500" dirty="0"/>
              <a:t>, </a:t>
            </a:r>
            <a:r>
              <a:rPr lang="en-US" sz="3500" dirty="0" err="1"/>
              <a:t>serta</a:t>
            </a:r>
            <a:r>
              <a:rPr lang="en-US" sz="3500" dirty="0"/>
              <a:t> </a:t>
            </a:r>
            <a:r>
              <a:rPr lang="en-US" sz="3500" dirty="0" err="1"/>
              <a:t>dengan</a:t>
            </a:r>
            <a:r>
              <a:rPr lang="en-US" sz="3500" dirty="0"/>
              <a:t> </a:t>
            </a:r>
            <a:r>
              <a:rPr lang="en-US" sz="3500" dirty="0" err="1"/>
              <a:t>hasil</a:t>
            </a:r>
            <a:r>
              <a:rPr lang="en-US" sz="3500" dirty="0"/>
              <a:t> </a:t>
            </a:r>
            <a:r>
              <a:rPr lang="en-US" sz="3500" dirty="0" err="1"/>
              <a:t>wawancara</a:t>
            </a:r>
            <a:r>
              <a:rPr lang="en-US" sz="3500" dirty="0"/>
              <a:t> di </a:t>
            </a:r>
            <a:endParaRPr lang="id-ID" sz="3500" dirty="0"/>
          </a:p>
          <a:p>
            <a:pPr marL="0" indent="0">
              <a:buNone/>
            </a:pPr>
            <a:r>
              <a:rPr lang="id-ID" sz="3500" dirty="0"/>
              <a:t>     </a:t>
            </a:r>
            <a:r>
              <a:rPr lang="en-US" sz="3500" dirty="0" err="1"/>
              <a:t>antara</a:t>
            </a:r>
            <a:r>
              <a:rPr lang="en-US" sz="3500" dirty="0"/>
              <a:t> </a:t>
            </a:r>
            <a:r>
              <a:rPr lang="en-US" sz="3500" dirty="0" err="1"/>
              <a:t>pelaku</a:t>
            </a:r>
            <a:r>
              <a:rPr lang="en-US" sz="3500" dirty="0"/>
              <a:t> </a:t>
            </a:r>
            <a:r>
              <a:rPr lang="en-US" sz="3500" dirty="0" err="1"/>
              <a:t>sejarah</a:t>
            </a:r>
            <a:r>
              <a:rPr lang="en-US" sz="3500" dirty="0"/>
              <a:t>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berbeda</a:t>
            </a:r>
            <a:r>
              <a:rPr lang="en-US" sz="3500" dirty="0"/>
              <a:t> </a:t>
            </a:r>
            <a:endParaRPr lang="id-ID" sz="3500" dirty="0" smtClean="0"/>
          </a:p>
          <a:p>
            <a:pPr marL="0" indent="0">
              <a:buNone/>
            </a:pPr>
            <a:r>
              <a:rPr lang="id-ID" sz="3500" dirty="0"/>
              <a:t> </a:t>
            </a:r>
            <a:r>
              <a:rPr lang="id-ID" sz="3500" dirty="0" smtClean="0"/>
              <a:t>     </a:t>
            </a:r>
            <a:r>
              <a:rPr lang="en-US" sz="3500" dirty="0" err="1" smtClean="0"/>
              <a:t>posisi</a:t>
            </a:r>
            <a:r>
              <a:rPr lang="en-US" sz="3500" dirty="0" smtClean="0"/>
              <a:t>/</a:t>
            </a:r>
            <a:r>
              <a:rPr lang="en-US" sz="3500" dirty="0" err="1" smtClean="0"/>
              <a:t>kelas</a:t>
            </a:r>
            <a:endParaRPr lang="en-US" sz="3500" dirty="0"/>
          </a:p>
          <a:p>
            <a:pPr marL="0" indent="0">
              <a:buNone/>
            </a:pPr>
            <a:endParaRPr lang="id-ID" sz="3500" dirty="0"/>
          </a:p>
          <a:p>
            <a:pPr marL="0" indent="0">
              <a:buNone/>
            </a:pPr>
            <a:r>
              <a:rPr lang="id-ID" sz="3500" dirty="0" smtClean="0"/>
              <a:t>5.   </a:t>
            </a:r>
            <a:r>
              <a:rPr lang="en-US" sz="3500" dirty="0" err="1" smtClean="0"/>
              <a:t>Peta</a:t>
            </a:r>
            <a:r>
              <a:rPr lang="en-US" sz="3500" dirty="0" smtClean="0"/>
              <a:t>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gambar</a:t>
            </a:r>
            <a:r>
              <a:rPr lang="en-US" sz="3500" dirty="0"/>
              <a:t> : </a:t>
            </a:r>
            <a:r>
              <a:rPr lang="en-US" sz="3500" dirty="0" err="1"/>
              <a:t>bandingkan</a:t>
            </a:r>
            <a:r>
              <a:rPr lang="en-US" sz="3500" dirty="0"/>
              <a:t> </a:t>
            </a:r>
            <a:r>
              <a:rPr lang="en-US" sz="3500" dirty="0" err="1"/>
              <a:t>antar</a:t>
            </a:r>
            <a:r>
              <a:rPr lang="en-US" sz="3500" dirty="0"/>
              <a:t> </a:t>
            </a:r>
            <a:r>
              <a:rPr lang="id-ID" sz="3500" dirty="0" smtClean="0"/>
              <a:t>  </a:t>
            </a:r>
          </a:p>
          <a:p>
            <a:pPr marL="0" indent="0">
              <a:buNone/>
            </a:pPr>
            <a:r>
              <a:rPr lang="id-ID" sz="3500" dirty="0"/>
              <a:t> </a:t>
            </a:r>
            <a:r>
              <a:rPr lang="id-ID" sz="3500" dirty="0" smtClean="0"/>
              <a:t>     </a:t>
            </a:r>
            <a:r>
              <a:rPr lang="en-US" sz="3500" dirty="0" err="1" smtClean="0"/>
              <a:t>dokumen</a:t>
            </a:r>
            <a:r>
              <a:rPr lang="en-US" sz="3500" dirty="0" smtClean="0"/>
              <a:t> </a:t>
            </a:r>
            <a:r>
              <a:rPr lang="en-US" sz="3500" dirty="0" err="1" smtClean="0"/>
              <a:t>menurut</a:t>
            </a:r>
            <a:r>
              <a:rPr lang="en-US" sz="3500" dirty="0" smtClean="0"/>
              <a:t> </a:t>
            </a:r>
            <a:r>
              <a:rPr lang="en-US" sz="3500" dirty="0" err="1"/>
              <a:t>tahun</a:t>
            </a:r>
            <a:r>
              <a:rPr lang="en-US" sz="3500" dirty="0"/>
              <a:t>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penerbitan</a:t>
            </a:r>
            <a:r>
              <a:rPr lang="en-US" sz="3500" dirty="0"/>
              <a:t> </a:t>
            </a:r>
            <a:endParaRPr lang="id-ID" sz="3500" dirty="0" smtClean="0"/>
          </a:p>
          <a:p>
            <a:pPr marL="0" indent="0">
              <a:buNone/>
            </a:pPr>
            <a:r>
              <a:rPr lang="id-ID" sz="3500" dirty="0"/>
              <a:t> </a:t>
            </a:r>
            <a:r>
              <a:rPr lang="id-ID" sz="3500" dirty="0" smtClean="0"/>
              <a:t>     </a:t>
            </a:r>
            <a:r>
              <a:rPr lang="en-US" sz="3500" dirty="0" smtClean="0"/>
              <a:t>yang </a:t>
            </a:r>
            <a:r>
              <a:rPr lang="id-ID" sz="3500" dirty="0" smtClean="0"/>
              <a:t> </a:t>
            </a:r>
            <a:r>
              <a:rPr lang="en-US" sz="3500" dirty="0" err="1" smtClean="0"/>
              <a:t>berbeda</a:t>
            </a:r>
            <a:r>
              <a:rPr lang="id-ID" sz="3500" dirty="0" smtClean="0"/>
              <a:t>.</a:t>
            </a:r>
            <a:endParaRPr lang="en-US" sz="3500" dirty="0"/>
          </a:p>
          <a:p>
            <a:pPr marL="0" indent="0">
              <a:buNone/>
            </a:pPr>
            <a:endParaRPr lang="en-US" sz="3500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33664813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id-ID" sz="4800" dirty="0" smtClean="0"/>
          </a:p>
          <a:p>
            <a:pPr marL="0" indent="0" algn="ctr">
              <a:buNone/>
            </a:pPr>
            <a:endParaRPr lang="id-ID" sz="4800" dirty="0"/>
          </a:p>
          <a:p>
            <a:pPr marL="0" indent="0" algn="ctr">
              <a:buNone/>
            </a:pPr>
            <a:r>
              <a:rPr lang="id-ID" sz="4800" dirty="0" smtClean="0"/>
              <a:t>METODE PENGUMPULAN DATA</a:t>
            </a:r>
            <a:endParaRPr lang="id-ID" sz="4800" dirty="0"/>
          </a:p>
        </p:txBody>
      </p:sp>
    </p:spTree>
    <p:extLst>
      <p:ext uri="{BB962C8B-B14F-4D97-AF65-F5344CB8AC3E}">
        <p14:creationId xmlns="" xmlns:p14="http://schemas.microsoft.com/office/powerpoint/2010/main" val="29775177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A. 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Data </a:t>
            </a:r>
            <a:r>
              <a:rPr lang="en-US" dirty="0" err="1"/>
              <a:t>kuantitatif</a:t>
            </a:r>
            <a:r>
              <a:rPr lang="en-US" dirty="0"/>
              <a:t>: </a:t>
            </a:r>
            <a:r>
              <a:rPr lang="en-US" dirty="0" err="1"/>
              <a:t>survei</a:t>
            </a:r>
            <a:r>
              <a:rPr lang="en-US" dirty="0"/>
              <a:t> </a:t>
            </a:r>
            <a:r>
              <a:rPr lang="en-US" dirty="0" err="1"/>
              <a:t>kecil</a:t>
            </a:r>
            <a:endParaRPr lang="en-US" dirty="0"/>
          </a:p>
          <a:p>
            <a:pPr>
              <a:buNone/>
            </a:pPr>
            <a:r>
              <a:rPr lang="en-US" dirty="0"/>
              <a:t> 	</a:t>
            </a:r>
            <a:r>
              <a:rPr lang="id-ID" dirty="0" smtClean="0"/>
              <a:t>  Pada penelitian  pedesaan </a:t>
            </a:r>
            <a:r>
              <a:rPr lang="en-US" dirty="0" smtClean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aras</a:t>
            </a:r>
            <a:r>
              <a:rPr lang="en-US" dirty="0"/>
              <a:t> </a:t>
            </a:r>
            <a:r>
              <a:rPr lang="en-US" dirty="0" err="1"/>
              <a:t>mikro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id-ID" dirty="0" smtClean="0"/>
              <a:t>peneliti</a:t>
            </a:r>
            <a:r>
              <a:rPr lang="en-US" dirty="0" smtClean="0"/>
              <a:t>an</a:t>
            </a:r>
            <a:r>
              <a:rPr lang="id-ID" dirty="0" smtClean="0"/>
              <a:t> dapat menggunakan</a:t>
            </a:r>
            <a:r>
              <a:rPr lang="en-US" dirty="0" smtClean="0"/>
              <a:t> </a:t>
            </a:r>
            <a:r>
              <a:rPr lang="en-US" dirty="0" err="1"/>
              <a:t>survai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keperluan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data </a:t>
            </a:r>
            <a:r>
              <a:rPr lang="en-US" dirty="0" err="1"/>
              <a:t>kuantitatif</a:t>
            </a:r>
            <a:r>
              <a:rPr lang="en-US" dirty="0"/>
              <a:t>. </a:t>
            </a:r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/>
              <a:t>survai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id-ID" dirty="0" smtClean="0"/>
              <a:t>dapat </a:t>
            </a:r>
            <a:r>
              <a:rPr lang="en-US" dirty="0" smtClean="0"/>
              <a:t> </a:t>
            </a:r>
            <a:r>
              <a:rPr lang="en-US" dirty="0" err="1"/>
              <a:t>bervariasi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id-ID" dirty="0" smtClean="0"/>
              <a:t>ri</a:t>
            </a:r>
            <a:r>
              <a:rPr lang="en-US" dirty="0" smtClean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 smtClean="0"/>
              <a:t>dusun</a:t>
            </a:r>
            <a:r>
              <a:rPr lang="id-ID" dirty="0" smtClean="0"/>
              <a:t>/ pedukuhan</a:t>
            </a:r>
            <a:r>
              <a:rPr lang="en-US" dirty="0" smtClean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		</a:t>
            </a: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2170867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3246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3500" dirty="0"/>
              <a:t>		</a:t>
            </a:r>
            <a:r>
              <a:rPr lang="en-US" sz="3500" dirty="0" err="1" smtClean="0"/>
              <a:t>Surv</a:t>
            </a:r>
            <a:r>
              <a:rPr lang="id-ID" sz="3500" dirty="0" smtClean="0"/>
              <a:t>e</a:t>
            </a:r>
            <a:r>
              <a:rPr lang="en-US" sz="3500" dirty="0" smtClean="0"/>
              <a:t>i </a:t>
            </a:r>
            <a:r>
              <a:rPr lang="en-US" sz="3500" dirty="0" err="1"/>
              <a:t>berarti</a:t>
            </a:r>
            <a:r>
              <a:rPr lang="en-US" sz="3500" dirty="0"/>
              <a:t> </a:t>
            </a:r>
            <a:r>
              <a:rPr lang="en-US" sz="3500" dirty="0" err="1"/>
              <a:t>mengambil</a:t>
            </a:r>
            <a:r>
              <a:rPr lang="en-US" sz="3500" dirty="0"/>
              <a:t> </a:t>
            </a:r>
            <a:r>
              <a:rPr lang="id-ID" sz="3500" dirty="0" smtClean="0"/>
              <a:t>sampel/</a:t>
            </a:r>
            <a:r>
              <a:rPr lang="en-US" sz="3500" dirty="0" err="1" smtClean="0"/>
              <a:t>contoh</a:t>
            </a:r>
            <a:r>
              <a:rPr lang="en-US" sz="3500" dirty="0" smtClean="0"/>
              <a:t> </a:t>
            </a:r>
            <a:r>
              <a:rPr lang="en-US" sz="3500" dirty="0" err="1"/>
              <a:t>dari</a:t>
            </a:r>
            <a:r>
              <a:rPr lang="en-US" sz="3500" dirty="0"/>
              <a:t> </a:t>
            </a:r>
            <a:r>
              <a:rPr lang="en-US" sz="3500" dirty="0" err="1"/>
              <a:t>populasi</a:t>
            </a:r>
            <a:r>
              <a:rPr lang="en-US" sz="3500" dirty="0"/>
              <a:t>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mengambil</a:t>
            </a:r>
            <a:r>
              <a:rPr lang="en-US" sz="3500" dirty="0"/>
              <a:t> data </a:t>
            </a:r>
            <a:r>
              <a:rPr lang="en-US" sz="3500" dirty="0" err="1"/>
              <a:t>dengan</a:t>
            </a:r>
            <a:r>
              <a:rPr lang="en-US" sz="3500" dirty="0"/>
              <a:t> </a:t>
            </a:r>
            <a:r>
              <a:rPr lang="en-US" sz="3500" dirty="0" err="1"/>
              <a:t>menggunakan</a:t>
            </a:r>
            <a:r>
              <a:rPr lang="en-US" sz="3500" dirty="0"/>
              <a:t> </a:t>
            </a:r>
            <a:r>
              <a:rPr lang="en-US" sz="3500" dirty="0" err="1"/>
              <a:t>kuesioner</a:t>
            </a:r>
            <a:r>
              <a:rPr lang="en-US" sz="3500" dirty="0"/>
              <a:t>. </a:t>
            </a:r>
            <a:endParaRPr lang="id-ID" sz="3500" dirty="0" smtClean="0"/>
          </a:p>
          <a:p>
            <a:pPr>
              <a:buNone/>
            </a:pPr>
            <a:r>
              <a:rPr lang="id-ID" sz="3500" dirty="0"/>
              <a:t>	</a:t>
            </a:r>
            <a:r>
              <a:rPr lang="id-ID" sz="3500" dirty="0" smtClean="0"/>
              <a:t>	</a:t>
            </a:r>
            <a:r>
              <a:rPr lang="en-US" sz="3500" dirty="0" err="1" smtClean="0"/>
              <a:t>Survei</a:t>
            </a:r>
            <a:r>
              <a:rPr lang="en-US" sz="3500" dirty="0" smtClean="0"/>
              <a:t> </a:t>
            </a:r>
            <a:r>
              <a:rPr lang="en-US" sz="3500" dirty="0" err="1"/>
              <a:t>dilakukan</a:t>
            </a:r>
            <a:r>
              <a:rPr lang="en-US" sz="3500" dirty="0"/>
              <a:t> </a:t>
            </a:r>
            <a:r>
              <a:rPr lang="en-US" sz="3500" dirty="0" err="1"/>
              <a:t>untuk</a:t>
            </a:r>
            <a:r>
              <a:rPr lang="en-US" sz="3500" dirty="0"/>
              <a:t> </a:t>
            </a:r>
            <a:r>
              <a:rPr lang="en-US" sz="3500" dirty="0" err="1"/>
              <a:t>keperluan</a:t>
            </a:r>
            <a:r>
              <a:rPr lang="en-US" sz="3500" dirty="0"/>
              <a:t> </a:t>
            </a:r>
            <a:r>
              <a:rPr lang="en-US" sz="3500" dirty="0" err="1"/>
              <a:t>penelitian</a:t>
            </a:r>
            <a:r>
              <a:rPr lang="en-US" sz="3500" dirty="0"/>
              <a:t> </a:t>
            </a:r>
            <a:r>
              <a:rPr lang="en-US" sz="3500" dirty="0" err="1"/>
              <a:t>eksplo</a:t>
            </a:r>
            <a:r>
              <a:rPr lang="id-ID" sz="3500" dirty="0"/>
              <a:t>r</a:t>
            </a:r>
            <a:r>
              <a:rPr lang="en-US" sz="3500" dirty="0" err="1"/>
              <a:t>atif</a:t>
            </a:r>
            <a:r>
              <a:rPr lang="en-US" sz="3500" dirty="0"/>
              <a:t>, </a:t>
            </a:r>
            <a:r>
              <a:rPr lang="en-US" sz="3500" dirty="0" err="1"/>
              <a:t>deskriptif</a:t>
            </a:r>
            <a:r>
              <a:rPr lang="en-US" sz="3500" dirty="0"/>
              <a:t>, </a:t>
            </a:r>
            <a:r>
              <a:rPr lang="en-US" sz="3500" dirty="0" err="1"/>
              <a:t>eks</a:t>
            </a:r>
            <a:r>
              <a:rPr lang="id-ID" sz="3500" dirty="0"/>
              <a:t>p</a:t>
            </a:r>
            <a:r>
              <a:rPr lang="en-US" sz="3500" dirty="0" err="1"/>
              <a:t>lanatori</a:t>
            </a:r>
            <a:r>
              <a:rPr lang="en-US" sz="3500" dirty="0"/>
              <a:t>, </a:t>
            </a:r>
            <a:r>
              <a:rPr lang="en-US" sz="3500" dirty="0" err="1"/>
              <a:t>evaluasi</a:t>
            </a:r>
            <a:r>
              <a:rPr lang="en-US" sz="3500" dirty="0"/>
              <a:t>, </a:t>
            </a:r>
            <a:r>
              <a:rPr lang="en-US" sz="3500" dirty="0" err="1"/>
              <a:t>prediksi</a:t>
            </a:r>
            <a:r>
              <a:rPr lang="en-US" sz="3500" dirty="0"/>
              <a:t>, </a:t>
            </a:r>
            <a:r>
              <a:rPr lang="en-US" sz="3500" dirty="0" err="1"/>
              <a:t>penelitian</a:t>
            </a:r>
            <a:r>
              <a:rPr lang="en-US" sz="3500" dirty="0"/>
              <a:t> </a:t>
            </a:r>
            <a:r>
              <a:rPr lang="en-US" sz="3500" dirty="0" err="1"/>
              <a:t>operasional</a:t>
            </a:r>
            <a:r>
              <a:rPr lang="en-US" sz="3500" dirty="0"/>
              <a:t>, </a:t>
            </a:r>
            <a:r>
              <a:rPr lang="en-US" sz="3500" dirty="0" err="1"/>
              <a:t>pengembangan</a:t>
            </a:r>
            <a:r>
              <a:rPr lang="en-US" sz="3500" dirty="0"/>
              <a:t> </a:t>
            </a:r>
            <a:r>
              <a:rPr lang="en-US" sz="3500" dirty="0" err="1"/>
              <a:t>indikator</a:t>
            </a:r>
            <a:r>
              <a:rPr lang="en-US" sz="3500" dirty="0"/>
              <a:t> s</a:t>
            </a:r>
            <a:r>
              <a:rPr lang="id-ID" sz="3500" dirty="0"/>
              <a:t>o</a:t>
            </a:r>
            <a:r>
              <a:rPr lang="en-US" sz="3500" dirty="0"/>
              <a:t>s</a:t>
            </a:r>
            <a:r>
              <a:rPr lang="id-ID" sz="3500" dirty="0"/>
              <a:t>i</a:t>
            </a:r>
            <a:r>
              <a:rPr lang="en-US" sz="3500" dirty="0"/>
              <a:t>al. </a:t>
            </a:r>
            <a:r>
              <a:rPr lang="en-US" sz="3500" dirty="0" err="1"/>
              <a:t>Keunggulan</a:t>
            </a:r>
            <a:r>
              <a:rPr lang="en-US" sz="3500" dirty="0"/>
              <a:t> </a:t>
            </a:r>
            <a:r>
              <a:rPr lang="en-US" sz="3500" dirty="0" err="1" smtClean="0"/>
              <a:t>surv</a:t>
            </a:r>
            <a:r>
              <a:rPr lang="id-ID" sz="3500" dirty="0" smtClean="0"/>
              <a:t>e</a:t>
            </a:r>
            <a:r>
              <a:rPr lang="en-US" sz="3500" dirty="0" smtClean="0"/>
              <a:t>i </a:t>
            </a:r>
            <a:r>
              <a:rPr lang="en-US" sz="3500" dirty="0" err="1"/>
              <a:t>adalah</a:t>
            </a:r>
            <a:r>
              <a:rPr lang="en-US" sz="3500" dirty="0"/>
              <a:t> </a:t>
            </a:r>
            <a:r>
              <a:rPr lang="en-US" sz="3500" dirty="0" err="1"/>
              <a:t>cepat</a:t>
            </a:r>
            <a:r>
              <a:rPr lang="en-US" sz="3500" dirty="0"/>
              <a:t>, </a:t>
            </a:r>
            <a:r>
              <a:rPr lang="en-US" sz="3500" dirty="0" err="1"/>
              <a:t>terukur</a:t>
            </a:r>
            <a:r>
              <a:rPr lang="en-US" sz="3500" dirty="0"/>
              <a:t>,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sistematis</a:t>
            </a:r>
            <a:r>
              <a:rPr lang="en-US" sz="3500" dirty="0"/>
              <a:t>. </a:t>
            </a:r>
            <a:r>
              <a:rPr lang="en-US" sz="3500" dirty="0" err="1"/>
              <a:t>Kelemahannya</a:t>
            </a:r>
            <a:r>
              <a:rPr lang="en-US" sz="3500" dirty="0"/>
              <a:t> </a:t>
            </a:r>
            <a:r>
              <a:rPr lang="en-US" sz="3500" dirty="0" err="1"/>
              <a:t>adalah</a:t>
            </a:r>
            <a:r>
              <a:rPr lang="en-US" sz="3500" dirty="0"/>
              <a:t> </a:t>
            </a:r>
            <a:r>
              <a:rPr lang="en-US" sz="3500" dirty="0" err="1"/>
              <a:t>biaya</a:t>
            </a:r>
            <a:r>
              <a:rPr lang="en-US" sz="3500" dirty="0"/>
              <a:t> </a:t>
            </a:r>
            <a:r>
              <a:rPr lang="en-US" sz="3500" dirty="0" err="1"/>
              <a:t>besar</a:t>
            </a:r>
            <a:r>
              <a:rPr lang="en-US" sz="3500" dirty="0"/>
              <a:t>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tidak</a:t>
            </a:r>
            <a:r>
              <a:rPr lang="en-US" sz="3500" dirty="0"/>
              <a:t> </a:t>
            </a:r>
            <a:r>
              <a:rPr lang="en-US" sz="3500" dirty="0" err="1"/>
              <a:t>menampung</a:t>
            </a:r>
            <a:r>
              <a:rPr lang="en-US" sz="3500" dirty="0"/>
              <a:t> </a:t>
            </a:r>
            <a:r>
              <a:rPr lang="en-US" sz="3500" dirty="0" err="1"/>
              <a:t>aspirasi</a:t>
            </a:r>
            <a:r>
              <a:rPr lang="en-US" sz="3500" dirty="0"/>
              <a:t> </a:t>
            </a:r>
            <a:r>
              <a:rPr lang="en-US" sz="3500" dirty="0" err="1"/>
              <a:t>responden</a:t>
            </a:r>
            <a:endParaRPr lang="en-US" sz="3500" dirty="0"/>
          </a:p>
          <a:p>
            <a:pPr>
              <a:buNone/>
            </a:pPr>
            <a:r>
              <a:rPr lang="en-US" sz="3500" dirty="0"/>
              <a:t>		</a:t>
            </a:r>
            <a:r>
              <a:rPr lang="en-US" sz="3500" dirty="0" err="1"/>
              <a:t>Survei</a:t>
            </a:r>
            <a:r>
              <a:rPr lang="en-US" sz="3500" dirty="0"/>
              <a:t> </a:t>
            </a:r>
            <a:r>
              <a:rPr lang="en-US" sz="3500" dirty="0" err="1"/>
              <a:t>memiliki</a:t>
            </a:r>
            <a:r>
              <a:rPr lang="en-US" sz="3500" dirty="0"/>
              <a:t> </a:t>
            </a:r>
            <a:r>
              <a:rPr lang="en-US" sz="3500" dirty="0" err="1"/>
              <a:t>sejumlah</a:t>
            </a:r>
            <a:r>
              <a:rPr lang="en-US" sz="3500" dirty="0"/>
              <a:t> </a:t>
            </a:r>
            <a:r>
              <a:rPr lang="en-US" sz="3500" dirty="0" err="1"/>
              <a:t>unsur</a:t>
            </a:r>
            <a:r>
              <a:rPr lang="en-US" sz="3500" dirty="0"/>
              <a:t> </a:t>
            </a:r>
            <a:r>
              <a:rPr lang="en-US" sz="3500" dirty="0" err="1"/>
              <a:t>penting</a:t>
            </a:r>
            <a:r>
              <a:rPr lang="en-US" sz="3500" dirty="0"/>
              <a:t> </a:t>
            </a:r>
            <a:r>
              <a:rPr lang="en-US" sz="3500" dirty="0" err="1"/>
              <a:t>yaitu</a:t>
            </a:r>
            <a:r>
              <a:rPr lang="en-US" sz="3500" dirty="0"/>
              <a:t> </a:t>
            </a:r>
            <a:r>
              <a:rPr lang="en-US" sz="3500" dirty="0" err="1"/>
              <a:t>konsep</a:t>
            </a:r>
            <a:r>
              <a:rPr lang="en-US" sz="3500" dirty="0"/>
              <a:t>, </a:t>
            </a:r>
            <a:r>
              <a:rPr lang="en-US" sz="3500" dirty="0" err="1"/>
              <a:t>proposisi</a:t>
            </a:r>
            <a:r>
              <a:rPr lang="en-US" sz="3500" dirty="0"/>
              <a:t>, </a:t>
            </a:r>
            <a:r>
              <a:rPr lang="en-US" sz="3500" dirty="0" err="1"/>
              <a:t>teori</a:t>
            </a:r>
            <a:r>
              <a:rPr lang="en-US" sz="3500" dirty="0"/>
              <a:t>, </a:t>
            </a:r>
            <a:r>
              <a:rPr lang="en-US" sz="3500" dirty="0" err="1"/>
              <a:t>hipotesis</a:t>
            </a:r>
            <a:r>
              <a:rPr lang="en-US" sz="3500" dirty="0"/>
              <a:t>, variable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definisi</a:t>
            </a:r>
            <a:r>
              <a:rPr lang="en-US" sz="3500" dirty="0"/>
              <a:t> </a:t>
            </a:r>
            <a:r>
              <a:rPr lang="en-US" sz="3500" dirty="0" err="1"/>
              <a:t>operasional</a:t>
            </a:r>
            <a:r>
              <a:rPr lang="en-US" sz="3500" dirty="0"/>
              <a:t>. 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2579272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Metode Pengumpulan Data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Secara umum ada 4 metode pengumpulan data yakni:</a:t>
            </a:r>
          </a:p>
          <a:p>
            <a:pPr marL="514350" indent="-514350">
              <a:buAutoNum type="arabicPeriod"/>
            </a:pPr>
            <a:r>
              <a:rPr lang="id-ID" dirty="0" smtClean="0"/>
              <a:t>Kuesioner</a:t>
            </a:r>
          </a:p>
          <a:p>
            <a:pPr marL="514350" indent="-514350">
              <a:buAutoNum type="arabicPeriod"/>
            </a:pPr>
            <a:r>
              <a:rPr lang="id-ID" dirty="0" smtClean="0"/>
              <a:t>Wawancara</a:t>
            </a:r>
          </a:p>
          <a:p>
            <a:pPr marL="514350" indent="-514350">
              <a:buAutoNum type="arabicPeriod"/>
            </a:pPr>
            <a:r>
              <a:rPr lang="id-ID" dirty="0" smtClean="0"/>
              <a:t>Observasi</a:t>
            </a:r>
          </a:p>
          <a:p>
            <a:pPr marL="514350" indent="-514350">
              <a:buAutoNum type="arabicPeriod"/>
            </a:pPr>
            <a:r>
              <a:rPr lang="id-ID" dirty="0" smtClean="0"/>
              <a:t>Dokumentasi.</a:t>
            </a: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397937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B. Penyusunan Kuesioner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403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/>
              <a:t> </a:t>
            </a:r>
            <a:r>
              <a:rPr lang="en-US" dirty="0" err="1"/>
              <a:t>Kuesioner</a:t>
            </a:r>
            <a:r>
              <a:rPr lang="en-US" dirty="0"/>
              <a:t>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relevan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id-ID" dirty="0" smtClean="0"/>
              <a:t>v</a:t>
            </a:r>
            <a:r>
              <a:rPr lang="en-US" dirty="0" err="1" smtClean="0"/>
              <a:t>alid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smtClean="0"/>
              <a:t>re</a:t>
            </a:r>
            <a:r>
              <a:rPr lang="id-ID" dirty="0" smtClean="0"/>
              <a:t>li</a:t>
            </a:r>
            <a:r>
              <a:rPr lang="en-US" dirty="0" smtClean="0"/>
              <a:t>able</a:t>
            </a:r>
            <a:r>
              <a:rPr lang="en-US" dirty="0"/>
              <a:t>. </a:t>
            </a:r>
            <a:endParaRPr lang="id-ID" dirty="0" smtClean="0"/>
          </a:p>
          <a:p>
            <a:pPr>
              <a:buNone/>
            </a:pPr>
            <a:r>
              <a:rPr lang="en-US" dirty="0" err="1" smtClean="0"/>
              <a:t>Isinya</a:t>
            </a:r>
            <a:r>
              <a:rPr lang="en-US" dirty="0" smtClean="0"/>
              <a:t> </a:t>
            </a:r>
            <a:r>
              <a:rPr lang="id-ID" dirty="0" smtClean="0"/>
              <a:t>berupa</a:t>
            </a:r>
            <a:r>
              <a:rPr lang="en-US" dirty="0" smtClean="0"/>
              <a:t> </a:t>
            </a: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 smtClean="0"/>
              <a:t>tentan</a:t>
            </a:r>
            <a:r>
              <a:rPr lang="id-ID" dirty="0" smtClean="0"/>
              <a:t>g</a:t>
            </a:r>
            <a:r>
              <a:rPr lang="en-US" dirty="0" smtClean="0"/>
              <a:t> </a:t>
            </a:r>
            <a:r>
              <a:rPr lang="en-US" dirty="0" err="1"/>
              <a:t>fakta</a:t>
            </a:r>
            <a:r>
              <a:rPr lang="en-US" dirty="0"/>
              <a:t>, </a:t>
            </a:r>
            <a:r>
              <a:rPr lang="en-US" dirty="0" err="1"/>
              <a:t>pendapat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, </a:t>
            </a:r>
            <a:r>
              <a:rPr lang="en-US" dirty="0" err="1"/>
              <a:t>informasi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persepsi</a:t>
            </a:r>
            <a:r>
              <a:rPr lang="en-US" dirty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.</a:t>
            </a:r>
            <a:r>
              <a:rPr lang="id-ID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/>
              <a:t>pertanyaannya</a:t>
            </a:r>
            <a:r>
              <a:rPr lang="en-US" dirty="0"/>
              <a:t> </a:t>
            </a:r>
            <a:r>
              <a:rPr lang="en-US" dirty="0" err="1"/>
              <a:t>tertutup</a:t>
            </a:r>
            <a:r>
              <a:rPr lang="en-US" dirty="0"/>
              <a:t>, </a:t>
            </a:r>
            <a:r>
              <a:rPr lang="en-US" dirty="0" err="1"/>
              <a:t>terbuka</a:t>
            </a:r>
            <a:r>
              <a:rPr lang="en-US" dirty="0"/>
              <a:t>, </a:t>
            </a:r>
            <a:r>
              <a:rPr lang="en-US" dirty="0" err="1"/>
              <a:t>tertutup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terbuka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semi </a:t>
            </a:r>
            <a:r>
              <a:rPr lang="en-US" dirty="0" err="1" smtClean="0"/>
              <a:t>terbuka</a:t>
            </a:r>
            <a:r>
              <a:rPr lang="en-US" dirty="0" smtClean="0"/>
              <a:t>.</a:t>
            </a:r>
            <a:endParaRPr lang="id-ID" dirty="0" smtClean="0"/>
          </a:p>
          <a:p>
            <a:pPr>
              <a:buNone/>
            </a:pPr>
            <a:r>
              <a:rPr lang="en-US" dirty="0" err="1" smtClean="0"/>
              <a:t>Kuesioner</a:t>
            </a:r>
            <a:r>
              <a:rPr lang="en-US" dirty="0" smtClean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tatap</a:t>
            </a:r>
            <a:r>
              <a:rPr lang="en-US" dirty="0"/>
              <a:t> </a:t>
            </a:r>
            <a:r>
              <a:rPr lang="en-US" dirty="0" err="1"/>
              <a:t>muka</a:t>
            </a:r>
            <a:r>
              <a:rPr lang="en-US" dirty="0"/>
              <a:t>, </a:t>
            </a:r>
            <a:r>
              <a:rPr lang="en-US" dirty="0" err="1"/>
              <a:t>diisi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, </a:t>
            </a:r>
            <a:r>
              <a:rPr lang="en-US" dirty="0" err="1"/>
              <a:t>lewat</a:t>
            </a:r>
            <a:r>
              <a:rPr lang="en-US" dirty="0"/>
              <a:t> </a:t>
            </a:r>
            <a:r>
              <a:rPr lang="en-US" dirty="0" err="1"/>
              <a:t>telepon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lewat</a:t>
            </a:r>
            <a:r>
              <a:rPr lang="en-US" dirty="0"/>
              <a:t> pos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8693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menyusun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hal-hal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diperhatikan</a:t>
            </a:r>
            <a:r>
              <a:rPr lang="en-US" dirty="0"/>
              <a:t>: </a:t>
            </a:r>
          </a:p>
          <a:p>
            <a:pPr marL="457200" indent="-457200">
              <a:buAutoNum type="arabicPeriod"/>
            </a:pPr>
            <a:r>
              <a:rPr lang="en-US" dirty="0"/>
              <a:t>kata-kata </a:t>
            </a:r>
            <a:r>
              <a:rPr lang="en-US" dirty="0" err="1"/>
              <a:t>sederhana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dimengerti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khusus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Hindari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yang </a:t>
            </a:r>
            <a:r>
              <a:rPr lang="en-US" dirty="0" err="1"/>
              <a:t>punya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pengertian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Hindari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yang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sugesti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id-ID" dirty="0"/>
              <a:t>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responden</a:t>
            </a:r>
            <a:r>
              <a:rPr lang="en-US" dirty="0"/>
              <a:t> </a:t>
            </a:r>
            <a:endParaRPr lang="id-ID" dirty="0"/>
          </a:p>
          <a:p>
            <a:pPr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3235118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324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d-ID" dirty="0" smtClean="0"/>
              <a:t>Ada strategi  dalam penyusunan daftar  pertanyaan, yaitu urutan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/>
              <a:t>runtut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sensitif</a:t>
            </a:r>
            <a:r>
              <a:rPr lang="en-US" dirty="0"/>
              <a:t> </a:t>
            </a:r>
            <a:r>
              <a:rPr lang="en-US" dirty="0" err="1" smtClean="0"/>
              <a:t>diletak</a:t>
            </a:r>
            <a:r>
              <a:rPr lang="id-ID" dirty="0" smtClean="0"/>
              <a:t>k</a:t>
            </a:r>
            <a:r>
              <a:rPr lang="en-US" dirty="0" smtClean="0"/>
              <a:t>an </a:t>
            </a:r>
            <a:r>
              <a:rPr lang="en-US" dirty="0"/>
              <a:t>di </a:t>
            </a:r>
            <a:r>
              <a:rPr lang="en-US" dirty="0" err="1"/>
              <a:t>belakang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penutup</a:t>
            </a:r>
            <a:r>
              <a:rPr lang="en-US" dirty="0"/>
              <a:t>. </a:t>
            </a:r>
            <a:endParaRPr lang="id-ID" dirty="0" smtClean="0"/>
          </a:p>
          <a:p>
            <a:pPr marL="0" indent="0">
              <a:buNone/>
            </a:pPr>
            <a:r>
              <a:rPr lang="en-US" dirty="0" err="1" smtClean="0"/>
              <a:t>Susunan</a:t>
            </a:r>
            <a:r>
              <a:rPr lang="en-US" dirty="0" smtClean="0"/>
              <a:t> </a:t>
            </a: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id-ID" dirty="0" smtClean="0"/>
              <a:t>: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1. </a:t>
            </a:r>
            <a:r>
              <a:rPr lang="en-US" dirty="0" err="1"/>
              <a:t>Identitas</a:t>
            </a:r>
            <a:r>
              <a:rPr lang="en-US" dirty="0"/>
              <a:t>,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tinggal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</a:t>
            </a:r>
            <a:r>
              <a:rPr lang="en-US" dirty="0" err="1" smtClean="0"/>
              <a:t>responden</a:t>
            </a:r>
            <a:r>
              <a:rPr lang="en-US" dirty="0"/>
              <a:t>,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pewawancara</a:t>
            </a:r>
            <a:r>
              <a:rPr lang="en-US" dirty="0" smtClean="0"/>
              <a:t>,</a:t>
            </a:r>
            <a:r>
              <a:rPr lang="id-ID" dirty="0" smtClean="0"/>
              <a:t>  </a:t>
            </a:r>
            <a:r>
              <a:rPr lang="en-US" dirty="0" err="1" smtClean="0"/>
              <a:t>tanggal</a:t>
            </a:r>
            <a:r>
              <a:rPr lang="en-US" dirty="0" smtClean="0"/>
              <a:t> </a:t>
            </a:r>
            <a:r>
              <a:rPr lang="id-ID" dirty="0" smtClean="0"/>
              <a:t>  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</a:t>
            </a:r>
            <a:r>
              <a:rPr lang="en-US" dirty="0" err="1" smtClean="0"/>
              <a:t>wawancara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2.  </a:t>
            </a:r>
            <a:r>
              <a:rPr lang="en-US" dirty="0" err="1"/>
              <a:t>Ciri</a:t>
            </a:r>
            <a:r>
              <a:rPr lang="en-US" dirty="0"/>
              <a:t> </a:t>
            </a:r>
            <a:r>
              <a:rPr lang="en-US" dirty="0" err="1"/>
              <a:t>demografi</a:t>
            </a:r>
            <a:r>
              <a:rPr lang="en-US" dirty="0"/>
              <a:t> : </a:t>
            </a:r>
            <a:r>
              <a:rPr lang="en-US" dirty="0" err="1"/>
              <a:t>umur</a:t>
            </a:r>
            <a:r>
              <a:rPr lang="en-US" dirty="0"/>
              <a:t>, status </a:t>
            </a:r>
            <a:r>
              <a:rPr lang="en-US" dirty="0" err="1"/>
              <a:t>kawin</a:t>
            </a:r>
            <a:r>
              <a:rPr lang="en-US" dirty="0"/>
              <a:t>, </a:t>
            </a:r>
            <a:r>
              <a:rPr lang="en-US" dirty="0" err="1"/>
              <a:t>jumlah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</a:t>
            </a:r>
            <a:r>
              <a:rPr lang="en-US" dirty="0" err="1" smtClean="0"/>
              <a:t>anak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3. </a:t>
            </a:r>
            <a:r>
              <a:rPr lang="id-ID" dirty="0" err="1"/>
              <a:t>B</a:t>
            </a:r>
            <a:r>
              <a:rPr lang="en-US" dirty="0" err="1" smtClean="0"/>
              <a:t>ab-bab</a:t>
            </a:r>
            <a:r>
              <a:rPr lang="en-US" dirty="0" smtClean="0"/>
              <a:t> </a:t>
            </a:r>
            <a:r>
              <a:rPr lang="en-US" dirty="0"/>
              <a:t>lain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, </a:t>
            </a:r>
            <a:r>
              <a:rPr lang="en-US" dirty="0" err="1"/>
              <a:t>tujuan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id-ID" dirty="0" smtClean="0"/>
              <a:t>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</a:t>
            </a:r>
            <a:r>
              <a:rPr lang="en-US" dirty="0" err="1" smtClean="0"/>
              <a:t>hipotesis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	</a:t>
            </a:r>
            <a:br>
              <a:rPr lang="en-US" dirty="0"/>
            </a:b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1756620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V="1">
            <a:off x="0" y="5638800"/>
            <a:ext cx="8991600" cy="76200"/>
          </a:xfrm>
        </p:spPr>
        <p:txBody>
          <a:bodyPr>
            <a:normAutofit fontScale="25000" lnSpcReduction="20000"/>
          </a:bodyPr>
          <a:lstStyle/>
          <a:p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152400" y="304800"/>
            <a:ext cx="86106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lphaUcPeriod"/>
            </a:pPr>
            <a:r>
              <a:rPr lang="id-ID" sz="2400" dirty="0" smtClean="0"/>
              <a:t>Pengertian </a:t>
            </a:r>
            <a:r>
              <a:rPr lang="en-US" sz="2400" dirty="0" smtClean="0"/>
              <a:t> </a:t>
            </a:r>
            <a:r>
              <a:rPr lang="en-US" sz="2400" dirty="0"/>
              <a:t>Data</a:t>
            </a:r>
          </a:p>
          <a:p>
            <a:pPr marL="514350" indent="-514350">
              <a:buNone/>
            </a:pPr>
            <a:r>
              <a:rPr lang="en-US" sz="2400" dirty="0"/>
              <a:t>Data </a:t>
            </a:r>
            <a:r>
              <a:rPr lang="id-ID" sz="2400" dirty="0" smtClean="0"/>
              <a:t>a</a:t>
            </a:r>
            <a:r>
              <a:rPr lang="en-US" sz="2400" dirty="0" err="1" smtClean="0"/>
              <a:t>dalah</a:t>
            </a:r>
            <a:r>
              <a:rPr lang="en-US" sz="2400" dirty="0" smtClean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yang </a:t>
            </a:r>
            <a:r>
              <a:rPr lang="en-US" sz="2400" dirty="0" err="1"/>
              <a:t>sahih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terpercaya</a:t>
            </a:r>
            <a:r>
              <a:rPr lang="en-US" sz="2400" dirty="0"/>
              <a:t> yang </a:t>
            </a:r>
            <a:r>
              <a:rPr lang="en-US" sz="2400" dirty="0" err="1"/>
              <a:t>dibutuhkan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keperluan</a:t>
            </a:r>
            <a:r>
              <a:rPr lang="en-US" sz="2400" dirty="0"/>
              <a:t> </a:t>
            </a:r>
            <a:r>
              <a:rPr lang="en-US" sz="2400" dirty="0" err="1"/>
              <a:t>analisis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kajian</a:t>
            </a:r>
            <a:r>
              <a:rPr lang="en-US" sz="2400" dirty="0"/>
              <a:t>. Data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 smtClean="0"/>
              <a:t>peng</a:t>
            </a:r>
            <a:r>
              <a:rPr lang="id-ID" sz="2400" dirty="0" smtClean="0"/>
              <a:t>a</a:t>
            </a:r>
            <a:r>
              <a:rPr lang="en-US" sz="2400" dirty="0" err="1" smtClean="0"/>
              <a:t>matan</a:t>
            </a:r>
            <a:r>
              <a:rPr lang="en-US" sz="2400" dirty="0"/>
              <a:t>, </a:t>
            </a:r>
            <a:r>
              <a:rPr lang="en-US" sz="2400" dirty="0" err="1"/>
              <a:t>pembicaraan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bahan</a:t>
            </a:r>
            <a:r>
              <a:rPr lang="en-US" sz="2400" dirty="0"/>
              <a:t> –</a:t>
            </a:r>
            <a:r>
              <a:rPr lang="en-US" sz="2400" dirty="0" err="1"/>
              <a:t>bahan</a:t>
            </a:r>
            <a:r>
              <a:rPr lang="en-US" sz="2400" dirty="0"/>
              <a:t> </a:t>
            </a:r>
            <a:r>
              <a:rPr lang="en-US" sz="2400" dirty="0" err="1"/>
              <a:t>tertulis</a:t>
            </a:r>
            <a:endParaRPr lang="en-US" sz="2400" dirty="0"/>
          </a:p>
          <a:p>
            <a:pPr marL="514350" indent="-514350">
              <a:buNone/>
            </a:pPr>
            <a:r>
              <a:rPr lang="en-US" sz="2400" dirty="0"/>
              <a:t>Data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dikategorikan</a:t>
            </a:r>
            <a:r>
              <a:rPr lang="en-US" sz="2400" dirty="0"/>
              <a:t> </a:t>
            </a:r>
            <a:r>
              <a:rPr lang="en-US" sz="2400" dirty="0" err="1"/>
              <a:t>menurut</a:t>
            </a:r>
            <a:r>
              <a:rPr lang="en-US" sz="2400" dirty="0"/>
              <a:t> </a:t>
            </a:r>
            <a:r>
              <a:rPr lang="en-US" sz="2400" dirty="0" err="1"/>
              <a:t>sumber</a:t>
            </a:r>
            <a:r>
              <a:rPr lang="en-US" sz="2400" dirty="0"/>
              <a:t>, 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sifatnya</a:t>
            </a:r>
            <a:r>
              <a:rPr lang="en-US" sz="2400" dirty="0"/>
              <a:t>. </a:t>
            </a:r>
            <a:r>
              <a:rPr lang="en-US" sz="2400" dirty="0" err="1"/>
              <a:t>Menurut</a:t>
            </a:r>
            <a:r>
              <a:rPr lang="en-US" sz="2400" dirty="0"/>
              <a:t> </a:t>
            </a:r>
            <a:r>
              <a:rPr lang="en-US" sz="2400" dirty="0" err="1"/>
              <a:t>sumber</a:t>
            </a:r>
            <a:r>
              <a:rPr lang="en-US" sz="2400" dirty="0"/>
              <a:t> data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dibedakan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data primer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sekunder</a:t>
            </a:r>
            <a:r>
              <a:rPr lang="en-US" sz="2400" dirty="0"/>
              <a:t>. </a:t>
            </a:r>
            <a:r>
              <a:rPr lang="en-US" sz="2400" dirty="0" err="1"/>
              <a:t>Menurut</a:t>
            </a:r>
            <a:r>
              <a:rPr lang="en-US" sz="2400" dirty="0"/>
              <a:t> </a:t>
            </a:r>
            <a:r>
              <a:rPr lang="en-US" sz="2400" dirty="0" err="1"/>
              <a:t>bentuknya</a:t>
            </a:r>
            <a:r>
              <a:rPr lang="en-US" sz="2400" dirty="0"/>
              <a:t> data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dibedakan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data </a:t>
            </a:r>
            <a:r>
              <a:rPr lang="en-US" sz="2400" dirty="0" err="1"/>
              <a:t>numerik</a:t>
            </a:r>
            <a:r>
              <a:rPr lang="en-US" sz="2400" dirty="0"/>
              <a:t>, </a:t>
            </a:r>
            <a:r>
              <a:rPr lang="en-US" sz="2400" dirty="0" err="1"/>
              <a:t>simbolik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retorik</a:t>
            </a:r>
            <a:r>
              <a:rPr lang="en-US" sz="2400" dirty="0"/>
              <a:t>..</a:t>
            </a:r>
          </a:p>
          <a:p>
            <a:pPr marL="514350" indent="-514350">
              <a:buNone/>
            </a:pPr>
            <a:r>
              <a:rPr lang="en-US" sz="2400" dirty="0" err="1"/>
              <a:t>Menurut</a:t>
            </a:r>
            <a:r>
              <a:rPr lang="en-US" sz="2400" dirty="0"/>
              <a:t> </a:t>
            </a:r>
            <a:r>
              <a:rPr lang="en-US" sz="2400" dirty="0" err="1"/>
              <a:t>sifatnya</a:t>
            </a:r>
            <a:r>
              <a:rPr lang="en-US" sz="2400" dirty="0"/>
              <a:t> data </a:t>
            </a:r>
            <a:r>
              <a:rPr lang="en-US" sz="2400" dirty="0" err="1"/>
              <a:t>dibedakan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data </a:t>
            </a:r>
            <a:r>
              <a:rPr lang="en-US" sz="2400" dirty="0" err="1"/>
              <a:t>kualitatif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data </a:t>
            </a:r>
            <a:r>
              <a:rPr lang="en-US" sz="2400" dirty="0" err="1"/>
              <a:t>kuantitatif</a:t>
            </a:r>
            <a:r>
              <a:rPr lang="en-US" sz="2400" dirty="0"/>
              <a:t>. Data </a:t>
            </a:r>
            <a:r>
              <a:rPr lang="en-US" sz="2400" dirty="0" err="1"/>
              <a:t>kualitatif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data </a:t>
            </a:r>
            <a:r>
              <a:rPr lang="en-US" sz="2400" dirty="0" err="1"/>
              <a:t>mentah</a:t>
            </a:r>
            <a:r>
              <a:rPr lang="en-US" sz="2400" dirty="0"/>
              <a:t> </a:t>
            </a:r>
            <a:r>
              <a:rPr lang="en-US" sz="2400" dirty="0" err="1"/>
              <a:t>dunia</a:t>
            </a:r>
            <a:r>
              <a:rPr lang="en-US" sz="2400" dirty="0"/>
              <a:t> </a:t>
            </a:r>
            <a:r>
              <a:rPr lang="en-US" sz="2400" dirty="0" err="1"/>
              <a:t>empiris</a:t>
            </a:r>
            <a:r>
              <a:rPr lang="en-US" sz="2400" dirty="0"/>
              <a:t>, </a:t>
            </a:r>
            <a:r>
              <a:rPr lang="en-US" sz="2400" dirty="0" err="1"/>
              <a:t>perkataan</a:t>
            </a:r>
            <a:r>
              <a:rPr lang="en-US" sz="2400" dirty="0"/>
              <a:t> </a:t>
            </a:r>
            <a:r>
              <a:rPr lang="en-US" sz="2400" dirty="0" err="1"/>
              <a:t>subyek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bahasanya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bersifat</a:t>
            </a:r>
            <a:r>
              <a:rPr lang="en-US" sz="2400" dirty="0"/>
              <a:t> </a:t>
            </a:r>
            <a:r>
              <a:rPr lang="en-US" sz="2400" dirty="0" err="1"/>
              <a:t>mendalam</a:t>
            </a:r>
            <a:r>
              <a:rPr lang="en-US" sz="2400" dirty="0"/>
              <a:t>, </a:t>
            </a:r>
            <a:r>
              <a:rPr lang="en-US" sz="2400" dirty="0" err="1"/>
              <a:t>rinci</a:t>
            </a:r>
            <a:r>
              <a:rPr lang="en-US" sz="2400" dirty="0"/>
              <a:t>,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panjang</a:t>
            </a:r>
            <a:r>
              <a:rPr lang="en-US" sz="2400" dirty="0"/>
              <a:t> </a:t>
            </a:r>
            <a:r>
              <a:rPr lang="en-US" sz="2400" dirty="0" err="1"/>
              <a:t>lebar</a:t>
            </a:r>
            <a:r>
              <a:rPr lang="en-US" sz="2400" dirty="0"/>
              <a:t>. </a:t>
            </a:r>
            <a:r>
              <a:rPr lang="en-US" sz="2400" dirty="0" err="1"/>
              <a:t>Sementara</a:t>
            </a:r>
            <a:r>
              <a:rPr lang="en-US" sz="2400" dirty="0"/>
              <a:t> data </a:t>
            </a:r>
            <a:r>
              <a:rPr lang="en-US" sz="2400" dirty="0" err="1"/>
              <a:t>kuanitatif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data yang </a:t>
            </a:r>
            <a:r>
              <a:rPr lang="en-US" sz="2400" dirty="0" err="1"/>
              <a:t>dibingkai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kategori</a:t>
            </a:r>
            <a:r>
              <a:rPr lang="en-US" sz="2400" dirty="0"/>
              <a:t> </a:t>
            </a:r>
            <a:r>
              <a:rPr lang="en-US" sz="2400" dirty="0" err="1"/>
              <a:t>baku</a:t>
            </a:r>
            <a:r>
              <a:rPr lang="en-US" sz="2400" dirty="0"/>
              <a:t> </a:t>
            </a:r>
            <a:r>
              <a:rPr lang="en-US" sz="2400" dirty="0" err="1"/>
              <a:t>kuesioner</a:t>
            </a:r>
            <a:r>
              <a:rPr lang="en-US" sz="2400" dirty="0"/>
              <a:t> </a:t>
            </a:r>
            <a:r>
              <a:rPr lang="en-US" sz="2400" dirty="0" err="1"/>
              <a:t>kategosri</a:t>
            </a:r>
            <a:r>
              <a:rPr lang="en-US" sz="2400" dirty="0"/>
              <a:t> </a:t>
            </a:r>
            <a:r>
              <a:rPr lang="en-US" sz="2400" dirty="0" err="1"/>
              <a:t>baku</a:t>
            </a:r>
            <a:r>
              <a:rPr lang="en-US" sz="2400" dirty="0"/>
              <a:t> </a:t>
            </a:r>
            <a:r>
              <a:rPr lang="en-US" sz="2400" dirty="0" err="1"/>
              <a:t>peneliti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bersifat</a:t>
            </a:r>
            <a:r>
              <a:rPr lang="en-US" sz="2400" dirty="0"/>
              <a:t> </a:t>
            </a:r>
            <a:r>
              <a:rPr lang="en-US" sz="2400" dirty="0" err="1"/>
              <a:t>sistematis</a:t>
            </a:r>
            <a:r>
              <a:rPr lang="en-US" sz="2400" dirty="0"/>
              <a:t>, </a:t>
            </a:r>
            <a:r>
              <a:rPr lang="en-US" sz="2400" dirty="0" err="1"/>
              <a:t>terbakukan</a:t>
            </a:r>
            <a:r>
              <a:rPr lang="en-US" sz="2400" dirty="0"/>
              <a:t>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ringkas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19851749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625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4600" dirty="0" err="1"/>
              <a:t>Sebelum</a:t>
            </a:r>
            <a:r>
              <a:rPr lang="en-US" sz="4600" dirty="0"/>
              <a:t> </a:t>
            </a:r>
            <a:r>
              <a:rPr lang="en-US" sz="4600" dirty="0" err="1"/>
              <a:t>melakukan</a:t>
            </a:r>
            <a:r>
              <a:rPr lang="en-US" sz="4600" dirty="0"/>
              <a:t> </a:t>
            </a:r>
            <a:r>
              <a:rPr lang="en-US" sz="4600" dirty="0" err="1"/>
              <a:t>survei</a:t>
            </a:r>
            <a:r>
              <a:rPr lang="en-US" sz="4600" dirty="0"/>
              <a:t> yang </a:t>
            </a:r>
            <a:r>
              <a:rPr lang="en-US" sz="4600" dirty="0" err="1"/>
              <a:t>sesungguhnya</a:t>
            </a:r>
            <a:r>
              <a:rPr lang="en-US" sz="4600" dirty="0"/>
              <a:t> </a:t>
            </a:r>
            <a:r>
              <a:rPr lang="en-US" sz="4600" dirty="0" err="1"/>
              <a:t>perlu</a:t>
            </a:r>
            <a:r>
              <a:rPr lang="en-US" sz="4600" dirty="0"/>
              <a:t> </a:t>
            </a:r>
            <a:r>
              <a:rPr lang="en-US" sz="4600" dirty="0" err="1"/>
              <a:t>dilakukan</a:t>
            </a:r>
            <a:r>
              <a:rPr lang="en-US" sz="4600" dirty="0"/>
              <a:t> </a:t>
            </a:r>
            <a:r>
              <a:rPr lang="en-US" sz="4600" dirty="0" err="1"/>
              <a:t>uji</a:t>
            </a:r>
            <a:r>
              <a:rPr lang="en-US" sz="4600" dirty="0"/>
              <a:t> </a:t>
            </a:r>
            <a:r>
              <a:rPr lang="en-US" sz="4600" dirty="0" err="1"/>
              <a:t>coba</a:t>
            </a:r>
            <a:r>
              <a:rPr lang="en-US" sz="4600" dirty="0"/>
              <a:t> </a:t>
            </a:r>
            <a:r>
              <a:rPr lang="en-US" sz="4600" dirty="0" err="1"/>
              <a:t>kuesioner</a:t>
            </a:r>
            <a:r>
              <a:rPr lang="en-US" sz="4600" dirty="0"/>
              <a:t>. </a:t>
            </a:r>
            <a:r>
              <a:rPr lang="en-US" sz="4600" dirty="0" err="1"/>
              <a:t>Tujuan</a:t>
            </a:r>
            <a:r>
              <a:rPr lang="en-US" sz="4600" dirty="0"/>
              <a:t> </a:t>
            </a:r>
            <a:r>
              <a:rPr lang="en-US" sz="4600" dirty="0" err="1"/>
              <a:t>uji</a:t>
            </a:r>
            <a:r>
              <a:rPr lang="en-US" sz="4600" dirty="0"/>
              <a:t> </a:t>
            </a:r>
            <a:r>
              <a:rPr lang="en-US" sz="4600" dirty="0" err="1"/>
              <a:t>coba</a:t>
            </a:r>
            <a:r>
              <a:rPr lang="en-US" sz="4600" dirty="0"/>
              <a:t> </a:t>
            </a:r>
            <a:r>
              <a:rPr lang="en-US" sz="4600" dirty="0" err="1"/>
              <a:t>adalah</a:t>
            </a:r>
            <a:r>
              <a:rPr lang="en-US" sz="4600" dirty="0"/>
              <a:t> </a:t>
            </a:r>
            <a:r>
              <a:rPr lang="en-US" sz="4600" dirty="0" err="1"/>
              <a:t>untuk</a:t>
            </a:r>
            <a:r>
              <a:rPr lang="en-US" sz="4600" dirty="0"/>
              <a:t> </a:t>
            </a:r>
            <a:r>
              <a:rPr lang="en-US" sz="4600" dirty="0" err="1"/>
              <a:t>mengetahui</a:t>
            </a:r>
            <a:r>
              <a:rPr lang="en-US" sz="4600" dirty="0"/>
              <a:t> </a:t>
            </a:r>
            <a:r>
              <a:rPr lang="en-US" sz="4600" dirty="0" err="1"/>
              <a:t>apakah</a:t>
            </a:r>
            <a:r>
              <a:rPr lang="en-US" sz="4600" dirty="0"/>
              <a:t> :</a:t>
            </a:r>
            <a:br>
              <a:rPr lang="en-US" sz="4600" dirty="0"/>
            </a:br>
            <a:r>
              <a:rPr lang="en-US" sz="4600" dirty="0"/>
              <a:t>1. </a:t>
            </a:r>
            <a:r>
              <a:rPr lang="en-US" sz="4600" dirty="0" err="1"/>
              <a:t>ada</a:t>
            </a:r>
            <a:r>
              <a:rPr lang="en-US" sz="4600" dirty="0"/>
              <a:t> </a:t>
            </a:r>
            <a:r>
              <a:rPr lang="en-US" sz="4600" dirty="0" err="1"/>
              <a:t>pertanyaan</a:t>
            </a:r>
            <a:r>
              <a:rPr lang="en-US" sz="4600" dirty="0"/>
              <a:t> yang </a:t>
            </a:r>
            <a:r>
              <a:rPr lang="en-US" sz="4600" dirty="0" err="1"/>
              <a:t>perlu</a:t>
            </a:r>
            <a:r>
              <a:rPr lang="en-US" sz="4600" dirty="0"/>
              <a:t> </a:t>
            </a:r>
            <a:r>
              <a:rPr lang="en-US" sz="4600" dirty="0" err="1"/>
              <a:t>dihilangkan</a:t>
            </a:r>
            <a:r>
              <a:rPr lang="en-US" sz="4600" dirty="0"/>
              <a:t/>
            </a:r>
            <a:br>
              <a:rPr lang="en-US" sz="4600" dirty="0"/>
            </a:br>
            <a:r>
              <a:rPr lang="en-US" sz="4600" dirty="0"/>
              <a:t>2. </a:t>
            </a:r>
            <a:r>
              <a:rPr lang="en-US" sz="4600" dirty="0" err="1"/>
              <a:t>ada</a:t>
            </a:r>
            <a:r>
              <a:rPr lang="en-US" sz="4600" dirty="0"/>
              <a:t> </a:t>
            </a:r>
            <a:r>
              <a:rPr lang="en-US" sz="4600" dirty="0" err="1"/>
              <a:t>pertanyaan</a:t>
            </a:r>
            <a:r>
              <a:rPr lang="en-US" sz="4600" dirty="0"/>
              <a:t> yang </a:t>
            </a:r>
            <a:r>
              <a:rPr lang="en-US" sz="4600" dirty="0" err="1"/>
              <a:t>perlu</a:t>
            </a:r>
            <a:r>
              <a:rPr lang="en-US" sz="4600" dirty="0"/>
              <a:t> </a:t>
            </a:r>
            <a:r>
              <a:rPr lang="en-US" sz="4600" dirty="0" err="1"/>
              <a:t>ditambah</a:t>
            </a:r>
            <a:r>
              <a:rPr lang="en-US" sz="4600" dirty="0"/>
              <a:t/>
            </a:r>
            <a:br>
              <a:rPr lang="en-US" sz="4600" dirty="0"/>
            </a:br>
            <a:r>
              <a:rPr lang="en-US" sz="4600" dirty="0"/>
              <a:t>3. </a:t>
            </a:r>
            <a:r>
              <a:rPr lang="en-US" sz="4600" dirty="0" err="1"/>
              <a:t>pertanyaan</a:t>
            </a:r>
            <a:r>
              <a:rPr lang="en-US" sz="4600" dirty="0"/>
              <a:t> </a:t>
            </a:r>
            <a:r>
              <a:rPr lang="en-US" sz="4600" dirty="0" err="1"/>
              <a:t>mudah</a:t>
            </a:r>
            <a:r>
              <a:rPr lang="en-US" sz="4600" dirty="0"/>
              <a:t> </a:t>
            </a:r>
            <a:r>
              <a:rPr lang="en-US" sz="4600" dirty="0" err="1"/>
              <a:t>dimengerti</a:t>
            </a:r>
            <a:r>
              <a:rPr lang="en-US" sz="4600" dirty="0"/>
              <a:t> </a:t>
            </a:r>
            <a:r>
              <a:rPr lang="en-US" sz="4600" dirty="0" err="1"/>
              <a:t>responden</a:t>
            </a:r>
            <a:r>
              <a:rPr lang="en-US" sz="4600" dirty="0"/>
              <a:t> </a:t>
            </a:r>
            <a:r>
              <a:rPr lang="en-US" sz="4600" dirty="0" err="1"/>
              <a:t>dan</a:t>
            </a:r>
            <a:r>
              <a:rPr lang="en-US" sz="4600" dirty="0"/>
              <a:t> </a:t>
            </a:r>
            <a:r>
              <a:rPr lang="id-ID" sz="4600" dirty="0" smtClean="0"/>
              <a:t>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id-ID" sz="4600" dirty="0"/>
              <a:t> </a:t>
            </a:r>
            <a:r>
              <a:rPr lang="id-ID" sz="4600" dirty="0" smtClean="0"/>
              <a:t>    </a:t>
            </a:r>
            <a:r>
              <a:rPr lang="en-US" sz="4600" dirty="0" err="1" smtClean="0"/>
              <a:t>mudah</a:t>
            </a:r>
            <a:r>
              <a:rPr lang="en-US" sz="4600" dirty="0" smtClean="0"/>
              <a:t> </a:t>
            </a:r>
            <a:r>
              <a:rPr lang="en-US" sz="4600" dirty="0" err="1"/>
              <a:t>ditanyakan</a:t>
            </a:r>
            <a:r>
              <a:rPr lang="en-US" sz="4600" dirty="0"/>
              <a:t> </a:t>
            </a:r>
            <a:r>
              <a:rPr lang="en-US" sz="4600" dirty="0" err="1" smtClean="0"/>
              <a:t>pewawancara</a:t>
            </a:r>
            <a:r>
              <a:rPr lang="en-US" sz="4600" dirty="0"/>
              <a:t/>
            </a:r>
            <a:br>
              <a:rPr lang="en-US" sz="4600" dirty="0"/>
            </a:br>
            <a:r>
              <a:rPr lang="en-US" sz="4600" dirty="0"/>
              <a:t>4. </a:t>
            </a:r>
            <a:r>
              <a:rPr lang="en-US" sz="4600" dirty="0" err="1"/>
              <a:t>Urutan</a:t>
            </a:r>
            <a:r>
              <a:rPr lang="en-US" sz="4600" dirty="0"/>
              <a:t> </a:t>
            </a:r>
            <a:r>
              <a:rPr lang="en-US" sz="4600" dirty="0" err="1"/>
              <a:t>perlu</a:t>
            </a:r>
            <a:r>
              <a:rPr lang="en-US" sz="4600" dirty="0"/>
              <a:t> </a:t>
            </a:r>
            <a:r>
              <a:rPr lang="en-US" sz="4600" dirty="0" err="1"/>
              <a:t>diubah</a:t>
            </a:r>
            <a:r>
              <a:rPr lang="en-US" sz="4600" dirty="0"/>
              <a:t/>
            </a:r>
            <a:br>
              <a:rPr lang="en-US" sz="4600" dirty="0"/>
            </a:br>
            <a:r>
              <a:rPr lang="en-US" sz="4600" dirty="0"/>
              <a:t>5. </a:t>
            </a:r>
            <a:r>
              <a:rPr lang="en-US" sz="4600" dirty="0" err="1"/>
              <a:t>pertanyaan</a:t>
            </a:r>
            <a:r>
              <a:rPr lang="en-US" sz="4600" dirty="0"/>
              <a:t> </a:t>
            </a:r>
            <a:r>
              <a:rPr lang="en-US" sz="4600" dirty="0" err="1"/>
              <a:t>sensitif</a:t>
            </a:r>
            <a:r>
              <a:rPr lang="en-US" sz="4600" dirty="0"/>
              <a:t> </a:t>
            </a:r>
            <a:r>
              <a:rPr lang="en-US" sz="4600" dirty="0" err="1"/>
              <a:t>dapat</a:t>
            </a:r>
            <a:r>
              <a:rPr lang="en-US" sz="4600" dirty="0"/>
              <a:t> </a:t>
            </a:r>
            <a:r>
              <a:rPr lang="en-US" sz="4600" dirty="0" err="1"/>
              <a:t>diperlunak</a:t>
            </a:r>
            <a:r>
              <a:rPr lang="en-US" sz="4600" dirty="0"/>
              <a:t> </a:t>
            </a:r>
            <a:br>
              <a:rPr lang="en-US" sz="4600" dirty="0"/>
            </a:br>
            <a:r>
              <a:rPr lang="en-US" sz="4600" dirty="0"/>
              <a:t>6. </a:t>
            </a:r>
            <a:r>
              <a:rPr lang="id-ID" sz="4600" dirty="0" smtClean="0"/>
              <a:t>lama </a:t>
            </a:r>
            <a:r>
              <a:rPr lang="en-US" sz="4600" dirty="0" err="1"/>
              <a:t>waktu</a:t>
            </a:r>
            <a:r>
              <a:rPr lang="id-ID" sz="4600" dirty="0" smtClean="0"/>
              <a:t> yang digunakan untuk </a:t>
            </a:r>
            <a:r>
              <a:rPr lang="en-US" sz="4600" dirty="0" err="1" smtClean="0"/>
              <a:t>pengisian</a:t>
            </a:r>
            <a:r>
              <a:rPr lang="en-US" sz="4600" dirty="0" smtClean="0"/>
              <a:t> </a:t>
            </a:r>
            <a:endParaRPr lang="id-ID" sz="46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id-ID" sz="4600" dirty="0"/>
              <a:t> </a:t>
            </a:r>
            <a:r>
              <a:rPr lang="id-ID" sz="4600" dirty="0" smtClean="0"/>
              <a:t>    </a:t>
            </a:r>
            <a:r>
              <a:rPr lang="en-US" sz="4600" dirty="0" err="1" smtClean="0"/>
              <a:t>kuesioner</a:t>
            </a:r>
            <a:r>
              <a:rPr lang="en-US" sz="4600" dirty="0" smtClean="0"/>
              <a:t> </a:t>
            </a:r>
            <a:endParaRPr lang="id-ID" sz="46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id-ID" sz="4600" dirty="0" smtClean="0"/>
              <a:t>     </a:t>
            </a:r>
            <a:r>
              <a:rPr lang="en-US" sz="4600" dirty="0" err="1" smtClean="0"/>
              <a:t>Setiap</a:t>
            </a:r>
            <a:r>
              <a:rPr lang="en-US" sz="4600" dirty="0" smtClean="0"/>
              <a:t> </a:t>
            </a:r>
            <a:r>
              <a:rPr lang="en-US" sz="4600" dirty="0" err="1"/>
              <a:t>kuesioner</a:t>
            </a:r>
            <a:r>
              <a:rPr lang="en-US" sz="4600" dirty="0"/>
              <a:t> </a:t>
            </a:r>
            <a:r>
              <a:rPr lang="en-US" sz="4600" dirty="0" err="1"/>
              <a:t>dilengkapi</a:t>
            </a:r>
            <a:r>
              <a:rPr lang="en-US" sz="4600" dirty="0"/>
              <a:t> </a:t>
            </a:r>
            <a:r>
              <a:rPr lang="en-US" sz="4600" dirty="0" err="1"/>
              <a:t>dengan</a:t>
            </a:r>
            <a:r>
              <a:rPr lang="en-US" sz="4600" dirty="0"/>
              <a:t> </a:t>
            </a:r>
            <a:r>
              <a:rPr lang="en-US" sz="4600" dirty="0" err="1"/>
              <a:t>pedoman</a:t>
            </a:r>
            <a:r>
              <a:rPr lang="en-US" sz="4600" dirty="0"/>
              <a:t> </a:t>
            </a:r>
            <a:r>
              <a:rPr lang="id-ID" sz="4600" dirty="0" smtClean="0"/>
              <a:t>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id-ID" sz="4600" dirty="0"/>
              <a:t> </a:t>
            </a:r>
            <a:r>
              <a:rPr lang="id-ID" sz="4600" dirty="0" smtClean="0"/>
              <a:t>    </a:t>
            </a:r>
            <a:r>
              <a:rPr lang="en-US" sz="4600" dirty="0" err="1" smtClean="0"/>
              <a:t>pengisian</a:t>
            </a:r>
            <a:r>
              <a:rPr lang="en-US" sz="4600" dirty="0" smtClean="0"/>
              <a:t> </a:t>
            </a:r>
            <a:r>
              <a:rPr lang="en-US" sz="4600" dirty="0" err="1"/>
              <a:t>kuesioner</a:t>
            </a:r>
            <a:r>
              <a:rPr lang="en-US" sz="4600" dirty="0"/>
              <a:t> </a:t>
            </a:r>
            <a:r>
              <a:rPr lang="en-US" sz="4600" dirty="0" err="1"/>
              <a:t>serta</a:t>
            </a:r>
            <a:r>
              <a:rPr lang="en-US" sz="4600" dirty="0"/>
              <a:t> </a:t>
            </a:r>
            <a:r>
              <a:rPr lang="id-ID" sz="4600" dirty="0" smtClean="0"/>
              <a:t>pedoman/</a:t>
            </a:r>
            <a:r>
              <a:rPr lang="en-US" sz="4600" dirty="0" err="1" smtClean="0"/>
              <a:t>patokan</a:t>
            </a:r>
            <a:r>
              <a:rPr lang="en-US" sz="4600" dirty="0" smtClean="0"/>
              <a:t> </a:t>
            </a:r>
            <a:r>
              <a:rPr lang="id-ID" sz="4600" dirty="0" smtClean="0"/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id-ID" sz="4600" dirty="0"/>
              <a:t> </a:t>
            </a:r>
            <a:r>
              <a:rPr lang="id-ID" sz="4600" dirty="0" smtClean="0"/>
              <a:t>    </a:t>
            </a:r>
            <a:r>
              <a:rPr lang="en-US" sz="4600" dirty="0" err="1" smtClean="0"/>
              <a:t>penggunaan</a:t>
            </a:r>
            <a:r>
              <a:rPr lang="en-US" sz="4600" dirty="0" smtClean="0"/>
              <a:t> </a:t>
            </a:r>
            <a:r>
              <a:rPr lang="en-US" sz="4600" dirty="0" err="1" smtClean="0"/>
              <a:t>bahasa</a:t>
            </a:r>
            <a:r>
              <a:rPr lang="en-US" sz="3600" dirty="0"/>
              <a:t/>
            </a:r>
            <a:br>
              <a:rPr lang="en-US" sz="3600" dirty="0"/>
            </a:br>
            <a:endParaRPr lang="id-ID" sz="3600" dirty="0"/>
          </a:p>
        </p:txBody>
      </p:sp>
    </p:spTree>
    <p:extLst>
      <p:ext uri="{BB962C8B-B14F-4D97-AF65-F5344CB8AC3E}">
        <p14:creationId xmlns="" xmlns:p14="http://schemas.microsoft.com/office/powerpoint/2010/main" val="3895746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C. Teknik </a:t>
            </a:r>
            <a:r>
              <a:rPr lang="id-ID" dirty="0"/>
              <a:t>Wawancara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91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wawancara</a:t>
            </a:r>
            <a:r>
              <a:rPr lang="en-US" sz="2000" dirty="0"/>
              <a:t> </a:t>
            </a:r>
            <a:r>
              <a:rPr lang="en-US" sz="2000" dirty="0" err="1"/>
              <a:t>seorang</a:t>
            </a:r>
            <a:r>
              <a:rPr lang="en-US" sz="2000" dirty="0"/>
              <a:t> </a:t>
            </a:r>
            <a:r>
              <a:rPr lang="en-US" sz="2000" dirty="0" err="1"/>
              <a:t>pewawancara</a:t>
            </a:r>
            <a:r>
              <a:rPr lang="en-US" sz="2000" dirty="0"/>
              <a:t> </a:t>
            </a:r>
            <a:r>
              <a:rPr lang="en-US" sz="2000" dirty="0" err="1"/>
              <a:t>perlu</a:t>
            </a:r>
            <a:r>
              <a:rPr lang="en-US" sz="2000" dirty="0"/>
              <a:t> </a:t>
            </a:r>
            <a:r>
              <a:rPr lang="en-US" sz="2000" dirty="0" err="1"/>
              <a:t>menciptakan</a:t>
            </a:r>
            <a:r>
              <a:rPr lang="en-US" sz="2000" dirty="0"/>
              <a:t> </a:t>
            </a:r>
            <a:r>
              <a:rPr lang="en-US" sz="2000" dirty="0" err="1"/>
              <a:t>hubungan</a:t>
            </a:r>
            <a:r>
              <a:rPr lang="en-US" sz="2000" dirty="0"/>
              <a:t> </a:t>
            </a:r>
            <a:r>
              <a:rPr lang="en-US" sz="2000" dirty="0" err="1"/>
              <a:t>baik</a:t>
            </a:r>
            <a:r>
              <a:rPr lang="en-US" sz="2000" dirty="0"/>
              <a:t>, </a:t>
            </a:r>
            <a:r>
              <a:rPr lang="en-US" sz="2000" dirty="0" err="1"/>
              <a:t>menyampaikan</a:t>
            </a:r>
            <a:r>
              <a:rPr lang="en-US" sz="2000" dirty="0"/>
              <a:t> </a:t>
            </a:r>
            <a:r>
              <a:rPr lang="en-US" sz="2000" dirty="0" err="1"/>
              <a:t>semua</a:t>
            </a:r>
            <a:r>
              <a:rPr lang="en-US" sz="2000" dirty="0"/>
              <a:t> </a:t>
            </a:r>
            <a:r>
              <a:rPr lang="en-US" sz="2000" dirty="0" err="1"/>
              <a:t>pertanyaan</a:t>
            </a:r>
            <a:r>
              <a:rPr lang="en-US" sz="2000" dirty="0"/>
              <a:t>, </a:t>
            </a:r>
            <a:r>
              <a:rPr lang="en-US" sz="2000" dirty="0" err="1"/>
              <a:t>mencatat</a:t>
            </a:r>
            <a:r>
              <a:rPr lang="en-US" sz="2000" dirty="0"/>
              <a:t> </a:t>
            </a:r>
            <a:r>
              <a:rPr lang="en-US" sz="2000" dirty="0" err="1"/>
              <a:t>semua</a:t>
            </a:r>
            <a:r>
              <a:rPr lang="en-US" sz="2000" dirty="0"/>
              <a:t> </a:t>
            </a:r>
            <a:r>
              <a:rPr lang="en-US" sz="2000" dirty="0" err="1"/>
              <a:t>jawaban</a:t>
            </a:r>
            <a:r>
              <a:rPr lang="en-US" sz="2000" dirty="0"/>
              <a:t> </a:t>
            </a:r>
            <a:r>
              <a:rPr lang="en-US" sz="2000" dirty="0" err="1"/>
              <a:t>lisan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menggali</a:t>
            </a:r>
            <a:r>
              <a:rPr lang="en-US" sz="2000" dirty="0"/>
              <a:t> </a:t>
            </a:r>
            <a:r>
              <a:rPr lang="en-US" sz="2000" dirty="0" err="1"/>
              <a:t>tambahan</a:t>
            </a:r>
            <a:r>
              <a:rPr lang="en-US" sz="2000" dirty="0"/>
              <a:t> </a:t>
            </a:r>
            <a:r>
              <a:rPr lang="en-US" sz="2000" dirty="0" err="1"/>
              <a:t>informasi</a:t>
            </a:r>
            <a:r>
              <a:rPr lang="en-US" sz="2000" dirty="0"/>
              <a:t>.</a:t>
            </a:r>
          </a:p>
          <a:p>
            <a:pPr>
              <a:buNone/>
            </a:pPr>
            <a:r>
              <a:rPr lang="en-US" sz="2000" dirty="0" err="1"/>
              <a:t>Sebelum</a:t>
            </a:r>
            <a:r>
              <a:rPr lang="en-US" sz="2000" dirty="0"/>
              <a:t> </a:t>
            </a:r>
            <a:r>
              <a:rPr lang="en-US" sz="2000" dirty="0" err="1"/>
              <a:t>wawancara</a:t>
            </a:r>
            <a:r>
              <a:rPr lang="en-US" sz="2000" dirty="0"/>
              <a:t> </a:t>
            </a:r>
            <a:r>
              <a:rPr lang="en-US" sz="2000" dirty="0" err="1"/>
              <a:t>ke</a:t>
            </a:r>
            <a:r>
              <a:rPr lang="en-US" sz="2000" dirty="0"/>
              <a:t> </a:t>
            </a:r>
            <a:r>
              <a:rPr lang="en-US" sz="2000" dirty="0" err="1"/>
              <a:t>lapangan</a:t>
            </a:r>
            <a:r>
              <a:rPr lang="en-US" sz="2000" dirty="0"/>
              <a:t>, </a:t>
            </a:r>
            <a:r>
              <a:rPr lang="en-US" sz="2000" dirty="0" err="1"/>
              <a:t>peneliti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menyiapkan</a:t>
            </a:r>
            <a:r>
              <a:rPr lang="en-US" sz="2000" dirty="0"/>
              <a:t> </a:t>
            </a:r>
            <a:r>
              <a:rPr lang="en-US" sz="2000" dirty="0" err="1"/>
              <a:t>metode</a:t>
            </a:r>
            <a:r>
              <a:rPr lang="en-US" sz="2000" dirty="0"/>
              <a:t> </a:t>
            </a:r>
            <a:r>
              <a:rPr lang="en-US" sz="2000" dirty="0" err="1"/>
              <a:t>percontohan</a:t>
            </a:r>
            <a:r>
              <a:rPr lang="en-US" sz="2000" dirty="0"/>
              <a:t>, </a:t>
            </a:r>
            <a:r>
              <a:rPr lang="en-US" sz="2000" dirty="0" err="1"/>
              <a:t>syarat</a:t>
            </a:r>
            <a:r>
              <a:rPr lang="en-US" sz="2000" dirty="0"/>
              <a:t> </a:t>
            </a:r>
            <a:r>
              <a:rPr lang="en-US" sz="2000" dirty="0" err="1"/>
              <a:t>responden</a:t>
            </a:r>
            <a:r>
              <a:rPr lang="en-US" sz="2000" dirty="0"/>
              <a:t>, </a:t>
            </a:r>
            <a:r>
              <a:rPr lang="en-US" sz="2000" dirty="0" err="1"/>
              <a:t>pemilihan</a:t>
            </a:r>
            <a:r>
              <a:rPr lang="en-US" sz="2000" dirty="0"/>
              <a:t> </a:t>
            </a:r>
            <a:r>
              <a:rPr lang="en-US" sz="2000" dirty="0" err="1"/>
              <a:t>responden</a:t>
            </a:r>
            <a:r>
              <a:rPr lang="en-US" sz="2000" dirty="0"/>
              <a:t>, </a:t>
            </a:r>
            <a:r>
              <a:rPr lang="en-US" sz="2000" dirty="0" err="1"/>
              <a:t>responden</a:t>
            </a:r>
            <a:r>
              <a:rPr lang="en-US" sz="2000" dirty="0"/>
              <a:t> </a:t>
            </a:r>
            <a:r>
              <a:rPr lang="en-US" sz="2000" dirty="0" err="1"/>
              <a:t>pengganti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kuesioner</a:t>
            </a:r>
            <a:r>
              <a:rPr lang="en-US" sz="2000" dirty="0"/>
              <a:t> (</a:t>
            </a:r>
            <a:r>
              <a:rPr lang="en-US" sz="2000" dirty="0" err="1"/>
              <a:t>perlu</a:t>
            </a:r>
            <a:r>
              <a:rPr lang="en-US" sz="2000" dirty="0"/>
              <a:t> </a:t>
            </a:r>
            <a:r>
              <a:rPr lang="en-US" sz="2000" dirty="0" err="1"/>
              <a:t>diterjemahkan</a:t>
            </a:r>
            <a:r>
              <a:rPr lang="en-US" sz="2000" dirty="0"/>
              <a:t>).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keperluan</a:t>
            </a:r>
            <a:r>
              <a:rPr lang="en-US" sz="2000" dirty="0"/>
              <a:t> di </a:t>
            </a:r>
            <a:r>
              <a:rPr lang="en-US" sz="2000" dirty="0" err="1"/>
              <a:t>lapangan</a:t>
            </a:r>
            <a:r>
              <a:rPr lang="en-US" sz="2000" dirty="0"/>
              <a:t> </a:t>
            </a:r>
            <a:r>
              <a:rPr lang="en-US" sz="2000" dirty="0" err="1"/>
              <a:t>perlu</a:t>
            </a:r>
            <a:r>
              <a:rPr lang="en-US" sz="2000" dirty="0"/>
              <a:t> </a:t>
            </a:r>
            <a:r>
              <a:rPr lang="en-US" sz="2000" dirty="0" err="1"/>
              <a:t>dilakukan</a:t>
            </a:r>
            <a:r>
              <a:rPr lang="en-US" sz="2000" dirty="0"/>
              <a:t> </a:t>
            </a:r>
            <a:r>
              <a:rPr lang="en-US" sz="2000" dirty="0" err="1"/>
              <a:t>persiapan</a:t>
            </a:r>
            <a:r>
              <a:rPr lang="en-US" sz="2000" dirty="0"/>
              <a:t> </a:t>
            </a:r>
            <a:r>
              <a:rPr lang="en-US" sz="2000" dirty="0" err="1"/>
              <a:t>bagi</a:t>
            </a:r>
            <a:r>
              <a:rPr lang="en-US" sz="2000" dirty="0"/>
              <a:t> </a:t>
            </a:r>
            <a:r>
              <a:rPr lang="en-US" sz="2000" dirty="0" err="1"/>
              <a:t>pewawancara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berikut</a:t>
            </a:r>
            <a:r>
              <a:rPr lang="en-US" sz="2000" dirty="0"/>
              <a:t> :</a:t>
            </a:r>
          </a:p>
          <a:p>
            <a:pPr marL="457200" indent="-457200">
              <a:buAutoNum type="arabicPeriod"/>
            </a:pPr>
            <a:r>
              <a:rPr lang="en-US" sz="2000" dirty="0" err="1"/>
              <a:t>Penjelasan</a:t>
            </a:r>
            <a:r>
              <a:rPr lang="en-US" sz="2000" dirty="0"/>
              <a:t> </a:t>
            </a:r>
            <a:r>
              <a:rPr lang="en-US" sz="2000" dirty="0" err="1"/>
              <a:t>tujuan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 err="1"/>
              <a:t>Penjelasan</a:t>
            </a:r>
            <a:r>
              <a:rPr lang="en-US" sz="2000" dirty="0"/>
              <a:t> </a:t>
            </a:r>
            <a:r>
              <a:rPr lang="en-US" sz="2000" dirty="0" err="1"/>
              <a:t>tugas</a:t>
            </a:r>
            <a:r>
              <a:rPr lang="en-US" sz="2000" dirty="0"/>
              <a:t> </a:t>
            </a:r>
            <a:r>
              <a:rPr lang="en-US" sz="2000" dirty="0" err="1"/>
              <a:t>pewawancara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pentingnya</a:t>
            </a:r>
            <a:r>
              <a:rPr lang="en-US" sz="2000" dirty="0"/>
              <a:t> </a:t>
            </a:r>
            <a:r>
              <a:rPr lang="en-US" sz="2000" dirty="0" err="1"/>
              <a:t>wawancara</a:t>
            </a: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 err="1"/>
              <a:t>Penjelasan</a:t>
            </a:r>
            <a:r>
              <a:rPr lang="en-US" sz="2000" dirty="0"/>
              <a:t> </a:t>
            </a:r>
            <a:r>
              <a:rPr lang="en-US" sz="2000" dirty="0" err="1"/>
              <a:t>tiap</a:t>
            </a:r>
            <a:r>
              <a:rPr lang="en-US" sz="2000" dirty="0"/>
              <a:t> </a:t>
            </a:r>
            <a:r>
              <a:rPr lang="en-US" sz="2000" dirty="0" err="1"/>
              <a:t>nomor</a:t>
            </a:r>
            <a:r>
              <a:rPr lang="en-US" sz="2000" dirty="0"/>
              <a:t> </a:t>
            </a:r>
            <a:r>
              <a:rPr lang="en-US" sz="2000" dirty="0" err="1"/>
              <a:t>pertanyaan</a:t>
            </a: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 err="1"/>
              <a:t>Penjelasan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</a:t>
            </a:r>
            <a:r>
              <a:rPr lang="en-US" sz="2000" dirty="0" err="1"/>
              <a:t>mencatat</a:t>
            </a:r>
            <a:r>
              <a:rPr lang="en-US" sz="2000" dirty="0"/>
              <a:t> </a:t>
            </a:r>
            <a:r>
              <a:rPr lang="en-US" sz="2000" dirty="0" err="1"/>
              <a:t>jawaban</a:t>
            </a: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 err="1"/>
              <a:t>Penjelasan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</a:t>
            </a:r>
            <a:r>
              <a:rPr lang="en-US" sz="2000" dirty="0" err="1"/>
              <a:t>pengisian</a:t>
            </a:r>
            <a:r>
              <a:rPr lang="en-US" sz="2000" dirty="0"/>
              <a:t> </a:t>
            </a:r>
            <a:r>
              <a:rPr lang="en-US" sz="2000" dirty="0" err="1"/>
              <a:t>kuesioner</a:t>
            </a: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 err="1"/>
              <a:t>Pedoman</a:t>
            </a:r>
            <a:r>
              <a:rPr lang="en-US" sz="2000" dirty="0"/>
              <a:t> </a:t>
            </a:r>
            <a:r>
              <a:rPr lang="en-US" sz="2000" dirty="0" err="1"/>
              <a:t>wawancara</a:t>
            </a:r>
            <a:r>
              <a:rPr lang="en-US" sz="2000" dirty="0"/>
              <a:t> ; </a:t>
            </a:r>
            <a:r>
              <a:rPr lang="en-US" sz="2000" dirty="0" err="1"/>
              <a:t>etika</a:t>
            </a:r>
            <a:r>
              <a:rPr lang="en-US" sz="2000" dirty="0"/>
              <a:t>, </a:t>
            </a:r>
            <a:r>
              <a:rPr lang="en-US" sz="2000" dirty="0" err="1"/>
              <a:t>sikap</a:t>
            </a:r>
            <a:r>
              <a:rPr lang="en-US" sz="2000" dirty="0"/>
              <a:t>, </a:t>
            </a:r>
            <a:r>
              <a:rPr lang="en-US" sz="2000" dirty="0" err="1"/>
              <a:t>taktik</a:t>
            </a: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 err="1"/>
              <a:t>Prosedur</a:t>
            </a:r>
            <a:r>
              <a:rPr lang="en-US" sz="2000" dirty="0"/>
              <a:t> </a:t>
            </a:r>
            <a:r>
              <a:rPr lang="en-US" sz="2000" dirty="0" err="1"/>
              <a:t>wawancara</a:t>
            </a:r>
            <a:r>
              <a:rPr lang="en-US" sz="2000" dirty="0"/>
              <a:t> : </a:t>
            </a:r>
            <a:r>
              <a:rPr lang="en-US" sz="2000" dirty="0" err="1"/>
              <a:t>perkenalan</a:t>
            </a:r>
            <a:r>
              <a:rPr lang="en-US" sz="2000" dirty="0"/>
              <a:t> </a:t>
            </a:r>
            <a:r>
              <a:rPr lang="en-US" sz="2000" dirty="0" err="1"/>
              <a:t>hingga</a:t>
            </a:r>
            <a:r>
              <a:rPr lang="en-US" sz="2000" dirty="0"/>
              <a:t> </a:t>
            </a:r>
            <a:r>
              <a:rPr lang="en-US" sz="2000" dirty="0" err="1"/>
              <a:t>pamit</a:t>
            </a: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 err="1"/>
              <a:t>Orientasi</a:t>
            </a:r>
            <a:r>
              <a:rPr lang="en-US" sz="2000" dirty="0"/>
              <a:t> </a:t>
            </a:r>
            <a:r>
              <a:rPr lang="en-US" sz="2000" dirty="0" err="1"/>
              <a:t>masalah</a:t>
            </a:r>
            <a:r>
              <a:rPr lang="en-US" sz="2000" dirty="0"/>
              <a:t> di </a:t>
            </a:r>
            <a:r>
              <a:rPr lang="en-US" sz="2000" dirty="0" err="1"/>
              <a:t>lapangan</a:t>
            </a: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 err="1"/>
              <a:t>Latihan</a:t>
            </a:r>
            <a:r>
              <a:rPr lang="en-US" sz="2000" dirty="0"/>
              <a:t> </a:t>
            </a:r>
            <a:r>
              <a:rPr lang="en-US" sz="2000" dirty="0" err="1" smtClean="0"/>
              <a:t>wawancara</a:t>
            </a:r>
            <a:endParaRPr lang="en-US" sz="2000" dirty="0"/>
          </a:p>
        </p:txBody>
      </p:sp>
    </p:spTree>
    <p:extLst>
      <p:ext uri="{BB962C8B-B14F-4D97-AF65-F5344CB8AC3E}">
        <p14:creationId xmlns="" xmlns:p14="http://schemas.microsoft.com/office/powerpoint/2010/main" val="2770345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59737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/>
              <a:t>Pewawancara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dibekali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probing : </a:t>
            </a:r>
            <a:r>
              <a:rPr lang="en-US" dirty="0" err="1"/>
              <a:t>menggali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, </a:t>
            </a:r>
            <a:r>
              <a:rPr lang="en-US" dirty="0" err="1"/>
              <a:t>jawaban</a:t>
            </a:r>
            <a:r>
              <a:rPr lang="en-US" dirty="0"/>
              <a:t> </a:t>
            </a:r>
            <a:r>
              <a:rPr lang="en-US" dirty="0" err="1"/>
              <a:t>ditulis</a:t>
            </a:r>
            <a:r>
              <a:rPr lang="en-US" dirty="0"/>
              <a:t> di </a:t>
            </a:r>
            <a:r>
              <a:rPr lang="en-US" dirty="0" err="1"/>
              <a:t>balik</a:t>
            </a:r>
            <a:r>
              <a:rPr lang="en-US" dirty="0"/>
              <a:t> </a:t>
            </a:r>
            <a:r>
              <a:rPr lang="en-US" dirty="0" err="1"/>
              <a:t>keusioner</a:t>
            </a:r>
            <a:r>
              <a:rPr lang="en-US" dirty="0"/>
              <a:t>. Probing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responden</a:t>
            </a:r>
            <a:r>
              <a:rPr lang="en-US" dirty="0"/>
              <a:t>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jawaban</a:t>
            </a:r>
            <a:r>
              <a:rPr lang="en-US" dirty="0"/>
              <a:t> “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tahu</a:t>
            </a:r>
            <a:r>
              <a:rPr lang="en-US" dirty="0"/>
              <a:t>”. </a:t>
            </a:r>
            <a:r>
              <a:rPr lang="en-US" dirty="0" err="1"/>
              <a:t>Penyebabnya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mengerti</a:t>
            </a:r>
            <a:r>
              <a:rPr lang="en-US" dirty="0"/>
              <a:t>,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, </a:t>
            </a:r>
            <a:r>
              <a:rPr lang="en-US" dirty="0" err="1"/>
              <a:t>merahasiakan</a:t>
            </a:r>
            <a:r>
              <a:rPr lang="en-US" dirty="0"/>
              <a:t> </a:t>
            </a:r>
            <a:r>
              <a:rPr lang="en-US" dirty="0" err="1"/>
              <a:t>pemikiran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betul-betul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tahu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, </a:t>
            </a:r>
            <a:r>
              <a:rPr lang="en-US" dirty="0" err="1"/>
              <a:t>pewawancara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rapport yang optimal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situasi</a:t>
            </a:r>
            <a:r>
              <a:rPr lang="en-US" dirty="0"/>
              <a:t> </a:t>
            </a:r>
            <a:r>
              <a:rPr lang="en-US" dirty="0" err="1"/>
              <a:t>psikologis</a:t>
            </a:r>
            <a:r>
              <a:rPr lang="en-US" dirty="0"/>
              <a:t> yang </a:t>
            </a:r>
            <a:r>
              <a:rPr lang="en-US" dirty="0" err="1"/>
              <a:t>kondusif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responden</a:t>
            </a:r>
            <a:r>
              <a:rPr lang="en-US" dirty="0"/>
              <a:t> </a:t>
            </a:r>
            <a:r>
              <a:rPr lang="en-US" dirty="0" err="1"/>
              <a:t>bersedia</a:t>
            </a:r>
            <a:r>
              <a:rPr lang="en-US" dirty="0"/>
              <a:t> </a:t>
            </a:r>
            <a:r>
              <a:rPr lang="en-US" dirty="0" err="1"/>
              <a:t>bekerjasama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rangka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rapport, </a:t>
            </a:r>
            <a:r>
              <a:rPr lang="en-US" dirty="0" err="1"/>
              <a:t>pewawancara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mengupayakan</a:t>
            </a:r>
            <a:r>
              <a:rPr lang="en-US" dirty="0"/>
              <a:t> </a:t>
            </a:r>
            <a:r>
              <a:rPr lang="en-US" dirty="0" err="1"/>
              <a:t>hal-hal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;</a:t>
            </a:r>
            <a:br>
              <a:rPr lang="en-US" dirty="0"/>
            </a:br>
            <a:r>
              <a:rPr lang="en-US" dirty="0"/>
              <a:t>1. </a:t>
            </a:r>
            <a:r>
              <a:rPr lang="en-US" dirty="0" err="1"/>
              <a:t>pakaian</a:t>
            </a:r>
            <a:r>
              <a:rPr lang="en-US" dirty="0"/>
              <a:t> </a:t>
            </a:r>
            <a:r>
              <a:rPr lang="en-US" dirty="0" err="1"/>
              <a:t>rapi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perhiasan</a:t>
            </a:r>
            <a:r>
              <a:rPr lang="en-US" dirty="0"/>
              <a:t> </a:t>
            </a:r>
            <a:r>
              <a:rPr lang="en-US" dirty="0" err="1"/>
              <a:t>berlebih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2. </a:t>
            </a:r>
            <a:r>
              <a:rPr lang="en-US" dirty="0" err="1"/>
              <a:t>ramah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ucapan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3.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responden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netral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4.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pendengar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sz="2800" dirty="0"/>
              <a:t/>
            </a:r>
            <a:br>
              <a:rPr lang="en-US" sz="2800" dirty="0"/>
            </a:b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4213351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610600" cy="6629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</a:t>
            </a:r>
            <a:r>
              <a:rPr lang="en-US" dirty="0" smtClean="0"/>
              <a:t>Agar 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berlangsung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efisien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pewawancara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mematuhi</a:t>
            </a:r>
            <a:r>
              <a:rPr lang="en-US" dirty="0"/>
              <a:t> </a:t>
            </a:r>
            <a:r>
              <a:rPr lang="en-US" dirty="0" err="1"/>
              <a:t>kaidah-kaidah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</a:t>
            </a:r>
            <a:br>
              <a:rPr lang="en-US" dirty="0"/>
            </a:br>
            <a:r>
              <a:rPr lang="en-US" dirty="0"/>
              <a:t>1. </a:t>
            </a:r>
            <a:r>
              <a:rPr lang="id-ID" dirty="0"/>
              <a:t>U</a:t>
            </a:r>
            <a:r>
              <a:rPr lang="en-US" dirty="0" err="1"/>
              <a:t>tamakan</a:t>
            </a:r>
            <a:r>
              <a:rPr lang="en-US" dirty="0"/>
              <a:t> </a:t>
            </a:r>
            <a:r>
              <a:rPr lang="en-US" dirty="0" err="1"/>
              <a:t>responden</a:t>
            </a:r>
            <a:r>
              <a:rPr lang="en-US" dirty="0"/>
              <a:t> </a:t>
            </a:r>
            <a:r>
              <a:rPr lang="en-US" dirty="0" err="1"/>
              <a:t>dekat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2. </a:t>
            </a:r>
            <a:r>
              <a:rPr lang="id-ID" dirty="0"/>
              <a:t>T</a:t>
            </a:r>
            <a:r>
              <a:rPr lang="en-US" dirty="0" err="1"/>
              <a:t>epat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3. </a:t>
            </a:r>
            <a:r>
              <a:rPr lang="id-ID" dirty="0"/>
              <a:t>J</a:t>
            </a:r>
            <a:r>
              <a:rPr lang="en-US" dirty="0" err="1"/>
              <a:t>ika</a:t>
            </a:r>
            <a:r>
              <a:rPr lang="en-US" dirty="0"/>
              <a:t> </a:t>
            </a:r>
            <a:r>
              <a:rPr lang="en-US" dirty="0" err="1"/>
              <a:t>bertemu</a:t>
            </a:r>
            <a:r>
              <a:rPr lang="en-US" dirty="0"/>
              <a:t> </a:t>
            </a:r>
            <a:r>
              <a:rPr lang="en-US" dirty="0" err="1"/>
              <a:t>tentukan</a:t>
            </a:r>
            <a:r>
              <a:rPr lang="en-US" dirty="0"/>
              <a:t> </a:t>
            </a:r>
            <a:r>
              <a:rPr lang="en-US" dirty="0" err="1"/>
              <a:t>kapan</a:t>
            </a:r>
            <a:r>
              <a:rPr lang="en-US" dirty="0"/>
              <a:t> </a:t>
            </a:r>
            <a:r>
              <a:rPr lang="en-US" dirty="0" err="1"/>
              <a:t>kunjungan</a:t>
            </a:r>
            <a:r>
              <a:rPr lang="en-US" dirty="0"/>
              <a:t> </a:t>
            </a:r>
            <a:r>
              <a:rPr lang="en-US" dirty="0" err="1"/>
              <a:t>ulang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4. </a:t>
            </a:r>
            <a:r>
              <a:rPr lang="id-ID" dirty="0"/>
              <a:t>B</a:t>
            </a:r>
            <a:r>
              <a:rPr lang="en-US" dirty="0" err="1"/>
              <a:t>ijaksana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 smtClean="0"/>
              <a:t>kunjungan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5 . </a:t>
            </a:r>
            <a:r>
              <a:rPr lang="en-US" dirty="0" err="1"/>
              <a:t>Kunjungan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6.</a:t>
            </a:r>
            <a:r>
              <a:rPr lang="id-ID" dirty="0"/>
              <a:t> R</a:t>
            </a:r>
            <a:r>
              <a:rPr lang="en-US" dirty="0" err="1"/>
              <a:t>esponden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 smtClean="0"/>
              <a:t>diri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keperluan</a:t>
            </a:r>
            <a:r>
              <a:rPr lang="en-US" dirty="0"/>
              <a:t> </a:t>
            </a:r>
            <a:r>
              <a:rPr lang="en-US" dirty="0" err="1"/>
              <a:t>pengendalian</a:t>
            </a:r>
            <a:r>
              <a:rPr lang="en-US" dirty="0"/>
              <a:t> </a:t>
            </a:r>
            <a:r>
              <a:rPr lang="en-US" dirty="0" err="1"/>
              <a:t>mutu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memeriksa</a:t>
            </a:r>
            <a:r>
              <a:rPr lang="en-US" dirty="0"/>
              <a:t> </a:t>
            </a:r>
            <a:r>
              <a:rPr lang="en-US" dirty="0" err="1"/>
              <a:t>daftar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yang </a:t>
            </a:r>
            <a:r>
              <a:rPr lang="en-US" dirty="0" err="1"/>
              <a:t>terjawab</a:t>
            </a:r>
            <a:r>
              <a:rPr lang="en-US" dirty="0"/>
              <a:t>, </a:t>
            </a:r>
            <a:r>
              <a:rPr lang="en-US" dirty="0" err="1"/>
              <a:t>mencek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responden</a:t>
            </a:r>
            <a:r>
              <a:rPr lang="en-US" dirty="0"/>
              <a:t> </a:t>
            </a:r>
            <a:r>
              <a:rPr lang="id-ID" dirty="0"/>
              <a:t>y</a:t>
            </a:r>
            <a:r>
              <a:rPr lang="en-US" dirty="0"/>
              <a:t>an</a:t>
            </a:r>
            <a:r>
              <a:rPr lang="id-ID" dirty="0"/>
              <a:t>g</a:t>
            </a:r>
            <a:r>
              <a:rPr lang="en-US" dirty="0"/>
              <a:t> </a:t>
            </a:r>
            <a:r>
              <a:rPr lang="en-US" dirty="0" err="1"/>
              <a:t>diwawancarai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diskusi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pewawancara</a:t>
            </a:r>
            <a:r>
              <a:rPr lang="en-US" dirty="0"/>
              <a:t/>
            </a:r>
            <a:br>
              <a:rPr lang="en-US" dirty="0"/>
            </a:b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2428583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D.  Reliabilitas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 smtClean="0"/>
              <a:t>Realibilitas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id-ID" dirty="0" smtClean="0"/>
              <a:t> indeks yang menunjukkan kondisi suatu  alat pengukur dapat  dipercaya  atau dapat diandalkan.</a:t>
            </a:r>
          </a:p>
          <a:p>
            <a:pPr marL="0" indent="0">
              <a:buNone/>
            </a:pPr>
            <a:r>
              <a:rPr lang="en-US" dirty="0" err="1" smtClean="0"/>
              <a:t>Realibilitas</a:t>
            </a:r>
            <a:r>
              <a:rPr lang="en-US" dirty="0" smtClean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perihal</a:t>
            </a:r>
            <a:r>
              <a:rPr lang="en-US" dirty="0"/>
              <a:t> </a:t>
            </a:r>
            <a:r>
              <a:rPr lang="en-US" dirty="0" err="1"/>
              <a:t>keterpercayaan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ukur</a:t>
            </a:r>
            <a:r>
              <a:rPr lang="en-US" dirty="0"/>
              <a:t>, </a:t>
            </a:r>
            <a:r>
              <a:rPr lang="id-ID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kuesioner</a:t>
            </a:r>
            <a:r>
              <a:rPr lang="en-US" dirty="0"/>
              <a:t>. </a:t>
            </a:r>
            <a:r>
              <a:rPr lang="en-US" dirty="0" smtClean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R</a:t>
            </a:r>
            <a:r>
              <a:rPr lang="en-US" dirty="0" err="1" smtClean="0"/>
              <a:t>eliabilitas</a:t>
            </a:r>
            <a:r>
              <a:rPr lang="en-US" dirty="0" smtClean="0"/>
              <a:t> </a:t>
            </a:r>
            <a:r>
              <a:rPr lang="id-ID" dirty="0" smtClean="0"/>
              <a:t>menunjukkan </a:t>
            </a:r>
            <a:r>
              <a:rPr lang="en-US" dirty="0" smtClean="0"/>
              <a:t> </a:t>
            </a:r>
            <a:r>
              <a:rPr lang="en-US" dirty="0" err="1" smtClean="0"/>
              <a:t>konsisten</a:t>
            </a:r>
            <a:r>
              <a:rPr lang="id-ID" dirty="0" smtClean="0"/>
              <a:t>si</a:t>
            </a:r>
            <a:r>
              <a:rPr lang="en-US" dirty="0" smtClean="0"/>
              <a:t> </a:t>
            </a:r>
            <a:r>
              <a:rPr lang="id-ID" dirty="0" smtClean="0"/>
              <a:t>suatu </a:t>
            </a:r>
            <a:r>
              <a:rPr lang="en-US" dirty="0" smtClean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id-ID" dirty="0" smtClean="0"/>
              <a:t>peng</a:t>
            </a:r>
            <a:r>
              <a:rPr lang="en-US" dirty="0" err="1" smtClean="0"/>
              <a:t>ukur</a:t>
            </a:r>
            <a:r>
              <a:rPr lang="en-US" dirty="0" smtClean="0"/>
              <a:t> </a:t>
            </a:r>
            <a:r>
              <a:rPr lang="id-ID" dirty="0" smtClean="0"/>
              <a:t> di dalam  mengukur  gejala yang sama. Alat pengukur (dalam hal ini kuesioner) </a:t>
            </a:r>
            <a:r>
              <a:rPr lang="en-US" dirty="0" smtClean="0"/>
              <a:t>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id-ID" dirty="0" smtClean="0"/>
              <a:t> diterapkan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/>
              <a:t>responden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keperluan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/>
              <a:t>uji</a:t>
            </a:r>
            <a:r>
              <a:rPr lang="en-US" dirty="0"/>
              <a:t> </a:t>
            </a:r>
            <a:r>
              <a:rPr lang="en-US" dirty="0" err="1"/>
              <a:t>reliabilitas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pengukuran</a:t>
            </a:r>
            <a:r>
              <a:rPr lang="en-US" dirty="0"/>
              <a:t> </a:t>
            </a:r>
            <a:r>
              <a:rPr lang="en-US" dirty="0" err="1" smtClean="0"/>
              <a:t>ulang</a:t>
            </a:r>
            <a:r>
              <a:rPr lang="id-ID" dirty="0" smtClean="0"/>
              <a:t>.</a:t>
            </a: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613959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Reliabilitas (lanjutan)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d-ID" dirty="0" smtClean="0"/>
              <a:t>Suatu alat pengukur yang dipakai dua kali, untuk mengukur gejala yang sama dan hasil pengukuran yang diperoleh relatif konsisten, berati alat pengukur tersebut reliabel. </a:t>
            </a:r>
            <a:endParaRPr lang="id-ID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E. Metode Pengumpulan Data Kualitatif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/>
              <a:t>Data </a:t>
            </a:r>
            <a:r>
              <a:rPr lang="en-US" dirty="0" err="1"/>
              <a:t>kualitatif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data </a:t>
            </a:r>
            <a:r>
              <a:rPr lang="en-US" dirty="0" err="1"/>
              <a:t>deskriptif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kata-kata </a:t>
            </a:r>
            <a:r>
              <a:rPr lang="en-US" dirty="0" err="1"/>
              <a:t>lisa</a:t>
            </a:r>
            <a:r>
              <a:rPr lang="en-US" dirty="0"/>
              <a:t>/</a:t>
            </a:r>
            <a:r>
              <a:rPr lang="en-US" dirty="0" err="1"/>
              <a:t>tulisan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subyek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responde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informan</a:t>
            </a:r>
            <a:r>
              <a:rPr lang="en-US" dirty="0"/>
              <a:t>. Data </a:t>
            </a:r>
            <a:r>
              <a:rPr lang="en-US" dirty="0" err="1"/>
              <a:t>kualitatif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mencakup</a:t>
            </a:r>
            <a:r>
              <a:rPr lang="en-US" dirty="0"/>
              <a:t> data </a:t>
            </a:r>
            <a:r>
              <a:rPr lang="en-US" dirty="0" err="1"/>
              <a:t>numerik</a:t>
            </a:r>
            <a:r>
              <a:rPr lang="en-US" dirty="0"/>
              <a:t> </a:t>
            </a:r>
            <a:r>
              <a:rPr lang="en-US" dirty="0" err="1"/>
              <a:t>sejauh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keperluan</a:t>
            </a:r>
            <a:r>
              <a:rPr lang="en-US" dirty="0"/>
              <a:t> </a:t>
            </a:r>
            <a:r>
              <a:rPr lang="en-US" dirty="0" err="1"/>
              <a:t>mengukur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menguji</a:t>
            </a:r>
            <a:r>
              <a:rPr lang="en-US" dirty="0"/>
              <a:t> </a:t>
            </a:r>
            <a:r>
              <a:rPr lang="en-US" dirty="0" err="1"/>
              <a:t>hipotesis</a:t>
            </a:r>
            <a:r>
              <a:rPr lang="en-US" dirty="0"/>
              <a:t> </a:t>
            </a:r>
            <a:r>
              <a:rPr lang="en-US" dirty="0" err="1"/>
              <a:t>statistik</a:t>
            </a:r>
            <a:endParaRPr lang="en-US" dirty="0"/>
          </a:p>
          <a:p>
            <a:pPr>
              <a:buNone/>
            </a:pPr>
            <a:r>
              <a:rPr lang="en-US" dirty="0"/>
              <a:t>		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data </a:t>
            </a:r>
            <a:r>
              <a:rPr lang="en-US" dirty="0" err="1"/>
              <a:t>kualitatif</a:t>
            </a:r>
            <a:r>
              <a:rPr lang="en-US" dirty="0"/>
              <a:t>,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syarat</a:t>
            </a:r>
            <a:r>
              <a:rPr lang="en-US" dirty="0"/>
              <a:t> yang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dipertimbangkan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:</a:t>
            </a:r>
          </a:p>
          <a:p>
            <a:pPr>
              <a:buNone/>
            </a:pPr>
            <a:r>
              <a:rPr lang="en-US" dirty="0"/>
              <a:t> a. </a:t>
            </a:r>
            <a:r>
              <a:rPr lang="en-US" dirty="0" err="1"/>
              <a:t>syarat</a:t>
            </a:r>
            <a:r>
              <a:rPr lang="en-US" dirty="0"/>
              <a:t> </a:t>
            </a:r>
            <a:r>
              <a:rPr lang="en-US" dirty="0" err="1"/>
              <a:t>kecukupan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,</a:t>
            </a:r>
          </a:p>
          <a:p>
            <a:pPr>
              <a:buNone/>
            </a:pPr>
            <a:r>
              <a:rPr lang="en-US" dirty="0"/>
              <a:t> b. </a:t>
            </a:r>
            <a:r>
              <a:rPr lang="en-US" dirty="0" err="1"/>
              <a:t>syarat</a:t>
            </a:r>
            <a:r>
              <a:rPr lang="en-US" dirty="0"/>
              <a:t> </a:t>
            </a:r>
            <a:r>
              <a:rPr lang="id-ID" dirty="0" err="1"/>
              <a:t>e</a:t>
            </a:r>
            <a:r>
              <a:rPr lang="en-US" dirty="0" err="1" smtClean="0"/>
              <a:t>fisiensi</a:t>
            </a:r>
            <a:r>
              <a:rPr lang="en-US" dirty="0"/>
              <a:t>,</a:t>
            </a:r>
          </a:p>
          <a:p>
            <a:pPr>
              <a:buNone/>
            </a:pPr>
            <a:r>
              <a:rPr lang="en-US" dirty="0"/>
              <a:t> c. </a:t>
            </a:r>
            <a:r>
              <a:rPr lang="en-US" dirty="0" err="1"/>
              <a:t>syarat</a:t>
            </a:r>
            <a:r>
              <a:rPr lang="en-US" dirty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/>
              <a:t>etika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225188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4770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memasukkan</a:t>
            </a:r>
            <a:r>
              <a:rPr lang="en-US" dirty="0"/>
              <a:t> </a:t>
            </a:r>
            <a:r>
              <a:rPr lang="en-US" dirty="0" err="1"/>
              <a:t>pertimbangan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:</a:t>
            </a:r>
            <a:br>
              <a:rPr lang="en-US" dirty="0"/>
            </a:br>
            <a:r>
              <a:rPr lang="en-US" dirty="0"/>
              <a:t>a.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dekat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orang/</a:t>
            </a:r>
            <a:r>
              <a:rPr lang="en-US" dirty="0" err="1"/>
              <a:t>situasi</a:t>
            </a:r>
            <a:r>
              <a:rPr lang="en-US" dirty="0"/>
              <a:t> yang </a:t>
            </a:r>
            <a:r>
              <a:rPr lang="en-US" dirty="0" err="1"/>
              <a:t>diteliti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b.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menangkap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aktual</a:t>
            </a:r>
            <a:r>
              <a:rPr lang="en-US" dirty="0"/>
              <a:t> yang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     </a:t>
            </a:r>
            <a:r>
              <a:rPr lang="en-US" dirty="0" err="1"/>
              <a:t>dikatakan</a:t>
            </a:r>
            <a:r>
              <a:rPr lang="en-US" dirty="0"/>
              <a:t>  </a:t>
            </a:r>
            <a:r>
              <a:rPr lang="en-US" dirty="0" err="1"/>
              <a:t>subyek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data </a:t>
            </a:r>
            <a:r>
              <a:rPr lang="en-US" dirty="0" err="1"/>
              <a:t>kualitatif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pengamatan</a:t>
            </a:r>
            <a:r>
              <a:rPr lang="en-US" dirty="0"/>
              <a:t> </a:t>
            </a:r>
            <a:r>
              <a:rPr lang="en-US" dirty="0" err="1"/>
              <a:t>berperanserta</a:t>
            </a:r>
            <a:r>
              <a:rPr lang="en-US" dirty="0"/>
              <a:t>, 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mendalam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data </a:t>
            </a:r>
            <a:r>
              <a:rPr lang="en-US" dirty="0" err="1"/>
              <a:t>kualitatif</a:t>
            </a:r>
            <a:r>
              <a:rPr lang="en-US" dirty="0"/>
              <a:t>, </a:t>
            </a:r>
            <a:r>
              <a:rPr lang="en-US" dirty="0" err="1"/>
              <a:t>responden</a:t>
            </a:r>
            <a:r>
              <a:rPr lang="en-US" dirty="0"/>
              <a:t> </a:t>
            </a:r>
            <a:r>
              <a:rPr lang="en-US" dirty="0" err="1"/>
              <a:t>dipilih</a:t>
            </a:r>
            <a:r>
              <a:rPr lang="en-US" dirty="0"/>
              <a:t> </a:t>
            </a:r>
            <a:r>
              <a:rPr lang="en-US" dirty="0" err="1"/>
              <a:t>sengaja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tipologi</a:t>
            </a:r>
            <a:r>
              <a:rPr lang="en-US" dirty="0"/>
              <a:t> (ideal)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(</a:t>
            </a:r>
            <a:r>
              <a:rPr lang="en-US" dirty="0" err="1"/>
              <a:t>kasus</a:t>
            </a:r>
            <a:r>
              <a:rPr lang="en-US" dirty="0"/>
              <a:t>).</a:t>
            </a:r>
            <a:br>
              <a:rPr lang="en-US" dirty="0"/>
            </a:br>
            <a:r>
              <a:rPr lang="en-US" dirty="0"/>
              <a:t>Proses </a:t>
            </a:r>
            <a:r>
              <a:rPr lang="en-US" dirty="0" err="1"/>
              <a:t>pemilihan</a:t>
            </a:r>
            <a:r>
              <a:rPr lang="en-US" dirty="0"/>
              <a:t> </a:t>
            </a:r>
            <a:r>
              <a:rPr lang="en-US" dirty="0" err="1"/>
              <a:t>responden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menerapkan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bola </a:t>
            </a:r>
            <a:r>
              <a:rPr lang="en-US" dirty="0" err="1"/>
              <a:t>salju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bertanya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teman</a:t>
            </a:r>
            <a:r>
              <a:rPr lang="en-US" dirty="0"/>
              <a:t>, </a:t>
            </a:r>
            <a:r>
              <a:rPr lang="en-US" dirty="0" err="1"/>
              <a:t>saudara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kontak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, </a:t>
            </a:r>
            <a:r>
              <a:rPr lang="en-US" dirty="0" err="1"/>
              <a:t>terlibat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mendekati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.</a:t>
            </a:r>
            <a:br>
              <a:rPr lang="en-US" dirty="0"/>
            </a:b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2550108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F. Observsi/Pengamatan Berperanserta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err="1"/>
              <a:t>Pengamatan</a:t>
            </a:r>
            <a:r>
              <a:rPr lang="en-US" dirty="0"/>
              <a:t> </a:t>
            </a:r>
            <a:r>
              <a:rPr lang="en-US" dirty="0" err="1"/>
              <a:t>berperan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mensyaratkan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subyek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subyek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. </a:t>
            </a:r>
            <a:r>
              <a:rPr lang="en-US" dirty="0" err="1"/>
              <a:t>Pengamatan</a:t>
            </a:r>
            <a:r>
              <a:rPr lang="en-US" dirty="0"/>
              <a:t> </a:t>
            </a:r>
            <a:r>
              <a:rPr lang="en-US" dirty="0" err="1"/>
              <a:t>berperan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membuka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:</a:t>
            </a:r>
          </a:p>
          <a:p>
            <a:pPr marL="514350" indent="-514350">
              <a:buAutoNum type="alphaLcPeriod"/>
            </a:pPr>
            <a:r>
              <a:rPr lang="en-US" dirty="0" err="1"/>
              <a:t>melihat</a:t>
            </a:r>
            <a:r>
              <a:rPr lang="en-US" dirty="0"/>
              <a:t>, </a:t>
            </a:r>
            <a:r>
              <a:rPr lang="en-US" dirty="0" err="1"/>
              <a:t>merasakan</a:t>
            </a:r>
            <a:r>
              <a:rPr lang="en-US" dirty="0"/>
              <a:t>, </a:t>
            </a:r>
            <a:r>
              <a:rPr lang="en-US" dirty="0" err="1"/>
              <a:t>memaknai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, </a:t>
            </a:r>
            <a:r>
              <a:rPr lang="en-US" dirty="0" err="1"/>
              <a:t>peristiwa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gejala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subyek</a:t>
            </a:r>
            <a:r>
              <a:rPr lang="en-US" dirty="0"/>
              <a:t> </a:t>
            </a:r>
            <a:r>
              <a:rPr lang="en-US" dirty="0" err="1"/>
              <a:t>penelitian</a:t>
            </a:r>
            <a:endParaRPr lang="en-US" dirty="0"/>
          </a:p>
          <a:p>
            <a:pPr marL="514350" indent="-514350">
              <a:buAutoNum type="alphaLcPeriod"/>
            </a:pP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(</a:t>
            </a:r>
            <a:r>
              <a:rPr lang="en-US" dirty="0" err="1" smtClean="0"/>
              <a:t>intersubyekti</a:t>
            </a:r>
            <a:r>
              <a:rPr lang="id-ID" smtClean="0"/>
              <a:t>v</a:t>
            </a:r>
            <a:r>
              <a:rPr lang="en-US" smtClean="0"/>
              <a:t>itas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1170831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534400" cy="6400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err="1"/>
              <a:t>Metode</a:t>
            </a:r>
            <a:r>
              <a:rPr lang="en-US" sz="2800" dirty="0"/>
              <a:t> </a:t>
            </a:r>
            <a:r>
              <a:rPr lang="en-US" sz="2800" dirty="0" err="1"/>
              <a:t>kerja</a:t>
            </a:r>
            <a:r>
              <a:rPr lang="en-US" sz="2800" dirty="0"/>
              <a:t> </a:t>
            </a:r>
            <a:r>
              <a:rPr lang="en-US" sz="2800" dirty="0" err="1"/>
              <a:t>pengamatan</a:t>
            </a:r>
            <a:r>
              <a:rPr lang="en-US" sz="2800" dirty="0"/>
              <a:t> </a:t>
            </a:r>
            <a:r>
              <a:rPr lang="en-US" sz="2800" dirty="0" err="1"/>
              <a:t>memiliki</a:t>
            </a:r>
            <a:r>
              <a:rPr lang="en-US" sz="2800" dirty="0"/>
              <a:t> </a:t>
            </a:r>
            <a:r>
              <a:rPr lang="en-US" sz="2800" dirty="0" err="1"/>
              <a:t>keragaman</a:t>
            </a:r>
            <a:r>
              <a:rPr lang="en-US" sz="2800" dirty="0"/>
              <a:t> </a:t>
            </a:r>
            <a:r>
              <a:rPr lang="en-US" sz="2800" dirty="0" err="1"/>
              <a:t>tipe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berikut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a. </a:t>
            </a:r>
            <a:r>
              <a:rPr lang="en-US" sz="2800" dirty="0" err="1"/>
              <a:t>berdasarkan</a:t>
            </a:r>
            <a:r>
              <a:rPr lang="en-US" sz="2800" dirty="0"/>
              <a:t> </a:t>
            </a:r>
            <a:r>
              <a:rPr lang="en-US" sz="2800" dirty="0" err="1"/>
              <a:t>peranserta</a:t>
            </a:r>
            <a:r>
              <a:rPr lang="en-US" sz="2800" dirty="0"/>
              <a:t> </a:t>
            </a:r>
            <a:r>
              <a:rPr lang="en-US" sz="2800" dirty="0" err="1"/>
              <a:t>peneliti</a:t>
            </a:r>
            <a:r>
              <a:rPr lang="en-US" sz="2800" dirty="0"/>
              <a:t> ; </a:t>
            </a:r>
            <a:r>
              <a:rPr lang="en-US" sz="2800" dirty="0" err="1"/>
              <a:t>penuh</a:t>
            </a:r>
            <a:r>
              <a:rPr lang="en-US" sz="2800" dirty="0"/>
              <a:t>, </a:t>
            </a:r>
            <a:r>
              <a:rPr lang="en-US" sz="2800" dirty="0" err="1"/>
              <a:t>terbatas</a:t>
            </a:r>
            <a:r>
              <a:rPr lang="en-US" sz="2800" dirty="0"/>
              <a:t>,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</a:t>
            </a:r>
            <a:r>
              <a:rPr lang="en-US" sz="2800" dirty="0" err="1" smtClean="0"/>
              <a:t>tanpa</a:t>
            </a:r>
            <a:r>
              <a:rPr lang="en-US" sz="2800" dirty="0" smtClean="0"/>
              <a:t> </a:t>
            </a:r>
            <a:r>
              <a:rPr lang="id-ID" sz="2800" dirty="0" smtClean="0"/>
              <a:t> </a:t>
            </a:r>
            <a:r>
              <a:rPr lang="en-US" sz="2800" dirty="0" err="1" smtClean="0"/>
              <a:t>peranserta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b. </a:t>
            </a:r>
            <a:r>
              <a:rPr lang="en-US" sz="2800" dirty="0" err="1"/>
              <a:t>berdasarkan</a:t>
            </a:r>
            <a:r>
              <a:rPr lang="en-US" sz="2800" dirty="0"/>
              <a:t> </a:t>
            </a:r>
            <a:r>
              <a:rPr lang="en-US" sz="2800" dirty="0" err="1"/>
              <a:t>keterbukaan</a:t>
            </a:r>
            <a:r>
              <a:rPr lang="en-US" sz="2800" dirty="0"/>
              <a:t> </a:t>
            </a:r>
            <a:r>
              <a:rPr lang="en-US" sz="2800" dirty="0" err="1"/>
              <a:t>peran</a:t>
            </a:r>
            <a:r>
              <a:rPr lang="en-US" sz="2800" dirty="0"/>
              <a:t> </a:t>
            </a:r>
            <a:r>
              <a:rPr lang="en-US" sz="2800" dirty="0" err="1"/>
              <a:t>peneliti</a:t>
            </a:r>
            <a:r>
              <a:rPr lang="en-US" sz="2800" dirty="0"/>
              <a:t> : </a:t>
            </a:r>
            <a:r>
              <a:rPr lang="en-US" sz="2800" dirty="0" err="1"/>
              <a:t>terbuka</a:t>
            </a:r>
            <a:r>
              <a:rPr lang="en-US" sz="2800" dirty="0"/>
              <a:t>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 </a:t>
            </a:r>
            <a:r>
              <a:rPr lang="en-US" sz="2800" dirty="0" err="1" smtClean="0"/>
              <a:t>penuh</a:t>
            </a:r>
            <a:r>
              <a:rPr lang="en-US" sz="2800" dirty="0"/>
              <a:t>, </a:t>
            </a:r>
            <a:r>
              <a:rPr lang="en-US" sz="2800" dirty="0" err="1" smtClean="0"/>
              <a:t>terbuka</a:t>
            </a:r>
            <a:r>
              <a:rPr lang="en-US" sz="2800" dirty="0" smtClean="0"/>
              <a:t> </a:t>
            </a:r>
            <a:r>
              <a:rPr lang="en-US" sz="2800" dirty="0" err="1" smtClean="0"/>
              <a:t>terbatas</a:t>
            </a:r>
            <a:r>
              <a:rPr lang="en-US" sz="2800" dirty="0"/>
              <a:t>, </a:t>
            </a:r>
            <a:r>
              <a:rPr lang="en-US" sz="2800" dirty="0" err="1"/>
              <a:t>tertutup</a:t>
            </a:r>
            <a:r>
              <a:rPr lang="en-US" sz="2800" dirty="0"/>
              <a:t> </a:t>
            </a:r>
            <a:r>
              <a:rPr lang="en-US" sz="2800" dirty="0" err="1"/>
              <a:t>penuh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c. </a:t>
            </a:r>
            <a:r>
              <a:rPr lang="en-US" sz="2800" dirty="0" err="1"/>
              <a:t>berdasarkan</a:t>
            </a:r>
            <a:r>
              <a:rPr lang="en-US" sz="2800" dirty="0"/>
              <a:t> </a:t>
            </a:r>
            <a:r>
              <a:rPr lang="en-US" sz="2800" dirty="0" err="1"/>
              <a:t>keterbukaan</a:t>
            </a:r>
            <a:r>
              <a:rPr lang="en-US" sz="2800" dirty="0"/>
              <a:t> </a:t>
            </a:r>
            <a:r>
              <a:rPr lang="en-US" sz="2800" dirty="0" err="1"/>
              <a:t>tujuan</a:t>
            </a:r>
            <a:r>
              <a:rPr lang="en-US" sz="2800" dirty="0"/>
              <a:t> </a:t>
            </a:r>
            <a:r>
              <a:rPr lang="en-US" sz="2800" dirty="0" err="1"/>
              <a:t>penelitian</a:t>
            </a:r>
            <a:r>
              <a:rPr lang="en-US" sz="2800" dirty="0"/>
              <a:t> ; </a:t>
            </a:r>
            <a:r>
              <a:rPr lang="en-US" sz="2800" dirty="0" err="1"/>
              <a:t>terbuka</a:t>
            </a:r>
            <a:r>
              <a:rPr lang="en-US" sz="2800" dirty="0"/>
              <a:t>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</a:t>
            </a:r>
            <a:r>
              <a:rPr lang="en-US" sz="2800" dirty="0" err="1" smtClean="0"/>
              <a:t>penuh,terbuka</a:t>
            </a:r>
            <a:r>
              <a:rPr lang="en-US" sz="2800" dirty="0" smtClean="0"/>
              <a:t> </a:t>
            </a:r>
            <a:r>
              <a:rPr lang="en-US" sz="2800" dirty="0" err="1"/>
              <a:t>terbatas</a:t>
            </a:r>
            <a:r>
              <a:rPr lang="en-US" sz="2800" dirty="0"/>
              <a:t>, </a:t>
            </a:r>
            <a:r>
              <a:rPr lang="en-US" sz="2800" dirty="0" err="1"/>
              <a:t>tertutup</a:t>
            </a:r>
            <a:r>
              <a:rPr lang="en-US" sz="2800" dirty="0"/>
              <a:t> </a:t>
            </a:r>
            <a:r>
              <a:rPr lang="en-US" sz="2800" dirty="0" err="1"/>
              <a:t>penuh</a:t>
            </a:r>
            <a:r>
              <a:rPr lang="en-US" sz="2800" dirty="0"/>
              <a:t>, </a:t>
            </a:r>
            <a:r>
              <a:rPr lang="en-US" sz="2800" dirty="0" err="1"/>
              <a:t>pemalsuan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d. </a:t>
            </a:r>
            <a:r>
              <a:rPr lang="en-US" sz="2800" dirty="0" err="1"/>
              <a:t>berdasarkan</a:t>
            </a:r>
            <a:r>
              <a:rPr lang="en-US" sz="2800" dirty="0"/>
              <a:t> </a:t>
            </a:r>
            <a:r>
              <a:rPr lang="en-US" sz="2800" dirty="0" err="1"/>
              <a:t>kedalaman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keleluasan</a:t>
            </a:r>
            <a:r>
              <a:rPr lang="en-US" sz="2800" dirty="0"/>
              <a:t> </a:t>
            </a:r>
            <a:r>
              <a:rPr lang="en-US" sz="2800" dirty="0" err="1"/>
              <a:t>pengamatan</a:t>
            </a:r>
            <a:r>
              <a:rPr lang="en-US" sz="2800" dirty="0"/>
              <a:t>: </a:t>
            </a:r>
            <a:r>
              <a:rPr lang="id-ID" sz="2800" dirty="0" smtClean="0"/>
              <a:t> </a:t>
            </a:r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</a:t>
            </a:r>
            <a:r>
              <a:rPr lang="en-US" sz="2800" dirty="0" err="1" smtClean="0"/>
              <a:t>jangka</a:t>
            </a:r>
            <a:r>
              <a:rPr lang="en-US" sz="2800" dirty="0" smtClean="0"/>
              <a:t> </a:t>
            </a:r>
            <a:r>
              <a:rPr lang="en-US" sz="2800" dirty="0" err="1"/>
              <a:t>pendek</a:t>
            </a:r>
            <a:r>
              <a:rPr lang="en-US" sz="2800" dirty="0"/>
              <a:t>, </a:t>
            </a:r>
            <a:r>
              <a:rPr lang="en-US" sz="2800" dirty="0" err="1" smtClean="0"/>
              <a:t>jangka</a:t>
            </a:r>
            <a:r>
              <a:rPr lang="en-US" sz="2800" dirty="0" smtClean="0"/>
              <a:t> </a:t>
            </a:r>
            <a:r>
              <a:rPr lang="en-US" sz="2800" dirty="0" err="1"/>
              <a:t>panjang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e. </a:t>
            </a:r>
            <a:r>
              <a:rPr lang="en-US" sz="2800" dirty="0" err="1"/>
              <a:t>berdasarkan</a:t>
            </a:r>
            <a:r>
              <a:rPr lang="en-US" sz="2800" dirty="0"/>
              <a:t> </a:t>
            </a:r>
            <a:r>
              <a:rPr lang="en-US" sz="2800" dirty="0" err="1"/>
              <a:t>himpunan</a:t>
            </a:r>
            <a:r>
              <a:rPr lang="en-US" sz="2800" dirty="0"/>
              <a:t> </a:t>
            </a:r>
            <a:r>
              <a:rPr lang="en-US" sz="2800" dirty="0" err="1"/>
              <a:t>pengamatan</a:t>
            </a:r>
            <a:r>
              <a:rPr lang="en-US" sz="2800" dirty="0"/>
              <a:t>: </a:t>
            </a:r>
            <a:r>
              <a:rPr lang="en-US" sz="2800" dirty="0" err="1"/>
              <a:t>sempit</a:t>
            </a:r>
            <a:r>
              <a:rPr lang="en-US" sz="2800" dirty="0"/>
              <a:t>, </a:t>
            </a:r>
            <a:r>
              <a:rPr lang="en-US" sz="2800" dirty="0" err="1"/>
              <a:t>luas</a:t>
            </a:r>
            <a:r>
              <a:rPr lang="en-US" sz="2800" dirty="0"/>
              <a:t>.</a:t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endParaRPr lang="id-ID" sz="2800" dirty="0"/>
          </a:p>
        </p:txBody>
      </p:sp>
    </p:spTree>
    <p:extLst>
      <p:ext uri="{BB962C8B-B14F-4D97-AF65-F5344CB8AC3E}">
        <p14:creationId xmlns="" xmlns:p14="http://schemas.microsoft.com/office/powerpoint/2010/main" val="2532049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>
              <a:buNone/>
            </a:pPr>
            <a:r>
              <a:rPr lang="id-ID" dirty="0" smtClean="0"/>
              <a:t>  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/>
              <a:t>sifatnya</a:t>
            </a:r>
            <a:r>
              <a:rPr lang="en-US" dirty="0"/>
              <a:t> data </a:t>
            </a:r>
            <a:r>
              <a:rPr lang="en-US" dirty="0" err="1"/>
              <a:t>dibedakan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data </a:t>
            </a:r>
            <a:r>
              <a:rPr lang="en-US" dirty="0" err="1"/>
              <a:t>kualitatif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data </a:t>
            </a:r>
            <a:r>
              <a:rPr lang="en-US" dirty="0" err="1"/>
              <a:t>kuantitatif</a:t>
            </a:r>
            <a:r>
              <a:rPr lang="en-US" dirty="0"/>
              <a:t>. </a:t>
            </a:r>
            <a:endParaRPr lang="id-ID" dirty="0" smtClean="0"/>
          </a:p>
          <a:p>
            <a:pPr>
              <a:buNone/>
            </a:pPr>
            <a:r>
              <a:rPr lang="id-ID" dirty="0" smtClean="0"/>
              <a:t>1. </a:t>
            </a:r>
            <a:r>
              <a:rPr lang="en-US" dirty="0" smtClean="0"/>
              <a:t>Data </a:t>
            </a:r>
            <a:r>
              <a:rPr lang="en-US" dirty="0" err="1"/>
              <a:t>kualitatif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data </a:t>
            </a:r>
            <a:r>
              <a:rPr lang="en-US" dirty="0" err="1"/>
              <a:t>mentah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empiris</a:t>
            </a:r>
            <a:r>
              <a:rPr lang="en-US" dirty="0"/>
              <a:t>, </a:t>
            </a:r>
            <a:r>
              <a:rPr lang="en-US" dirty="0" err="1"/>
              <a:t>perkataan</a:t>
            </a:r>
            <a:r>
              <a:rPr lang="en-US" dirty="0"/>
              <a:t> </a:t>
            </a:r>
            <a:r>
              <a:rPr lang="en-US" dirty="0" err="1"/>
              <a:t>subyek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bahasanya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mendalam</a:t>
            </a:r>
            <a:r>
              <a:rPr lang="en-US" dirty="0"/>
              <a:t>, </a:t>
            </a:r>
            <a:r>
              <a:rPr lang="en-US" dirty="0" err="1"/>
              <a:t>rinci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lebar</a:t>
            </a:r>
            <a:r>
              <a:rPr lang="en-US" dirty="0"/>
              <a:t>. </a:t>
            </a:r>
            <a:endParaRPr lang="id-ID" dirty="0" smtClean="0"/>
          </a:p>
          <a:p>
            <a:pPr>
              <a:buNone/>
            </a:pPr>
            <a:r>
              <a:rPr lang="id-ID" dirty="0" smtClean="0"/>
              <a:t>2. D</a:t>
            </a:r>
            <a:r>
              <a:rPr lang="en-US" dirty="0" err="1" smtClean="0"/>
              <a:t>ata</a:t>
            </a:r>
            <a:r>
              <a:rPr lang="en-US" dirty="0" smtClean="0"/>
              <a:t> </a:t>
            </a:r>
            <a:r>
              <a:rPr lang="en-US" dirty="0" err="1" smtClean="0"/>
              <a:t>kuan</a:t>
            </a:r>
            <a:r>
              <a:rPr lang="id-ID" dirty="0" smtClean="0"/>
              <a:t>t</a:t>
            </a:r>
            <a:r>
              <a:rPr lang="en-US" dirty="0" err="1" smtClean="0"/>
              <a:t>itatif</a:t>
            </a:r>
            <a:r>
              <a:rPr lang="en-US" dirty="0" smtClean="0"/>
              <a:t> </a:t>
            </a:r>
            <a:r>
              <a:rPr lang="en-US" dirty="0" err="1"/>
              <a:t>merupakan</a:t>
            </a:r>
            <a:r>
              <a:rPr lang="en-US" dirty="0"/>
              <a:t> data yang </a:t>
            </a:r>
            <a:r>
              <a:rPr lang="en-US" dirty="0" err="1"/>
              <a:t>dibingkai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kategori</a:t>
            </a:r>
            <a:r>
              <a:rPr lang="en-US" dirty="0"/>
              <a:t> </a:t>
            </a:r>
            <a:r>
              <a:rPr lang="en-US" dirty="0" err="1"/>
              <a:t>baku</a:t>
            </a:r>
            <a:r>
              <a:rPr lang="en-US" dirty="0"/>
              <a:t> </a:t>
            </a:r>
            <a:r>
              <a:rPr lang="en-US" dirty="0" err="1"/>
              <a:t>kuesioner</a:t>
            </a:r>
            <a:r>
              <a:rPr lang="en-US" dirty="0"/>
              <a:t> </a:t>
            </a:r>
            <a:r>
              <a:rPr lang="en-US" dirty="0" err="1" smtClean="0"/>
              <a:t>kategori</a:t>
            </a:r>
            <a:r>
              <a:rPr lang="en-US" dirty="0" smtClean="0"/>
              <a:t> </a:t>
            </a:r>
            <a:r>
              <a:rPr lang="en-US" dirty="0" err="1"/>
              <a:t>baku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sistematis</a:t>
            </a:r>
            <a:r>
              <a:rPr lang="en-US" dirty="0"/>
              <a:t>, </a:t>
            </a:r>
            <a:r>
              <a:rPr lang="en-US" dirty="0" err="1"/>
              <a:t>terbakukan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ringkas</a:t>
            </a:r>
            <a:r>
              <a:rPr lang="en-US" dirty="0"/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413547401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324600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pengamatan</a:t>
            </a:r>
            <a:r>
              <a:rPr lang="en-US" sz="2800" dirty="0"/>
              <a:t> </a:t>
            </a:r>
            <a:r>
              <a:rPr lang="en-US" sz="2800" dirty="0" err="1"/>
              <a:t>berperan</a:t>
            </a:r>
            <a:r>
              <a:rPr lang="en-US" sz="2800" dirty="0"/>
              <a:t> </a:t>
            </a:r>
            <a:r>
              <a:rPr lang="en-US" sz="2800" dirty="0" err="1"/>
              <a:t>serta</a:t>
            </a:r>
            <a:r>
              <a:rPr lang="en-US" sz="2800" dirty="0"/>
              <a:t>,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keperluan</a:t>
            </a:r>
            <a:r>
              <a:rPr lang="en-US" sz="2800" dirty="0"/>
              <a:t> </a:t>
            </a:r>
            <a:r>
              <a:rPr lang="en-US" sz="2800" dirty="0" err="1"/>
              <a:t>efisiensi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 smtClean="0"/>
              <a:t>efekti</a:t>
            </a:r>
            <a:r>
              <a:rPr lang="id-ID" sz="2800" dirty="0" smtClean="0"/>
              <a:t>v</a:t>
            </a:r>
            <a:r>
              <a:rPr lang="en-US" sz="2800" dirty="0" err="1" smtClean="0"/>
              <a:t>itas</a:t>
            </a:r>
            <a:r>
              <a:rPr lang="en-US" sz="2800" dirty="0"/>
              <a:t>, </a:t>
            </a:r>
            <a:r>
              <a:rPr lang="en-US" sz="2800" dirty="0" err="1"/>
              <a:t>maka</a:t>
            </a:r>
            <a:r>
              <a:rPr lang="en-US" sz="2800" dirty="0"/>
              <a:t> </a:t>
            </a:r>
            <a:r>
              <a:rPr lang="en-US" sz="2800" dirty="0" err="1"/>
              <a:t>perlu</a:t>
            </a:r>
            <a:r>
              <a:rPr lang="en-US" sz="2800" dirty="0"/>
              <a:t> </a:t>
            </a:r>
            <a:r>
              <a:rPr lang="en-US" sz="2800" dirty="0" err="1"/>
              <a:t>pembatasan</a:t>
            </a:r>
            <a:r>
              <a:rPr lang="en-US" sz="2800" dirty="0"/>
              <a:t> </a:t>
            </a:r>
            <a:r>
              <a:rPr lang="en-US" sz="2800" dirty="0" err="1"/>
              <a:t>sasaran</a:t>
            </a:r>
            <a:r>
              <a:rPr lang="en-US" sz="2800" dirty="0"/>
              <a:t> </a:t>
            </a:r>
            <a:r>
              <a:rPr lang="en-US" sz="2800" dirty="0" err="1"/>
              <a:t>pengamatan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membangun</a:t>
            </a:r>
            <a:r>
              <a:rPr lang="en-US" sz="2800" dirty="0"/>
              <a:t> </a:t>
            </a:r>
            <a:r>
              <a:rPr lang="en-US" sz="2800" dirty="0" err="1"/>
              <a:t>kerangka</a:t>
            </a:r>
            <a:r>
              <a:rPr lang="en-US" sz="2800" dirty="0"/>
              <a:t> </a:t>
            </a:r>
            <a:r>
              <a:rPr lang="en-US" sz="2800" dirty="0" err="1"/>
              <a:t>pemikiran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pengarah</a:t>
            </a:r>
            <a:r>
              <a:rPr lang="en-US" sz="2800" dirty="0"/>
              <a:t> </a:t>
            </a:r>
            <a:r>
              <a:rPr lang="en-US" sz="2800" dirty="0" err="1"/>
              <a:t>bagi</a:t>
            </a:r>
            <a:r>
              <a:rPr lang="en-US" sz="2800" dirty="0"/>
              <a:t> </a:t>
            </a:r>
            <a:r>
              <a:rPr lang="en-US" sz="2800" dirty="0" err="1"/>
              <a:t>proeses</a:t>
            </a:r>
            <a:r>
              <a:rPr lang="en-US" sz="2800" dirty="0"/>
              <a:t> </a:t>
            </a:r>
            <a:r>
              <a:rPr lang="en-US" sz="2800" dirty="0" err="1"/>
              <a:t>pengumpulan</a:t>
            </a:r>
            <a:r>
              <a:rPr lang="en-US" sz="2800" dirty="0"/>
              <a:t> data</a:t>
            </a:r>
            <a:endParaRPr lang="id-ID" sz="2800" dirty="0"/>
          </a:p>
          <a:p>
            <a:pPr marL="0" indent="0">
              <a:spcBef>
                <a:spcPts val="0"/>
              </a:spcBef>
              <a:buNone/>
            </a:pPr>
            <a:endParaRPr lang="id-ID" sz="2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 err="1" smtClean="0"/>
              <a:t>Sedikitnya</a:t>
            </a:r>
            <a:r>
              <a:rPr lang="en-US" sz="2800" dirty="0" smtClean="0"/>
              <a:t> </a:t>
            </a:r>
            <a:r>
              <a:rPr lang="en-US" sz="2800" dirty="0" err="1"/>
              <a:t>ada</a:t>
            </a:r>
            <a:r>
              <a:rPr lang="en-US" sz="2800" dirty="0"/>
              <a:t> </a:t>
            </a:r>
            <a:r>
              <a:rPr lang="en-US" sz="2800" dirty="0" err="1"/>
              <a:t>dua</a:t>
            </a:r>
            <a:r>
              <a:rPr lang="en-US" sz="2800" dirty="0"/>
              <a:t> </a:t>
            </a:r>
            <a:r>
              <a:rPr lang="en-US" sz="2800" dirty="0" err="1"/>
              <a:t>resiko</a:t>
            </a:r>
            <a:r>
              <a:rPr lang="en-US" sz="2800" dirty="0"/>
              <a:t> yang </a:t>
            </a:r>
            <a:r>
              <a:rPr lang="en-US" sz="2800" dirty="0" err="1"/>
              <a:t>terkandung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metode</a:t>
            </a:r>
            <a:r>
              <a:rPr lang="en-US" sz="2800" dirty="0"/>
              <a:t> </a:t>
            </a:r>
            <a:r>
              <a:rPr lang="en-US" sz="2800" dirty="0" err="1"/>
              <a:t>pengamatan</a:t>
            </a:r>
            <a:r>
              <a:rPr lang="en-US" sz="2800" dirty="0"/>
              <a:t> </a:t>
            </a:r>
            <a:r>
              <a:rPr lang="en-US" sz="2800" dirty="0" err="1"/>
              <a:t>berperan</a:t>
            </a:r>
            <a:r>
              <a:rPr lang="en-US" sz="2800" dirty="0"/>
              <a:t> </a:t>
            </a:r>
            <a:r>
              <a:rPr lang="en-US" sz="2800" dirty="0" err="1"/>
              <a:t>serta</a:t>
            </a:r>
            <a:r>
              <a:rPr lang="en-US" sz="2800" dirty="0"/>
              <a:t> </a:t>
            </a:r>
            <a:r>
              <a:rPr lang="en-US" sz="2800" dirty="0" err="1"/>
              <a:t>yaitu</a:t>
            </a:r>
            <a:r>
              <a:rPr lang="en-US" sz="2800" dirty="0"/>
              <a:t> :</a:t>
            </a:r>
            <a:br>
              <a:rPr lang="en-US" sz="2800" dirty="0"/>
            </a:br>
            <a:r>
              <a:rPr lang="en-US" sz="2800" dirty="0"/>
              <a:t>a. </a:t>
            </a:r>
            <a:r>
              <a:rPr lang="en-US" sz="2800" dirty="0" err="1"/>
              <a:t>kemungkinan</a:t>
            </a:r>
            <a:r>
              <a:rPr lang="en-US" sz="2800" dirty="0"/>
              <a:t> </a:t>
            </a:r>
            <a:r>
              <a:rPr lang="en-US" sz="2800" dirty="0" err="1"/>
              <a:t>peneliti</a:t>
            </a:r>
            <a:r>
              <a:rPr lang="en-US" sz="2800" dirty="0"/>
              <a:t> </a:t>
            </a:r>
            <a:r>
              <a:rPr lang="en-US" sz="2800" dirty="0" err="1"/>
              <a:t>akan</a:t>
            </a:r>
            <a:r>
              <a:rPr lang="en-US" sz="2800" dirty="0"/>
              <a:t> </a:t>
            </a:r>
            <a:r>
              <a:rPr lang="en-US" sz="2800" dirty="0" err="1"/>
              <a:t>larut</a:t>
            </a:r>
            <a:r>
              <a:rPr lang="en-US" sz="2800" dirty="0"/>
              <a:t> (going native) di </a:t>
            </a:r>
            <a:br>
              <a:rPr lang="en-US" sz="2800" dirty="0"/>
            </a:br>
            <a:r>
              <a:rPr lang="en-US" sz="2800" dirty="0"/>
              <a:t>   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komunitas</a:t>
            </a:r>
            <a:r>
              <a:rPr lang="en-US" sz="2800" dirty="0"/>
              <a:t> yang </a:t>
            </a:r>
            <a:r>
              <a:rPr lang="en-US" sz="2800" dirty="0" err="1"/>
              <a:t>dikaji</a:t>
            </a:r>
            <a:r>
              <a:rPr lang="en-US" sz="2800" dirty="0"/>
              <a:t> </a:t>
            </a:r>
            <a:r>
              <a:rPr lang="en-US" sz="2800" dirty="0" err="1"/>
              <a:t>sehingga</a:t>
            </a:r>
            <a:r>
              <a:rPr lang="en-US" sz="2800" dirty="0"/>
              <a:t> </a:t>
            </a:r>
            <a:r>
              <a:rPr lang="en-US" sz="2800" dirty="0" err="1"/>
              <a:t>lupa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    </a:t>
            </a:r>
            <a:r>
              <a:rPr lang="en-US" sz="2800" dirty="0" err="1"/>
              <a:t>perannya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peneliti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sebaliknya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b. </a:t>
            </a:r>
            <a:r>
              <a:rPr lang="en-US" sz="2800" dirty="0" err="1"/>
              <a:t>kemungkinan</a:t>
            </a:r>
            <a:r>
              <a:rPr lang="en-US" sz="2800" dirty="0"/>
              <a:t> </a:t>
            </a:r>
            <a:r>
              <a:rPr lang="en-US" sz="2800" dirty="0" err="1"/>
              <a:t>peneliti</a:t>
            </a:r>
            <a:r>
              <a:rPr lang="en-US" sz="2800" dirty="0"/>
              <a:t> </a:t>
            </a:r>
            <a:r>
              <a:rPr lang="en-US" sz="2800" dirty="0" err="1"/>
              <a:t>berada</a:t>
            </a:r>
            <a:r>
              <a:rPr lang="en-US" sz="2800" dirty="0"/>
              <a:t> di </a:t>
            </a:r>
            <a:r>
              <a:rPr lang="en-US" sz="2800" dirty="0" err="1"/>
              <a:t>luar</a:t>
            </a:r>
            <a:r>
              <a:rPr lang="en-US" sz="2800" dirty="0"/>
              <a:t> </a:t>
            </a:r>
            <a:r>
              <a:rPr lang="en-US" sz="2800" dirty="0" err="1"/>
              <a:t>komunitas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    yang </a:t>
            </a:r>
            <a:r>
              <a:rPr lang="en-US" sz="2800" dirty="0" err="1"/>
              <a:t>dikaji</a:t>
            </a:r>
            <a:r>
              <a:rPr lang="en-US" sz="2800" dirty="0"/>
              <a:t> </a:t>
            </a:r>
            <a:r>
              <a:rPr lang="en-US" sz="2800" dirty="0" err="1"/>
              <a:t>sehingga</a:t>
            </a:r>
            <a:r>
              <a:rPr lang="en-US" sz="2800" dirty="0"/>
              <a:t> </a:t>
            </a:r>
            <a:r>
              <a:rPr lang="en-US" sz="2800" dirty="0" err="1"/>
              <a:t>menggunakan</a:t>
            </a:r>
            <a:r>
              <a:rPr lang="en-US" sz="2800" dirty="0"/>
              <a:t> </a:t>
            </a:r>
            <a:r>
              <a:rPr lang="en-US" sz="2800" dirty="0" err="1"/>
              <a:t>nilai-nilai</a:t>
            </a:r>
            <a:r>
              <a:rPr lang="en-US" sz="2800" dirty="0"/>
              <a:t> </a:t>
            </a:r>
            <a:endParaRPr lang="id-ID" sz="2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id-ID" sz="2800" dirty="0"/>
              <a:t> </a:t>
            </a:r>
            <a:r>
              <a:rPr lang="id-ID" sz="2800" dirty="0" smtClean="0"/>
              <a:t>    </a:t>
            </a:r>
            <a:r>
              <a:rPr lang="en-US" sz="2800" dirty="0" err="1" smtClean="0"/>
              <a:t>sendiri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/>
              <a:t>menafsirkan</a:t>
            </a:r>
            <a:r>
              <a:rPr lang="en-US" sz="2800" dirty="0"/>
              <a:t> </a:t>
            </a:r>
            <a:r>
              <a:rPr lang="en-US" sz="2800" dirty="0" err="1"/>
              <a:t>kejadian</a:t>
            </a:r>
            <a:r>
              <a:rPr lang="en-US" sz="2800" dirty="0"/>
              <a:t>/ </a:t>
            </a:r>
            <a:r>
              <a:rPr lang="en-US" sz="2800" dirty="0" err="1"/>
              <a:t>gejala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endParaRPr lang="id-ID" sz="2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id-ID" sz="2800" dirty="0"/>
              <a:t> </a:t>
            </a:r>
            <a:r>
              <a:rPr lang="id-ID" sz="2800" dirty="0" smtClean="0"/>
              <a:t>    </a:t>
            </a:r>
            <a:r>
              <a:rPr lang="en-US" sz="2800" dirty="0" err="1" smtClean="0"/>
              <a:t>komunitas</a:t>
            </a:r>
            <a:r>
              <a:rPr lang="en-US" sz="2800" dirty="0" smtClean="0"/>
              <a:t> </a:t>
            </a:r>
            <a:r>
              <a:rPr lang="en-US" sz="2800" dirty="0" err="1"/>
              <a:t>itu</a:t>
            </a:r>
            <a:r>
              <a:rPr lang="en-US" sz="2800" dirty="0"/>
              <a:t> </a:t>
            </a:r>
            <a:endParaRPr lang="id-ID" sz="2800" dirty="0"/>
          </a:p>
        </p:txBody>
      </p:sp>
    </p:spTree>
    <p:extLst>
      <p:ext uri="{BB962C8B-B14F-4D97-AF65-F5344CB8AC3E}">
        <p14:creationId xmlns="" xmlns:p14="http://schemas.microsoft.com/office/powerpoint/2010/main" val="1864318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id-ID" dirty="0"/>
              <a:t>G. Wawancara Mendalam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562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dirty="0" err="1"/>
              <a:t>Wawancara</a:t>
            </a:r>
            <a:r>
              <a:rPr lang="en-US" sz="2000" dirty="0"/>
              <a:t> </a:t>
            </a:r>
            <a:r>
              <a:rPr lang="en-US" sz="2000" dirty="0" err="1"/>
              <a:t>Mendalam</a:t>
            </a:r>
            <a:r>
              <a:rPr lang="en-US" sz="2000" dirty="0"/>
              <a:t>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temu</a:t>
            </a:r>
            <a:r>
              <a:rPr lang="en-US" sz="2000" dirty="0"/>
              <a:t> </a:t>
            </a:r>
            <a:r>
              <a:rPr lang="en-US" sz="2000" dirty="0" err="1"/>
              <a:t>muka</a:t>
            </a:r>
            <a:r>
              <a:rPr lang="en-US" sz="2000" dirty="0"/>
              <a:t> </a:t>
            </a:r>
            <a:r>
              <a:rPr lang="en-US" sz="2000" dirty="0" err="1"/>
              <a:t>berulang</a:t>
            </a:r>
            <a:r>
              <a:rPr lang="en-US" sz="2000" dirty="0"/>
              <a:t> </a:t>
            </a:r>
            <a:r>
              <a:rPr lang="en-US" sz="2000" dirty="0" err="1" smtClean="0"/>
              <a:t>antara</a:t>
            </a:r>
            <a:r>
              <a:rPr lang="en-US" sz="2000" dirty="0" smtClean="0"/>
              <a:t> </a:t>
            </a:r>
            <a:r>
              <a:rPr lang="en-US" sz="2000" dirty="0" err="1"/>
              <a:t>peneliti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subyek</a:t>
            </a:r>
            <a:r>
              <a:rPr lang="en-US" sz="2000" dirty="0"/>
              <a:t> </a:t>
            </a:r>
            <a:r>
              <a:rPr lang="en-US" sz="2000" dirty="0" err="1"/>
              <a:t>peneliti</a:t>
            </a:r>
            <a:r>
              <a:rPr lang="en-US" sz="2000" dirty="0"/>
              <a:t>. </a:t>
            </a:r>
            <a:r>
              <a:rPr lang="en-US" sz="2000" dirty="0" err="1"/>
              <a:t>Melalui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</a:t>
            </a:r>
            <a:r>
              <a:rPr lang="en-US" sz="2000" dirty="0" err="1"/>
              <a:t>itu</a:t>
            </a:r>
            <a:r>
              <a:rPr lang="en-US" sz="2000" dirty="0"/>
              <a:t> </a:t>
            </a:r>
            <a:r>
              <a:rPr lang="en-US" sz="2000" dirty="0" err="1"/>
              <a:t>peneliti</a:t>
            </a:r>
            <a:r>
              <a:rPr lang="en-US" sz="2000" dirty="0"/>
              <a:t> </a:t>
            </a:r>
            <a:r>
              <a:rPr lang="en-US" sz="2000" dirty="0" err="1"/>
              <a:t>hendak</a:t>
            </a:r>
            <a:r>
              <a:rPr lang="en-US" sz="2000" dirty="0"/>
              <a:t> </a:t>
            </a:r>
            <a:r>
              <a:rPr lang="en-US" sz="2000" dirty="0" err="1"/>
              <a:t>memahami</a:t>
            </a:r>
            <a:r>
              <a:rPr lang="en-US" sz="2000" dirty="0"/>
              <a:t> </a:t>
            </a:r>
            <a:r>
              <a:rPr lang="en-US" sz="2000" dirty="0" err="1"/>
              <a:t>pandangan</a:t>
            </a:r>
            <a:r>
              <a:rPr lang="en-US" sz="2000" dirty="0"/>
              <a:t> </a:t>
            </a:r>
            <a:r>
              <a:rPr lang="en-US" sz="2000" dirty="0" err="1"/>
              <a:t>subyaek</a:t>
            </a:r>
            <a:r>
              <a:rPr lang="en-US" sz="2000" dirty="0"/>
              <a:t> </a:t>
            </a:r>
            <a:r>
              <a:rPr lang="en-US" sz="2000" dirty="0" err="1"/>
              <a:t>peneliti</a:t>
            </a:r>
            <a:r>
              <a:rPr lang="en-US" sz="2000" dirty="0"/>
              <a:t>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hidupnya</a:t>
            </a:r>
            <a:r>
              <a:rPr lang="en-US" sz="2000" dirty="0"/>
              <a:t>, </a:t>
            </a:r>
            <a:r>
              <a:rPr lang="en-US" sz="2000" dirty="0" err="1"/>
              <a:t>pengalamannya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situasi</a:t>
            </a:r>
            <a:r>
              <a:rPr lang="en-US" sz="2000" dirty="0"/>
              <a:t> </a:t>
            </a:r>
            <a:r>
              <a:rPr lang="en-US" sz="2000" dirty="0" err="1"/>
              <a:t>sosial</a:t>
            </a:r>
            <a:r>
              <a:rPr lang="en-US" sz="2000" dirty="0"/>
              <a:t>. </a:t>
            </a:r>
            <a:r>
              <a:rPr lang="en-US" sz="2000" dirty="0" err="1"/>
              <a:t>Wawancara</a:t>
            </a:r>
            <a:r>
              <a:rPr lang="en-US" sz="2000" dirty="0"/>
              <a:t> </a:t>
            </a:r>
            <a:r>
              <a:rPr lang="en-US" sz="2000" dirty="0" err="1"/>
              <a:t>mendalam</a:t>
            </a:r>
            <a:r>
              <a:rPr lang="en-US" sz="2000" dirty="0"/>
              <a:t> </a:t>
            </a:r>
            <a:r>
              <a:rPr lang="en-US" sz="2000" dirty="0" err="1"/>
              <a:t>berlangsung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suasana</a:t>
            </a:r>
            <a:r>
              <a:rPr lang="en-US" sz="2000" dirty="0"/>
              <a:t> </a:t>
            </a:r>
            <a:r>
              <a:rPr lang="en-US" sz="2000" dirty="0" err="1"/>
              <a:t>kesetaraan</a:t>
            </a:r>
            <a:r>
              <a:rPr lang="en-US" sz="2000" dirty="0"/>
              <a:t>, </a:t>
            </a:r>
            <a:r>
              <a:rPr lang="en-US" sz="2000" dirty="0" err="1"/>
              <a:t>akrab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informal</a:t>
            </a:r>
          </a:p>
          <a:p>
            <a:pPr>
              <a:buNone/>
            </a:pPr>
            <a:r>
              <a:rPr lang="en-US" sz="2000" dirty="0" err="1"/>
              <a:t>Wawancara</a:t>
            </a:r>
            <a:r>
              <a:rPr lang="en-US" sz="2000" dirty="0"/>
              <a:t> </a:t>
            </a:r>
            <a:r>
              <a:rPr lang="en-US" sz="2000" dirty="0" err="1"/>
              <a:t>mendalam</a:t>
            </a:r>
            <a:r>
              <a:rPr lang="en-US" sz="2000" dirty="0"/>
              <a:t> </a:t>
            </a:r>
            <a:r>
              <a:rPr lang="en-US" sz="2000" dirty="0" err="1"/>
              <a:t>sesuai</a:t>
            </a:r>
            <a:r>
              <a:rPr lang="en-US" sz="2000" dirty="0"/>
              <a:t> </a:t>
            </a:r>
            <a:r>
              <a:rPr lang="en-US" sz="2000" dirty="0" err="1"/>
              <a:t>diterapkan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metode</a:t>
            </a:r>
            <a:r>
              <a:rPr lang="en-US" sz="2000" dirty="0"/>
              <a:t> </a:t>
            </a:r>
            <a:r>
              <a:rPr lang="en-US" sz="2000" dirty="0" err="1"/>
              <a:t>pengumpulan</a:t>
            </a:r>
            <a:r>
              <a:rPr lang="en-US" sz="2000" dirty="0"/>
              <a:t> data </a:t>
            </a:r>
            <a:r>
              <a:rPr lang="en-US" sz="2000" dirty="0" err="1"/>
              <a:t>situasi</a:t>
            </a:r>
            <a:r>
              <a:rPr lang="en-US" sz="2000" dirty="0"/>
              <a:t> –</a:t>
            </a:r>
            <a:r>
              <a:rPr lang="en-US" sz="2000" dirty="0" err="1"/>
              <a:t>situasi</a:t>
            </a:r>
            <a:r>
              <a:rPr lang="en-US" sz="2000" dirty="0"/>
              <a:t> </a:t>
            </a:r>
            <a:r>
              <a:rPr lang="en-US" sz="2000" dirty="0" err="1"/>
              <a:t>berikut</a:t>
            </a:r>
            <a:r>
              <a:rPr lang="en-US" sz="2000" dirty="0"/>
              <a:t> :</a:t>
            </a:r>
          </a:p>
          <a:p>
            <a:pPr marL="457200" indent="-457200">
              <a:buAutoNum type="alphaLcPeriod"/>
            </a:pPr>
            <a:r>
              <a:rPr lang="en-US" sz="2000" dirty="0" err="1"/>
              <a:t>Aspek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sudah</a:t>
            </a:r>
            <a:r>
              <a:rPr lang="en-US" sz="2000" dirty="0"/>
              <a:t> </a:t>
            </a:r>
            <a:r>
              <a:rPr lang="en-US" sz="2000" dirty="0" err="1"/>
              <a:t>dirumuskan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jelas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tepat</a:t>
            </a:r>
            <a:endParaRPr lang="en-US" sz="2000" dirty="0"/>
          </a:p>
          <a:p>
            <a:pPr marL="457200" indent="-457200">
              <a:buAutoNum type="alphaLcPeriod"/>
            </a:pPr>
            <a:r>
              <a:rPr lang="en-US" sz="2000" dirty="0" err="1"/>
              <a:t>Ajang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subyek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terjangkau</a:t>
            </a:r>
            <a:endParaRPr lang="en-US" sz="2000" dirty="0"/>
          </a:p>
          <a:p>
            <a:pPr marL="457200" indent="-457200">
              <a:buAutoNum type="alphaLcPeriod"/>
            </a:pPr>
            <a:r>
              <a:rPr lang="en-US" sz="2000" dirty="0" err="1"/>
              <a:t>Terdapat</a:t>
            </a:r>
            <a:r>
              <a:rPr lang="en-US" sz="2000" dirty="0"/>
              <a:t> </a:t>
            </a:r>
            <a:r>
              <a:rPr lang="en-US" sz="2000" dirty="0" err="1"/>
              <a:t>kendala</a:t>
            </a:r>
            <a:r>
              <a:rPr lang="en-US" sz="2000" dirty="0"/>
              <a:t> </a:t>
            </a:r>
            <a:r>
              <a:rPr lang="en-US" sz="2000" dirty="0" err="1"/>
              <a:t>waktu</a:t>
            </a:r>
            <a:endParaRPr lang="en-US" sz="2000" dirty="0"/>
          </a:p>
          <a:p>
            <a:pPr marL="457200" indent="-457200">
              <a:buAutoNum type="alphaLcPeriod"/>
            </a:pPr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tergantung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ajang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orang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skala</a:t>
            </a:r>
            <a:r>
              <a:rPr lang="en-US" sz="2000" dirty="0"/>
              <a:t> </a:t>
            </a:r>
            <a:r>
              <a:rPr lang="en-US" sz="2000" dirty="0" err="1"/>
              <a:t>luas</a:t>
            </a:r>
            <a:endParaRPr lang="en-US" sz="2000" dirty="0"/>
          </a:p>
          <a:p>
            <a:pPr marL="457200" indent="-457200">
              <a:buAutoNum type="alphaLcPeriod"/>
            </a:pPr>
            <a:r>
              <a:rPr lang="en-US" sz="2000" dirty="0" err="1"/>
              <a:t>Terdapat</a:t>
            </a:r>
            <a:r>
              <a:rPr lang="en-US" sz="2000" dirty="0"/>
              <a:t> </a:t>
            </a:r>
            <a:r>
              <a:rPr lang="en-US" sz="2000" dirty="0" err="1"/>
              <a:t>keperluan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menjelaskan</a:t>
            </a:r>
            <a:r>
              <a:rPr lang="en-US" sz="2000" dirty="0"/>
              <a:t> </a:t>
            </a:r>
            <a:r>
              <a:rPr lang="en-US" sz="2000" dirty="0" err="1"/>
              <a:t>pengalaman</a:t>
            </a:r>
            <a:r>
              <a:rPr lang="en-US" sz="2000" dirty="0"/>
              <a:t> </a:t>
            </a:r>
            <a:r>
              <a:rPr lang="en-US" sz="2000" dirty="0" err="1"/>
              <a:t>manusia</a:t>
            </a:r>
            <a:endParaRPr lang="en-US" sz="2000" dirty="0"/>
          </a:p>
          <a:p>
            <a:pPr marL="457200" indent="-457200">
              <a:buAutoNum type="alphaLcPeriod"/>
            </a:pPr>
            <a:r>
              <a:rPr lang="en-US" sz="2000" dirty="0" err="1"/>
              <a:t>Tugas</a:t>
            </a:r>
            <a:r>
              <a:rPr lang="en-US" sz="2000" dirty="0"/>
              <a:t> </a:t>
            </a:r>
            <a:r>
              <a:rPr lang="en-US" sz="2000" dirty="0" err="1"/>
              <a:t>pewawancara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wawancara</a:t>
            </a:r>
            <a:r>
              <a:rPr lang="en-US" sz="2000" dirty="0"/>
              <a:t> </a:t>
            </a:r>
            <a:r>
              <a:rPr lang="en-US" sz="2000" dirty="0" err="1"/>
              <a:t>mendalam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mempelajari</a:t>
            </a:r>
            <a:r>
              <a:rPr lang="en-US" sz="2000" dirty="0"/>
              <a:t> </a:t>
            </a:r>
            <a:r>
              <a:rPr lang="en-US" sz="2000" dirty="0" err="1"/>
              <a:t>pertanyaan</a:t>
            </a:r>
            <a:r>
              <a:rPr lang="en-US" sz="2000" dirty="0"/>
              <a:t>, </a:t>
            </a:r>
            <a:r>
              <a:rPr lang="en-US" sz="2000" dirty="0" err="1"/>
              <a:t>antara</a:t>
            </a:r>
            <a:r>
              <a:rPr lang="en-US" sz="2000" dirty="0"/>
              <a:t> lain </a:t>
            </a:r>
            <a:r>
              <a:rPr lang="en-US" sz="2000" dirty="0" err="1"/>
              <a:t>memahami</a:t>
            </a:r>
            <a:r>
              <a:rPr lang="en-US" sz="2000" dirty="0"/>
              <a:t> </a:t>
            </a:r>
            <a:r>
              <a:rPr lang="en-US" sz="2000" dirty="0" err="1"/>
              <a:t>bagaimana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</a:t>
            </a:r>
            <a:r>
              <a:rPr lang="en-US" sz="2000" dirty="0" err="1"/>
              <a:t>menjawabnya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memperoleh</a:t>
            </a:r>
            <a:r>
              <a:rPr lang="en-US" sz="2000" dirty="0"/>
              <a:t> </a:t>
            </a:r>
            <a:r>
              <a:rPr lang="en-US" sz="2000" dirty="0" err="1"/>
              <a:t>jawaban</a:t>
            </a:r>
            <a:r>
              <a:rPr lang="en-US" sz="2000" dirty="0"/>
              <a:t> </a:t>
            </a:r>
            <a:r>
              <a:rPr lang="en-US" sz="2000" dirty="0" err="1"/>
              <a:t>atas</a:t>
            </a:r>
            <a:r>
              <a:rPr lang="en-US" sz="2000" dirty="0"/>
              <a:t> </a:t>
            </a:r>
            <a:r>
              <a:rPr lang="en-US" sz="2000" dirty="0" err="1"/>
              <a:t>pertanyaan</a:t>
            </a:r>
            <a:endParaRPr lang="en-US" sz="2000" dirty="0"/>
          </a:p>
          <a:p>
            <a:pPr marL="0" indent="0">
              <a:buNone/>
            </a:pPr>
            <a:endParaRPr lang="id-ID" sz="2000" dirty="0"/>
          </a:p>
        </p:txBody>
      </p:sp>
    </p:spTree>
    <p:extLst>
      <p:ext uri="{BB962C8B-B14F-4D97-AF65-F5344CB8AC3E}">
        <p14:creationId xmlns="" xmlns:p14="http://schemas.microsoft.com/office/powerpoint/2010/main" val="1302178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324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err="1"/>
              <a:t>Wawancara</a:t>
            </a:r>
            <a:r>
              <a:rPr lang="en-US" sz="2400" dirty="0"/>
              <a:t> </a:t>
            </a:r>
            <a:r>
              <a:rPr lang="en-US" sz="2400" dirty="0" err="1"/>
              <a:t>mendalam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dibedakan</a:t>
            </a:r>
            <a:r>
              <a:rPr lang="en-US" sz="2400" dirty="0"/>
              <a:t> </a:t>
            </a:r>
            <a:r>
              <a:rPr lang="en-US" sz="2400" dirty="0" err="1"/>
              <a:t>jenisnya</a:t>
            </a:r>
            <a:r>
              <a:rPr lang="en-US" sz="2400" dirty="0"/>
              <a:t> </a:t>
            </a:r>
            <a:r>
              <a:rPr lang="en-US" sz="2400" dirty="0" err="1"/>
              <a:t>menurut</a:t>
            </a:r>
            <a:r>
              <a:rPr lang="en-US" sz="2400" dirty="0"/>
              <a:t> </a:t>
            </a:r>
            <a:r>
              <a:rPr lang="en-US" sz="2400" dirty="0" err="1"/>
              <a:t>substansi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yang </a:t>
            </a:r>
            <a:r>
              <a:rPr lang="en-US" sz="2400" dirty="0" err="1"/>
              <a:t>diwawancarai</a:t>
            </a:r>
            <a:r>
              <a:rPr lang="en-US" sz="2400" dirty="0"/>
              <a:t>. </a:t>
            </a:r>
            <a:r>
              <a:rPr lang="en-US" sz="2400" dirty="0" err="1"/>
              <a:t>Menurut</a:t>
            </a:r>
            <a:r>
              <a:rPr lang="en-US" sz="2400" dirty="0"/>
              <a:t> </a:t>
            </a:r>
            <a:r>
              <a:rPr lang="en-US" sz="2400" dirty="0" err="1"/>
              <a:t>substansinya</a:t>
            </a:r>
            <a:r>
              <a:rPr lang="en-US" sz="2400" dirty="0"/>
              <a:t> </a:t>
            </a:r>
            <a:r>
              <a:rPr lang="en-US" sz="2400" dirty="0" err="1"/>
              <a:t>wawancara</a:t>
            </a:r>
            <a:r>
              <a:rPr lang="en-US" sz="2400" dirty="0"/>
              <a:t> </a:t>
            </a:r>
            <a:r>
              <a:rPr lang="en-US" sz="2400" dirty="0" err="1"/>
              <a:t>mendalam</a:t>
            </a:r>
            <a:r>
              <a:rPr lang="en-US" sz="2400" dirty="0"/>
              <a:t> </a:t>
            </a:r>
            <a:r>
              <a:rPr lang="en-US" sz="2400" dirty="0" err="1"/>
              <a:t>terdiri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wawancara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:</a:t>
            </a:r>
            <a:br>
              <a:rPr lang="en-US" sz="2400" dirty="0"/>
            </a:br>
            <a:r>
              <a:rPr lang="en-US" sz="2400" dirty="0"/>
              <a:t>a. </a:t>
            </a:r>
            <a:r>
              <a:rPr lang="en-US" sz="2400" dirty="0" err="1"/>
              <a:t>menggali</a:t>
            </a:r>
            <a:r>
              <a:rPr lang="en-US" sz="2400" dirty="0"/>
              <a:t> </a:t>
            </a:r>
            <a:r>
              <a:rPr lang="en-US" sz="2400" dirty="0" err="1"/>
              <a:t>riwayat</a:t>
            </a:r>
            <a:r>
              <a:rPr lang="en-US" sz="2400" dirty="0"/>
              <a:t> </a:t>
            </a:r>
            <a:r>
              <a:rPr lang="en-US" sz="2400" dirty="0" err="1"/>
              <a:t>hidup</a:t>
            </a:r>
            <a:r>
              <a:rPr lang="en-US" sz="2400" dirty="0"/>
              <a:t> </a:t>
            </a:r>
            <a:r>
              <a:rPr lang="en-US" sz="2400" dirty="0" err="1"/>
              <a:t>sosiologis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b. </a:t>
            </a:r>
            <a:r>
              <a:rPr lang="en-US" sz="2400" dirty="0" err="1"/>
              <a:t>mempelajari</a:t>
            </a:r>
            <a:r>
              <a:rPr lang="en-US" sz="2400" dirty="0"/>
              <a:t> </a:t>
            </a:r>
            <a:r>
              <a:rPr lang="en-US" sz="2400" dirty="0" err="1"/>
              <a:t>kejadian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kegiatan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c. </a:t>
            </a:r>
            <a:r>
              <a:rPr lang="en-US" sz="2400" dirty="0" err="1"/>
              <a:t>menghasilkan</a:t>
            </a:r>
            <a:r>
              <a:rPr lang="en-US" sz="2400" dirty="0"/>
              <a:t> </a:t>
            </a:r>
            <a:r>
              <a:rPr lang="en-US" sz="2400" dirty="0" err="1"/>
              <a:t>gambaran</a:t>
            </a:r>
            <a:r>
              <a:rPr lang="en-US" sz="2400" dirty="0"/>
              <a:t> </a:t>
            </a:r>
            <a:r>
              <a:rPr lang="en-US" sz="2400" dirty="0" err="1"/>
              <a:t>luas</a:t>
            </a:r>
            <a:r>
              <a:rPr lang="en-US" sz="2400" dirty="0"/>
              <a:t> </a:t>
            </a:r>
            <a:r>
              <a:rPr lang="en-US" sz="2400" dirty="0" err="1"/>
              <a:t>tentang</a:t>
            </a:r>
            <a:r>
              <a:rPr lang="en-US" sz="2400" dirty="0"/>
              <a:t> </a:t>
            </a:r>
            <a:r>
              <a:rPr lang="en-US" sz="2400" dirty="0" err="1"/>
              <a:t>sejumlah</a:t>
            </a:r>
            <a:r>
              <a:rPr lang="en-US" sz="2400" dirty="0"/>
              <a:t> </a:t>
            </a:r>
            <a:r>
              <a:rPr lang="en-US" sz="2400" dirty="0" err="1"/>
              <a:t>ajang,situasi</a:t>
            </a:r>
            <a:r>
              <a:rPr lang="en-US" sz="2400" dirty="0"/>
              <a:t>/ </a:t>
            </a:r>
            <a:endParaRPr lang="id-ID" sz="2400" dirty="0" smtClean="0"/>
          </a:p>
          <a:p>
            <a:pPr marL="0" indent="0">
              <a:buNone/>
            </a:pPr>
            <a:r>
              <a:rPr lang="id-ID" sz="2400" dirty="0"/>
              <a:t> </a:t>
            </a:r>
            <a:r>
              <a:rPr lang="id-ID" sz="2400" dirty="0" smtClean="0"/>
              <a:t>   </a:t>
            </a:r>
            <a:r>
              <a:rPr lang="en-US" sz="2400" dirty="0" smtClean="0"/>
              <a:t>orang</a:t>
            </a:r>
            <a:r>
              <a:rPr lang="en-US" sz="2400" dirty="0"/>
              <a:t>. </a:t>
            </a:r>
            <a:endParaRPr lang="id-ID" sz="2400" dirty="0" smtClean="0"/>
          </a:p>
          <a:p>
            <a:pPr marL="0" indent="0">
              <a:buNone/>
            </a:pPr>
            <a:r>
              <a:rPr lang="id-ID" sz="2400" dirty="0" smtClean="0"/>
              <a:t>Me</a:t>
            </a:r>
            <a:r>
              <a:rPr lang="en-US" sz="2400" dirty="0" err="1" smtClean="0"/>
              <a:t>nurut</a:t>
            </a:r>
            <a:r>
              <a:rPr lang="en-US" sz="2400" dirty="0" smtClean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orang yang </a:t>
            </a:r>
            <a:r>
              <a:rPr lang="en-US" sz="2400" dirty="0" err="1" smtClean="0"/>
              <a:t>diwawancarai</a:t>
            </a:r>
            <a:r>
              <a:rPr lang="id-ID" sz="2400" dirty="0" smtClean="0"/>
              <a:t>, </a:t>
            </a:r>
            <a:r>
              <a:rPr lang="en-US" sz="2400" dirty="0" smtClean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dibedakan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wawancara</a:t>
            </a:r>
            <a:r>
              <a:rPr lang="en-US" sz="2400" dirty="0"/>
              <a:t> </a:t>
            </a:r>
            <a:r>
              <a:rPr lang="en-US" sz="2400" dirty="0" err="1"/>
              <a:t>perorangan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wawancara</a:t>
            </a:r>
            <a:r>
              <a:rPr lang="en-US" sz="2400" dirty="0"/>
              <a:t> </a:t>
            </a:r>
            <a:r>
              <a:rPr lang="en-US" sz="2400" dirty="0" err="1"/>
              <a:t>kelompok</a:t>
            </a:r>
            <a:r>
              <a:rPr lang="en-US" sz="2400" dirty="0" smtClean="0"/>
              <a:t>.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Met</a:t>
            </a:r>
            <a:r>
              <a:rPr lang="id-ID" sz="2400" dirty="0" smtClean="0"/>
              <a:t>o</a:t>
            </a:r>
            <a:r>
              <a:rPr lang="en-US" sz="2400" dirty="0" smtClean="0"/>
              <a:t>de </a:t>
            </a:r>
            <a:r>
              <a:rPr lang="en-US" sz="2400" dirty="0" err="1"/>
              <a:t>wawancara</a:t>
            </a:r>
            <a:r>
              <a:rPr lang="en-US" sz="2400" dirty="0"/>
              <a:t> </a:t>
            </a:r>
            <a:r>
              <a:rPr lang="en-US" sz="2400" dirty="0" err="1"/>
              <a:t>mendalam</a:t>
            </a:r>
            <a:r>
              <a:rPr lang="en-US" sz="2400" dirty="0"/>
              <a:t> </a:t>
            </a:r>
            <a:r>
              <a:rPr lang="en-US" sz="2400" dirty="0" err="1"/>
              <a:t>mengandung</a:t>
            </a:r>
            <a:r>
              <a:rPr lang="en-US" sz="2400" dirty="0"/>
              <a:t> </a:t>
            </a:r>
            <a:r>
              <a:rPr lang="en-US" sz="2400" dirty="0" err="1"/>
              <a:t>sejumlah</a:t>
            </a:r>
            <a:r>
              <a:rPr lang="en-US" sz="2400" dirty="0"/>
              <a:t> </a:t>
            </a:r>
            <a:r>
              <a:rPr lang="en-US" sz="2400" dirty="0" err="1"/>
              <a:t>kelemahan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 :</a:t>
            </a:r>
            <a:br>
              <a:rPr lang="en-US" sz="2400" dirty="0"/>
            </a:br>
            <a:r>
              <a:rPr lang="en-US" sz="2400" dirty="0"/>
              <a:t>a. </a:t>
            </a:r>
            <a:r>
              <a:rPr lang="en-US" sz="2400" dirty="0" err="1"/>
              <a:t>kemungkinan</a:t>
            </a:r>
            <a:r>
              <a:rPr lang="en-US" sz="2400" dirty="0"/>
              <a:t> </a:t>
            </a:r>
            <a:r>
              <a:rPr lang="en-US" sz="2400" dirty="0" err="1"/>
              <a:t>pemalsuan</a:t>
            </a:r>
            <a:r>
              <a:rPr lang="en-US" sz="2400" dirty="0"/>
              <a:t>, </a:t>
            </a:r>
            <a:r>
              <a:rPr lang="en-US" sz="2400" dirty="0" err="1"/>
              <a:t>penipuan</a:t>
            </a:r>
            <a:r>
              <a:rPr lang="en-US" sz="2400" dirty="0"/>
              <a:t>, </a:t>
            </a:r>
            <a:r>
              <a:rPr lang="en-US" sz="2400" dirty="0" err="1"/>
              <a:t>pelebih</a:t>
            </a:r>
            <a:r>
              <a:rPr lang="en-US" sz="2400" dirty="0"/>
              <a:t> </a:t>
            </a:r>
            <a:r>
              <a:rPr lang="en-US" sz="2400" dirty="0" err="1"/>
              <a:t>lebihan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br>
              <a:rPr lang="en-US" sz="2400" dirty="0"/>
            </a:br>
            <a:r>
              <a:rPr lang="en-US" sz="2400" dirty="0"/>
              <a:t>    </a:t>
            </a:r>
            <a:r>
              <a:rPr lang="en-US" sz="2400" dirty="0" err="1"/>
              <a:t>penyimpangan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b. orang </a:t>
            </a:r>
            <a:r>
              <a:rPr lang="en-US" sz="2400" dirty="0" err="1"/>
              <a:t>mengatakan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 smtClean="0"/>
              <a:t>melakukan</a:t>
            </a:r>
            <a:r>
              <a:rPr lang="en-US" sz="2400" dirty="0" smtClean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berbeda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situasi</a:t>
            </a:r>
            <a:r>
              <a:rPr lang="en-US" sz="2400" dirty="0"/>
              <a:t> </a:t>
            </a:r>
            <a:br>
              <a:rPr lang="en-US" sz="2400" dirty="0"/>
            </a:br>
            <a:r>
              <a:rPr lang="en-US" sz="2400" dirty="0"/>
              <a:t>    </a:t>
            </a:r>
            <a:r>
              <a:rPr lang="en-US" sz="2400" dirty="0" err="1"/>
              <a:t>berbeda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err="1"/>
              <a:t>c.ada</a:t>
            </a:r>
            <a:r>
              <a:rPr lang="en-US" sz="2400" dirty="0"/>
              <a:t> </a:t>
            </a:r>
            <a:r>
              <a:rPr lang="en-US" sz="2400" dirty="0" err="1"/>
              <a:t>peluang</a:t>
            </a:r>
            <a:r>
              <a:rPr lang="en-US" sz="2400" dirty="0"/>
              <a:t> </a:t>
            </a:r>
            <a:r>
              <a:rPr lang="en-US" sz="2400" dirty="0" err="1"/>
              <a:t>terjauhkan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konteks</a:t>
            </a:r>
            <a:r>
              <a:rPr lang="en-US" sz="2400" dirty="0"/>
              <a:t>.</a:t>
            </a:r>
            <a:endParaRPr lang="id-ID" sz="2400" dirty="0"/>
          </a:p>
        </p:txBody>
      </p:sp>
    </p:spTree>
    <p:extLst>
      <p:ext uri="{BB962C8B-B14F-4D97-AF65-F5344CB8AC3E}">
        <p14:creationId xmlns="" xmlns:p14="http://schemas.microsoft.com/office/powerpoint/2010/main" val="3683533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err="1"/>
              <a:t>Wawancara</a:t>
            </a:r>
            <a:r>
              <a:rPr lang="en-US" sz="2400" dirty="0"/>
              <a:t> </a:t>
            </a:r>
            <a:r>
              <a:rPr lang="en-US" sz="2400" dirty="0" err="1"/>
              <a:t>mendalam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mengikuti</a:t>
            </a:r>
            <a:r>
              <a:rPr lang="en-US" sz="2400" dirty="0"/>
              <a:t> </a:t>
            </a:r>
            <a:r>
              <a:rPr lang="en-US" sz="2400" dirty="0" err="1"/>
              <a:t>tahapan</a:t>
            </a:r>
            <a:r>
              <a:rPr lang="en-US" sz="2400" dirty="0"/>
              <a:t> –</a:t>
            </a:r>
            <a:r>
              <a:rPr lang="en-US" sz="2400" dirty="0" err="1"/>
              <a:t>tahapan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 :</a:t>
            </a:r>
            <a:br>
              <a:rPr lang="en-US" sz="2400" dirty="0"/>
            </a:br>
            <a:r>
              <a:rPr lang="en-US" sz="2400" dirty="0"/>
              <a:t>a. </a:t>
            </a:r>
            <a:r>
              <a:rPr lang="en-US" sz="2400" dirty="0" err="1"/>
              <a:t>Menyusun</a:t>
            </a:r>
            <a:r>
              <a:rPr lang="en-US" sz="2400" dirty="0"/>
              <a:t> </a:t>
            </a:r>
            <a:r>
              <a:rPr lang="en-US" sz="2400" b="1" dirty="0" err="1"/>
              <a:t>pedoman</a:t>
            </a:r>
            <a:r>
              <a:rPr lang="en-US" sz="2400" b="1" dirty="0"/>
              <a:t> </a:t>
            </a:r>
            <a:r>
              <a:rPr lang="en-US" sz="2400" b="1" dirty="0" err="1"/>
              <a:t>pertanyaan</a:t>
            </a:r>
            <a:r>
              <a:rPr lang="en-US" sz="2400" b="1" dirty="0"/>
              <a:t> </a:t>
            </a:r>
            <a:r>
              <a:rPr lang="en-US" sz="2400" dirty="0"/>
              <a:t>: </a:t>
            </a:r>
            <a:r>
              <a:rPr lang="en-US" sz="2400" dirty="0" err="1"/>
              <a:t>pedoman</a:t>
            </a:r>
            <a:r>
              <a:rPr lang="en-US" sz="2400" dirty="0"/>
              <a:t> </a:t>
            </a:r>
            <a:r>
              <a:rPr lang="en-US" sz="2400" dirty="0" err="1"/>
              <a:t>pertanyaan</a:t>
            </a:r>
            <a:r>
              <a:rPr lang="en-US" sz="2400" dirty="0"/>
              <a:t> </a:t>
            </a:r>
            <a:endParaRPr lang="id-ID" sz="2400" dirty="0" smtClean="0"/>
          </a:p>
          <a:p>
            <a:pPr marL="0" indent="0">
              <a:buNone/>
            </a:pPr>
            <a:r>
              <a:rPr lang="id-ID" sz="2400" dirty="0"/>
              <a:t> </a:t>
            </a:r>
            <a:r>
              <a:rPr lang="id-ID" sz="2400" dirty="0" smtClean="0"/>
              <a:t>   </a:t>
            </a:r>
            <a:r>
              <a:rPr lang="en-US" sz="2400" dirty="0" err="1" smtClean="0"/>
              <a:t>bukanlah</a:t>
            </a:r>
            <a:r>
              <a:rPr lang="id-ID" sz="2400" dirty="0" smtClean="0"/>
              <a:t> </a:t>
            </a:r>
            <a:r>
              <a:rPr lang="en-US" sz="2400" dirty="0" err="1" smtClean="0"/>
              <a:t>daftar</a:t>
            </a:r>
            <a:r>
              <a:rPr lang="en-US" sz="2400" dirty="0" smtClean="0"/>
              <a:t> </a:t>
            </a:r>
            <a:r>
              <a:rPr lang="en-US" sz="2400" dirty="0" err="1"/>
              <a:t>terstruktur</a:t>
            </a:r>
            <a:r>
              <a:rPr lang="en-US" sz="2400" dirty="0"/>
              <a:t>, </a:t>
            </a:r>
            <a:r>
              <a:rPr lang="en-US" sz="2400" dirty="0" err="1"/>
              <a:t>melainkan</a:t>
            </a:r>
            <a:r>
              <a:rPr lang="en-US" sz="2400" dirty="0"/>
              <a:t> </a:t>
            </a:r>
            <a:r>
              <a:rPr lang="en-US" sz="2400" dirty="0" err="1"/>
              <a:t>daftar</a:t>
            </a:r>
            <a:r>
              <a:rPr lang="en-US" sz="2400" dirty="0"/>
              <a:t> </a:t>
            </a:r>
            <a:r>
              <a:rPr lang="en-US" sz="2400" dirty="0" err="1"/>
              <a:t>aspek-aspek</a:t>
            </a:r>
            <a:r>
              <a:rPr lang="en-US" sz="2400" dirty="0"/>
              <a:t> </a:t>
            </a:r>
            <a:endParaRPr lang="id-ID" sz="2400" dirty="0" smtClean="0"/>
          </a:p>
          <a:p>
            <a:pPr marL="0" indent="0">
              <a:buNone/>
            </a:pPr>
            <a:r>
              <a:rPr lang="id-ID" sz="2400" dirty="0"/>
              <a:t> </a:t>
            </a:r>
            <a:r>
              <a:rPr lang="id-ID" sz="2400" dirty="0" smtClean="0"/>
              <a:t>   </a:t>
            </a:r>
            <a:r>
              <a:rPr lang="en-US" sz="2400" dirty="0" smtClean="0"/>
              <a:t>yang </a:t>
            </a:r>
            <a:r>
              <a:rPr lang="en-US" sz="2400" dirty="0" err="1"/>
              <a:t>hendak</a:t>
            </a:r>
            <a:r>
              <a:rPr lang="en-US" sz="2400" dirty="0"/>
              <a:t> </a:t>
            </a:r>
            <a:r>
              <a:rPr lang="en-US" sz="2400" dirty="0" err="1" smtClean="0"/>
              <a:t>digali</a:t>
            </a:r>
            <a:r>
              <a:rPr lang="en-US" sz="2400" dirty="0" smtClean="0"/>
              <a:t> 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responden</a:t>
            </a:r>
            <a:r>
              <a:rPr lang="en-US" sz="2400" dirty="0"/>
              <a:t>/</a:t>
            </a:r>
            <a:r>
              <a:rPr lang="en-US" sz="2400" dirty="0" err="1"/>
              <a:t>informan</a:t>
            </a:r>
            <a:r>
              <a:rPr lang="en-US" sz="2400" dirty="0"/>
              <a:t>. </a:t>
            </a:r>
            <a:r>
              <a:rPr lang="en-US" sz="2400" dirty="0" err="1"/>
              <a:t>Syaratnya</a:t>
            </a:r>
            <a:r>
              <a:rPr lang="en-US" sz="2400" dirty="0"/>
              <a:t> </a:t>
            </a:r>
            <a:r>
              <a:rPr lang="id-ID" sz="2400" dirty="0" smtClean="0"/>
              <a:t> </a:t>
            </a:r>
          </a:p>
          <a:p>
            <a:pPr marL="0" indent="0">
              <a:buNone/>
            </a:pPr>
            <a:r>
              <a:rPr lang="id-ID" sz="2400" dirty="0"/>
              <a:t> </a:t>
            </a:r>
            <a:r>
              <a:rPr lang="id-ID" sz="2400" dirty="0" smtClean="0"/>
              <a:t>   ti</a:t>
            </a:r>
            <a:r>
              <a:rPr lang="en-US" sz="2400" dirty="0" err="1" smtClean="0"/>
              <a:t>neliti</a:t>
            </a:r>
            <a:r>
              <a:rPr lang="en-US" sz="2400" dirty="0" smtClean="0"/>
              <a:t>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 smtClean="0"/>
              <a:t>memiliki</a:t>
            </a:r>
            <a:r>
              <a:rPr lang="en-US" sz="2400" dirty="0" smtClean="0"/>
              <a:t> </a:t>
            </a:r>
            <a:r>
              <a:rPr lang="en-US" sz="2400" dirty="0" err="1" smtClean="0"/>
              <a:t>pengetahuan</a:t>
            </a:r>
            <a:r>
              <a:rPr lang="en-US" sz="2400" dirty="0" smtClean="0"/>
              <a:t> </a:t>
            </a:r>
            <a:r>
              <a:rPr lang="en-US" sz="2400" dirty="0" err="1"/>
              <a:t>awal</a:t>
            </a:r>
            <a:r>
              <a:rPr lang="en-US" sz="2400" dirty="0"/>
              <a:t> </a:t>
            </a:r>
            <a:r>
              <a:rPr lang="en-US" sz="2400" dirty="0" err="1"/>
              <a:t>tentang</a:t>
            </a:r>
            <a:r>
              <a:rPr lang="en-US" sz="2400" dirty="0"/>
              <a:t> </a:t>
            </a:r>
            <a:r>
              <a:rPr lang="en-US" sz="2400" dirty="0" err="1"/>
              <a:t>topik</a:t>
            </a:r>
            <a:r>
              <a:rPr lang="en-US" sz="2400" dirty="0"/>
              <a:t> </a:t>
            </a:r>
            <a:endParaRPr lang="id-ID" sz="2400" dirty="0" smtClean="0"/>
          </a:p>
          <a:p>
            <a:pPr marL="0" indent="0">
              <a:buNone/>
            </a:pPr>
            <a:r>
              <a:rPr lang="id-ID" sz="2400" dirty="0"/>
              <a:t> </a:t>
            </a:r>
            <a:r>
              <a:rPr lang="id-ID" sz="2400" dirty="0" smtClean="0"/>
              <a:t>    </a:t>
            </a:r>
            <a:r>
              <a:rPr lang="en-US" sz="2400" dirty="0" err="1" smtClean="0"/>
              <a:t>wawancara</a:t>
            </a:r>
            <a:r>
              <a:rPr lang="en-US" sz="2400" dirty="0" smtClean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tineliti</a:t>
            </a:r>
            <a:r>
              <a:rPr lang="en-US" sz="2400" dirty="0"/>
              <a:t> yang </a:t>
            </a:r>
            <a:r>
              <a:rPr lang="id-ID" sz="2400" dirty="0" smtClean="0"/>
              <a:t> </a:t>
            </a:r>
            <a:r>
              <a:rPr lang="en-US" sz="2400" dirty="0" err="1" smtClean="0"/>
              <a:t>hendak</a:t>
            </a:r>
            <a:r>
              <a:rPr lang="en-US" sz="2400" dirty="0" smtClean="0"/>
              <a:t> </a:t>
            </a:r>
            <a:r>
              <a:rPr lang="en-US" sz="2400" dirty="0" err="1"/>
              <a:t>diwawancarai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b. </a:t>
            </a:r>
            <a:r>
              <a:rPr lang="en-US" sz="2400" b="1" dirty="0" err="1"/>
              <a:t>Memulai</a:t>
            </a:r>
            <a:r>
              <a:rPr lang="en-US" sz="2400" b="1" dirty="0"/>
              <a:t> </a:t>
            </a:r>
            <a:r>
              <a:rPr lang="en-US" sz="2400" b="1" dirty="0" err="1"/>
              <a:t>wawancara</a:t>
            </a:r>
            <a:r>
              <a:rPr lang="en-US" sz="2400" b="1" dirty="0"/>
              <a:t>:</a:t>
            </a:r>
            <a:r>
              <a:rPr lang="en-US" sz="2400" dirty="0"/>
              <a:t> </a:t>
            </a:r>
            <a:r>
              <a:rPr lang="en-US" sz="2400" dirty="0" err="1"/>
              <a:t>membangun</a:t>
            </a:r>
            <a:r>
              <a:rPr lang="en-US" sz="2400" dirty="0"/>
              <a:t> </a:t>
            </a:r>
            <a:r>
              <a:rPr lang="en-US" sz="2400" dirty="0" err="1" smtClean="0"/>
              <a:t>rapot</a:t>
            </a:r>
            <a:r>
              <a:rPr lang="en-US" sz="2400" dirty="0" smtClean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endParaRPr lang="id-ID" sz="2400" dirty="0" smtClean="0"/>
          </a:p>
          <a:p>
            <a:pPr marL="0" indent="0">
              <a:buNone/>
            </a:pPr>
            <a:r>
              <a:rPr lang="id-ID" sz="2400" dirty="0"/>
              <a:t> </a:t>
            </a:r>
            <a:r>
              <a:rPr lang="id-ID" sz="2400" dirty="0" smtClean="0"/>
              <a:t>    </a:t>
            </a:r>
            <a:r>
              <a:rPr lang="en-US" sz="2400" dirty="0" err="1" smtClean="0"/>
              <a:t>mengajukan</a:t>
            </a:r>
            <a:r>
              <a:rPr lang="en-US" sz="2400" dirty="0" smtClean="0"/>
              <a:t> </a:t>
            </a:r>
            <a:r>
              <a:rPr lang="en-US" sz="2400" dirty="0" err="1" smtClean="0"/>
              <a:t>pertanyaan</a:t>
            </a:r>
            <a:r>
              <a:rPr lang="en-US" sz="2400" dirty="0" smtClean="0"/>
              <a:t> </a:t>
            </a:r>
            <a:r>
              <a:rPr lang="en-US" sz="2400" dirty="0" err="1"/>
              <a:t>umum</a:t>
            </a:r>
            <a:r>
              <a:rPr lang="en-US" sz="2400" dirty="0"/>
              <a:t> </a:t>
            </a:r>
            <a:r>
              <a:rPr lang="en-US" sz="2400" dirty="0" err="1"/>
              <a:t>saja</a:t>
            </a:r>
            <a:r>
              <a:rPr lang="en-US" sz="2400" dirty="0"/>
              <a:t>. Agar </a:t>
            </a:r>
            <a:r>
              <a:rPr lang="en-US" sz="2400" dirty="0" err="1" smtClean="0"/>
              <a:t>responden</a:t>
            </a:r>
            <a:r>
              <a:rPr lang="en-US" sz="2400" dirty="0" smtClean="0"/>
              <a:t>/</a:t>
            </a:r>
            <a:r>
              <a:rPr lang="id-ID" sz="2400" dirty="0" smtClean="0"/>
              <a:t>  </a:t>
            </a:r>
          </a:p>
          <a:p>
            <a:pPr marL="0" indent="0">
              <a:buNone/>
            </a:pPr>
            <a:r>
              <a:rPr lang="id-ID" sz="2400" dirty="0"/>
              <a:t> </a:t>
            </a:r>
            <a:r>
              <a:rPr lang="id-ID" sz="2400" dirty="0" smtClean="0"/>
              <a:t>     i</a:t>
            </a:r>
            <a:r>
              <a:rPr lang="en-US" sz="2400" dirty="0" err="1" smtClean="0"/>
              <a:t>nforman</a:t>
            </a:r>
            <a:r>
              <a:rPr lang="en-US" sz="2400" dirty="0" smtClean="0"/>
              <a:t> </a:t>
            </a:r>
            <a:r>
              <a:rPr lang="en-US" sz="2400" dirty="0" err="1"/>
              <a:t>terbuka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 smtClean="0"/>
              <a:t>ditempuh</a:t>
            </a:r>
            <a:r>
              <a:rPr lang="en-US" sz="2400" dirty="0" smtClean="0"/>
              <a:t> </a:t>
            </a:r>
            <a:r>
              <a:rPr lang="en-US" sz="2400" dirty="0" err="1"/>
              <a:t>cara-cara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 :</a:t>
            </a:r>
            <a:br>
              <a:rPr lang="en-US" sz="2400" dirty="0"/>
            </a:br>
            <a:r>
              <a:rPr lang="en-US" sz="2400" dirty="0"/>
              <a:t>    1). </a:t>
            </a:r>
            <a:r>
              <a:rPr lang="en-US" sz="2400" dirty="0" err="1"/>
              <a:t>ajukan</a:t>
            </a:r>
            <a:r>
              <a:rPr lang="en-US" sz="2400" dirty="0"/>
              <a:t> </a:t>
            </a:r>
            <a:r>
              <a:rPr lang="en-US" sz="2400" dirty="0" err="1"/>
              <a:t>pertanyaan</a:t>
            </a:r>
            <a:r>
              <a:rPr lang="en-US" sz="2400" dirty="0"/>
              <a:t> </a:t>
            </a:r>
            <a:r>
              <a:rPr lang="en-US" sz="2400" dirty="0" err="1"/>
              <a:t>deskriptif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    2). </a:t>
            </a:r>
            <a:r>
              <a:rPr lang="en-US" sz="2400" dirty="0" err="1"/>
              <a:t>minta</a:t>
            </a:r>
            <a:r>
              <a:rPr lang="en-US" sz="2400" dirty="0"/>
              <a:t> </a:t>
            </a:r>
            <a:r>
              <a:rPr lang="en-US" sz="2400" dirty="0" err="1"/>
              <a:t>tineliti</a:t>
            </a:r>
            <a:r>
              <a:rPr lang="en-US" sz="2400" dirty="0"/>
              <a:t> </a:t>
            </a:r>
            <a:r>
              <a:rPr lang="en-US" sz="2400" dirty="0" err="1"/>
              <a:t>menuliskan</a:t>
            </a:r>
            <a:r>
              <a:rPr lang="en-US" sz="2400" dirty="0"/>
              <a:t> </a:t>
            </a:r>
            <a:r>
              <a:rPr lang="en-US" sz="2400" dirty="0" err="1"/>
              <a:t>kisah</a:t>
            </a:r>
            <a:r>
              <a:rPr lang="en-US" sz="2400" dirty="0"/>
              <a:t>/</a:t>
            </a:r>
            <a:r>
              <a:rPr lang="en-US" sz="2400" dirty="0" err="1"/>
              <a:t>riwayat</a:t>
            </a:r>
            <a:r>
              <a:rPr lang="en-US" sz="2400" dirty="0"/>
              <a:t> </a:t>
            </a:r>
            <a:r>
              <a:rPr lang="en-US" sz="2400" dirty="0" err="1"/>
              <a:t>hidupnya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    3). </a:t>
            </a:r>
            <a:r>
              <a:rPr lang="en-US" sz="2400" dirty="0" err="1"/>
              <a:t>minta</a:t>
            </a:r>
            <a:r>
              <a:rPr lang="en-US" sz="2400" dirty="0"/>
              <a:t> </a:t>
            </a:r>
            <a:r>
              <a:rPr lang="en-US" sz="2400" dirty="0" err="1"/>
              <a:t>tineliti</a:t>
            </a:r>
            <a:r>
              <a:rPr lang="en-US" sz="2400" dirty="0"/>
              <a:t> </a:t>
            </a:r>
            <a:r>
              <a:rPr lang="en-US" sz="2400" dirty="0" err="1"/>
              <a:t>membuat</a:t>
            </a:r>
            <a:r>
              <a:rPr lang="en-US" sz="2400" dirty="0"/>
              <a:t> </a:t>
            </a:r>
            <a:r>
              <a:rPr lang="en-US" sz="2400" dirty="0" err="1"/>
              <a:t>catatan</a:t>
            </a:r>
            <a:r>
              <a:rPr lang="en-US" sz="2400" dirty="0"/>
              <a:t> </a:t>
            </a:r>
            <a:r>
              <a:rPr lang="en-US" sz="2400" dirty="0" err="1"/>
              <a:t>kegiatan</a:t>
            </a:r>
            <a:r>
              <a:rPr lang="en-US" sz="2400" dirty="0"/>
              <a:t> </a:t>
            </a:r>
            <a:r>
              <a:rPr lang="en-US" sz="2400" dirty="0" err="1"/>
              <a:t>harian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    4). </a:t>
            </a:r>
            <a:r>
              <a:rPr lang="en-US" sz="2400" dirty="0" err="1"/>
              <a:t>merujuk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dokumen</a:t>
            </a:r>
            <a:r>
              <a:rPr lang="en-US" sz="2400" dirty="0"/>
              <a:t> </a:t>
            </a:r>
            <a:r>
              <a:rPr lang="en-US" sz="2400" dirty="0" err="1"/>
              <a:t>pribadi</a:t>
            </a:r>
            <a:r>
              <a:rPr lang="en-US" sz="2400" dirty="0"/>
              <a:t> </a:t>
            </a:r>
            <a:r>
              <a:rPr lang="id-ID" sz="2400" dirty="0" smtClean="0"/>
              <a:t>ti</a:t>
            </a:r>
            <a:r>
              <a:rPr lang="en-US" sz="2400" dirty="0" err="1" smtClean="0"/>
              <a:t>neliti</a:t>
            </a:r>
            <a:r>
              <a:rPr lang="en-US" sz="2400" dirty="0"/>
              <a:t>.</a:t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id-ID" sz="2400" dirty="0"/>
          </a:p>
        </p:txBody>
      </p:sp>
    </p:spTree>
    <p:extLst>
      <p:ext uri="{BB962C8B-B14F-4D97-AF65-F5344CB8AC3E}">
        <p14:creationId xmlns="" xmlns:p14="http://schemas.microsoft.com/office/powerpoint/2010/main" val="3394199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800" dirty="0"/>
              <a:t>c. </a:t>
            </a:r>
            <a:r>
              <a:rPr lang="en-US" sz="2800" b="1" dirty="0" err="1"/>
              <a:t>Membangun</a:t>
            </a:r>
            <a:r>
              <a:rPr lang="en-US" sz="2800" b="1" dirty="0"/>
              <a:t> </a:t>
            </a:r>
            <a:r>
              <a:rPr lang="en-US" sz="2800" b="1" dirty="0" err="1"/>
              <a:t>situasi</a:t>
            </a:r>
            <a:r>
              <a:rPr lang="en-US" sz="2800" b="1" dirty="0"/>
              <a:t> </a:t>
            </a:r>
            <a:r>
              <a:rPr lang="en-US" sz="2800" b="1" dirty="0" err="1"/>
              <a:t>wawancara</a:t>
            </a:r>
            <a:r>
              <a:rPr lang="en-US" sz="2800" b="1" dirty="0"/>
              <a:t> </a:t>
            </a:r>
            <a:r>
              <a:rPr lang="en-US" sz="2800" dirty="0"/>
              <a:t>: </a:t>
            </a:r>
            <a:r>
              <a:rPr lang="en-US" sz="2800" dirty="0" err="1"/>
              <a:t>semakin</a:t>
            </a:r>
            <a:r>
              <a:rPr lang="en-US" sz="2800" dirty="0"/>
              <a:t> formal </a:t>
            </a:r>
            <a:r>
              <a:rPr lang="en-US" sz="2800" dirty="0" err="1"/>
              <a:t>wawancara</a:t>
            </a:r>
            <a:r>
              <a:rPr lang="en-US" sz="2800" dirty="0"/>
              <a:t> </a:t>
            </a:r>
            <a:r>
              <a:rPr lang="en-US" sz="2800" dirty="0" err="1"/>
              <a:t>maka</a:t>
            </a:r>
            <a:r>
              <a:rPr lang="en-US" sz="2800" dirty="0"/>
              <a:t>   </a:t>
            </a:r>
            <a:br>
              <a:rPr lang="en-US" sz="2800" dirty="0"/>
            </a:br>
            <a:r>
              <a:rPr lang="en-US" sz="2800" dirty="0"/>
              <a:t>    </a:t>
            </a:r>
            <a:r>
              <a:rPr lang="en-US" sz="2800" dirty="0" err="1"/>
              <a:t>semakin</a:t>
            </a:r>
            <a:r>
              <a:rPr lang="en-US" sz="2800" dirty="0"/>
              <a:t> </a:t>
            </a:r>
            <a:r>
              <a:rPr lang="en-US" sz="2800" dirty="0" err="1"/>
              <a:t>tinggi</a:t>
            </a:r>
            <a:r>
              <a:rPr lang="en-US" sz="2800" dirty="0"/>
              <a:t> </a:t>
            </a:r>
            <a:r>
              <a:rPr lang="en-US" sz="2800" dirty="0" err="1"/>
              <a:t>derajat</a:t>
            </a:r>
            <a:r>
              <a:rPr lang="en-US" sz="2800" dirty="0"/>
              <a:t> </a:t>
            </a:r>
            <a:r>
              <a:rPr lang="en-US" sz="2800" dirty="0" err="1"/>
              <a:t>keumuman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, </a:t>
            </a:r>
            <a:r>
              <a:rPr lang="en-US" sz="2800" dirty="0" err="1"/>
              <a:t>sebaliknya</a:t>
            </a:r>
            <a:r>
              <a:rPr lang="en-US" sz="2800" dirty="0"/>
              <a:t> </a:t>
            </a:r>
            <a:r>
              <a:rPr lang="en-US" sz="2800" dirty="0" err="1"/>
              <a:t>semakin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    informal </a:t>
            </a:r>
            <a:r>
              <a:rPr lang="en-US" sz="2800" dirty="0" err="1"/>
              <a:t>wawancara</a:t>
            </a:r>
            <a:r>
              <a:rPr lang="en-US" sz="2800" dirty="0"/>
              <a:t> </a:t>
            </a:r>
            <a:r>
              <a:rPr lang="en-US" sz="2800" dirty="0" err="1"/>
              <a:t>maka</a:t>
            </a:r>
            <a:r>
              <a:rPr lang="en-US" sz="2800" dirty="0"/>
              <a:t> </a:t>
            </a:r>
            <a:r>
              <a:rPr lang="en-US" sz="2800" dirty="0" err="1"/>
              <a:t>semakin</a:t>
            </a:r>
            <a:r>
              <a:rPr lang="en-US" sz="2800" dirty="0"/>
              <a:t> </a:t>
            </a:r>
            <a:r>
              <a:rPr lang="en-US" sz="2800" dirty="0" err="1"/>
              <a:t>pribadi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. </a:t>
            </a:r>
            <a:r>
              <a:rPr lang="en-US" sz="2800" dirty="0" err="1"/>
              <a:t>Berdasarkan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    </a:t>
            </a:r>
            <a:r>
              <a:rPr lang="en-US" sz="2800" dirty="0" err="1"/>
              <a:t>derajat</a:t>
            </a:r>
            <a:r>
              <a:rPr lang="en-US" sz="2800" dirty="0"/>
              <a:t> </a:t>
            </a:r>
            <a:r>
              <a:rPr lang="en-US" sz="2800" dirty="0" err="1"/>
              <a:t>keumumannya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dibedakan</a:t>
            </a:r>
            <a:r>
              <a:rPr lang="en-US" sz="2800" dirty="0"/>
              <a:t> </a:t>
            </a:r>
            <a:r>
              <a:rPr lang="en-US" sz="2800" dirty="0" err="1"/>
              <a:t>atas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    </a:t>
            </a:r>
            <a:r>
              <a:rPr lang="en-US" sz="2800" dirty="0" err="1"/>
              <a:t>umum</a:t>
            </a:r>
            <a:r>
              <a:rPr lang="en-US" sz="2800" dirty="0"/>
              <a:t>,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r>
              <a:rPr lang="en-US" sz="2800" dirty="0" err="1"/>
              <a:t>kepercayaan</a:t>
            </a:r>
            <a:r>
              <a:rPr lang="en-US" sz="2800" dirty="0"/>
              <a:t>,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r>
              <a:rPr lang="en-US" sz="2800" dirty="0" err="1"/>
              <a:t>rahasia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    </a:t>
            </a:r>
            <a:r>
              <a:rPr lang="en-US" sz="2800" dirty="0" err="1"/>
              <a:t>pribadi</a:t>
            </a:r>
            <a:r>
              <a:rPr lang="en-US" sz="2800" dirty="0"/>
              <a:t>.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terbangun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situasi</a:t>
            </a:r>
            <a:r>
              <a:rPr lang="en-US" sz="2800" dirty="0"/>
              <a:t> </a:t>
            </a:r>
            <a:r>
              <a:rPr lang="en-US" sz="2800" dirty="0" err="1"/>
              <a:t>wawancara</a:t>
            </a:r>
            <a:r>
              <a:rPr lang="en-US" sz="2800" dirty="0"/>
              <a:t> yang optimal </a:t>
            </a:r>
            <a:r>
              <a:rPr lang="id-ID" sz="2800" dirty="0" smtClean="0"/>
              <a:t>     </a:t>
            </a:r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</a:t>
            </a:r>
            <a:r>
              <a:rPr lang="en-US" sz="2800" dirty="0" err="1" smtClean="0"/>
              <a:t>maka</a:t>
            </a:r>
            <a:r>
              <a:rPr lang="id-ID" sz="2800" dirty="0"/>
              <a:t> </a:t>
            </a:r>
            <a:r>
              <a:rPr lang="id-ID" sz="2800" dirty="0" smtClean="0"/>
              <a:t> </a:t>
            </a:r>
            <a:r>
              <a:rPr lang="en-US" sz="2800" dirty="0" err="1" smtClean="0"/>
              <a:t>kaidah</a:t>
            </a:r>
            <a:r>
              <a:rPr lang="en-US" sz="2800" dirty="0" smtClean="0"/>
              <a:t> </a:t>
            </a:r>
            <a:r>
              <a:rPr lang="en-US" sz="2800" dirty="0" err="1"/>
              <a:t>berikut</a:t>
            </a:r>
            <a:r>
              <a:rPr lang="en-US" sz="2800" dirty="0"/>
              <a:t> </a:t>
            </a:r>
            <a:r>
              <a:rPr lang="en-US" sz="2800" dirty="0" err="1"/>
              <a:t>perlu</a:t>
            </a:r>
            <a:r>
              <a:rPr lang="en-US" sz="2800" dirty="0"/>
              <a:t> </a:t>
            </a:r>
            <a:r>
              <a:rPr lang="en-US" sz="2800" dirty="0" err="1"/>
              <a:t>diturut</a:t>
            </a:r>
            <a:r>
              <a:rPr lang="en-US" sz="2800" dirty="0"/>
              <a:t> :</a:t>
            </a:r>
            <a:br>
              <a:rPr lang="en-US" sz="2800" dirty="0"/>
            </a:br>
            <a:r>
              <a:rPr lang="en-US" sz="2800" dirty="0"/>
              <a:t>   1). </a:t>
            </a:r>
            <a:r>
              <a:rPr lang="en-US" sz="2800" dirty="0" err="1"/>
              <a:t>Peneliti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menghakimi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   2). </a:t>
            </a:r>
            <a:r>
              <a:rPr lang="en-US" sz="2800" dirty="0" err="1"/>
              <a:t>Biarkan</a:t>
            </a:r>
            <a:r>
              <a:rPr lang="en-US" sz="2800" dirty="0"/>
              <a:t> </a:t>
            </a:r>
            <a:r>
              <a:rPr lang="en-US" sz="2800" dirty="0" err="1"/>
              <a:t>tineliti</a:t>
            </a:r>
            <a:r>
              <a:rPr lang="en-US" sz="2800" dirty="0"/>
              <a:t> </a:t>
            </a:r>
            <a:r>
              <a:rPr lang="en-US" sz="2800" dirty="0" err="1"/>
              <a:t>bicara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   3). </a:t>
            </a:r>
            <a:r>
              <a:rPr lang="en-US" sz="2800" dirty="0" err="1"/>
              <a:t>Berikan</a:t>
            </a:r>
            <a:r>
              <a:rPr lang="en-US" sz="2800" dirty="0"/>
              <a:t> </a:t>
            </a:r>
            <a:r>
              <a:rPr lang="en-US" sz="2800" dirty="0" err="1"/>
              <a:t>perhatian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 smtClean="0"/>
              <a:t>tineliti</a:t>
            </a:r>
            <a:endParaRPr lang="id-ID" sz="2800" dirty="0" smtClean="0"/>
          </a:p>
          <a:p>
            <a:pPr marL="0" indent="0">
              <a:buNone/>
            </a:pP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d</a:t>
            </a:r>
            <a:r>
              <a:rPr lang="en-US" sz="2800" b="1" dirty="0"/>
              <a:t>. </a:t>
            </a:r>
            <a:r>
              <a:rPr lang="en-US" sz="2800" b="1" dirty="0" err="1"/>
              <a:t>Menggali</a:t>
            </a:r>
            <a:r>
              <a:rPr lang="en-US" sz="2800" b="1" dirty="0"/>
              <a:t> </a:t>
            </a:r>
            <a:r>
              <a:rPr lang="en-US" sz="2800" b="1" dirty="0" err="1"/>
              <a:t>informasi</a:t>
            </a:r>
            <a:r>
              <a:rPr lang="en-US" sz="2800" b="1" dirty="0"/>
              <a:t> </a:t>
            </a:r>
            <a:r>
              <a:rPr lang="en-US" sz="2800" b="1" dirty="0" err="1"/>
              <a:t>lebih</a:t>
            </a:r>
            <a:r>
              <a:rPr lang="en-US" sz="2800" b="1" dirty="0"/>
              <a:t> </a:t>
            </a:r>
            <a:r>
              <a:rPr lang="en-US" sz="2800" b="1" dirty="0" err="1"/>
              <a:t>jauh</a:t>
            </a:r>
            <a:r>
              <a:rPr lang="en-US" sz="2800" b="1" dirty="0"/>
              <a:t> </a:t>
            </a:r>
            <a:r>
              <a:rPr lang="en-US" sz="2800" b="1" dirty="0" err="1"/>
              <a:t>atau</a:t>
            </a:r>
            <a:r>
              <a:rPr lang="en-US" sz="2800" b="1" dirty="0"/>
              <a:t> probing </a:t>
            </a:r>
            <a:r>
              <a:rPr lang="en-US" sz="2800" dirty="0"/>
              <a:t>: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    </a:t>
            </a:r>
            <a:r>
              <a:rPr lang="en-US" sz="2800" dirty="0" err="1"/>
              <a:t>ditempuh</a:t>
            </a:r>
            <a:r>
              <a:rPr lang="en-US" sz="2800" dirty="0"/>
              <a:t> </a:t>
            </a:r>
            <a:r>
              <a:rPr lang="en-US" sz="2800" dirty="0" err="1"/>
              <a:t>cara-cara</a:t>
            </a:r>
            <a:r>
              <a:rPr lang="en-US" sz="2800" dirty="0"/>
              <a:t> </a:t>
            </a:r>
            <a:r>
              <a:rPr lang="en-US" sz="2800" dirty="0" err="1"/>
              <a:t>berikut</a:t>
            </a:r>
            <a:r>
              <a:rPr lang="en-US" sz="2800" dirty="0"/>
              <a:t> :</a:t>
            </a:r>
            <a:br>
              <a:rPr lang="en-US" sz="2800" dirty="0"/>
            </a:br>
            <a:r>
              <a:rPr lang="en-US" sz="2800" dirty="0"/>
              <a:t>    1). </a:t>
            </a:r>
            <a:r>
              <a:rPr lang="en-US" sz="2800" dirty="0" smtClean="0"/>
              <a:t>Mena</a:t>
            </a:r>
            <a:r>
              <a:rPr lang="id-ID" sz="2800" dirty="0" smtClean="0"/>
              <a:t>n</a:t>
            </a:r>
            <a:r>
              <a:rPr lang="en-US" sz="2800" dirty="0" err="1" smtClean="0"/>
              <a:t>yakan</a:t>
            </a:r>
            <a:r>
              <a:rPr lang="id-ID" sz="2800" dirty="0" smtClean="0"/>
              <a:t> dengan </a:t>
            </a:r>
            <a:r>
              <a:rPr lang="en-US" sz="2800" dirty="0" smtClean="0"/>
              <a:t> </a:t>
            </a:r>
            <a:r>
              <a:rPr lang="en-US" sz="2800" dirty="0" err="1"/>
              <a:t>pertanyaan</a:t>
            </a:r>
            <a:r>
              <a:rPr lang="en-US" sz="2800" dirty="0"/>
              <a:t> </a:t>
            </a:r>
            <a:r>
              <a:rPr lang="en-US" sz="2800" dirty="0" err="1"/>
              <a:t>spesifik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    2). </a:t>
            </a:r>
            <a:r>
              <a:rPr lang="en-US" sz="2800" dirty="0" err="1"/>
              <a:t>Mendorong</a:t>
            </a:r>
            <a:r>
              <a:rPr lang="en-US" sz="2800" dirty="0"/>
              <a:t> </a:t>
            </a:r>
            <a:r>
              <a:rPr lang="en-US" sz="2800" dirty="0" err="1"/>
              <a:t>responden</a:t>
            </a:r>
            <a:r>
              <a:rPr lang="en-US" sz="2800" dirty="0"/>
              <a:t>/ </a:t>
            </a:r>
            <a:r>
              <a:rPr lang="en-US" sz="2800" dirty="0" err="1"/>
              <a:t>informan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 smtClean="0"/>
              <a:t>menerangkan</a:t>
            </a:r>
            <a:r>
              <a:rPr lang="en-US" sz="2800" dirty="0" smtClean="0"/>
              <a:t> </a:t>
            </a:r>
            <a:r>
              <a:rPr lang="en-US" sz="2800" dirty="0" err="1"/>
              <a:t>rincian</a:t>
            </a:r>
            <a:r>
              <a:rPr lang="en-US" sz="2800" dirty="0"/>
              <a:t>  </a:t>
            </a:r>
            <a:br>
              <a:rPr lang="en-US" sz="2800" dirty="0"/>
            </a:br>
            <a:r>
              <a:rPr lang="en-US" sz="2800" dirty="0"/>
              <a:t>         </a:t>
            </a:r>
            <a:r>
              <a:rPr lang="en-US" sz="2800" dirty="0" err="1"/>
              <a:t>pengalaman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    3). </a:t>
            </a:r>
            <a:r>
              <a:rPr lang="en-US" sz="2800" dirty="0" err="1"/>
              <a:t>Meminta</a:t>
            </a:r>
            <a:r>
              <a:rPr lang="en-US" sz="2800" dirty="0"/>
              <a:t> </a:t>
            </a:r>
            <a:r>
              <a:rPr lang="en-US" sz="2800" dirty="0" err="1"/>
              <a:t>penjelasan</a:t>
            </a:r>
            <a:r>
              <a:rPr lang="en-US" sz="2800" dirty="0"/>
              <a:t> </a:t>
            </a:r>
            <a:r>
              <a:rPr lang="en-US" sz="2800" dirty="0" err="1"/>
              <a:t>lanjut</a:t>
            </a:r>
            <a:r>
              <a:rPr lang="en-US" sz="2800" dirty="0"/>
              <a:t> </a:t>
            </a:r>
            <a:r>
              <a:rPr lang="en-US" sz="2800" dirty="0" err="1"/>
              <a:t>mengenai</a:t>
            </a:r>
            <a:r>
              <a:rPr lang="en-US" sz="2800" dirty="0"/>
              <a:t> </a:t>
            </a:r>
            <a:r>
              <a:rPr lang="en-US" sz="2800" dirty="0" err="1"/>
              <a:t>ucapan</a:t>
            </a:r>
            <a:r>
              <a:rPr lang="en-US" sz="2800" dirty="0"/>
              <a:t>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     </a:t>
            </a:r>
            <a:r>
              <a:rPr lang="en-US" sz="2800" dirty="0" err="1" smtClean="0"/>
              <a:t>responden</a:t>
            </a:r>
            <a:r>
              <a:rPr lang="en-US" sz="2800" dirty="0" smtClean="0"/>
              <a:t>/</a:t>
            </a:r>
            <a:r>
              <a:rPr lang="en-US" sz="2800" dirty="0" err="1" smtClean="0"/>
              <a:t>informan</a:t>
            </a:r>
            <a:r>
              <a:rPr lang="en-US" sz="2800" dirty="0"/>
              <a:t>.</a:t>
            </a:r>
            <a:br>
              <a:rPr lang="en-US" sz="2800" dirty="0"/>
            </a:br>
            <a:endParaRPr lang="id-ID" sz="2800" dirty="0"/>
          </a:p>
        </p:txBody>
      </p:sp>
    </p:spTree>
    <p:extLst>
      <p:ext uri="{BB962C8B-B14F-4D97-AF65-F5344CB8AC3E}">
        <p14:creationId xmlns="" xmlns:p14="http://schemas.microsoft.com/office/powerpoint/2010/main" val="267191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menggali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pewawancara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pedoman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</a:t>
            </a:r>
            <a:br>
              <a:rPr lang="en-US" dirty="0"/>
            </a:br>
            <a:r>
              <a:rPr lang="en-US" dirty="0"/>
              <a:t>1). </a:t>
            </a:r>
            <a:r>
              <a:rPr lang="en-US" dirty="0" err="1"/>
              <a:t>Rumuskan</a:t>
            </a:r>
            <a:r>
              <a:rPr lang="en-US" dirty="0"/>
              <a:t> </a:t>
            </a:r>
            <a:r>
              <a:rPr lang="en-US" dirty="0" err="1"/>
              <a:t>ucapan</a:t>
            </a:r>
            <a:r>
              <a:rPr lang="en-US" dirty="0"/>
              <a:t> </a:t>
            </a:r>
            <a:r>
              <a:rPr lang="en-US" dirty="0" err="1"/>
              <a:t>responden</a:t>
            </a:r>
            <a:r>
              <a:rPr lang="en-US" dirty="0"/>
              <a:t>/</a:t>
            </a:r>
            <a:r>
              <a:rPr lang="en-US" dirty="0" err="1"/>
              <a:t>informan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/>
              <a:t> </a:t>
            </a:r>
            <a:r>
              <a:rPr lang="id-ID" smtClean="0"/>
              <a:t>     </a:t>
            </a:r>
            <a:r>
              <a:rPr lang="en-US" smtClean="0"/>
              <a:t>minta</a:t>
            </a:r>
            <a:r>
              <a:rPr lang="en-US" dirty="0" smtClean="0"/>
              <a:t> </a:t>
            </a:r>
            <a:r>
              <a:rPr lang="en-US" dirty="0" err="1"/>
              <a:t>konfirmasi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2). </a:t>
            </a:r>
            <a:r>
              <a:rPr lang="en-US" dirty="0" err="1"/>
              <a:t>Mintalah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menyajikan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3). </a:t>
            </a:r>
            <a:r>
              <a:rPr lang="en-US" dirty="0" err="1"/>
              <a:t>Katakan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yang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/>
            </a:r>
            <a:br>
              <a:rPr lang="en-US" dirty="0"/>
            </a:b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1491700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3246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/>
              <a:t>e. </a:t>
            </a:r>
            <a:r>
              <a:rPr lang="en-US" b="1" dirty="0" err="1"/>
              <a:t>Triangulasi</a:t>
            </a:r>
            <a:r>
              <a:rPr lang="en-US" b="1" dirty="0"/>
              <a:t> </a:t>
            </a:r>
            <a:r>
              <a:rPr lang="en-US" dirty="0"/>
              <a:t>: </a:t>
            </a:r>
            <a:r>
              <a:rPr lang="en-US" dirty="0" err="1"/>
              <a:t>triangulasi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dasarnya</a:t>
            </a:r>
            <a:r>
              <a:rPr lang="en-US" dirty="0"/>
              <a:t> </a:t>
            </a:r>
            <a:r>
              <a:rPr lang="en-US" dirty="0" err="1"/>
              <a:t>bermakna</a:t>
            </a:r>
            <a:r>
              <a:rPr lang="en-US" dirty="0"/>
              <a:t> </a:t>
            </a:r>
            <a:r>
              <a:rPr lang="en-US" dirty="0" err="1"/>
              <a:t>ceksilang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lain </a:t>
            </a:r>
            <a:r>
              <a:rPr lang="en-US" dirty="0" err="1"/>
              <a:t>mewawancara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ketiga</a:t>
            </a:r>
            <a:r>
              <a:rPr lang="en-US" dirty="0"/>
              <a:t> yang </a:t>
            </a:r>
            <a:r>
              <a:rPr lang="en-US" dirty="0" err="1"/>
              <a:t>menguasai</a:t>
            </a:r>
            <a:r>
              <a:rPr lang="en-US" dirty="0"/>
              <a:t> </a:t>
            </a:r>
            <a:r>
              <a:rPr lang="en-US" dirty="0" err="1"/>
              <a:t>topik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. Ada </a:t>
            </a:r>
            <a:r>
              <a:rPr lang="en-US" dirty="0" err="1"/>
              <a:t>empat</a:t>
            </a:r>
            <a:r>
              <a:rPr lang="en-US" dirty="0"/>
              <a:t>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triangulasi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triangulasi</a:t>
            </a:r>
            <a:r>
              <a:rPr lang="en-US" dirty="0"/>
              <a:t> data, </a:t>
            </a:r>
            <a:r>
              <a:rPr lang="en-US" dirty="0" err="1"/>
              <a:t>triangulasi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, </a:t>
            </a:r>
            <a:r>
              <a:rPr lang="en-US" dirty="0" err="1"/>
              <a:t>triangulasi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triangulasi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metodologis</a:t>
            </a:r>
            <a:endParaRPr lang="en-US" dirty="0"/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en-US" dirty="0" smtClean="0"/>
              <a:t>f</a:t>
            </a:r>
            <a:r>
              <a:rPr lang="en-US" dirty="0"/>
              <a:t>. </a:t>
            </a:r>
            <a:r>
              <a:rPr lang="en-US" b="1" dirty="0" err="1"/>
              <a:t>Membuat</a:t>
            </a:r>
            <a:r>
              <a:rPr lang="en-US" b="1" dirty="0"/>
              <a:t> </a:t>
            </a:r>
            <a:r>
              <a:rPr lang="en-US" b="1" dirty="0" err="1"/>
              <a:t>cacatan</a:t>
            </a:r>
            <a:r>
              <a:rPr lang="en-US" b="1" dirty="0"/>
              <a:t> </a:t>
            </a:r>
            <a:r>
              <a:rPr lang="en-US" b="1" dirty="0" err="1"/>
              <a:t>harian</a:t>
            </a:r>
            <a:r>
              <a:rPr lang="en-US" b="1" dirty="0"/>
              <a:t> : </a:t>
            </a:r>
            <a:r>
              <a:rPr lang="en-US" dirty="0" err="1"/>
              <a:t>catatan</a:t>
            </a:r>
            <a:r>
              <a:rPr lang="en-US" dirty="0"/>
              <a:t> </a:t>
            </a:r>
            <a:r>
              <a:rPr lang="en-US" dirty="0" err="1" smtClean="0"/>
              <a:t>harian</a:t>
            </a:r>
            <a:r>
              <a:rPr lang="id-ID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/>
              <a:t>umunya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yaitubagian</a:t>
            </a:r>
            <a:r>
              <a:rPr lang="en-US" dirty="0"/>
              <a:t> </a:t>
            </a:r>
            <a:r>
              <a:rPr lang="en-US" dirty="0" err="1"/>
              <a:t>deskriptif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reflektif</a:t>
            </a:r>
            <a:r>
              <a:rPr lang="en-US" dirty="0"/>
              <a:t>/memo.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deskriptif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berisikan</a:t>
            </a:r>
            <a:r>
              <a:rPr lang="en-US" dirty="0"/>
              <a:t> </a:t>
            </a:r>
            <a:r>
              <a:rPr lang="en-US" dirty="0" err="1"/>
              <a:t>gambaran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subyek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, </a:t>
            </a:r>
            <a:r>
              <a:rPr lang="en-US" dirty="0" err="1"/>
              <a:t>rekonstruksi</a:t>
            </a:r>
            <a:r>
              <a:rPr lang="en-US" dirty="0"/>
              <a:t> dialog, </a:t>
            </a:r>
            <a:r>
              <a:rPr lang="en-US" dirty="0" err="1"/>
              <a:t>deskripsi</a:t>
            </a:r>
            <a:r>
              <a:rPr lang="en-US" dirty="0"/>
              <a:t> </a:t>
            </a:r>
            <a:r>
              <a:rPr lang="en-US" dirty="0" err="1"/>
              <a:t>latar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, </a:t>
            </a:r>
            <a:r>
              <a:rPr lang="en-US" dirty="0" err="1"/>
              <a:t>catatan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peristiwa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gambaran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menulis</a:t>
            </a:r>
            <a:r>
              <a:rPr lang="en-US" dirty="0"/>
              <a:t> </a:t>
            </a:r>
            <a:r>
              <a:rPr lang="en-US" dirty="0" err="1"/>
              <a:t>catatan</a:t>
            </a:r>
            <a:r>
              <a:rPr lang="en-US" dirty="0"/>
              <a:t> </a:t>
            </a:r>
            <a:r>
              <a:rPr lang="en-US" dirty="0" err="1"/>
              <a:t>harian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pedoman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 1). </a:t>
            </a:r>
            <a:r>
              <a:rPr lang="en-US" dirty="0" err="1"/>
              <a:t>Catatan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topik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, 2). </a:t>
            </a:r>
            <a:r>
              <a:rPr lang="en-US" dirty="0" err="1"/>
              <a:t>Lengkapi</a:t>
            </a:r>
            <a:r>
              <a:rPr lang="en-US" dirty="0"/>
              <a:t> </a:t>
            </a:r>
            <a:r>
              <a:rPr lang="en-US" dirty="0" err="1"/>
              <a:t>identitas</a:t>
            </a:r>
            <a:r>
              <a:rPr lang="en-US" dirty="0"/>
              <a:t> </a:t>
            </a:r>
            <a:r>
              <a:rPr lang="en-US" dirty="0" err="1"/>
              <a:t>catatan</a:t>
            </a:r>
            <a:r>
              <a:rPr lang="en-US" dirty="0"/>
              <a:t> 3) </a:t>
            </a:r>
            <a:r>
              <a:rPr lang="en-US" dirty="0" err="1"/>
              <a:t>pencatatan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sehari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semalam</a:t>
            </a:r>
            <a:r>
              <a:rPr lang="en-US" dirty="0"/>
              <a:t>.</a:t>
            </a:r>
            <a:endParaRPr lang="en-US" b="1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3889578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id-ID" dirty="0" smtClean="0"/>
              <a:t>B. Sumber data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err="1"/>
              <a:t>Sumber-sumber</a:t>
            </a:r>
            <a:r>
              <a:rPr lang="en-US" dirty="0"/>
              <a:t> data  </a:t>
            </a:r>
            <a:r>
              <a:rPr lang="id-ID" dirty="0" smtClean="0"/>
              <a:t>desa/</a:t>
            </a:r>
            <a:r>
              <a:rPr lang="en-US" dirty="0" err="1" smtClean="0"/>
              <a:t>komunitas</a:t>
            </a:r>
            <a:r>
              <a:rPr lang="en-US" dirty="0" smtClean="0"/>
              <a:t>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sumber-sumber</a:t>
            </a:r>
            <a:r>
              <a:rPr lang="en-US" dirty="0"/>
              <a:t> primer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sekunder</a:t>
            </a:r>
            <a:r>
              <a:rPr lang="en-US" dirty="0"/>
              <a:t>. </a:t>
            </a:r>
            <a:r>
              <a:rPr lang="en-US" dirty="0" err="1"/>
              <a:t>Sumber-sumber</a:t>
            </a:r>
            <a:r>
              <a:rPr lang="en-US" dirty="0"/>
              <a:t> primer (</a:t>
            </a:r>
            <a:r>
              <a:rPr lang="en-US" dirty="0" err="1"/>
              <a:t>tangan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)  </a:t>
            </a:r>
            <a:r>
              <a:rPr lang="en-US" dirty="0" err="1"/>
              <a:t>terdiri</a:t>
            </a:r>
            <a:r>
              <a:rPr lang="en-US" dirty="0"/>
              <a:t>  </a:t>
            </a:r>
            <a:r>
              <a:rPr lang="en-US" dirty="0" err="1"/>
              <a:t>dari</a:t>
            </a:r>
            <a:r>
              <a:rPr lang="en-US" dirty="0"/>
              <a:t>  </a:t>
            </a:r>
            <a:r>
              <a:rPr lang="en-US" dirty="0" err="1"/>
              <a:t>responden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informan</a:t>
            </a:r>
            <a:r>
              <a:rPr lang="en-US" dirty="0"/>
              <a:t>.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sumber-sumber</a:t>
            </a:r>
            <a:r>
              <a:rPr lang="en-US" dirty="0"/>
              <a:t> </a:t>
            </a:r>
            <a:r>
              <a:rPr lang="en-US" dirty="0" err="1"/>
              <a:t>sekunder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lain :</a:t>
            </a:r>
          </a:p>
          <a:p>
            <a:pPr marL="457200" indent="-457200">
              <a:buAutoNum type="arabicPeriod"/>
            </a:pP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(</a:t>
            </a:r>
            <a:r>
              <a:rPr lang="en-US" dirty="0" err="1"/>
              <a:t>monografi</a:t>
            </a:r>
            <a:r>
              <a:rPr lang="en-US" dirty="0"/>
              <a:t>, </a:t>
            </a:r>
            <a:r>
              <a:rPr lang="en-US" dirty="0" err="1" smtClean="0"/>
              <a:t>profi</a:t>
            </a:r>
            <a:r>
              <a:rPr lang="id-ID" dirty="0" smtClean="0"/>
              <a:t>l</a:t>
            </a:r>
            <a:r>
              <a:rPr lang="en-US" dirty="0" smtClean="0"/>
              <a:t> </a:t>
            </a:r>
            <a:r>
              <a:rPr lang="en-US" dirty="0" err="1"/>
              <a:t>desa</a:t>
            </a:r>
            <a:r>
              <a:rPr lang="en-US" dirty="0"/>
              <a:t>, </a:t>
            </a:r>
            <a:r>
              <a:rPr lang="en-US" dirty="0" err="1"/>
              <a:t>laporan-laporan</a:t>
            </a:r>
            <a:r>
              <a:rPr lang="en-US" dirty="0"/>
              <a:t>, </a:t>
            </a:r>
            <a:r>
              <a:rPr lang="en-US" dirty="0" err="1"/>
              <a:t>surat-surat</a:t>
            </a:r>
            <a:r>
              <a:rPr lang="en-US" dirty="0"/>
              <a:t> </a:t>
            </a:r>
            <a:r>
              <a:rPr lang="en-US" dirty="0" err="1"/>
              <a:t>resmi</a:t>
            </a:r>
            <a:r>
              <a:rPr lang="en-US" dirty="0"/>
              <a:t>, </a:t>
            </a:r>
            <a:r>
              <a:rPr lang="en-US" dirty="0" err="1"/>
              <a:t>dll</a:t>
            </a:r>
            <a:r>
              <a:rPr lang="en-US" dirty="0"/>
              <a:t>)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Kecamatan</a:t>
            </a:r>
            <a:r>
              <a:rPr lang="en-US" dirty="0"/>
              <a:t> (</a:t>
            </a:r>
            <a:r>
              <a:rPr lang="en-US" dirty="0" err="1"/>
              <a:t>statistik</a:t>
            </a:r>
            <a:r>
              <a:rPr lang="en-US" dirty="0"/>
              <a:t> </a:t>
            </a:r>
            <a:r>
              <a:rPr lang="en-US" dirty="0" err="1"/>
              <a:t>kecamatan</a:t>
            </a:r>
            <a:r>
              <a:rPr lang="en-US" dirty="0"/>
              <a:t>, </a:t>
            </a:r>
            <a:r>
              <a:rPr lang="en-US" dirty="0" err="1"/>
              <a:t>laporan-laporan</a:t>
            </a:r>
            <a:r>
              <a:rPr lang="en-US" dirty="0"/>
              <a:t>, </a:t>
            </a:r>
            <a:r>
              <a:rPr lang="en-US" dirty="0" err="1"/>
              <a:t>surat-surat</a:t>
            </a:r>
            <a:r>
              <a:rPr lang="en-US" dirty="0"/>
              <a:t> </a:t>
            </a:r>
            <a:r>
              <a:rPr lang="en-US" dirty="0" err="1"/>
              <a:t>resmi</a:t>
            </a:r>
            <a:r>
              <a:rPr lang="en-US" dirty="0"/>
              <a:t> </a:t>
            </a:r>
            <a:r>
              <a:rPr lang="en-US" dirty="0" err="1"/>
              <a:t>dll</a:t>
            </a:r>
            <a:r>
              <a:rPr lang="en-US" dirty="0"/>
              <a:t>)</a:t>
            </a:r>
          </a:p>
          <a:p>
            <a:pPr marL="457200" indent="-457200">
              <a:buAutoNum type="arabicPeriod"/>
            </a:pP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 (</a:t>
            </a:r>
            <a:r>
              <a:rPr lang="en-US" dirty="0" err="1"/>
              <a:t>statistik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, </a:t>
            </a:r>
            <a:r>
              <a:rPr lang="en-US" dirty="0" err="1"/>
              <a:t>laporan-laporan</a:t>
            </a:r>
            <a:r>
              <a:rPr lang="en-US" dirty="0"/>
              <a:t>, </a:t>
            </a:r>
            <a:r>
              <a:rPr lang="en-US" dirty="0" err="1"/>
              <a:t>surat-surat</a:t>
            </a:r>
            <a:r>
              <a:rPr lang="en-US" dirty="0"/>
              <a:t> </a:t>
            </a:r>
            <a:r>
              <a:rPr lang="en-US" dirty="0" err="1"/>
              <a:t>resmi</a:t>
            </a:r>
            <a:r>
              <a:rPr lang="en-US" dirty="0"/>
              <a:t> </a:t>
            </a:r>
            <a:r>
              <a:rPr lang="en-US" dirty="0" err="1"/>
              <a:t>dll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735016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C. Aspek dan Isi Informasi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Isi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/>
              <a:t>menyangkut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</a:t>
            </a:r>
          </a:p>
          <a:p>
            <a:pPr>
              <a:buNone/>
            </a:pPr>
            <a:r>
              <a:rPr lang="en-US" dirty="0" err="1"/>
              <a:t>Desa</a:t>
            </a:r>
            <a:r>
              <a:rPr lang="en-US" dirty="0"/>
              <a:t>, </a:t>
            </a:r>
            <a:r>
              <a:rPr lang="en-US" dirty="0" err="1"/>
              <a:t>penduduk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, </a:t>
            </a:r>
            <a:r>
              <a:rPr lang="en-US" dirty="0" err="1"/>
              <a:t>stratifikasi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, </a:t>
            </a:r>
            <a:r>
              <a:rPr lang="en-US" dirty="0" err="1"/>
              <a:t>struktur</a:t>
            </a:r>
            <a:r>
              <a:rPr lang="en-US" dirty="0"/>
              <a:t> informal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hubungan</a:t>
            </a:r>
            <a:r>
              <a:rPr lang="en-US" dirty="0"/>
              <a:t> primer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sekunder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, </a:t>
            </a:r>
            <a:r>
              <a:rPr lang="en-US" dirty="0" err="1"/>
              <a:t>lembaga</a:t>
            </a:r>
            <a:r>
              <a:rPr lang="en-US" dirty="0"/>
              <a:t>, </a:t>
            </a:r>
            <a:r>
              <a:rPr lang="en-US" dirty="0" err="1"/>
              <a:t>asosiasi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komunitas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permasalahannya</a:t>
            </a:r>
            <a:endParaRPr lang="en-US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1685179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/>
              <a:t>aspek-aspek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isi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/>
              <a:t> </a:t>
            </a:r>
            <a:r>
              <a:rPr lang="en-US" smtClean="0"/>
              <a:t>secara</a:t>
            </a:r>
            <a:r>
              <a:rPr lang="en-US" dirty="0" smtClean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rinci</a:t>
            </a:r>
            <a:r>
              <a:rPr lang="en-US" dirty="0"/>
              <a:t> </a:t>
            </a:r>
            <a:r>
              <a:rPr lang="en-US" dirty="0" err="1"/>
              <a:t>mencakup</a:t>
            </a:r>
            <a:r>
              <a:rPr lang="en-US" dirty="0"/>
              <a:t> :</a:t>
            </a:r>
          </a:p>
          <a:p>
            <a:pPr marL="457200" indent="-457200">
              <a:buAutoNum type="arabicPeriod"/>
            </a:pPr>
            <a:r>
              <a:rPr lang="en-US" dirty="0" err="1"/>
              <a:t>Latar</a:t>
            </a:r>
            <a:r>
              <a:rPr lang="en-US" dirty="0"/>
              <a:t> </a:t>
            </a:r>
            <a:r>
              <a:rPr lang="en-US" dirty="0" err="1"/>
              <a:t>belakang</a:t>
            </a:r>
            <a:r>
              <a:rPr lang="en-US" dirty="0"/>
              <a:t> : </a:t>
            </a:r>
            <a:r>
              <a:rPr lang="en-US" dirty="0" err="1"/>
              <a:t>geografi</a:t>
            </a:r>
            <a:r>
              <a:rPr lang="en-US" dirty="0"/>
              <a:t>, </a:t>
            </a:r>
            <a:r>
              <a:rPr lang="en-US" dirty="0" err="1"/>
              <a:t>transpotasi</a:t>
            </a:r>
            <a:r>
              <a:rPr lang="en-US" dirty="0"/>
              <a:t>, </a:t>
            </a:r>
            <a:r>
              <a:rPr lang="en-US" dirty="0" err="1"/>
              <a:t>sejarah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, </a:t>
            </a:r>
            <a:r>
              <a:rPr lang="en-US" dirty="0" err="1"/>
              <a:t>komposisi</a:t>
            </a:r>
            <a:r>
              <a:rPr lang="en-US" dirty="0"/>
              <a:t> </a:t>
            </a:r>
            <a:r>
              <a:rPr lang="en-US" dirty="0" err="1"/>
              <a:t>penduduk</a:t>
            </a:r>
            <a:r>
              <a:rPr lang="en-US" dirty="0"/>
              <a:t>, </a:t>
            </a:r>
            <a:r>
              <a:rPr lang="en-US" dirty="0" err="1"/>
              <a:t>tradisi</a:t>
            </a:r>
            <a:r>
              <a:rPr lang="en-US" dirty="0"/>
              <a:t>, </a:t>
            </a:r>
            <a:r>
              <a:rPr lang="en-US" dirty="0" err="1"/>
              <a:t>nilai</a:t>
            </a:r>
            <a:r>
              <a:rPr lang="en-US" dirty="0"/>
              <a:t>/</a:t>
            </a:r>
            <a:r>
              <a:rPr lang="en-US" dirty="0" err="1"/>
              <a:t>budaya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;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(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) </a:t>
            </a:r>
            <a:r>
              <a:rPr lang="en-US" dirty="0" err="1"/>
              <a:t>ketenagakerjaan</a:t>
            </a:r>
            <a:r>
              <a:rPr lang="en-US" dirty="0"/>
              <a:t>, </a:t>
            </a:r>
            <a:r>
              <a:rPr lang="en-US" dirty="0" err="1"/>
              <a:t>pertanian</a:t>
            </a:r>
            <a:r>
              <a:rPr lang="en-US" dirty="0"/>
              <a:t>, </a:t>
            </a:r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jasa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Pemerintahan</a:t>
            </a:r>
            <a:r>
              <a:rPr lang="en-US" dirty="0"/>
              <a:t>,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: unit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,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administrasi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fungsinya</a:t>
            </a:r>
            <a:r>
              <a:rPr lang="en-US" dirty="0"/>
              <a:t>, </a:t>
            </a:r>
            <a:r>
              <a:rPr lang="en-US" dirty="0" err="1"/>
              <a:t>personil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, </a:t>
            </a:r>
            <a:r>
              <a:rPr lang="en-US" dirty="0" err="1"/>
              <a:t>pengeluaran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, </a:t>
            </a:r>
            <a:r>
              <a:rPr lang="en-US" dirty="0" err="1"/>
              <a:t>pertahanan</a:t>
            </a:r>
            <a:r>
              <a:rPr lang="en-US" dirty="0"/>
              <a:t>/</a:t>
            </a:r>
            <a:r>
              <a:rPr lang="en-US" dirty="0" err="1"/>
              <a:t>keamanan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,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pemilihan</a:t>
            </a:r>
            <a:r>
              <a:rPr lang="en-US" dirty="0"/>
              <a:t> </a:t>
            </a:r>
            <a:r>
              <a:rPr lang="en-US" dirty="0" err="1"/>
              <a:t>pemimpin</a:t>
            </a:r>
            <a:r>
              <a:rPr lang="en-US" dirty="0"/>
              <a:t>, LSM, </a:t>
            </a:r>
            <a:r>
              <a:rPr lang="en-US" dirty="0" err="1"/>
              <a:t>kriminalitas</a:t>
            </a:r>
            <a:r>
              <a:rPr lang="en-US" dirty="0"/>
              <a:t>, </a:t>
            </a:r>
            <a:r>
              <a:rPr lang="en-US" dirty="0" err="1"/>
              <a:t>penguatan</a:t>
            </a:r>
            <a:r>
              <a:rPr lang="en-US" dirty="0"/>
              <a:t> </a:t>
            </a:r>
            <a:r>
              <a:rPr lang="en-US" dirty="0" err="1"/>
              <a:t>hukum</a:t>
            </a:r>
            <a:endParaRPr lang="en-US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19309736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4.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id-ID" dirty="0" smtClean="0"/>
              <a:t>wilayah/</a:t>
            </a:r>
            <a:r>
              <a:rPr lang="en-US" dirty="0" err="1" smtClean="0"/>
              <a:t>komunitas</a:t>
            </a:r>
            <a:r>
              <a:rPr lang="en-US" dirty="0" smtClean="0"/>
              <a:t>: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/>
              <a:t>perencanaan</a:t>
            </a:r>
            <a:r>
              <a:rPr lang="en-US" dirty="0"/>
              <a:t>,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, </a:t>
            </a:r>
            <a:r>
              <a:rPr lang="id-ID" dirty="0" smtClean="0"/>
              <a:t>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/>
              <a:t>perencanaan</a:t>
            </a:r>
            <a:r>
              <a:rPr lang="en-US" dirty="0"/>
              <a:t>,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kerjasama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id-ID" dirty="0" smtClean="0"/>
              <a:t> wilayah/</a:t>
            </a:r>
            <a:r>
              <a:rPr lang="en-US" dirty="0" err="1" smtClean="0"/>
              <a:t>komunitas</a:t>
            </a:r>
            <a:r>
              <a:rPr lang="en-US" dirty="0"/>
              <a:t>, zoning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kontrol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lahan</a:t>
            </a:r>
            <a:r>
              <a:rPr lang="en-US" dirty="0"/>
              <a:t>,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spesifik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/>
              <a:t>lokal</a:t>
            </a:r>
            <a:r>
              <a:rPr lang="en-US" dirty="0"/>
              <a:t>,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</a:t>
            </a:r>
            <a:r>
              <a:rPr lang="en-US" dirty="0" smtClean="0"/>
              <a:t>modal</a:t>
            </a:r>
            <a:r>
              <a:rPr lang="en-US" dirty="0"/>
              <a:t>, </a:t>
            </a:r>
            <a:r>
              <a:rPr lang="en-US" dirty="0" err="1"/>
              <a:t>partisipasi</a:t>
            </a:r>
            <a:r>
              <a:rPr lang="en-US" dirty="0"/>
              <a:t> </a:t>
            </a:r>
            <a:r>
              <a:rPr lang="en-US" dirty="0" err="1"/>
              <a:t>penduduk</a:t>
            </a:r>
            <a:r>
              <a:rPr lang="en-US" dirty="0"/>
              <a:t> </a:t>
            </a:r>
            <a:r>
              <a:rPr lang="en-US" dirty="0" err="1" smtClean="0"/>
              <a:t>dalam</a:t>
            </a:r>
            <a:r>
              <a:rPr lang="id-ID" dirty="0" smtClean="0"/>
              <a:t>  </a:t>
            </a:r>
            <a:r>
              <a:rPr lang="en-US" dirty="0" err="1" smtClean="0"/>
              <a:t>perencanaan</a:t>
            </a:r>
            <a:endParaRPr lang="id-ID" dirty="0" smtClean="0"/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5. </a:t>
            </a:r>
            <a:r>
              <a:rPr lang="en-US" dirty="0" err="1"/>
              <a:t>Perumahan</a:t>
            </a:r>
            <a:r>
              <a:rPr lang="en-US" dirty="0"/>
              <a:t> :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perumahan</a:t>
            </a:r>
            <a:r>
              <a:rPr lang="en-US" dirty="0"/>
              <a:t>, </a:t>
            </a:r>
            <a:r>
              <a:rPr lang="en-US" dirty="0" err="1"/>
              <a:t>wilayah</a:t>
            </a:r>
            <a:r>
              <a:rPr lang="en-US" dirty="0"/>
              <a:t> slum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/>
              <a:t>urban, </a:t>
            </a:r>
            <a:r>
              <a:rPr lang="en-US" dirty="0" err="1"/>
              <a:t>sewa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, </a:t>
            </a:r>
            <a:r>
              <a:rPr lang="en-US" dirty="0" err="1"/>
              <a:t>ketetanggaan</a:t>
            </a:r>
            <a:r>
              <a:rPr lang="en-US" dirty="0"/>
              <a:t>, </a:t>
            </a:r>
            <a:r>
              <a:rPr lang="en-US" dirty="0" err="1"/>
              <a:t>organisasi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</a:t>
            </a:r>
            <a:r>
              <a:rPr lang="en-US" dirty="0" err="1" smtClean="0"/>
              <a:t>lokal</a:t>
            </a:r>
            <a:r>
              <a:rPr lang="en-US" dirty="0" smtClean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perumahan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4034319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6. </a:t>
            </a:r>
            <a:r>
              <a:rPr lang="en-US" dirty="0" err="1"/>
              <a:t>Pendidikan</a:t>
            </a:r>
            <a:r>
              <a:rPr lang="en-US" dirty="0"/>
              <a:t> :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administrasi</a:t>
            </a:r>
            <a:r>
              <a:rPr lang="en-US" dirty="0"/>
              <a:t> guru,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</a:t>
            </a:r>
            <a:r>
              <a:rPr lang="en-US" dirty="0" err="1" smtClean="0"/>
              <a:t>partisipasi</a:t>
            </a:r>
            <a:r>
              <a:rPr lang="en-US" dirty="0" smtClean="0"/>
              <a:t> </a:t>
            </a:r>
            <a:r>
              <a:rPr lang="en-US" dirty="0" err="1"/>
              <a:t>murid</a:t>
            </a:r>
            <a:r>
              <a:rPr lang="en-US" dirty="0"/>
              <a:t>,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, </a:t>
            </a:r>
            <a:r>
              <a:rPr lang="id-ID" dirty="0" smtClean="0"/>
              <a:t>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id-ID" dirty="0" smtClean="0"/>
              <a:t>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</a:t>
            </a:r>
            <a:r>
              <a:rPr lang="en-US" dirty="0" smtClean="0"/>
              <a:t>orang </a:t>
            </a:r>
            <a:r>
              <a:rPr lang="en-US" dirty="0" err="1"/>
              <a:t>dewasa</a:t>
            </a:r>
            <a:r>
              <a:rPr lang="en-US" dirty="0"/>
              <a:t>, </a:t>
            </a:r>
            <a:r>
              <a:rPr lang="en-US" dirty="0" err="1"/>
              <a:t>perpustakaan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museum,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</a:t>
            </a:r>
            <a:r>
              <a:rPr lang="en-US" dirty="0" err="1" smtClean="0"/>
              <a:t>sekolah</a:t>
            </a:r>
            <a:r>
              <a:rPr lang="en-US" dirty="0" smtClean="0"/>
              <a:t> </a:t>
            </a:r>
            <a:r>
              <a:rPr lang="en-US" dirty="0" err="1"/>
              <a:t>swasta</a:t>
            </a:r>
            <a:r>
              <a:rPr lang="en-US" dirty="0"/>
              <a:t>,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 smtClean="0"/>
              <a:t>tinggi</a:t>
            </a:r>
            <a:endParaRPr lang="id-ID" dirty="0" smtClean="0"/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id-ID" dirty="0"/>
              <a:t>7</a:t>
            </a:r>
            <a:r>
              <a:rPr lang="en-US" dirty="0"/>
              <a:t>. </a:t>
            </a:r>
            <a:r>
              <a:rPr lang="en-US" dirty="0" err="1"/>
              <a:t>Keagamaan</a:t>
            </a:r>
            <a:r>
              <a:rPr lang="en-US" dirty="0"/>
              <a:t>: </a:t>
            </a:r>
            <a:r>
              <a:rPr lang="en-US" dirty="0" err="1"/>
              <a:t>jumlah</a:t>
            </a:r>
            <a:r>
              <a:rPr lang="en-US" dirty="0"/>
              <a:t>, </a:t>
            </a:r>
            <a:r>
              <a:rPr lang="en-US" dirty="0" err="1"/>
              <a:t>lokasi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,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/>
              <a:t>agama,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keagamaan</a:t>
            </a:r>
            <a:r>
              <a:rPr lang="en-US" dirty="0"/>
              <a:t>,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penganut</a:t>
            </a:r>
            <a:r>
              <a:rPr lang="en-US" dirty="0"/>
              <a:t> agama, </a:t>
            </a:r>
            <a:r>
              <a:rPr lang="en-US" dirty="0" err="1"/>
              <a:t>perubahan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/>
              <a:t>agama, </a:t>
            </a:r>
            <a:r>
              <a:rPr lang="en-US" dirty="0" err="1"/>
              <a:t>dana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bantuan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</a:t>
            </a:r>
            <a:r>
              <a:rPr lang="en-US" dirty="0" err="1" smtClean="0"/>
              <a:t>keagamaan</a:t>
            </a:r>
            <a:r>
              <a:rPr lang="en-US" dirty="0"/>
              <a:t/>
            </a:r>
            <a:br>
              <a:rPr lang="en-US" dirty="0"/>
            </a:br>
            <a:r>
              <a:rPr lang="id-ID" dirty="0"/>
              <a:t>8</a:t>
            </a:r>
            <a:r>
              <a:rPr lang="en-US" dirty="0"/>
              <a:t>. </a:t>
            </a:r>
            <a:r>
              <a:rPr lang="en-US" dirty="0" err="1"/>
              <a:t>Asuransi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: </a:t>
            </a:r>
            <a:r>
              <a:rPr lang="en-US" dirty="0" err="1"/>
              <a:t>Asuransi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,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</a:t>
            </a:r>
            <a:r>
              <a:rPr lang="en-US" dirty="0" err="1" smtClean="0"/>
              <a:t>masyarakat</a:t>
            </a:r>
            <a:r>
              <a:rPr lang="en-US" dirty="0"/>
              <a:t>,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kesejahteraan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</a:t>
            </a:r>
            <a:r>
              <a:rPr lang="en-US" dirty="0" err="1" smtClean="0"/>
              <a:t>masyarakat</a:t>
            </a:r>
            <a:r>
              <a:rPr lang="id-ID" dirty="0" smtClean="0"/>
              <a:t>.</a:t>
            </a: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17181710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305800" cy="6553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d-ID" dirty="0" smtClean="0"/>
              <a:t> </a:t>
            </a:r>
            <a:r>
              <a:rPr lang="en-US" sz="2800" dirty="0" smtClean="0"/>
              <a:t>9</a:t>
            </a:r>
            <a:r>
              <a:rPr lang="en-US" sz="2800" dirty="0"/>
              <a:t>. </a:t>
            </a:r>
            <a:r>
              <a:rPr lang="id-ID" sz="2800" dirty="0" smtClean="0"/>
              <a:t> </a:t>
            </a:r>
            <a:r>
              <a:rPr lang="en-US" sz="2800" dirty="0" err="1" smtClean="0"/>
              <a:t>Bantuan</a:t>
            </a:r>
            <a:r>
              <a:rPr lang="en-US" sz="2800" dirty="0" smtClean="0"/>
              <a:t> </a:t>
            </a:r>
            <a:r>
              <a:rPr lang="en-US" sz="2800" dirty="0" err="1"/>
              <a:t>kesejahteraan</a:t>
            </a:r>
            <a:r>
              <a:rPr lang="en-US" sz="2800" dirty="0"/>
              <a:t> </a:t>
            </a:r>
            <a:r>
              <a:rPr lang="en-US" sz="2800" dirty="0" err="1"/>
              <a:t>keluarga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anak</a:t>
            </a:r>
            <a:r>
              <a:rPr lang="en-US" sz="2800" dirty="0"/>
              <a:t> :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</a:t>
            </a:r>
            <a:r>
              <a:rPr lang="en-US" sz="2800" dirty="0" err="1" smtClean="0"/>
              <a:t>layanan</a:t>
            </a:r>
            <a:r>
              <a:rPr lang="en-US" sz="2800" dirty="0" smtClean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penguatan</a:t>
            </a:r>
            <a:r>
              <a:rPr lang="en-US" sz="2800" dirty="0"/>
              <a:t> </a:t>
            </a:r>
            <a:r>
              <a:rPr lang="en-US" sz="2800" dirty="0" err="1"/>
              <a:t>keluarga</a:t>
            </a:r>
            <a:r>
              <a:rPr lang="en-US" sz="2800" dirty="0"/>
              <a:t>, </a:t>
            </a:r>
            <a:r>
              <a:rPr lang="en-US" sz="2800" dirty="0" err="1"/>
              <a:t>kerja</a:t>
            </a:r>
            <a:r>
              <a:rPr lang="en-US" sz="2800" dirty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/>
              <a:t>keluarga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anak</a:t>
            </a:r>
            <a:r>
              <a:rPr lang="en-US" sz="2800" dirty="0"/>
              <a:t>, </a:t>
            </a:r>
            <a:r>
              <a:rPr lang="en-US" sz="2800" dirty="0" err="1"/>
              <a:t>adopsi</a:t>
            </a:r>
            <a:r>
              <a:rPr lang="en-US" sz="2800" dirty="0"/>
              <a:t>, </a:t>
            </a:r>
            <a:r>
              <a:rPr lang="en-US" sz="2800" dirty="0" err="1"/>
              <a:t>anak-anak</a:t>
            </a:r>
            <a:r>
              <a:rPr lang="en-US" sz="2800" dirty="0"/>
              <a:t>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</a:t>
            </a:r>
            <a:r>
              <a:rPr lang="en-US" sz="2800" dirty="0" err="1" smtClean="0"/>
              <a:t>menyimpang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10. </a:t>
            </a:r>
            <a:r>
              <a:rPr lang="en-US" sz="2800" dirty="0" err="1"/>
              <a:t>rekreasi</a:t>
            </a:r>
            <a:r>
              <a:rPr lang="en-US" sz="2800" dirty="0"/>
              <a:t> : </a:t>
            </a:r>
            <a:r>
              <a:rPr lang="en-US" sz="2800" dirty="0" err="1"/>
              <a:t>rekreasi</a:t>
            </a:r>
            <a:r>
              <a:rPr lang="en-US" sz="2800" dirty="0"/>
              <a:t> </a:t>
            </a:r>
            <a:r>
              <a:rPr lang="en-US" sz="2800" dirty="0" err="1"/>
              <a:t>umum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pribadi</a:t>
            </a:r>
            <a:r>
              <a:rPr lang="en-US" sz="2800" dirty="0"/>
              <a:t>, </a:t>
            </a:r>
            <a:r>
              <a:rPr lang="en-US" sz="2800" dirty="0" err="1"/>
              <a:t>fasilitas</a:t>
            </a:r>
            <a:r>
              <a:rPr lang="en-US" sz="2800" dirty="0"/>
              <a:t>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  </a:t>
            </a:r>
            <a:r>
              <a:rPr lang="en-US" sz="2800" dirty="0" err="1" smtClean="0"/>
              <a:t>kebudayaan</a:t>
            </a:r>
            <a:r>
              <a:rPr lang="en-US" sz="2800" dirty="0"/>
              <a:t>, </a:t>
            </a:r>
            <a:r>
              <a:rPr lang="en-US" sz="2800" dirty="0" err="1"/>
              <a:t>fasilitas</a:t>
            </a:r>
            <a:r>
              <a:rPr lang="en-US" sz="2800" dirty="0"/>
              <a:t> </a:t>
            </a:r>
            <a:r>
              <a:rPr lang="en-US" sz="2800" dirty="0" err="1" smtClean="0"/>
              <a:t>komersial</a:t>
            </a:r>
            <a:r>
              <a:rPr lang="id-ID" sz="2800" dirty="0"/>
              <a:t> </a:t>
            </a:r>
            <a:r>
              <a:rPr lang="id-ID" sz="2800" dirty="0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akti</a:t>
            </a:r>
            <a:r>
              <a:rPr lang="id-ID" sz="2800" dirty="0" smtClean="0"/>
              <a:t>v</a:t>
            </a:r>
            <a:r>
              <a:rPr lang="en-US" sz="2800" dirty="0" err="1" smtClean="0"/>
              <a:t>itas</a:t>
            </a:r>
            <a:r>
              <a:rPr lang="en-US" sz="2800" dirty="0" smtClean="0"/>
              <a:t>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   </a:t>
            </a:r>
            <a:r>
              <a:rPr lang="en-US" sz="2800" dirty="0" smtClean="0"/>
              <a:t>informal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11. </a:t>
            </a:r>
            <a:r>
              <a:rPr lang="en-US" sz="2800" dirty="0" err="1"/>
              <a:t>kesehatan</a:t>
            </a:r>
            <a:r>
              <a:rPr lang="en-US" sz="2800" dirty="0"/>
              <a:t> : </a:t>
            </a:r>
            <a:r>
              <a:rPr lang="en-US" sz="2800" dirty="0" err="1"/>
              <a:t>fasilitas</a:t>
            </a:r>
            <a:r>
              <a:rPr lang="en-US" sz="2800" dirty="0"/>
              <a:t> </a:t>
            </a:r>
            <a:r>
              <a:rPr lang="en-US" sz="2800" dirty="0" err="1"/>
              <a:t>kesehatan</a:t>
            </a:r>
            <a:r>
              <a:rPr lang="en-US" sz="2800" dirty="0"/>
              <a:t>, </a:t>
            </a:r>
            <a:r>
              <a:rPr lang="en-US" sz="2800" dirty="0" err="1"/>
              <a:t>personil</a:t>
            </a:r>
            <a:r>
              <a:rPr lang="en-US" sz="2800" dirty="0"/>
              <a:t>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  </a:t>
            </a:r>
            <a:r>
              <a:rPr lang="en-US" sz="2800" dirty="0" err="1" smtClean="0"/>
              <a:t>kesehatan</a:t>
            </a:r>
            <a:r>
              <a:rPr lang="en-US" sz="2800" dirty="0"/>
              <a:t>, </a:t>
            </a:r>
            <a:r>
              <a:rPr lang="en-US" sz="2800" dirty="0" err="1"/>
              <a:t>penyakit</a:t>
            </a:r>
            <a:r>
              <a:rPr lang="en-US" sz="2800" dirty="0"/>
              <a:t> </a:t>
            </a:r>
            <a:r>
              <a:rPr lang="en-US" sz="2800" dirty="0" err="1"/>
              <a:t>menular</a:t>
            </a:r>
            <a:r>
              <a:rPr lang="en-US" sz="2800" dirty="0"/>
              <a:t>, </a:t>
            </a:r>
            <a:r>
              <a:rPr lang="en-US" sz="2800" dirty="0" err="1"/>
              <a:t>penyakit</a:t>
            </a:r>
            <a:r>
              <a:rPr lang="en-US" sz="2800" dirty="0"/>
              <a:t> </a:t>
            </a:r>
            <a:r>
              <a:rPr lang="en-US" sz="2800" dirty="0" err="1"/>
              <a:t>kronis</a:t>
            </a:r>
            <a:r>
              <a:rPr lang="en-US" sz="2800" dirty="0"/>
              <a:t>,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  </a:t>
            </a:r>
            <a:r>
              <a:rPr lang="en-US" sz="2800" dirty="0" err="1" smtClean="0"/>
              <a:t>biaya</a:t>
            </a:r>
            <a:r>
              <a:rPr lang="en-US" sz="2800" dirty="0" smtClean="0"/>
              <a:t> </a:t>
            </a:r>
            <a:r>
              <a:rPr lang="en-US" sz="2800" dirty="0" err="1"/>
              <a:t>medis</a:t>
            </a:r>
            <a:r>
              <a:rPr lang="en-US" sz="2800" dirty="0"/>
              <a:t>, LSM </a:t>
            </a:r>
            <a:r>
              <a:rPr lang="en-US" sz="2800" dirty="0" err="1"/>
              <a:t>Kesehatan</a:t>
            </a:r>
            <a:r>
              <a:rPr lang="en-US" sz="2800" dirty="0"/>
              <a:t>, </a:t>
            </a:r>
            <a:r>
              <a:rPr lang="id-ID" sz="2800" dirty="0" smtClean="0"/>
              <a:t> </a:t>
            </a:r>
            <a:r>
              <a:rPr lang="en-US" sz="2800" dirty="0" err="1" smtClean="0"/>
              <a:t>kesehatan</a:t>
            </a:r>
            <a:r>
              <a:rPr lang="en-US" sz="2800" dirty="0" smtClean="0"/>
              <a:t>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  </a:t>
            </a:r>
            <a:r>
              <a:rPr lang="en-US" sz="2800" dirty="0" smtClean="0"/>
              <a:t>mental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dirty="0"/>
              <a:t>12.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: orang </a:t>
            </a:r>
            <a:r>
              <a:rPr lang="en-US" dirty="0" err="1"/>
              <a:t>cacat</a:t>
            </a:r>
            <a:r>
              <a:rPr lang="en-US" dirty="0"/>
              <a:t>, </a:t>
            </a:r>
            <a:r>
              <a:rPr lang="en-US" dirty="0" err="1"/>
              <a:t>lansia</a:t>
            </a:r>
            <a:r>
              <a:rPr lang="en-US" dirty="0"/>
              <a:t> ,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</a:t>
            </a:r>
            <a:r>
              <a:rPr lang="en-US" dirty="0" err="1" smtClean="0"/>
              <a:t>migran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20335424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716</TotalTime>
  <Words>1551</Words>
  <Application>Microsoft Office PowerPoint</Application>
  <PresentationFormat>On-screen Show (4:3)</PresentationFormat>
  <Paragraphs>190</Paragraphs>
  <Slides>36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METODE PENGUMPULAN DATA</vt:lpstr>
      <vt:lpstr>Slide 2</vt:lpstr>
      <vt:lpstr>Slide 3</vt:lpstr>
      <vt:lpstr>B. Sumber data</vt:lpstr>
      <vt:lpstr>C. Aspek dan Isi Informasi</vt:lpstr>
      <vt:lpstr>Slide 6</vt:lpstr>
      <vt:lpstr>Slide 7</vt:lpstr>
      <vt:lpstr>Slide 8</vt:lpstr>
      <vt:lpstr>Slide 9</vt:lpstr>
      <vt:lpstr>Slide 10</vt:lpstr>
      <vt:lpstr>Membaca Data Sekunder secara Kritis</vt:lpstr>
      <vt:lpstr>Slide 12</vt:lpstr>
      <vt:lpstr>Slide 13</vt:lpstr>
      <vt:lpstr>Slide 14</vt:lpstr>
      <vt:lpstr>Slide 15</vt:lpstr>
      <vt:lpstr>Metode Pengumpulan Data</vt:lpstr>
      <vt:lpstr>B. Penyusunan Kuesioner</vt:lpstr>
      <vt:lpstr>Slide 18</vt:lpstr>
      <vt:lpstr>Slide 19</vt:lpstr>
      <vt:lpstr>Slide 20</vt:lpstr>
      <vt:lpstr>C. Teknik Wawancara</vt:lpstr>
      <vt:lpstr>Slide 22</vt:lpstr>
      <vt:lpstr>Slide 23</vt:lpstr>
      <vt:lpstr>D.  Reliabilitas</vt:lpstr>
      <vt:lpstr>Reliabilitas (lanjutan)</vt:lpstr>
      <vt:lpstr>E. Metode Pengumpulan Data Kualitatif</vt:lpstr>
      <vt:lpstr>Slide 27</vt:lpstr>
      <vt:lpstr>F. Observsi/Pengamatan Berperanserta</vt:lpstr>
      <vt:lpstr>Slide 29</vt:lpstr>
      <vt:lpstr>Slide 30</vt:lpstr>
      <vt:lpstr>G. Wawancara Mendalam</vt:lpstr>
      <vt:lpstr>Slide 32</vt:lpstr>
      <vt:lpstr>Slide 33</vt:lpstr>
      <vt:lpstr>Slide 34</vt:lpstr>
      <vt:lpstr>Slide 35</vt:lpstr>
      <vt:lpstr>Slide 36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Christine</dc:creator>
  <cp:lastModifiedBy>Acer_PC</cp:lastModifiedBy>
  <cp:revision>72</cp:revision>
  <dcterms:created xsi:type="dcterms:W3CDTF">2006-08-16T00:00:00Z</dcterms:created>
  <dcterms:modified xsi:type="dcterms:W3CDTF">2022-11-28T03:23:24Z</dcterms:modified>
</cp:coreProperties>
</file>