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87" r:id="rId12"/>
    <p:sldId id="266" r:id="rId13"/>
    <p:sldId id="267" r:id="rId14"/>
    <p:sldId id="288" r:id="rId15"/>
    <p:sldId id="286" r:id="rId16"/>
    <p:sldId id="270" r:id="rId17"/>
    <p:sldId id="289" r:id="rId18"/>
    <p:sldId id="268" r:id="rId19"/>
    <p:sldId id="269" r:id="rId20"/>
    <p:sldId id="271" r:id="rId21"/>
    <p:sldId id="272" r:id="rId22"/>
    <p:sldId id="273" r:id="rId23"/>
    <p:sldId id="276" r:id="rId24"/>
    <p:sldId id="274" r:id="rId25"/>
    <p:sldId id="275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630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25A9-968D-4E1D-9A7D-CBF44590D1E3}" type="datetimeFigureOut">
              <a:rPr lang="id-ID" smtClean="0"/>
              <a:t>19/08/2020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499FB-A84D-48E7-B094-101D417BD2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047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8048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t>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901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0" y="5638800"/>
            <a:ext cx="8991600" cy="76200"/>
          </a:xfrm>
        </p:spPr>
        <p:txBody>
          <a:bodyPr>
            <a:normAutofit fontScale="25000" lnSpcReduction="20000"/>
          </a:bodyPr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52400" y="3048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id-ID" sz="2400" dirty="0" smtClean="0"/>
              <a:t>Pengertian </a:t>
            </a:r>
            <a:r>
              <a:rPr lang="en-US" sz="2400" dirty="0" smtClean="0"/>
              <a:t> </a:t>
            </a:r>
            <a:r>
              <a:rPr lang="en-US" sz="2400" dirty="0"/>
              <a:t>Data</a:t>
            </a:r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id-ID" sz="2400" dirty="0" smtClean="0"/>
              <a:t>a</a:t>
            </a:r>
            <a:r>
              <a:rPr lang="en-US" sz="2400" dirty="0" err="1" smtClean="0"/>
              <a:t>dalah</a:t>
            </a:r>
            <a:r>
              <a:rPr lang="en-US" sz="2400" dirty="0" smtClean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sahih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terpercaya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.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peng</a:t>
            </a:r>
            <a:r>
              <a:rPr lang="id-ID" sz="2400" dirty="0" smtClean="0"/>
              <a:t>a</a:t>
            </a:r>
            <a:r>
              <a:rPr lang="en-US" sz="2400" dirty="0" err="1" smtClean="0"/>
              <a:t>matan</a:t>
            </a:r>
            <a:r>
              <a:rPr lang="en-US" sz="2400" dirty="0"/>
              <a:t>, </a:t>
            </a:r>
            <a:r>
              <a:rPr lang="en-US" sz="2400" dirty="0" err="1"/>
              <a:t>pembicaraan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–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primer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sekunder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bentuknya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numerik</a:t>
            </a:r>
            <a:r>
              <a:rPr lang="en-US" sz="2400" dirty="0"/>
              <a:t>, </a:t>
            </a:r>
            <a:r>
              <a:rPr lang="en-US" sz="2400" dirty="0" err="1"/>
              <a:t>simbolik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retorik</a:t>
            </a:r>
            <a:r>
              <a:rPr lang="en-US" sz="2400" dirty="0"/>
              <a:t>..</a:t>
            </a:r>
          </a:p>
          <a:p>
            <a:pPr marL="514350" indent="-514350">
              <a:buNone/>
            </a:pP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data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kuantitatif</a:t>
            </a:r>
            <a:r>
              <a:rPr lang="en-US" sz="2400" dirty="0"/>
              <a:t>.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,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bahasanya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rinci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lebar</a:t>
            </a:r>
            <a:r>
              <a:rPr lang="en-US" sz="2400" dirty="0"/>
              <a:t>. </a:t>
            </a:r>
            <a:r>
              <a:rPr lang="en-US" sz="2400" dirty="0" err="1"/>
              <a:t>Sementara</a:t>
            </a:r>
            <a:r>
              <a:rPr lang="en-US" sz="2400" dirty="0"/>
              <a:t> data </a:t>
            </a:r>
            <a:r>
              <a:rPr lang="en-US" sz="2400" dirty="0" err="1"/>
              <a:t>kuanitatif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data yang </a:t>
            </a:r>
            <a:r>
              <a:rPr lang="en-US" sz="2400" dirty="0" err="1"/>
              <a:t>dibingkai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kategosri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, </a:t>
            </a:r>
            <a:r>
              <a:rPr lang="en-US" sz="2400" dirty="0" err="1"/>
              <a:t>terbakukan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5174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Membaca Data Sekunder secara Kritis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pengumpul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survai</a:t>
            </a:r>
            <a:r>
              <a:rPr lang="en-US" dirty="0"/>
              <a:t>/</a:t>
            </a:r>
            <a:r>
              <a:rPr lang="en-US" dirty="0" err="1"/>
              <a:t>sensus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/</a:t>
            </a:r>
            <a:r>
              <a:rPr lang="en-US" dirty="0" err="1"/>
              <a:t>surat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i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0764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500" dirty="0" smtClean="0"/>
              <a:t>3.  </a:t>
            </a:r>
            <a:r>
              <a:rPr lang="en-US" sz="3500" dirty="0" err="1" smtClean="0"/>
              <a:t>Nilai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norma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,</a:t>
            </a:r>
            <a:r>
              <a:rPr lang="id-ID" sz="3500" dirty="0" smtClean="0"/>
              <a:t> </a:t>
            </a:r>
            <a:r>
              <a:rPr lang="en-US" sz="3500" dirty="0" err="1" smtClean="0"/>
              <a:t>serta</a:t>
            </a:r>
            <a:r>
              <a:rPr lang="en-US" sz="3500" dirty="0" smtClean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pengamatan</a:t>
            </a:r>
            <a:r>
              <a:rPr lang="en-US" sz="3500" dirty="0" smtClean="0"/>
              <a:t> </a:t>
            </a:r>
            <a:r>
              <a:rPr lang="en-US" sz="3500" dirty="0"/>
              <a:t>di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id-ID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id-ID" sz="3500" dirty="0"/>
              <a:t>4</a:t>
            </a:r>
            <a:r>
              <a:rPr lang="id-ID" sz="3500" dirty="0" smtClean="0"/>
              <a:t>. </a:t>
            </a:r>
            <a:r>
              <a:rPr lang="en-US" sz="3500" dirty="0" err="1"/>
              <a:t>Kejadian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dokumen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di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en-US" sz="3500" dirty="0"/>
          </a:p>
          <a:p>
            <a:pPr marL="0" indent="0">
              <a:buNone/>
            </a:pPr>
            <a:endParaRPr lang="id-ID" sz="3500" dirty="0"/>
          </a:p>
          <a:p>
            <a:pPr marL="0" indent="0">
              <a:buNone/>
            </a:pPr>
            <a:r>
              <a:rPr lang="id-ID" sz="3500" dirty="0" smtClean="0"/>
              <a:t>5.   </a:t>
            </a:r>
            <a:r>
              <a:rPr lang="en-US" sz="3500" dirty="0" err="1" smtClean="0"/>
              <a:t>Peta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gambar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r>
              <a:rPr lang="id-ID" sz="3500" dirty="0" smtClean="0"/>
              <a:t>  </a:t>
            </a:r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 </a:t>
            </a:r>
            <a:r>
              <a:rPr lang="en-US" sz="3500" dirty="0" err="1" smtClean="0"/>
              <a:t>menurut</a:t>
            </a:r>
            <a:r>
              <a:rPr lang="en-US" sz="3500" dirty="0" smtClean="0"/>
              <a:t> </a:t>
            </a:r>
            <a:r>
              <a:rPr lang="en-US" sz="3500" dirty="0" err="1"/>
              <a:t>tahun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penerbitan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smtClean="0"/>
              <a:t>yang </a:t>
            </a:r>
            <a:r>
              <a:rPr lang="id-ID" sz="3500" dirty="0" smtClean="0"/>
              <a:t> </a:t>
            </a:r>
            <a:r>
              <a:rPr lang="en-US" sz="3500" dirty="0" err="1" smtClean="0"/>
              <a:t>berbeda</a:t>
            </a:r>
            <a:r>
              <a:rPr lang="id-ID" sz="3500" dirty="0" smtClean="0"/>
              <a:t>.</a:t>
            </a:r>
            <a:endParaRPr lang="en-US" sz="3500" dirty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66481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800" dirty="0" smtClean="0"/>
          </a:p>
          <a:p>
            <a:pPr marL="0" indent="0" algn="ctr">
              <a:buNone/>
            </a:pPr>
            <a:endParaRPr lang="id-ID" sz="4800" dirty="0"/>
          </a:p>
          <a:p>
            <a:pPr marL="0" indent="0" algn="ctr">
              <a:buNone/>
            </a:pPr>
            <a:r>
              <a:rPr lang="id-ID" sz="4800" dirty="0" smtClean="0"/>
              <a:t>METODE PENGUMPULAN DATA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2977517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A.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: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 	</a:t>
            </a:r>
            <a:r>
              <a:rPr lang="id-ID" dirty="0" smtClean="0"/>
              <a:t>  Pada penelitian  pedesaan 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id-ID" dirty="0" smtClean="0"/>
              <a:t>peneliti</a:t>
            </a:r>
            <a:r>
              <a:rPr lang="en-US" dirty="0" smtClean="0"/>
              <a:t>an</a:t>
            </a:r>
            <a:r>
              <a:rPr lang="id-ID" dirty="0" smtClean="0"/>
              <a:t> dapat menggunakan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id-ID" dirty="0" smtClean="0"/>
              <a:t>dapat </a:t>
            </a:r>
            <a:r>
              <a:rPr lang="en-US" dirty="0" smtClean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id-ID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dusun</a:t>
            </a:r>
            <a:r>
              <a:rPr lang="id-ID" dirty="0" smtClean="0"/>
              <a:t>/ pedukuhan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08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berarti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</a:t>
            </a:r>
            <a:r>
              <a:rPr lang="en-US" sz="3500" dirty="0" err="1"/>
              <a:t>contoh</a:t>
            </a:r>
            <a:r>
              <a:rPr lang="en-US" sz="3500" dirty="0"/>
              <a:t> </a:t>
            </a:r>
            <a:r>
              <a:rPr lang="en-US" sz="3500" dirty="0" err="1"/>
              <a:t>dari</a:t>
            </a:r>
            <a:r>
              <a:rPr lang="en-US" sz="3500" dirty="0"/>
              <a:t> </a:t>
            </a:r>
            <a:r>
              <a:rPr lang="en-US" sz="3500" dirty="0" err="1"/>
              <a:t>populasi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data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menggunakan</a:t>
            </a:r>
            <a:r>
              <a:rPr lang="en-US" sz="3500" dirty="0"/>
              <a:t> </a:t>
            </a:r>
            <a:r>
              <a:rPr lang="en-US" sz="3500" dirty="0" err="1"/>
              <a:t>kuesioner</a:t>
            </a:r>
            <a:r>
              <a:rPr lang="en-US" sz="3500" dirty="0"/>
              <a:t>. </a:t>
            </a:r>
            <a:endParaRPr lang="id-ID" sz="3500" dirty="0" smtClean="0"/>
          </a:p>
          <a:p>
            <a:pPr>
              <a:buNone/>
            </a:pPr>
            <a:r>
              <a:rPr lang="id-ID" sz="3500" dirty="0"/>
              <a:t>	</a:t>
            </a:r>
            <a:r>
              <a:rPr lang="id-ID" sz="3500" dirty="0" smtClean="0"/>
              <a:t>	</a:t>
            </a:r>
            <a:r>
              <a:rPr lang="en-US" sz="3500" dirty="0" err="1" smtClean="0"/>
              <a:t>Survei</a:t>
            </a:r>
            <a:r>
              <a:rPr lang="en-US" sz="3500" dirty="0" smtClean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keperluan</a:t>
            </a:r>
            <a:r>
              <a:rPr lang="en-US" sz="3500" dirty="0"/>
              <a:t>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eksplo</a:t>
            </a:r>
            <a:r>
              <a:rPr lang="id-ID" sz="3500" dirty="0"/>
              <a:t>r</a:t>
            </a:r>
            <a:r>
              <a:rPr lang="en-US" sz="3500" dirty="0" err="1"/>
              <a:t>atif</a:t>
            </a:r>
            <a:r>
              <a:rPr lang="en-US" sz="3500" dirty="0"/>
              <a:t>, </a:t>
            </a:r>
            <a:r>
              <a:rPr lang="en-US" sz="3500" dirty="0" err="1"/>
              <a:t>deskriptif</a:t>
            </a:r>
            <a:r>
              <a:rPr lang="en-US" sz="3500" dirty="0"/>
              <a:t>, </a:t>
            </a:r>
            <a:r>
              <a:rPr lang="en-US" sz="3500" dirty="0" err="1"/>
              <a:t>eks</a:t>
            </a:r>
            <a:r>
              <a:rPr lang="id-ID" sz="3500" dirty="0"/>
              <a:t>p</a:t>
            </a:r>
            <a:r>
              <a:rPr lang="en-US" sz="3500" dirty="0" err="1"/>
              <a:t>lanatori</a:t>
            </a:r>
            <a:r>
              <a:rPr lang="en-US" sz="3500" dirty="0"/>
              <a:t>, </a:t>
            </a:r>
            <a:r>
              <a:rPr lang="en-US" sz="3500" dirty="0" err="1"/>
              <a:t>evaluasi</a:t>
            </a:r>
            <a:r>
              <a:rPr lang="en-US" sz="3500" dirty="0"/>
              <a:t>, </a:t>
            </a:r>
            <a:r>
              <a:rPr lang="en-US" sz="3500" dirty="0" err="1"/>
              <a:t>prediksi</a:t>
            </a:r>
            <a:r>
              <a:rPr lang="en-US" sz="3500" dirty="0"/>
              <a:t>,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, </a:t>
            </a:r>
            <a:r>
              <a:rPr lang="en-US" sz="3500" dirty="0" err="1"/>
              <a:t>pengembangan</a:t>
            </a:r>
            <a:r>
              <a:rPr lang="en-US" sz="3500" dirty="0"/>
              <a:t> </a:t>
            </a:r>
            <a:r>
              <a:rPr lang="en-US" sz="3500" dirty="0" err="1"/>
              <a:t>indikator</a:t>
            </a:r>
            <a:r>
              <a:rPr lang="en-US" sz="3500" dirty="0"/>
              <a:t> s</a:t>
            </a:r>
            <a:r>
              <a:rPr lang="id-ID" sz="3500" dirty="0"/>
              <a:t>o</a:t>
            </a:r>
            <a:r>
              <a:rPr lang="en-US" sz="3500" dirty="0"/>
              <a:t>s</a:t>
            </a:r>
            <a:r>
              <a:rPr lang="id-ID" sz="3500" dirty="0"/>
              <a:t>i</a:t>
            </a:r>
            <a:r>
              <a:rPr lang="en-US" sz="3500" dirty="0"/>
              <a:t>al. </a:t>
            </a:r>
            <a:r>
              <a:rPr lang="en-US" sz="3500" dirty="0" err="1"/>
              <a:t>Keunggulan</a:t>
            </a:r>
            <a:r>
              <a:rPr lang="en-US" sz="3500" dirty="0"/>
              <a:t> 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cepat</a:t>
            </a:r>
            <a:r>
              <a:rPr lang="en-US" sz="3500" dirty="0"/>
              <a:t>, </a:t>
            </a:r>
            <a:r>
              <a:rPr lang="en-US" sz="3500" dirty="0" err="1"/>
              <a:t>terukur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sistematis</a:t>
            </a:r>
            <a:r>
              <a:rPr lang="en-US" sz="3500" dirty="0"/>
              <a:t>. </a:t>
            </a:r>
            <a:r>
              <a:rPr lang="en-US" sz="3500" dirty="0" err="1"/>
              <a:t>Kelemahannya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biaya</a:t>
            </a:r>
            <a:r>
              <a:rPr lang="en-US" sz="3500" dirty="0"/>
              <a:t> </a:t>
            </a:r>
            <a:r>
              <a:rPr lang="en-US" sz="3500" dirty="0" err="1"/>
              <a:t>besar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menampung</a:t>
            </a:r>
            <a:r>
              <a:rPr lang="en-US" sz="3500" dirty="0"/>
              <a:t> </a:t>
            </a:r>
            <a:r>
              <a:rPr lang="en-US" sz="3500" dirty="0" err="1"/>
              <a:t>aspirasi</a:t>
            </a:r>
            <a:r>
              <a:rPr lang="en-US" sz="3500" dirty="0"/>
              <a:t> </a:t>
            </a:r>
            <a:r>
              <a:rPr lang="en-US" sz="3500" dirty="0" err="1"/>
              <a:t>responden</a:t>
            </a:r>
            <a:endParaRPr lang="en-US" sz="3500" dirty="0"/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/>
              <a:t>Survei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sejumlah</a:t>
            </a:r>
            <a:r>
              <a:rPr lang="en-US" sz="3500" dirty="0"/>
              <a:t> </a:t>
            </a:r>
            <a:r>
              <a:rPr lang="en-US" sz="3500" dirty="0" err="1"/>
              <a:t>unsur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yaitu</a:t>
            </a:r>
            <a:r>
              <a:rPr lang="en-US" sz="3500" dirty="0"/>
              <a:t> </a:t>
            </a:r>
            <a:r>
              <a:rPr lang="en-US" sz="3500" dirty="0" err="1"/>
              <a:t>konsep</a:t>
            </a:r>
            <a:r>
              <a:rPr lang="en-US" sz="3500" dirty="0"/>
              <a:t>, </a:t>
            </a:r>
            <a:r>
              <a:rPr lang="en-US" sz="3500" dirty="0" err="1"/>
              <a:t>proposisi</a:t>
            </a:r>
            <a:r>
              <a:rPr lang="en-US" sz="3500" dirty="0"/>
              <a:t>, </a:t>
            </a:r>
            <a:r>
              <a:rPr lang="en-US" sz="3500" dirty="0" err="1"/>
              <a:t>teori</a:t>
            </a:r>
            <a:r>
              <a:rPr lang="en-US" sz="3500" dirty="0"/>
              <a:t>, </a:t>
            </a:r>
            <a:r>
              <a:rPr lang="en-US" sz="3500" dirty="0" err="1"/>
              <a:t>hipotesis</a:t>
            </a:r>
            <a:r>
              <a:rPr lang="en-US" sz="3500" dirty="0"/>
              <a:t>, variable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definisi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792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Secara umum ada 4 metode pengumpulan data yakni:</a:t>
            </a:r>
          </a:p>
          <a:p>
            <a:pPr marL="514350" indent="-514350">
              <a:buAutoNum type="arabicPeriod"/>
            </a:pPr>
            <a:r>
              <a:rPr lang="id-ID" dirty="0" smtClean="0"/>
              <a:t>Kuesioner</a:t>
            </a:r>
          </a:p>
          <a:p>
            <a:pPr marL="514350" indent="-514350">
              <a:buAutoNum type="arabicPeriod"/>
            </a:pPr>
            <a:r>
              <a:rPr lang="id-ID" dirty="0" smtClean="0"/>
              <a:t>Wawancara</a:t>
            </a:r>
          </a:p>
          <a:p>
            <a:pPr marL="514350" indent="-514350">
              <a:buAutoNum type="arabicPeriod"/>
            </a:pPr>
            <a:r>
              <a:rPr lang="id-ID" dirty="0" smtClean="0"/>
              <a:t>Observasi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Dokumentasi.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B. Penyusunan Kuesioner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40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 smtClean="0"/>
              <a:t>v</a:t>
            </a:r>
            <a:r>
              <a:rPr lang="en-US" dirty="0" err="1" smtClean="0"/>
              <a:t>alid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id-ID" dirty="0" smtClean="0"/>
              <a:t>li</a:t>
            </a:r>
            <a:r>
              <a:rPr lang="en-US" dirty="0" smtClean="0"/>
              <a:t>able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id-ID" dirty="0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 smtClean="0"/>
              <a:t>tentan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semi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pos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9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dirty="0"/>
              <a:t>kata-kata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sugesti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5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Ada strategi  dalam penyusunan daftar  pertanyaan, yaitu urutan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runtut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 smtClean="0"/>
              <a:t>diletak</a:t>
            </a:r>
            <a:r>
              <a:rPr lang="id-ID" dirty="0" smtClean="0"/>
              <a:t>k</a:t>
            </a:r>
            <a:r>
              <a:rPr lang="en-US" dirty="0" smtClean="0"/>
              <a:t>an </a:t>
            </a:r>
            <a:r>
              <a:rPr lang="en-US" dirty="0"/>
              <a:t>di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responden</a:t>
            </a:r>
            <a:r>
              <a:rPr lang="en-US" dirty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pewawancara</a:t>
            </a:r>
            <a:r>
              <a:rPr lang="en-US" dirty="0" smtClean="0"/>
              <a:t>,</a:t>
            </a:r>
            <a:r>
              <a:rPr lang="id-ID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wawancara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, status </a:t>
            </a:r>
            <a:r>
              <a:rPr lang="en-US" dirty="0" err="1"/>
              <a:t>kawin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anak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 err="1"/>
              <a:t>B</a:t>
            </a:r>
            <a:r>
              <a:rPr lang="en-US" dirty="0" err="1" smtClean="0"/>
              <a:t>ab-bab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hipotesis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6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600" dirty="0" err="1"/>
              <a:t>Sebelum</a:t>
            </a:r>
            <a:r>
              <a:rPr lang="en-US" sz="4600" dirty="0"/>
              <a:t> </a:t>
            </a:r>
            <a:r>
              <a:rPr lang="en-US" sz="4600" dirty="0" err="1"/>
              <a:t>melakukan</a:t>
            </a:r>
            <a:r>
              <a:rPr lang="en-US" sz="4600" dirty="0"/>
              <a:t> </a:t>
            </a:r>
            <a:r>
              <a:rPr lang="en-US" sz="4600" dirty="0" err="1"/>
              <a:t>survei</a:t>
            </a:r>
            <a:r>
              <a:rPr lang="en-US" sz="4600" dirty="0"/>
              <a:t> yang </a:t>
            </a:r>
            <a:r>
              <a:rPr lang="en-US" sz="4600" dirty="0" err="1"/>
              <a:t>sesungguhnya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dilakukan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. </a:t>
            </a:r>
            <a:r>
              <a:rPr lang="en-US" sz="4600" dirty="0" err="1"/>
              <a:t>Tujuan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adalah</a:t>
            </a:r>
            <a:r>
              <a:rPr lang="en-US" sz="4600" dirty="0"/>
              <a:t> </a:t>
            </a:r>
            <a:r>
              <a:rPr lang="en-US" sz="4600" dirty="0" err="1"/>
              <a:t>untuk</a:t>
            </a:r>
            <a:r>
              <a:rPr lang="en-US" sz="4600" dirty="0"/>
              <a:t> </a:t>
            </a:r>
            <a:r>
              <a:rPr lang="en-US" sz="4600" dirty="0" err="1"/>
              <a:t>mengetahui</a:t>
            </a:r>
            <a:r>
              <a:rPr lang="en-US" sz="4600" dirty="0"/>
              <a:t> </a:t>
            </a:r>
            <a:r>
              <a:rPr lang="en-US" sz="4600" dirty="0" err="1"/>
              <a:t>apakah</a:t>
            </a:r>
            <a:r>
              <a:rPr lang="en-US" sz="4600" dirty="0"/>
              <a:t> :</a:t>
            </a:r>
            <a:br>
              <a:rPr lang="en-US" sz="4600" dirty="0"/>
            </a:br>
            <a:r>
              <a:rPr lang="en-US" sz="4600" dirty="0"/>
              <a:t>1.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dihilangkan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2.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ditambah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3.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mudah</a:t>
            </a:r>
            <a:r>
              <a:rPr lang="en-US" sz="4600" dirty="0"/>
              <a:t> </a:t>
            </a:r>
            <a:r>
              <a:rPr lang="en-US" sz="4600" dirty="0" err="1"/>
              <a:t>dimengerti</a:t>
            </a:r>
            <a:r>
              <a:rPr lang="en-US" sz="4600" dirty="0"/>
              <a:t> </a:t>
            </a:r>
            <a:r>
              <a:rPr lang="en-US" sz="4600" dirty="0" err="1"/>
              <a:t>responden</a:t>
            </a:r>
            <a:r>
              <a:rPr lang="en-US" sz="4600" dirty="0"/>
              <a:t> </a:t>
            </a:r>
            <a:r>
              <a:rPr lang="en-US" sz="4600" dirty="0" err="1"/>
              <a:t>dan</a:t>
            </a:r>
            <a:r>
              <a:rPr lang="en-US" sz="4600" dirty="0"/>
              <a:t> </a:t>
            </a:r>
            <a:r>
              <a:rPr lang="id-ID" sz="46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mudah</a:t>
            </a:r>
            <a:r>
              <a:rPr lang="en-US" sz="4600" dirty="0" smtClean="0"/>
              <a:t> </a:t>
            </a:r>
            <a:r>
              <a:rPr lang="en-US" sz="4600" dirty="0" err="1"/>
              <a:t>ditanyakan</a:t>
            </a:r>
            <a:r>
              <a:rPr lang="en-US" sz="4600" dirty="0"/>
              <a:t> </a:t>
            </a:r>
            <a:r>
              <a:rPr lang="en-US" sz="4600" dirty="0" err="1" smtClean="0"/>
              <a:t>pewawancara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4. </a:t>
            </a:r>
            <a:r>
              <a:rPr lang="en-US" sz="4600" dirty="0" err="1"/>
              <a:t>Urutan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diubah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5.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sensitif</a:t>
            </a:r>
            <a:r>
              <a:rPr lang="en-US" sz="4600" dirty="0"/>
              <a:t> </a:t>
            </a:r>
            <a:r>
              <a:rPr lang="en-US" sz="4600" dirty="0" err="1"/>
              <a:t>dapat</a:t>
            </a:r>
            <a:r>
              <a:rPr lang="en-US" sz="4600" dirty="0"/>
              <a:t> </a:t>
            </a:r>
            <a:r>
              <a:rPr lang="en-US" sz="4600" dirty="0" err="1"/>
              <a:t>diperlunak</a:t>
            </a:r>
            <a:r>
              <a:rPr lang="en-US" sz="4600" dirty="0"/>
              <a:t> </a:t>
            </a:r>
            <a:br>
              <a:rPr lang="en-US" sz="4600" dirty="0"/>
            </a:br>
            <a:r>
              <a:rPr lang="en-US" sz="4600" dirty="0"/>
              <a:t>6. </a:t>
            </a:r>
            <a:r>
              <a:rPr lang="id-ID" sz="4600" dirty="0" smtClean="0"/>
              <a:t>lama </a:t>
            </a:r>
            <a:r>
              <a:rPr lang="en-US" sz="4600" dirty="0" err="1"/>
              <a:t>waktu</a:t>
            </a:r>
            <a:r>
              <a:rPr lang="id-ID" sz="4600" dirty="0" smtClean="0"/>
              <a:t> yang digunakan untuk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kuesioner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 smtClean="0"/>
              <a:t>     </a:t>
            </a:r>
            <a:r>
              <a:rPr lang="en-US" sz="4600" dirty="0" err="1" smtClean="0"/>
              <a:t>Setiap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dilengkapi</a:t>
            </a:r>
            <a:r>
              <a:rPr lang="en-US" sz="4600" dirty="0"/>
              <a:t> </a:t>
            </a:r>
            <a:r>
              <a:rPr lang="en-US" sz="4600" dirty="0" err="1"/>
              <a:t>dengan</a:t>
            </a:r>
            <a:r>
              <a:rPr lang="en-US" sz="4600" dirty="0"/>
              <a:t> </a:t>
            </a:r>
            <a:r>
              <a:rPr lang="en-US" sz="4600" dirty="0" err="1"/>
              <a:t>pedoman</a:t>
            </a:r>
            <a:r>
              <a:rPr lang="en-US" sz="4600" dirty="0"/>
              <a:t> </a:t>
            </a:r>
            <a:r>
              <a:rPr lang="id-ID" sz="4600" dirty="0" smtClean="0"/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serta</a:t>
            </a:r>
            <a:r>
              <a:rPr lang="en-US" sz="4600" dirty="0"/>
              <a:t> </a:t>
            </a:r>
            <a:r>
              <a:rPr lang="id-ID" sz="4600" dirty="0" smtClean="0"/>
              <a:t>pedoman/</a:t>
            </a:r>
            <a:r>
              <a:rPr lang="en-US" sz="4600" dirty="0" err="1" smtClean="0"/>
              <a:t>patokan</a:t>
            </a:r>
            <a:r>
              <a:rPr lang="en-US" sz="4600" dirty="0" smtClean="0"/>
              <a:t> </a:t>
            </a:r>
            <a:r>
              <a:rPr lang="id-ID" sz="4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penggunaan</a:t>
            </a:r>
            <a:r>
              <a:rPr lang="en-US" sz="4600" dirty="0" smtClean="0"/>
              <a:t> </a:t>
            </a:r>
            <a:r>
              <a:rPr lang="en-US" sz="4600" dirty="0" err="1" smtClean="0"/>
              <a:t>bahasa</a:t>
            </a:r>
            <a:r>
              <a:rPr lang="en-US" sz="3600" dirty="0"/>
              <a:t/>
            </a:r>
            <a:br>
              <a:rPr lang="en-US" sz="3600" dirty="0"/>
            </a:b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8957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id-ID" dirty="0" smtClean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data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endParaRPr lang="id-ID" dirty="0" smtClean="0"/>
          </a:p>
          <a:p>
            <a:r>
              <a:rPr lang="id-ID" dirty="0" smtClean="0"/>
              <a:t>D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kuan</a:t>
            </a:r>
            <a:r>
              <a:rPr lang="id-ID" dirty="0" smtClean="0"/>
              <a:t>t</a:t>
            </a:r>
            <a:r>
              <a:rPr lang="en-US" dirty="0" err="1" smtClean="0"/>
              <a:t>itatif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data yang </a:t>
            </a:r>
            <a:r>
              <a:rPr lang="en-US" dirty="0" err="1"/>
              <a:t>dibingkai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terbakukan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5474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C. Teknik </a:t>
            </a:r>
            <a:r>
              <a:rPr lang="id-ID" dirty="0"/>
              <a:t>Wawancara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lisan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,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menyiapkan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percontohan</a:t>
            </a:r>
            <a:r>
              <a:rPr lang="en-US" sz="2000" dirty="0"/>
              <a:t>,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pengganti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r>
              <a:rPr lang="en-US" sz="2000" dirty="0"/>
              <a:t> (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).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persiapan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pengisian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;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, </a:t>
            </a:r>
            <a:r>
              <a:rPr lang="en-US" sz="2000" dirty="0" err="1"/>
              <a:t>taktik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: </a:t>
            </a:r>
            <a:r>
              <a:rPr lang="en-US" sz="2000" dirty="0" err="1"/>
              <a:t>perkenalan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pamit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Latihan</a:t>
            </a:r>
            <a:r>
              <a:rPr lang="en-US" sz="2000" dirty="0"/>
              <a:t> </a:t>
            </a:r>
            <a:r>
              <a:rPr lang="en-US" sz="2000" dirty="0" err="1" smtClean="0"/>
              <a:t>wawancara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probing :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keusioner</a:t>
            </a:r>
            <a:r>
              <a:rPr lang="en-US" dirty="0"/>
              <a:t>. Probing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”.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 yang optimal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;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sz="2800" dirty="0"/>
              <a:t/>
            </a:r>
            <a:br>
              <a:rPr lang="en-US" sz="28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33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10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Agar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1. </a:t>
            </a:r>
            <a:r>
              <a:rPr lang="id-ID" dirty="0"/>
              <a:t>U</a:t>
            </a:r>
            <a:r>
              <a:rPr lang="en-US" dirty="0" err="1"/>
              <a:t>tamakan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id-ID" dirty="0"/>
              <a:t>T</a:t>
            </a:r>
            <a:r>
              <a:rPr lang="en-US" dirty="0" err="1"/>
              <a:t>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/>
              <a:t>J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id-ID" dirty="0"/>
              <a:t>B</a:t>
            </a:r>
            <a:r>
              <a:rPr lang="en-US" dirty="0" err="1"/>
              <a:t>ijaksana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5 .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</a:t>
            </a:r>
            <a:r>
              <a:rPr lang="id-ID" dirty="0"/>
              <a:t> R</a:t>
            </a:r>
            <a:r>
              <a:rPr lang="en-US" dirty="0" err="1"/>
              <a:t>esponden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terjawab</a:t>
            </a:r>
            <a:r>
              <a:rPr lang="en-US" dirty="0"/>
              <a:t>, </a:t>
            </a:r>
            <a:r>
              <a:rPr lang="en-US" dirty="0" err="1"/>
              <a:t>mencek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id-ID" dirty="0"/>
              <a:t>y</a:t>
            </a:r>
            <a:r>
              <a:rPr lang="en-US" dirty="0"/>
              <a:t>an</a:t>
            </a:r>
            <a:r>
              <a:rPr lang="id-ID" dirty="0"/>
              <a:t>g</a:t>
            </a:r>
            <a:r>
              <a:rPr lang="en-US" dirty="0"/>
              <a:t>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85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D. Masalah Reliabilitas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Realibilitas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keterpercayaan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	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 smtClean="0"/>
              <a:t>konsistena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	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ulang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39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E. Metode Pengumpulan Data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kata-kata </a:t>
            </a:r>
            <a:r>
              <a:rPr lang="en-US" dirty="0" err="1"/>
              <a:t>lisa</a:t>
            </a:r>
            <a:r>
              <a:rPr lang="en-US" dirty="0"/>
              <a:t>/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responde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data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a.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b.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id-ID" dirty="0" err="1"/>
              <a:t>e</a:t>
            </a:r>
            <a:r>
              <a:rPr lang="en-US" dirty="0" err="1" smtClean="0"/>
              <a:t>fisiensi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c.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18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err="1"/>
              <a:t>dikatakan</a:t>
            </a:r>
            <a:r>
              <a:rPr lang="en-US" dirty="0"/>
              <a:t> 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berperanserta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(ideal)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bola </a:t>
            </a:r>
            <a:r>
              <a:rPr lang="en-US" dirty="0" err="1"/>
              <a:t>salju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01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F. Observsi/Pengamatan Berperanserta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merasakan</a:t>
            </a:r>
            <a:r>
              <a:rPr lang="en-US" dirty="0"/>
              <a:t>,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 smtClean="0"/>
              <a:t>intersubyekti</a:t>
            </a:r>
            <a:r>
              <a:rPr lang="id-ID" smtClean="0"/>
              <a:t>v</a:t>
            </a:r>
            <a:r>
              <a:rPr lang="en-US" smtClean="0"/>
              <a:t>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08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534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keragaman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peranserta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;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peranserta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: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penuh</a:t>
            </a:r>
            <a:r>
              <a:rPr lang="en-US" sz="2800" dirty="0"/>
              <a:t>,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;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penuh,terbuka</a:t>
            </a:r>
            <a:r>
              <a:rPr lang="en-US" sz="2800" dirty="0" smtClean="0"/>
              <a:t>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pemalsuan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kedalaman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keleluasan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id-ID" sz="2800" dirty="0" smtClean="0"/>
              <a:t>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pendek</a:t>
            </a:r>
            <a:r>
              <a:rPr lang="en-US" sz="2800" dirty="0"/>
              <a:t>,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panjang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en-US" sz="2800" dirty="0" err="1"/>
              <a:t>sempit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532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efekti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proeses</a:t>
            </a:r>
            <a:r>
              <a:rPr lang="en-US" sz="2800" dirty="0"/>
              <a:t> </a:t>
            </a:r>
            <a:r>
              <a:rPr lang="en-US" sz="2800" dirty="0" err="1"/>
              <a:t>pengumpulan</a:t>
            </a:r>
            <a:r>
              <a:rPr lang="en-US" sz="2800" dirty="0"/>
              <a:t> data</a:t>
            </a:r>
            <a:endParaRPr lang="id-ID" sz="2800" dirty="0"/>
          </a:p>
          <a:p>
            <a:pPr marL="0" indent="0">
              <a:spcBef>
                <a:spcPts val="0"/>
              </a:spcBef>
              <a:buNone/>
            </a:pP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err="1" smtClean="0"/>
              <a:t>Sedikitnya</a:t>
            </a:r>
            <a:r>
              <a:rPr lang="en-US" sz="2800" dirty="0" smtClean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yang </a:t>
            </a:r>
            <a:r>
              <a:rPr lang="en-US" sz="2800" dirty="0" err="1"/>
              <a:t>terkandung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(going native) di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lupa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menafsirkan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864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/>
              <a:t>G. Wawancara Mendalam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berulang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subyaek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, </a:t>
            </a:r>
            <a:r>
              <a:rPr lang="en-US" sz="2000" dirty="0" err="1"/>
              <a:t>pengalamannya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akrab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informal</a:t>
            </a:r>
          </a:p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situasi</a:t>
            </a:r>
            <a:r>
              <a:rPr lang="en-US" sz="2000" dirty="0"/>
              <a:t> –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kendala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menjawabnya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3021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B. Sumber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Sumber-sumber</a:t>
            </a:r>
            <a:r>
              <a:rPr lang="en-US" dirty="0"/>
              <a:t> data  </a:t>
            </a:r>
            <a:r>
              <a:rPr lang="id-ID" dirty="0" smtClean="0"/>
              <a:t>desa/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  <a:r>
              <a:rPr lang="en-US" dirty="0" err="1"/>
              <a:t>Sumber-sumber</a:t>
            </a:r>
            <a:r>
              <a:rPr lang="en-US" dirty="0"/>
              <a:t> primer (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)  </a:t>
            </a:r>
            <a:r>
              <a:rPr lang="en-US" dirty="0" err="1"/>
              <a:t>terdiri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monografi</a:t>
            </a:r>
            <a:r>
              <a:rPr lang="en-US" dirty="0"/>
              <a:t>, </a:t>
            </a:r>
            <a:r>
              <a:rPr lang="en-US" dirty="0" err="1" smtClean="0"/>
              <a:t>profi</a:t>
            </a:r>
            <a:r>
              <a:rPr lang="id-ID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5016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diwawancarai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substansinya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sosiologis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gambaran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ajang,situasi</a:t>
            </a:r>
            <a:r>
              <a:rPr lang="en-US" sz="2400" dirty="0"/>
              <a:t>/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orang</a:t>
            </a:r>
            <a:r>
              <a:rPr lang="en-US" sz="2400" dirty="0"/>
              <a:t>.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Me</a:t>
            </a:r>
            <a:r>
              <a:rPr lang="en-US" sz="2400" dirty="0" err="1" smtClean="0"/>
              <a:t>nurut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orang yang </a:t>
            </a:r>
            <a:r>
              <a:rPr lang="en-US" sz="2400" dirty="0" err="1" smtClean="0"/>
              <a:t>diwawancarai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Met</a:t>
            </a:r>
            <a:r>
              <a:rPr lang="id-ID" sz="2400" dirty="0" smtClean="0"/>
              <a:t>o</a:t>
            </a:r>
            <a:r>
              <a:rPr lang="en-US" sz="2400" dirty="0" smtClean="0"/>
              <a:t>de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pemalsuan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, </a:t>
            </a:r>
            <a:r>
              <a:rPr lang="en-US" sz="2400" dirty="0" err="1"/>
              <a:t>pelebih</a:t>
            </a:r>
            <a:r>
              <a:rPr lang="en-US" sz="2400" dirty="0"/>
              <a:t> </a:t>
            </a:r>
            <a:r>
              <a:rPr lang="en-US" sz="2400" dirty="0" err="1"/>
              <a:t>lebihan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penyimpangan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orang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berbeda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c.ada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terjauhkan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6835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–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pertanyaan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bukanlah</a:t>
            </a:r>
            <a:r>
              <a:rPr lang="id-ID" sz="2400" dirty="0" smtClean="0"/>
              <a:t> </a:t>
            </a:r>
            <a:r>
              <a:rPr lang="en-US" sz="2400" dirty="0" err="1" smtClean="0"/>
              <a:t>daftar</a:t>
            </a:r>
            <a:r>
              <a:rPr lang="en-US" sz="2400" dirty="0" smtClean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yang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 smtClean="0"/>
              <a:t>digali</a:t>
            </a:r>
            <a:r>
              <a:rPr lang="en-US" sz="2400" dirty="0" smtClean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/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  <a:r>
              <a:rPr lang="en-US" sz="2400" dirty="0" err="1"/>
              <a:t>Syaratnya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ti</a:t>
            </a:r>
            <a:r>
              <a:rPr lang="en-US" sz="2400" dirty="0" err="1" smtClean="0"/>
              <a:t>neliti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yang </a:t>
            </a:r>
            <a:r>
              <a:rPr lang="id-ID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/>
              <a:t>diwawancarai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b="1" dirty="0" err="1"/>
              <a:t>Memulai</a:t>
            </a:r>
            <a:r>
              <a:rPr lang="en-US" sz="2400" b="1" dirty="0"/>
              <a:t> </a:t>
            </a:r>
            <a:r>
              <a:rPr lang="en-US" sz="2400" b="1" dirty="0" err="1"/>
              <a:t>wawancara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 smtClean="0"/>
              <a:t>rapot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mengajukan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. Agar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/</a:t>
            </a:r>
            <a:r>
              <a:rPr lang="id-ID" sz="2400" dirty="0" smtClean="0"/>
              <a:t> 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i</a:t>
            </a:r>
            <a:r>
              <a:rPr lang="en-US" sz="2400" dirty="0" err="1" smtClean="0"/>
              <a:t>nforman</a:t>
            </a:r>
            <a:r>
              <a:rPr lang="en-US" sz="2400" dirty="0" smtClean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    1). </a:t>
            </a:r>
            <a:r>
              <a:rPr lang="en-US" sz="2400" dirty="0" err="1"/>
              <a:t>ajukan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2).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kisah</a:t>
            </a:r>
            <a:r>
              <a:rPr lang="en-US" sz="2400" dirty="0"/>
              <a:t>/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3).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4).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id-ID" sz="2400" dirty="0" smtClean="0"/>
              <a:t>ti</a:t>
            </a:r>
            <a:r>
              <a:rPr lang="en-US" sz="2400" dirty="0" err="1" smtClean="0"/>
              <a:t>neliti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94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situasi</a:t>
            </a:r>
            <a:r>
              <a:rPr lang="en-US" sz="2800" b="1" dirty="0"/>
              <a:t> </a:t>
            </a:r>
            <a:r>
              <a:rPr lang="en-US" sz="2800" b="1" dirty="0" err="1"/>
              <a:t>wawancara</a:t>
            </a:r>
            <a:r>
              <a:rPr lang="en-US" sz="2800" b="1" dirty="0"/>
              <a:t> </a:t>
            </a:r>
            <a:r>
              <a:rPr lang="en-US" sz="2800" dirty="0"/>
              <a:t>: </a:t>
            </a:r>
            <a:r>
              <a:rPr lang="en-US" sz="2800" dirty="0" err="1"/>
              <a:t>semakin</a:t>
            </a:r>
            <a:r>
              <a:rPr lang="en-US" sz="2800" dirty="0"/>
              <a:t> 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,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informal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keumumannya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terbangun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yang optimal </a:t>
            </a:r>
            <a:r>
              <a:rPr lang="id-ID" sz="2800" dirty="0" smtClean="0"/>
              <a:t>    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maka</a:t>
            </a: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diturut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1).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menghakimi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2). </a:t>
            </a:r>
            <a:r>
              <a:rPr lang="en-US" sz="2800" dirty="0" err="1"/>
              <a:t>Biarkan</a:t>
            </a:r>
            <a:r>
              <a:rPr lang="en-US" sz="2800" dirty="0"/>
              <a:t> </a:t>
            </a:r>
            <a:r>
              <a:rPr lang="en-US" sz="2800" dirty="0" err="1"/>
              <a:t>tineliti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3). </a:t>
            </a:r>
            <a:r>
              <a:rPr lang="en-US" sz="2800" dirty="0" err="1"/>
              <a:t>Berikan</a:t>
            </a:r>
            <a:r>
              <a:rPr lang="en-US" sz="2800" dirty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tineliti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</a:t>
            </a:r>
            <a:r>
              <a:rPr lang="en-US" sz="2800" b="1" dirty="0"/>
              <a:t>. </a:t>
            </a:r>
            <a:r>
              <a:rPr lang="en-US" sz="2800" b="1" dirty="0" err="1"/>
              <a:t>Menggali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probing </a:t>
            </a:r>
            <a:r>
              <a:rPr lang="en-US" sz="2800" dirty="0"/>
              <a:t>: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ditempuh</a:t>
            </a:r>
            <a:r>
              <a:rPr lang="en-US" sz="2800" dirty="0"/>
              <a:t> </a:t>
            </a:r>
            <a:r>
              <a:rPr lang="en-US" sz="2800" dirty="0" err="1"/>
              <a:t>cara-cara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 1). </a:t>
            </a:r>
            <a:r>
              <a:rPr lang="en-US" sz="2800" dirty="0" err="1"/>
              <a:t>Menayakan</a:t>
            </a:r>
            <a:r>
              <a:rPr lang="en-US" sz="2800" dirty="0"/>
              <a:t> </a:t>
            </a:r>
            <a:r>
              <a:rPr lang="en-US" sz="2800" dirty="0" err="1"/>
              <a:t>pertanyaan</a:t>
            </a:r>
            <a:r>
              <a:rPr lang="en-US" sz="2800" dirty="0"/>
              <a:t> </a:t>
            </a:r>
            <a:r>
              <a:rPr lang="en-US" sz="2800" dirty="0" err="1"/>
              <a:t>spesifik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2).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/ </a:t>
            </a:r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menerangkan</a:t>
            </a:r>
            <a:r>
              <a:rPr lang="en-US" sz="2800" dirty="0" smtClean="0"/>
              <a:t> </a:t>
            </a:r>
            <a:r>
              <a:rPr lang="en-US" sz="2800" dirty="0" err="1"/>
              <a:t>rincian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dirty="0" err="1"/>
              <a:t>pengalaman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3). </a:t>
            </a:r>
            <a:r>
              <a:rPr lang="en-US" sz="2800" dirty="0" err="1"/>
              <a:t>Meminta</a:t>
            </a:r>
            <a:r>
              <a:rPr lang="en-US" sz="2800" dirty="0"/>
              <a:t>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r>
              <a:rPr lang="en-US" sz="2800" dirty="0"/>
              <a:t>.</a:t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67191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1). </a:t>
            </a:r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/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</a:t>
            </a:r>
            <a:r>
              <a:rPr lang="en-US" smtClean="0"/>
              <a:t>minta</a:t>
            </a:r>
            <a:r>
              <a:rPr lang="en-US" dirty="0" smtClean="0"/>
              <a:t> </a:t>
            </a:r>
            <a:r>
              <a:rPr lang="en-US" dirty="0" err="1"/>
              <a:t>konfirmasi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2).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3).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917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e. </a:t>
            </a:r>
            <a:r>
              <a:rPr lang="en-US" b="1" dirty="0" err="1"/>
              <a:t>Triangulasi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ceksilang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mewawancara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data,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metodologis</a:t>
            </a:r>
            <a:endParaRPr lang="en-US" dirty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cacatan</a:t>
            </a:r>
            <a:r>
              <a:rPr lang="en-US" b="1" dirty="0"/>
              <a:t> </a:t>
            </a:r>
            <a:r>
              <a:rPr lang="en-US" b="1" dirty="0" err="1"/>
              <a:t>harian</a:t>
            </a:r>
            <a:r>
              <a:rPr lang="en-US" b="1" dirty="0"/>
              <a:t> :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harianpada</a:t>
            </a:r>
            <a:r>
              <a:rPr lang="en-US" dirty="0"/>
              <a:t> </a:t>
            </a:r>
            <a:r>
              <a:rPr lang="en-US" dirty="0" err="1"/>
              <a:t>umunya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reflektif</a:t>
            </a:r>
            <a:r>
              <a:rPr lang="en-US" dirty="0"/>
              <a:t>/memo.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rekonstruksi</a:t>
            </a:r>
            <a:r>
              <a:rPr lang="en-US" dirty="0"/>
              <a:t> dialog,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1).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, 2). </a:t>
            </a: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3)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semalam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9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C. Aspek dan Isi 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Isi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stratifikasi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informal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permasalahannya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517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/>
              <a:t> </a:t>
            </a:r>
            <a:r>
              <a:rPr lang="en-US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: </a:t>
            </a:r>
            <a:r>
              <a:rPr lang="en-US" dirty="0" err="1"/>
              <a:t>geografi</a:t>
            </a:r>
            <a:r>
              <a:rPr lang="en-US" dirty="0"/>
              <a:t>, </a:t>
            </a:r>
            <a:r>
              <a:rPr lang="en-US" dirty="0" err="1"/>
              <a:t>transpotasi</a:t>
            </a:r>
            <a:r>
              <a:rPr lang="en-US" dirty="0"/>
              <a:t>,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budaya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/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LSM, </a:t>
            </a:r>
            <a:r>
              <a:rPr lang="en-US" dirty="0" err="1"/>
              <a:t>kriminalitas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3097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id-ID" dirty="0" smtClean="0"/>
              <a:t>wilayah/</a:t>
            </a:r>
            <a:r>
              <a:rPr lang="en-US" dirty="0" err="1" smtClean="0"/>
              <a:t>komunitas</a:t>
            </a:r>
            <a:r>
              <a:rPr lang="en-US" dirty="0" smtClean="0"/>
              <a:t>: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id-ID" dirty="0" smtClean="0"/>
              <a:t> wilayah/</a:t>
            </a:r>
            <a:r>
              <a:rPr lang="en-US" dirty="0" err="1" smtClean="0"/>
              <a:t>komunitas</a:t>
            </a:r>
            <a:r>
              <a:rPr lang="en-US" dirty="0"/>
              <a:t>, zoning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smtClean="0"/>
              <a:t>modal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 </a:t>
            </a:r>
            <a:r>
              <a:rPr lang="en-US" dirty="0" err="1" smtClean="0"/>
              <a:t>perencanaan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Perumahan</a:t>
            </a:r>
            <a:r>
              <a:rPr lang="en-US" dirty="0"/>
              <a:t> 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slum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urban,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ketetanggaan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431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Pendidikan</a:t>
            </a:r>
            <a:r>
              <a:rPr lang="en-US" dirty="0"/>
              <a:t> :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guru,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murid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orang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museum,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7</a:t>
            </a:r>
            <a:r>
              <a:rPr lang="en-US" dirty="0"/>
              <a:t>. </a:t>
            </a:r>
            <a:r>
              <a:rPr lang="en-US" dirty="0" err="1"/>
              <a:t>Keagamaan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agama, </a:t>
            </a:r>
            <a:r>
              <a:rPr lang="en-US" dirty="0" err="1"/>
              <a:t>perubahan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keagamaan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8</a:t>
            </a:r>
            <a:r>
              <a:rPr lang="en-US" dirty="0"/>
              <a:t>.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1817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en-US" sz="2800" dirty="0" smtClean="0"/>
              <a:t>9</a:t>
            </a:r>
            <a:r>
              <a:rPr lang="en-US" sz="2800" dirty="0"/>
              <a:t>. </a:t>
            </a:r>
            <a:r>
              <a:rPr lang="id-ID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: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penguatan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,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, </a:t>
            </a:r>
            <a:r>
              <a:rPr lang="en-US" sz="2800" dirty="0" err="1"/>
              <a:t>adopsi</a:t>
            </a:r>
            <a:r>
              <a:rPr lang="en-US" sz="2800" dirty="0"/>
              <a:t>,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menyimpang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10. </a:t>
            </a:r>
            <a:r>
              <a:rPr lang="en-US" sz="2800" dirty="0" err="1"/>
              <a:t>rekreasi</a:t>
            </a:r>
            <a:r>
              <a:rPr lang="en-US" sz="2800" dirty="0"/>
              <a:t> : </a:t>
            </a:r>
            <a:r>
              <a:rPr lang="en-US" sz="2800" dirty="0" err="1"/>
              <a:t>rekreasi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kebudayaan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komersial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smtClean="0"/>
              <a:t>informal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11. </a:t>
            </a:r>
            <a:r>
              <a:rPr lang="en-US" sz="2800" dirty="0" err="1"/>
              <a:t>kesehatan</a:t>
            </a:r>
            <a:r>
              <a:rPr lang="en-US" sz="2800" dirty="0"/>
              <a:t> :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personil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menular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kronis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LSM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id-ID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smtClean="0"/>
              <a:t>mental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12.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: orang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lansia</a:t>
            </a:r>
            <a:r>
              <a:rPr lang="en-US" dirty="0"/>
              <a:t> 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migran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354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13.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wartawan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bioskop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video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propaganda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14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; </a:t>
            </a:r>
            <a:r>
              <a:rPr lang="en-US" dirty="0" err="1" smtClean="0"/>
              <a:t>kelompok</a:t>
            </a:r>
            <a:r>
              <a:rPr lang="en-US" dirty="0" smtClean="0"/>
              <a:t>-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deskriminasi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marjinal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15.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: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organisasi</a:t>
            </a:r>
            <a:r>
              <a:rPr lang="en-US" dirty="0"/>
              <a:t>,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0667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1444</Words>
  <Application>Microsoft Office PowerPoint</Application>
  <PresentationFormat>On-screen Show (4:3)</PresentationFormat>
  <Paragraphs>181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B. Sumber data</vt:lpstr>
      <vt:lpstr>C. Aspek dan Isi Informasi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Membaca Data Sekunder secara Kritis</vt:lpstr>
      <vt:lpstr>PowerPoint Presentation</vt:lpstr>
      <vt:lpstr>PowerPoint Presentation</vt:lpstr>
      <vt:lpstr>PowerPoint Presentation</vt:lpstr>
      <vt:lpstr>PowerPoint Presentation</vt:lpstr>
      <vt:lpstr>Metode Pengumpulan Data</vt:lpstr>
      <vt:lpstr>B. Penyusunan Kuesioner</vt:lpstr>
      <vt:lpstr>PowerPoint Presentation</vt:lpstr>
      <vt:lpstr>PowerPoint Presentation</vt:lpstr>
      <vt:lpstr>PowerPoint Presentation</vt:lpstr>
      <vt:lpstr>C. Teknik Wawancara</vt:lpstr>
      <vt:lpstr>PowerPoint Presentation</vt:lpstr>
      <vt:lpstr>PowerPoint Presentation</vt:lpstr>
      <vt:lpstr>D. Masalah Reliabilitas</vt:lpstr>
      <vt:lpstr>E. Metode Pengumpulan Data Kualitatif</vt:lpstr>
      <vt:lpstr>PowerPoint Presentation</vt:lpstr>
      <vt:lpstr>F. Observsi/Pengamatan Berperanserta</vt:lpstr>
      <vt:lpstr>PowerPoint Presentation</vt:lpstr>
      <vt:lpstr>PowerPoint Presentation</vt:lpstr>
      <vt:lpstr>G. Wawancara Mendalam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66</cp:revision>
  <dcterms:created xsi:type="dcterms:W3CDTF">2006-08-16T00:00:00Z</dcterms:created>
  <dcterms:modified xsi:type="dcterms:W3CDTF">2020-08-19T07:28:09Z</dcterms:modified>
</cp:coreProperties>
</file>