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58" r:id="rId4"/>
    <p:sldId id="275" r:id="rId5"/>
    <p:sldId id="263" r:id="rId6"/>
    <p:sldId id="266" r:id="rId7"/>
    <p:sldId id="269" r:id="rId8"/>
    <p:sldId id="270" r:id="rId9"/>
    <p:sldId id="281" r:id="rId10"/>
    <p:sldId id="276" r:id="rId11"/>
    <p:sldId id="277" r:id="rId12"/>
    <p:sldId id="278" r:id="rId13"/>
    <p:sldId id="279" r:id="rId14"/>
    <p:sldId id="280" r:id="rId15"/>
    <p:sldId id="282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id-ID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4B3524DF-E2B9-42E0-8CBF-A0259E874FAA}" type="datetimeFigureOut">
              <a:rPr lang="id-ID" smtClean="0"/>
              <a:t>07/12/2018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C7B2CD74-1E49-4725-8796-BD3C73F42A2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Partai dan sistem Kepartaian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52983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>
              <a:buNone/>
            </a:pPr>
            <a:r>
              <a:rPr lang="en-US" sz="2400" dirty="0" err="1">
                <a:latin typeface="Calibri" pitchFamily="34" charset="0"/>
                <a:cs typeface="Calibri" pitchFamily="34" charset="0"/>
              </a:rPr>
              <a:t>Sistem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kepartaian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adalah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“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pola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kompetisi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terus-menerus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bersifat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stabil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, yang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selalu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tampak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di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setiap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proses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pemilu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tiap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.”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Sistem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kepartaian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bergantung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pada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: </a:t>
            </a:r>
          </a:p>
          <a:p>
            <a:r>
              <a:rPr lang="en-US" sz="24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istem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di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dalam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suatu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Semakin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terbuka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sistem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maka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semakin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menjamin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berjalannya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kompetisi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antar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Basis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osial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kemajemukan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suku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, agama,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ekonomi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aliran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ada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).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Semakin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besar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derajat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perbedaan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kepentingan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di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tersebut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semakin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besar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pula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jumlah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Perihal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smtClean="0"/>
              <a:t>Kepartaian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552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393192" lvl="1" indent="0">
              <a:buNone/>
            </a:pPr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Duverger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(1956) </a:t>
            </a:r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membagi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tipologi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berdasarkan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jumlah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 di </a:t>
            </a:r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Parlemen</a:t>
            </a:r>
            <a:r>
              <a:rPr lang="en-US" sz="4000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393192" lvl="1" indent="0">
              <a:buNone/>
            </a:pPr>
            <a:endParaRPr lang="en-US" sz="4000" dirty="0" smtClean="0">
              <a:latin typeface="Calibri" pitchFamily="34" charset="0"/>
              <a:cs typeface="Calibri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id-ID" sz="4000" dirty="0" smtClean="0">
                <a:latin typeface="Calibri" pitchFamily="34" charset="0"/>
                <a:cs typeface="Calibri" pitchFamily="34" charset="0"/>
              </a:rPr>
              <a:t>Sistem partai tunggal; hanya ada satu partai dominan di </a:t>
            </a:r>
            <a:r>
              <a:rPr lang="id-ID" sz="4000" dirty="0" smtClean="0">
                <a:latin typeface="Calibri" pitchFamily="34" charset="0"/>
                <a:cs typeface="Calibri" pitchFamily="34" charset="0"/>
              </a:rPr>
              <a:t>parlemen</a:t>
            </a:r>
            <a:endParaRPr lang="id-ID" sz="4000" dirty="0">
              <a:latin typeface="Calibri" pitchFamily="34" charset="0"/>
              <a:cs typeface="Calibri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id-ID" sz="4000" dirty="0" smtClean="0">
                <a:latin typeface="Calibri" pitchFamily="34" charset="0"/>
                <a:cs typeface="Calibri" pitchFamily="34" charset="0"/>
              </a:rPr>
              <a:t>Sistem </a:t>
            </a:r>
            <a:r>
              <a:rPr lang="id-ID" sz="4000" dirty="0" smtClean="0">
                <a:latin typeface="Calibri" pitchFamily="34" charset="0"/>
                <a:cs typeface="Calibri" pitchFamily="34" charset="0"/>
              </a:rPr>
              <a:t>dua parta</a:t>
            </a:r>
            <a:r>
              <a:rPr lang="en-US" sz="40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id-ID" sz="4000" dirty="0" smtClean="0">
                <a:latin typeface="Calibri" pitchFamily="34" charset="0"/>
                <a:cs typeface="Calibri" pitchFamily="34" charset="0"/>
              </a:rPr>
              <a:t>; ada dua partai dominan dalam </a:t>
            </a:r>
            <a:r>
              <a:rPr lang="id-ID" sz="4000" dirty="0" smtClean="0">
                <a:latin typeface="Calibri" pitchFamily="34" charset="0"/>
                <a:cs typeface="Calibri" pitchFamily="34" charset="0"/>
              </a:rPr>
              <a:t>parlemen</a:t>
            </a:r>
            <a:endParaRPr lang="id-ID" sz="4000" dirty="0">
              <a:latin typeface="Calibri" pitchFamily="34" charset="0"/>
              <a:cs typeface="Calibri" pitchFamily="34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r>
              <a:rPr lang="id-ID" sz="4000" dirty="0" smtClean="0">
                <a:latin typeface="Calibri" pitchFamily="34" charset="0"/>
                <a:cs typeface="Calibri" pitchFamily="34" charset="0"/>
              </a:rPr>
              <a:t>Sistem </a:t>
            </a:r>
            <a:r>
              <a:rPr lang="id-ID" sz="4000" dirty="0" smtClean="0">
                <a:latin typeface="Calibri" pitchFamily="34" charset="0"/>
                <a:cs typeface="Calibri" pitchFamily="34" charset="0"/>
              </a:rPr>
              <a:t>multi partai; ada lebih dari dua partai dominan dalam parlemen.</a:t>
            </a:r>
          </a:p>
          <a:p>
            <a:pPr marL="457200" lvl="1" indent="0">
              <a:buNone/>
            </a:pPr>
            <a:endParaRPr lang="en-US" sz="4000" dirty="0" smtClean="0">
              <a:latin typeface="Calibri" pitchFamily="34" charset="0"/>
              <a:cs typeface="Calibri" pitchFamily="34" charset="0"/>
            </a:endParaRPr>
          </a:p>
          <a:p>
            <a:pPr marL="457200" lvl="1" indent="0">
              <a:buNone/>
            </a:pPr>
            <a:endParaRPr lang="id-ID" dirty="0" smtClean="0"/>
          </a:p>
          <a:p>
            <a:pPr lvl="1"/>
            <a:endParaRPr lang="id-ID" dirty="0"/>
          </a:p>
          <a:p>
            <a:pPr marL="457200" lvl="1" indent="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pPr algn="ctr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id-ID" sz="3600" dirty="0" smtClean="0"/>
              <a:t>Typologi </a:t>
            </a:r>
            <a:r>
              <a:rPr lang="en-US" sz="3600" dirty="0" smtClean="0"/>
              <a:t>N</a:t>
            </a:r>
            <a:r>
              <a:rPr lang="id-ID" sz="3600" dirty="0" smtClean="0"/>
              <a:t>umerik </a:t>
            </a:r>
            <a:r>
              <a:rPr lang="en-US" sz="3600" dirty="0" smtClean="0"/>
              <a:t>Maurice </a:t>
            </a:r>
            <a:r>
              <a:rPr lang="id-ID" sz="3600" dirty="0" smtClean="0"/>
              <a:t>Duverger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146077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Hanya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ada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satu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diakui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mendominasi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seluruh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peran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politik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Sesungguhnya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memenuhi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syarat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sebagai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sistem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kepartaian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karena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ada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kompetisi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tunggal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mengendalikan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mengarahkan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semua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lembaga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hampir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semua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segi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>
                <a:latin typeface="Calibri" pitchFamily="34" charset="0"/>
                <a:cs typeface="Calibri" pitchFamily="34" charset="0"/>
              </a:rPr>
              <a:t>kehidupan</a:t>
            </a:r>
            <a:r>
              <a:rPr lang="en-US" sz="24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masyarakatnya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Contoh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: PKC, PK Soviet 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Satu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32861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Adanya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dua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dominan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atau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beberapa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namun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ditandai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dominasi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dua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pemenang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pemilu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penguasai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penerintahan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sementara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kalah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menjadi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oposisi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Berkaitan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dengan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sistem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pemilu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mayoritarian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, yang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menghambat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pertumbuhan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partai-partai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kecil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Banyak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di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negara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  <a:cs typeface="Calibri" pitchFamily="34" charset="0"/>
              </a:rPr>
              <a:t>anglosaxon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: US &amp; UK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/>
              <a:t>Sistem</a:t>
            </a:r>
            <a:r>
              <a:rPr lang="en-US" sz="3200" dirty="0" smtClean="0"/>
              <a:t> </a:t>
            </a:r>
            <a:r>
              <a:rPr lang="en-US" sz="3200" dirty="0" err="1" smtClean="0"/>
              <a:t>Dua</a:t>
            </a:r>
            <a:r>
              <a:rPr lang="en-US" sz="3200" dirty="0" smtClean="0"/>
              <a:t> </a:t>
            </a:r>
            <a:r>
              <a:rPr lang="en-US" sz="3200" dirty="0" err="1" smtClean="0"/>
              <a:t>partai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3526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ada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dominan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di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Parlemen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Terbentuk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karena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kemajemukan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masyarakat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Didorong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sistem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pemilu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proporsional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mendorong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munculnya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partai-partai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kecil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Misal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: Indonesia yang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didasarkan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masyarakat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endParaRPr lang="id-ID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Indonesia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yang plural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menerapkan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sistem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Multi </a:t>
            </a: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/>
              <a:t>Sistem</a:t>
            </a:r>
            <a:r>
              <a:rPr lang="en-US" sz="3200" dirty="0" smtClean="0"/>
              <a:t> Multi </a:t>
            </a:r>
            <a:r>
              <a:rPr lang="en-US" sz="3200" dirty="0" err="1" smtClean="0"/>
              <a:t>Partai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13020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 algn="ctr">
              <a:buNone/>
            </a:pPr>
            <a:endParaRPr lang="id-ID" sz="5400" dirty="0" smtClean="0"/>
          </a:p>
          <a:p>
            <a:pPr marL="45720" indent="0" algn="ctr">
              <a:buNone/>
            </a:pPr>
            <a:r>
              <a:rPr lang="id-ID" sz="5400" smtClean="0"/>
              <a:t>Mari </a:t>
            </a:r>
            <a:r>
              <a:rPr lang="id-ID" sz="5400" dirty="0" smtClean="0"/>
              <a:t>Berdiskusi</a:t>
            </a:r>
            <a:endParaRPr lang="id-ID" sz="5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4584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algn="just">
              <a:spcBef>
                <a:spcPts val="0"/>
              </a:spcBef>
            </a:pP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Kata “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”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berasal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dari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Latin,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dari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verba</a:t>
            </a:r>
            <a:r>
              <a:rPr lang="en-US" sz="3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partire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, yang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artinya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membagi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[to divide]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tetapi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pemahaman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yang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lebih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longgar</a:t>
            </a:r>
            <a:r>
              <a:rPr lang="en-US" sz="3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daripada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kata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sekte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(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Secare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, Latin) yang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artinya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memisahkan</a:t>
            </a:r>
            <a:r>
              <a:rPr lang="id-ID" sz="3300" dirty="0" smtClean="0">
                <a:effectLst/>
                <a:latin typeface="Calibri" pitchFamily="34" charset="0"/>
                <a:cs typeface="Calibri" pitchFamily="34" charset="0"/>
              </a:rPr>
              <a:t>/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memotong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id-ID" sz="3300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dasarnya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istilah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“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3300" dirty="0" smtClean="0">
                <a:latin typeface="Calibri" pitchFamily="34" charset="0"/>
                <a:cs typeface="Calibri" pitchFamily="34" charset="0"/>
              </a:rPr>
              <a:t>”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membawa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gagasan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tentang</a:t>
            </a:r>
            <a:r>
              <a:rPr lang="en-US" sz="33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bagian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[part].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Istilah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part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masuk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ke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bahasa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Perancis</a:t>
            </a:r>
            <a:r>
              <a:rPr lang="en-US" sz="3300" dirty="0">
                <a:latin typeface="Calibri" pitchFamily="34" charset="0"/>
                <a:cs typeface="Calibri" pitchFamily="34" charset="0"/>
              </a:rPr>
              <a:t> </a:t>
            </a:r>
            <a:r>
              <a:rPr lang="id-ID" sz="3300" dirty="0">
                <a:latin typeface="Calibri" pitchFamily="34" charset="0"/>
                <a:cs typeface="Calibri" pitchFamily="34" charset="0"/>
              </a:rPr>
              <a:t>(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Partager</a:t>
            </a:r>
            <a:r>
              <a:rPr lang="id-ID" sz="3300" dirty="0">
                <a:latin typeface="Calibri" pitchFamily="34" charset="0"/>
                <a:cs typeface="Calibri" pitchFamily="34" charset="0"/>
              </a:rPr>
              <a:t>)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, yang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artinya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membagi-bagi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masuk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id-ID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bahasa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Inggris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“partaking</a:t>
            </a:r>
            <a:r>
              <a:rPr lang="en-US" sz="3300" dirty="0" smtClean="0">
                <a:latin typeface="Calibri" pitchFamily="34" charset="0"/>
                <a:cs typeface="Calibri" pitchFamily="34" charset="0"/>
              </a:rPr>
              <a:t>”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(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mengadakan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partnership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partisipasi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).</a:t>
            </a:r>
            <a:endParaRPr lang="id-ID" sz="3300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3300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33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stilah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“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3300" dirty="0" smtClean="0">
                <a:latin typeface="Calibri" pitchFamily="34" charset="0"/>
                <a:cs typeface="Calibri" pitchFamily="34" charset="0"/>
              </a:rPr>
              <a:t>”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tidak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masuk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menjadi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penting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kosa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kata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id-ID" sz="3300" dirty="0" smtClean="0">
                <a:effectLst/>
                <a:latin typeface="Calibri" pitchFamily="34" charset="0"/>
                <a:cs typeface="Calibri" pitchFamily="34" charset="0"/>
              </a:rPr>
              <a:t>sampai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abad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ketujuh</a:t>
            </a:r>
            <a:r>
              <a:rPr lang="en-US" sz="33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300" dirty="0" err="1" smtClean="0">
                <a:effectLst/>
                <a:latin typeface="Calibri" pitchFamily="34" charset="0"/>
                <a:cs typeface="Calibri" pitchFamily="34" charset="0"/>
              </a:rPr>
              <a:t>belas</a:t>
            </a:r>
            <a:endParaRPr lang="en-US" sz="3300" dirty="0" smtClean="0">
              <a:effectLst/>
              <a:latin typeface="Calibri" pitchFamily="34" charset="0"/>
              <a:cs typeface="Calibri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dirty="0" smtClean="0">
              <a:effectLst/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latin typeface="Arial" pitchFamily="34" charset="0"/>
                <a:cs typeface="Arial" pitchFamily="34" charset="0"/>
              </a:rPr>
              <a:t>Istilah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Partai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90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800" dirty="0" smtClean="0">
                <a:latin typeface="Calibri" pitchFamily="34" charset="0"/>
                <a:cs typeface="Calibri" pitchFamily="34" charset="0"/>
              </a:rPr>
              <a:t>Ada 80 definisi tentang partai, namun secara umum definisi partai secara umum:</a:t>
            </a:r>
          </a:p>
          <a:p>
            <a:r>
              <a:rPr lang="id-ID" sz="2800" dirty="0" smtClean="0">
                <a:latin typeface="Calibri" pitchFamily="34" charset="0"/>
                <a:cs typeface="Calibri" pitchFamily="34" charset="0"/>
              </a:rPr>
              <a:t>“Organisasi yang memperjuangkan nilai dan ideologi tertentu melalui penguasaan struktur kekuasaan dan kekuasaan itu diperoleh melalui pemilihan umum”</a:t>
            </a:r>
          </a:p>
          <a:p>
            <a:pPr marL="0" indent="0">
              <a:buNone/>
            </a:pPr>
            <a:r>
              <a:rPr lang="id-ID" sz="2800" dirty="0" smtClean="0">
                <a:latin typeface="Calibri" pitchFamily="34" charset="0"/>
                <a:cs typeface="Calibri" pitchFamily="34" charset="0"/>
              </a:rPr>
              <a:t>	- Organisasi</a:t>
            </a:r>
          </a:p>
          <a:p>
            <a:pPr marL="365760" lvl="1" indent="0">
              <a:buNone/>
            </a:pPr>
            <a:r>
              <a:rPr lang="id-ID" sz="2800" dirty="0" smtClean="0">
                <a:latin typeface="Calibri" pitchFamily="34" charset="0"/>
                <a:cs typeface="Calibri" pitchFamily="34" charset="0"/>
              </a:rPr>
              <a:t>	- Nilai/ideologi</a:t>
            </a:r>
          </a:p>
          <a:p>
            <a:pPr marL="365760" lvl="1" indent="0">
              <a:buNone/>
            </a:pPr>
            <a:r>
              <a:rPr lang="id-ID" sz="2800" dirty="0" smtClean="0">
                <a:latin typeface="Calibri" pitchFamily="34" charset="0"/>
                <a:cs typeface="Calibri" pitchFamily="34" charset="0"/>
              </a:rPr>
              <a:t>	- </a:t>
            </a:r>
            <a:r>
              <a:rPr lang="id-ID" sz="2800" dirty="0">
                <a:latin typeface="Calibri" pitchFamily="34" charset="0"/>
                <a:cs typeface="Calibri" pitchFamily="34" charset="0"/>
              </a:rPr>
              <a:t>O</a:t>
            </a:r>
            <a:r>
              <a:rPr lang="id-ID" sz="2800" dirty="0" smtClean="0">
                <a:latin typeface="Calibri" pitchFamily="34" charset="0"/>
                <a:cs typeface="Calibri" pitchFamily="34" charset="0"/>
              </a:rPr>
              <a:t>rientasi kekuasaan</a:t>
            </a:r>
          </a:p>
          <a:p>
            <a:pPr marL="0" indent="0">
              <a:buNone/>
            </a:pPr>
            <a:r>
              <a:rPr lang="id-ID" sz="2800" dirty="0" smtClean="0">
                <a:latin typeface="Calibri" pitchFamily="34" charset="0"/>
                <a:cs typeface="Calibri" pitchFamily="34" charset="0"/>
              </a:rPr>
              <a:t>	- Pemilihan umum</a:t>
            </a:r>
          </a:p>
          <a:p>
            <a:endParaRPr lang="id-ID" dirty="0" smtClean="0"/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APA PENGERTIAN PARTAI?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6075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Institusi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mengubah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berpolitik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bersifat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tertutup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menjadi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terbuka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Institusi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demokrasi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modern.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Proposisi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Schattschneider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“the political parties created democracy and that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modern democracy is unthinkable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save in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term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of</a:t>
            </a:r>
            <a:r>
              <a:rPr lang="id-ID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parties</a:t>
            </a:r>
            <a:r>
              <a:rPr lang="en-US" sz="3200" dirty="0" smtClean="0"/>
              <a:t>”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Partai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Politik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?</a:t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200" dirty="0" smtClean="0"/>
              <a:t>`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81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>
                <a:latin typeface="Calibri" pitchFamily="34" charset="0"/>
                <a:cs typeface="Calibri" pitchFamily="34" charset="0"/>
              </a:rPr>
              <a:t>L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ahirnya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dari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dua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arah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yaitu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terbentuk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dari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parlemen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(Intra-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parlemen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),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yang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lahir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dari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luar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parlemen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(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ekstra-parlemen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±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Contoh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: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Konservatif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Liberal di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Inggris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Republik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Demokrat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di Amerika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Serikat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Liberal Nasional Wilhelmina di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Jerman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Partai-partai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liberal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abad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sembilan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belas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di Italia.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Perspektif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effectLst/>
                <a:latin typeface="Arial" pitchFamily="34" charset="0"/>
                <a:cs typeface="Arial" pitchFamily="34" charset="0"/>
              </a:rPr>
              <a:t>asal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-usul</a:t>
            </a:r>
            <a:r>
              <a:rPr lang="en-US" sz="40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Teori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latin typeface="Arial" pitchFamily="34" charset="0"/>
                <a:cs typeface="Arial" pitchFamily="34" charset="0"/>
              </a:rPr>
              <a:t>institusional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>
                <a:effectLst/>
              </a:rPr>
              <a:t> 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60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-"/>
            </a:pPr>
            <a:r>
              <a:rPr lang="en-US" sz="3200" dirty="0" err="1" smtClean="0">
                <a:latin typeface="Calibri" pitchFamily="34" charset="0"/>
                <a:cs typeface="Calibri" pitchFamily="34" charset="0"/>
              </a:rPr>
              <a:t>M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emberi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tekanan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krisis-krisis</a:t>
            </a:r>
            <a:r>
              <a:rPr lang="en-US" sz="32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sistemis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yang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berkaitan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dengan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proses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pendirian-bangsa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[nation-building].</a:t>
            </a:r>
          </a:p>
          <a:p>
            <a:pPr algn="just">
              <a:buFontTx/>
              <a:buChar char="-"/>
            </a:pP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Krisis-krisis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itu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diantaranya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krisis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yang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berkaitan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dengan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integrasi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nasional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legitimasi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bangsa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tuntutan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partisipasi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yang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lebih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besar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.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Krisis-krisis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itu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akan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menentukan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karakter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320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Teori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Historis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05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Respon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positif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id-ID" sz="2800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odernisasi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terjadinya</a:t>
            </a:r>
            <a:r>
              <a:rPr lang="id-ID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hal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aliran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informasi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ekspansi</a:t>
            </a:r>
            <a:r>
              <a:rPr lang="id-ID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pasar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,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pertumbuhan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teknologi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,</a:t>
            </a:r>
            <a:r>
              <a:rPr lang="id-ID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ekspansi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jaringan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transportasi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terpenting</a:t>
            </a:r>
            <a:r>
              <a:rPr lang="id-ID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adalah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karena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terjadinya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mobilitas</a:t>
            </a:r>
            <a:r>
              <a:rPr lang="id-ID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spasial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sosial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(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LaPalombara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Weiner1966: 20).</a:t>
            </a:r>
            <a:endParaRPr lang="id-ID" sz="2800" dirty="0" smtClean="0">
              <a:effectLst/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Respon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negatif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eksternalitas</a:t>
            </a:r>
            <a:r>
              <a:rPr lang="id-ID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aktivitas</a:t>
            </a:r>
            <a:r>
              <a:rPr lang="id-ID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industri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--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seperti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ancaman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--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mengantar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effectLst/>
                <a:latin typeface="Arial" pitchFamily="34" charset="0"/>
                <a:cs typeface="Arial" pitchFamily="34" charset="0"/>
              </a:rPr>
              <a:t>munculnya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effectLst/>
                <a:latin typeface="Arial" pitchFamily="34" charset="0"/>
                <a:cs typeface="Arial" pitchFamily="34" charset="0"/>
              </a:rPr>
              <a:t>Greens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Perspektif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3100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sal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id-ID" sz="3100" dirty="0" smtClean="0">
                <a:latin typeface="Arial" pitchFamily="34" charset="0"/>
                <a:cs typeface="Arial" pitchFamily="34" charset="0"/>
              </a:rPr>
              <a:t>U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sul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id-ID" sz="3100" dirty="0" err="1">
                <a:latin typeface="Arial" pitchFamily="34" charset="0"/>
                <a:cs typeface="Arial" pitchFamily="34" charset="0"/>
              </a:rPr>
              <a:t>T</a:t>
            </a:r>
            <a:r>
              <a:rPr lang="en-US" sz="3100" dirty="0" err="1" smtClean="0">
                <a:latin typeface="Arial" pitchFamily="34" charset="0"/>
                <a:cs typeface="Arial" pitchFamily="34" charset="0"/>
              </a:rPr>
              <a:t>eori</a:t>
            </a:r>
            <a:r>
              <a:rPr lang="en-US" sz="3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100" dirty="0" err="1">
                <a:latin typeface="Arial" pitchFamily="34" charset="0"/>
                <a:cs typeface="Arial" pitchFamily="34" charset="0"/>
              </a:rPr>
              <a:t>politik</a:t>
            </a:r>
            <a:r>
              <a:rPr lang="en-US" sz="3100" dirty="0">
                <a:latin typeface="Arial" pitchFamily="34" charset="0"/>
                <a:cs typeface="Arial" pitchFamily="34" charset="0"/>
              </a:rPr>
              <a:t/>
            </a:r>
            <a:br>
              <a:rPr lang="en-US" sz="3100" dirty="0">
                <a:latin typeface="Arial" pitchFamily="34" charset="0"/>
                <a:cs typeface="Arial" pitchFamily="34" charset="0"/>
              </a:rPr>
            </a:br>
            <a:endParaRPr lang="en-US" sz="31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39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072" y="1702611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sz="2300" dirty="0" smtClean="0">
              <a:effectLst/>
            </a:endParaRPr>
          </a:p>
          <a:p>
            <a:endParaRPr lang="en-US" sz="2300" dirty="0" smtClean="0">
              <a:effectLst/>
            </a:endParaRPr>
          </a:p>
          <a:p>
            <a:endParaRPr lang="en-US" sz="2300" dirty="0" smtClean="0"/>
          </a:p>
          <a:p>
            <a:endParaRPr lang="en-US" sz="2300" dirty="0"/>
          </a:p>
          <a:p>
            <a:pPr marL="0" indent="0">
              <a:buNone/>
            </a:pPr>
            <a:endParaRPr lang="id-ID" sz="2300" dirty="0" smtClean="0">
              <a:effectLst/>
            </a:endParaRPr>
          </a:p>
          <a:p>
            <a:pPr marL="0" indent="0">
              <a:buNone/>
            </a:pPr>
            <a:endParaRPr lang="id-ID" sz="2300" dirty="0"/>
          </a:p>
          <a:p>
            <a:pPr marL="0" indent="0">
              <a:buNone/>
            </a:pPr>
            <a:r>
              <a:rPr lang="en-US" sz="2300" dirty="0" err="1" smtClean="0">
                <a:effectLst/>
              </a:rPr>
              <a:t>Sumber</a:t>
            </a:r>
            <a:r>
              <a:rPr lang="en-US" sz="2300" dirty="0" smtClean="0">
                <a:effectLst/>
              </a:rPr>
              <a:t>: John F. Bibby, Politics, Parties and Election in America, 2</a:t>
            </a:r>
            <a:r>
              <a:rPr lang="en-US" sz="2300" dirty="0" smtClean="0"/>
              <a:t>n</a:t>
            </a:r>
            <a:r>
              <a:rPr lang="en-US" sz="2300" dirty="0" smtClean="0">
                <a:effectLst/>
              </a:rPr>
              <a:t>d</a:t>
            </a:r>
            <a:r>
              <a:rPr lang="en-US" sz="2300" dirty="0" smtClean="0"/>
              <a:t> </a:t>
            </a:r>
            <a:r>
              <a:rPr lang="en-US" sz="2300" dirty="0" err="1" smtClean="0">
                <a:effectLst/>
              </a:rPr>
              <a:t>ed</a:t>
            </a:r>
            <a:r>
              <a:rPr lang="en-US" sz="2300" dirty="0" smtClean="0">
                <a:effectLst/>
              </a:rPr>
              <a:t> (Chicago: Nelson-</a:t>
            </a:r>
            <a:r>
              <a:rPr lang="en-US" sz="2300" dirty="0" err="1" smtClean="0">
                <a:effectLst/>
              </a:rPr>
              <a:t>HallPublishers</a:t>
            </a:r>
            <a:r>
              <a:rPr lang="en-US" sz="2300" dirty="0" smtClean="0">
                <a:effectLst/>
              </a:rPr>
              <a:t>, 1992), p. 6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838200"/>
          </a:xfrm>
        </p:spPr>
        <p:txBody>
          <a:bodyPr anchor="t">
            <a:normAutofit fontScale="90000"/>
          </a:bodyPr>
          <a:lstStyle/>
          <a:p>
            <a:pPr algn="ctr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Functions of Party Politics</a:t>
            </a:r>
            <a:br>
              <a:rPr lang="en-US" dirty="0" smtClean="0">
                <a:effectLst/>
                <a:latin typeface="Arial" pitchFamily="34" charset="0"/>
                <a:cs typeface="Arial" pitchFamily="34" charset="0"/>
              </a:rPr>
            </a:b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546765" y="1729650"/>
            <a:ext cx="23622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ffectLst/>
              </a:rPr>
              <a:t>Party in the Electorate (party voters and identifiers)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75072" y="3543300"/>
            <a:ext cx="2362200" cy="2209799"/>
          </a:xfrm>
          <a:prstGeom prst="ellipse">
            <a:avLst/>
          </a:prstGeom>
          <a:solidFill>
            <a:srgbClr val="FDFD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effectLst/>
              </a:rPr>
              <a:t>Party in the Government (governmental office holders)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263148" y="3429000"/>
            <a:ext cx="2590800" cy="2438400"/>
          </a:xfrm>
          <a:prstGeom prst="ellipse">
            <a:avLst/>
          </a:prstGeom>
          <a:solidFill>
            <a:srgbClr val="FD260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effectLst/>
            </a:endParaRPr>
          </a:p>
          <a:p>
            <a:pPr algn="ctr"/>
            <a:r>
              <a:rPr lang="en-US" dirty="0" smtClean="0">
                <a:effectLst/>
              </a:rPr>
              <a:t>Party Organization (party </a:t>
            </a:r>
            <a:r>
              <a:rPr lang="en-US" dirty="0" err="1" smtClean="0">
                <a:effectLst/>
              </a:rPr>
              <a:t>officiers,committees</a:t>
            </a:r>
            <a:r>
              <a:rPr lang="en-US" dirty="0" smtClean="0">
                <a:effectLst/>
              </a:rPr>
              <a:t>, </a:t>
            </a:r>
            <a:r>
              <a:rPr lang="en-US" dirty="0" err="1" smtClean="0">
                <a:effectLst/>
              </a:rPr>
              <a:t>staff,and</a:t>
            </a:r>
            <a:r>
              <a:rPr lang="en-US" dirty="0" smtClean="0">
                <a:effectLst/>
              </a:rPr>
              <a:t> workers)</a:t>
            </a:r>
          </a:p>
          <a:p>
            <a:pPr algn="ctr"/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831830" y="3287496"/>
            <a:ext cx="714935" cy="5116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 flipV="1">
            <a:off x="6263148" y="2909455"/>
            <a:ext cx="585354" cy="579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546765" y="4991099"/>
            <a:ext cx="20158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3546765" y="4648200"/>
            <a:ext cx="20158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380181" y="2889108"/>
            <a:ext cx="903297" cy="654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942599" y="3279558"/>
            <a:ext cx="533400" cy="5195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34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Parties in the electorate,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fungsi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menunjuk</a:t>
            </a:r>
            <a:r>
              <a:rPr lang="id-ID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penampilan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politik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id-ID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menghubungkan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individu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proses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demokrasi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.</a:t>
            </a:r>
            <a:endParaRPr lang="id-ID" sz="2800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Parties as Organizations,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fungsi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menunjuk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proses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organisasi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sendiri</a:t>
            </a:r>
            <a:endParaRPr lang="id-ID" sz="2800" dirty="0" smtClean="0">
              <a:effectLst/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Parties in Government,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menunjuk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pada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fungsi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partai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dalam</a:t>
            </a:r>
            <a:r>
              <a:rPr lang="id-ID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penataan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dan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pengelolaan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urusan</a:t>
            </a:r>
            <a:r>
              <a:rPr lang="en-US" sz="2800" dirty="0" smtClean="0"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 smtClean="0">
                <a:effectLst/>
                <a:latin typeface="Calibri" pitchFamily="34" charset="0"/>
                <a:cs typeface="Calibri" pitchFamily="34" charset="0"/>
              </a:rPr>
              <a:t>pemerintahan</a:t>
            </a:r>
            <a:endParaRPr lang="id-ID" sz="28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id-ID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id-ID" dirty="0" smtClean="0">
              <a:effectLst/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838200"/>
          </a:xfrm>
        </p:spPr>
        <p:txBody>
          <a:bodyPr anchor="t">
            <a:normAutofit/>
          </a:bodyPr>
          <a:lstStyle/>
          <a:p>
            <a:pPr algn="ctr"/>
            <a:r>
              <a:rPr lang="en-US" dirty="0" smtClean="0">
                <a:effectLst/>
                <a:latin typeface="Arial" pitchFamily="34" charset="0"/>
                <a:cs typeface="Arial" pitchFamily="34" charset="0"/>
              </a:rPr>
              <a:t>Functions of Party</a:t>
            </a:r>
            <a:r>
              <a:rPr lang="id-ID" dirty="0" smtClean="0">
                <a:effectLst/>
                <a:latin typeface="Arial" pitchFamily="34" charset="0"/>
                <a:cs typeface="Arial" pitchFamily="34" charset="0"/>
              </a:rPr>
              <a:t>: Electorat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26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23</TotalTime>
  <Words>714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Grid</vt:lpstr>
      <vt:lpstr>Partai dan sistem Kepartaian</vt:lpstr>
      <vt:lpstr>Istilah Partai</vt:lpstr>
      <vt:lpstr>APA PENGERTIAN PARTAI?</vt:lpstr>
      <vt:lpstr>     Mengapa Partai Politik?     `</vt:lpstr>
      <vt:lpstr>  Perspektif asal-usul: Teori institusional   </vt:lpstr>
      <vt:lpstr> Perspektif Asal-Usul: Teori Historis </vt:lpstr>
      <vt:lpstr> Perspektif Asal-Usul: Teori modernisasi dan pembangunan politik </vt:lpstr>
      <vt:lpstr>Functions of Party Politics </vt:lpstr>
      <vt:lpstr>Functions of Party: Electorat</vt:lpstr>
      <vt:lpstr>Perihal Sistem Kepartaian</vt:lpstr>
      <vt:lpstr>           Typologi Numerik Maurice Duverger </vt:lpstr>
      <vt:lpstr>Sistem Satu Partai</vt:lpstr>
      <vt:lpstr>Sistem Dua partai</vt:lpstr>
      <vt:lpstr>Sistem Multi Partai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2018-12-06T22:45:10Z</dcterms:created>
  <dcterms:modified xsi:type="dcterms:W3CDTF">2018-12-06T23:08:19Z</dcterms:modified>
</cp:coreProperties>
</file>