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77" r:id="rId3"/>
    <p:sldId id="278" r:id="rId4"/>
    <p:sldId id="279" r:id="rId5"/>
    <p:sldId id="280" r:id="rId6"/>
    <p:sldId id="257" r:id="rId7"/>
    <p:sldId id="282" r:id="rId8"/>
    <p:sldId id="272" r:id="rId9"/>
    <p:sldId id="273" r:id="rId10"/>
    <p:sldId id="274" r:id="rId11"/>
    <p:sldId id="275" r:id="rId12"/>
    <p:sldId id="285" r:id="rId13"/>
    <p:sldId id="286" r:id="rId14"/>
    <p:sldId id="287" r:id="rId15"/>
    <p:sldId id="288" r:id="rId16"/>
    <p:sldId id="283" r:id="rId17"/>
    <p:sldId id="289" r:id="rId18"/>
    <p:sldId id="290" r:id="rId19"/>
    <p:sldId id="291" r:id="rId20"/>
    <p:sldId id="270" r:id="rId21"/>
    <p:sldId id="271" r:id="rId22"/>
    <p:sldId id="284" r:id="rId23"/>
    <p:sldId id="26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3/26/2021</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3/26/2021</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6CA77-ECB8-49F8-AB7F-84632B17C335}"/>
              </a:ext>
            </a:extLst>
          </p:cNvPr>
          <p:cNvSpPr>
            <a:spLocks noGrp="1"/>
          </p:cNvSpPr>
          <p:nvPr>
            <p:ph type="ctrTitle"/>
          </p:nvPr>
        </p:nvSpPr>
        <p:spPr>
          <a:xfrm>
            <a:off x="1322015" y="828261"/>
            <a:ext cx="9966960" cy="1510748"/>
          </a:xfrm>
        </p:spPr>
        <p:txBody>
          <a:bodyPr>
            <a:normAutofit/>
          </a:bodyPr>
          <a:lstStyle/>
          <a:p>
            <a:r>
              <a:rPr lang="en-US" sz="4000" dirty="0" smtClean="0">
                <a:latin typeface="Georgia" panose="02040502050405020303" pitchFamily="18" charset="0"/>
              </a:rPr>
              <a:t>KONSEP DASAR PENELITIAN KUALITATIF</a:t>
            </a:r>
            <a:endParaRPr lang="en-ID" sz="4000" dirty="0">
              <a:latin typeface="Georgia" panose="02040502050405020303" pitchFamily="18" charset="0"/>
            </a:endParaRPr>
          </a:p>
        </p:txBody>
      </p:sp>
      <p:sp>
        <p:nvSpPr>
          <p:cNvPr id="3" name="Subtitle 2">
            <a:extLst>
              <a:ext uri="{FF2B5EF4-FFF2-40B4-BE49-F238E27FC236}">
                <a16:creationId xmlns:a16="http://schemas.microsoft.com/office/drawing/2014/main" id="{26CED7BF-A657-4833-88FE-3910D88DA308}"/>
              </a:ext>
            </a:extLst>
          </p:cNvPr>
          <p:cNvSpPr>
            <a:spLocks noGrp="1"/>
          </p:cNvSpPr>
          <p:nvPr>
            <p:ph type="subTitle" idx="1"/>
          </p:nvPr>
        </p:nvSpPr>
        <p:spPr>
          <a:xfrm>
            <a:off x="1709530" y="4518991"/>
            <a:ext cx="8767860" cy="1510748"/>
          </a:xfrm>
        </p:spPr>
        <p:txBody>
          <a:bodyPr/>
          <a:lstStyle/>
          <a:p>
            <a:r>
              <a:rPr lang="en-ID" dirty="0" err="1" smtClean="0">
                <a:latin typeface="Berlin Sans FB" panose="020E0602020502020306" pitchFamily="34" charset="0"/>
              </a:rPr>
              <a:t>Dr.</a:t>
            </a:r>
            <a:r>
              <a:rPr lang="en-ID" dirty="0" smtClean="0">
                <a:latin typeface="Berlin Sans FB" panose="020E0602020502020306" pitchFamily="34" charset="0"/>
              </a:rPr>
              <a:t> Sri </a:t>
            </a:r>
            <a:r>
              <a:rPr lang="en-ID" dirty="0" err="1" smtClean="0">
                <a:latin typeface="Berlin Sans FB" panose="020E0602020502020306" pitchFamily="34" charset="0"/>
              </a:rPr>
              <a:t>Widayanti</a:t>
            </a:r>
            <a:r>
              <a:rPr lang="en-ID" dirty="0" smtClean="0">
                <a:latin typeface="Berlin Sans FB" panose="020E0602020502020306" pitchFamily="34" charset="0"/>
              </a:rPr>
              <a:t>, </a:t>
            </a:r>
            <a:r>
              <a:rPr lang="en-ID" dirty="0" err="1" smtClean="0">
                <a:latin typeface="Berlin Sans FB" panose="020E0602020502020306" pitchFamily="34" charset="0"/>
              </a:rPr>
              <a:t>S.Pd.I</a:t>
            </a:r>
            <a:r>
              <a:rPr lang="en-ID" dirty="0" smtClean="0">
                <a:latin typeface="Berlin Sans FB" panose="020E0602020502020306" pitchFamily="34" charset="0"/>
              </a:rPr>
              <a:t>., M.A</a:t>
            </a:r>
            <a:r>
              <a:rPr lang="en-ID" dirty="0" smtClean="0"/>
              <a:t>.</a:t>
            </a:r>
            <a:endParaRPr lang="en-ID" dirty="0"/>
          </a:p>
        </p:txBody>
      </p:sp>
    </p:spTree>
    <p:extLst>
      <p:ext uri="{BB962C8B-B14F-4D97-AF65-F5344CB8AC3E}">
        <p14:creationId xmlns:p14="http://schemas.microsoft.com/office/powerpoint/2010/main" val="827046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495869"/>
          </a:xfrm>
        </p:spPr>
        <p:txBody>
          <a:bodyPr>
            <a:normAutofit fontScale="90000"/>
          </a:bodyPr>
          <a:lstStyle/>
          <a:p>
            <a:pPr>
              <a:lnSpc>
                <a:spcPct val="100000"/>
              </a:lnSpc>
            </a:pPr>
            <a:r>
              <a:rPr lang="fr-FR" sz="2800" b="1" dirty="0" err="1" smtClean="0">
                <a:solidFill>
                  <a:schemeClr val="tx1"/>
                </a:solidFill>
                <a:latin typeface="Georgia" panose="02040502050405020303" pitchFamily="18" charset="0"/>
              </a:rPr>
              <a:t>Alasan-alasan</a:t>
            </a:r>
            <a:r>
              <a:rPr lang="fr-FR" sz="2800" b="1" dirty="0" smtClean="0">
                <a:solidFill>
                  <a:schemeClr val="tx1"/>
                </a:solidFill>
                <a:latin typeface="Georgia" panose="02040502050405020303" pitchFamily="18" charset="0"/>
              </a:rPr>
              <a:t> </a:t>
            </a:r>
            <a:r>
              <a:rPr lang="fr-FR" sz="2800" b="1" dirty="0" err="1" smtClean="0">
                <a:solidFill>
                  <a:schemeClr val="tx1"/>
                </a:solidFill>
                <a:latin typeface="Georgia" panose="02040502050405020303" pitchFamily="18" charset="0"/>
              </a:rPr>
              <a:t>dalam</a:t>
            </a:r>
            <a:r>
              <a:rPr lang="fr-FR" sz="2800" b="1" dirty="0" smtClean="0">
                <a:solidFill>
                  <a:schemeClr val="tx1"/>
                </a:solidFill>
                <a:latin typeface="Georgia" panose="02040502050405020303" pitchFamily="18" charset="0"/>
              </a:rPr>
              <a:t> </a:t>
            </a:r>
            <a:r>
              <a:rPr lang="fr-FR" sz="2800" b="1" dirty="0" err="1" smtClean="0">
                <a:solidFill>
                  <a:schemeClr val="tx1"/>
                </a:solidFill>
                <a:latin typeface="Georgia" panose="02040502050405020303" pitchFamily="18" charset="0"/>
              </a:rPr>
              <a:t>Memilih</a:t>
            </a:r>
            <a:r>
              <a:rPr lang="fr-FR" sz="2800" b="1" dirty="0" smtClean="0">
                <a:solidFill>
                  <a:schemeClr val="tx1"/>
                </a:solidFill>
                <a:latin typeface="Georgia" panose="02040502050405020303" pitchFamily="18" charset="0"/>
              </a:rPr>
              <a:t> </a:t>
            </a:r>
            <a:r>
              <a:rPr lang="fr-FR" sz="2800" b="1" dirty="0" err="1" smtClean="0">
                <a:solidFill>
                  <a:schemeClr val="tx1"/>
                </a:solidFill>
                <a:latin typeface="Georgia" panose="02040502050405020303" pitchFamily="18" charset="0"/>
              </a:rPr>
              <a:t>Paradigma</a:t>
            </a:r>
            <a:endParaRPr lang="en-US" sz="2800" b="1" dirty="0">
              <a:solidFill>
                <a:schemeClr val="tx1"/>
              </a:solidFill>
              <a:latin typeface="Georgia" panose="02040502050405020303"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95041267"/>
              </p:ext>
            </p:extLst>
          </p:nvPr>
        </p:nvGraphicFramePr>
        <p:xfrm>
          <a:off x="1143000" y="1228725"/>
          <a:ext cx="9872664" cy="5230760"/>
        </p:xfrm>
        <a:graphic>
          <a:graphicData uri="http://schemas.openxmlformats.org/drawingml/2006/table">
            <a:tbl>
              <a:tblPr firstRow="1" bandRow="1">
                <a:tableStyleId>{5C22544A-7EE6-4342-B048-85BDC9FD1C3A}</a:tableStyleId>
              </a:tblPr>
              <a:tblGrid>
                <a:gridCol w="2555543">
                  <a:extLst>
                    <a:ext uri="{9D8B030D-6E8A-4147-A177-3AD203B41FA5}">
                      <a16:colId xmlns:a16="http://schemas.microsoft.com/office/drawing/2014/main" val="118088905"/>
                    </a:ext>
                  </a:extLst>
                </a:gridCol>
                <a:gridCol w="3671248">
                  <a:extLst>
                    <a:ext uri="{9D8B030D-6E8A-4147-A177-3AD203B41FA5}">
                      <a16:colId xmlns:a16="http://schemas.microsoft.com/office/drawing/2014/main" val="314283767"/>
                    </a:ext>
                  </a:extLst>
                </a:gridCol>
                <a:gridCol w="3645873">
                  <a:extLst>
                    <a:ext uri="{9D8B030D-6E8A-4147-A177-3AD203B41FA5}">
                      <a16:colId xmlns:a16="http://schemas.microsoft.com/office/drawing/2014/main" val="950865527"/>
                    </a:ext>
                  </a:extLst>
                </a:gridCol>
              </a:tblGrid>
              <a:tr h="370840">
                <a:tc>
                  <a:txBody>
                    <a:bodyPr/>
                    <a:lstStyle/>
                    <a:p>
                      <a:pPr algn="ctr"/>
                      <a:r>
                        <a:rPr lang="en-US" dirty="0" err="1" smtClean="0">
                          <a:latin typeface="Georgia" panose="02040502050405020303" pitchFamily="18" charset="0"/>
                        </a:rPr>
                        <a:t>Kriteria</a:t>
                      </a:r>
                      <a:endParaRPr lang="en-US" dirty="0">
                        <a:latin typeface="Georgia" panose="02040502050405020303" pitchFamily="18" charset="0"/>
                      </a:endParaRPr>
                    </a:p>
                  </a:txBody>
                  <a:tcPr/>
                </a:tc>
                <a:tc>
                  <a:txBody>
                    <a:bodyPr/>
                    <a:lstStyle/>
                    <a:p>
                      <a:pPr algn="ctr"/>
                      <a:r>
                        <a:rPr lang="en-US" dirty="0" err="1" smtClean="0">
                          <a:latin typeface="Georgia" panose="02040502050405020303" pitchFamily="18" charset="0"/>
                        </a:rPr>
                        <a:t>Paradigma</a:t>
                      </a:r>
                      <a:r>
                        <a:rPr lang="en-US" dirty="0" smtClean="0">
                          <a:latin typeface="Georgia" panose="02040502050405020303" pitchFamily="18" charset="0"/>
                        </a:rPr>
                        <a:t> </a:t>
                      </a:r>
                      <a:r>
                        <a:rPr lang="en-US" dirty="0" err="1" smtClean="0">
                          <a:latin typeface="Georgia" panose="02040502050405020303" pitchFamily="18" charset="0"/>
                        </a:rPr>
                        <a:t>Kuantitatif</a:t>
                      </a:r>
                      <a:endParaRPr lang="en-US" dirty="0">
                        <a:latin typeface="Georgia" panose="02040502050405020303" pitchFamily="18" charset="0"/>
                      </a:endParaRPr>
                    </a:p>
                  </a:txBody>
                  <a:tcPr/>
                </a:tc>
                <a:tc>
                  <a:txBody>
                    <a:bodyPr/>
                    <a:lstStyle/>
                    <a:p>
                      <a:pPr algn="ctr"/>
                      <a:r>
                        <a:rPr lang="en-US" dirty="0" err="1" smtClean="0">
                          <a:latin typeface="Georgia" panose="02040502050405020303" pitchFamily="18" charset="0"/>
                        </a:rPr>
                        <a:t>Paradigma</a:t>
                      </a:r>
                      <a:r>
                        <a:rPr lang="en-US" dirty="0" smtClean="0">
                          <a:latin typeface="Georgia" panose="02040502050405020303" pitchFamily="18" charset="0"/>
                        </a:rPr>
                        <a:t> </a:t>
                      </a:r>
                      <a:r>
                        <a:rPr lang="en-US" dirty="0" err="1" smtClean="0">
                          <a:latin typeface="Georgia" panose="02040502050405020303" pitchFamily="18" charset="0"/>
                        </a:rPr>
                        <a:t>Kualitatif</a:t>
                      </a:r>
                      <a:endParaRPr lang="en-US" dirty="0">
                        <a:latin typeface="Georgia" panose="02040502050405020303" pitchFamily="18" charset="0"/>
                      </a:endParaRPr>
                    </a:p>
                  </a:txBody>
                  <a:tcPr/>
                </a:tc>
                <a:extLst>
                  <a:ext uri="{0D108BD9-81ED-4DB2-BD59-A6C34878D82A}">
                    <a16:rowId xmlns:a16="http://schemas.microsoft.com/office/drawing/2014/main" val="624618831"/>
                  </a:ext>
                </a:extLst>
              </a:tr>
              <a:tr h="1293760">
                <a:tc>
                  <a:txBody>
                    <a:bodyPr/>
                    <a:lstStyle/>
                    <a:p>
                      <a:r>
                        <a:rPr lang="en-US" dirty="0" err="1" smtClean="0">
                          <a:latin typeface="Georgia" panose="02040502050405020303" pitchFamily="18" charset="0"/>
                        </a:rPr>
                        <a:t>Pandangan</a:t>
                      </a:r>
                      <a:r>
                        <a:rPr lang="en-US" dirty="0" smtClean="0">
                          <a:latin typeface="Georgia" panose="02040502050405020303" pitchFamily="18" charset="0"/>
                        </a:rPr>
                        <a:t> </a:t>
                      </a:r>
                      <a:r>
                        <a:rPr lang="en-US" dirty="0" err="1" smtClean="0">
                          <a:latin typeface="Georgia" panose="02040502050405020303" pitchFamily="18" charset="0"/>
                        </a:rPr>
                        <a:t>peneliti</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Peneliti</a:t>
                      </a:r>
                      <a:r>
                        <a:rPr lang="en-US" dirty="0" smtClean="0">
                          <a:latin typeface="Georgia" panose="02040502050405020303" pitchFamily="18" charset="0"/>
                        </a:rPr>
                        <a:t> </a:t>
                      </a:r>
                      <a:r>
                        <a:rPr lang="en-US" dirty="0" err="1" smtClean="0">
                          <a:latin typeface="Georgia" panose="02040502050405020303" pitchFamily="18" charset="0"/>
                        </a:rPr>
                        <a:t>cocok</a:t>
                      </a:r>
                      <a:r>
                        <a:rPr lang="en-US" dirty="0" smtClean="0">
                          <a:latin typeface="Georgia" panose="02040502050405020303" pitchFamily="18" charset="0"/>
                        </a:rPr>
                        <a:t> </a:t>
                      </a:r>
                      <a:r>
                        <a:rPr lang="en-US" dirty="0" err="1" smtClean="0">
                          <a:latin typeface="Georgia" panose="02040502050405020303" pitchFamily="18" charset="0"/>
                        </a:rPr>
                        <a:t>dengan</a:t>
                      </a:r>
                      <a:r>
                        <a:rPr lang="en-US" dirty="0" smtClean="0">
                          <a:latin typeface="Georgia" panose="02040502050405020303" pitchFamily="18" charset="0"/>
                        </a:rPr>
                        <a:t> </a:t>
                      </a:r>
                      <a:r>
                        <a:rPr lang="en-US" dirty="0" err="1" smtClean="0">
                          <a:latin typeface="Georgia" panose="02040502050405020303" pitchFamily="18" charset="0"/>
                        </a:rPr>
                        <a:t>asumsi-asumsi</a:t>
                      </a:r>
                      <a:r>
                        <a:rPr lang="en-US" dirty="0" smtClean="0">
                          <a:latin typeface="Georgia" panose="02040502050405020303" pitchFamily="18" charset="0"/>
                        </a:rPr>
                        <a:t> ontology, </a:t>
                      </a:r>
                      <a:r>
                        <a:rPr lang="en-US" dirty="0" err="1" smtClean="0">
                          <a:latin typeface="Georgia" panose="02040502050405020303" pitchFamily="18" charset="0"/>
                        </a:rPr>
                        <a:t>epistimologi</a:t>
                      </a:r>
                      <a:r>
                        <a:rPr lang="en-US" dirty="0" smtClean="0">
                          <a:latin typeface="Georgia" panose="02040502050405020303" pitchFamily="18" charset="0"/>
                        </a:rPr>
                        <a:t>, </a:t>
                      </a:r>
                      <a:r>
                        <a:rPr lang="en-US" dirty="0" err="1" smtClean="0">
                          <a:latin typeface="Georgia" panose="02040502050405020303" pitchFamily="18" charset="0"/>
                        </a:rPr>
                        <a:t>aksiologi</a:t>
                      </a:r>
                      <a:r>
                        <a:rPr lang="en-US" dirty="0" smtClean="0">
                          <a:latin typeface="Georgia" panose="02040502050405020303" pitchFamily="18" charset="0"/>
                        </a:rPr>
                        <a:t>, </a:t>
                      </a:r>
                      <a:r>
                        <a:rPr lang="en-US" dirty="0" err="1" smtClean="0">
                          <a:latin typeface="Georgia" panose="02040502050405020303" pitchFamily="18" charset="0"/>
                        </a:rPr>
                        <a:t>retorik</a:t>
                      </a:r>
                      <a:r>
                        <a:rPr lang="en-US" baseline="0" dirty="0" smtClean="0">
                          <a:latin typeface="Georgia" panose="02040502050405020303" pitchFamily="18" charset="0"/>
                        </a:rPr>
                        <a:t> </a:t>
                      </a:r>
                      <a:r>
                        <a:rPr lang="en-US" baseline="0" dirty="0" err="1" smtClean="0">
                          <a:latin typeface="Georgia" panose="02040502050405020303" pitchFamily="18" charset="0"/>
                        </a:rPr>
                        <a:t>dan</a:t>
                      </a:r>
                      <a:r>
                        <a:rPr lang="en-US" baseline="0" dirty="0" smtClean="0">
                          <a:latin typeface="Georgia" panose="02040502050405020303" pitchFamily="18" charset="0"/>
                        </a:rPr>
                        <a:t> </a:t>
                      </a:r>
                      <a:r>
                        <a:rPr lang="en-US" baseline="0" dirty="0" err="1" smtClean="0">
                          <a:latin typeface="Georgia" panose="02040502050405020303" pitchFamily="18" charset="0"/>
                        </a:rPr>
                        <a:t>metodologi</a:t>
                      </a:r>
                      <a:r>
                        <a:rPr lang="en-US" baseline="0" dirty="0" smtClean="0">
                          <a:latin typeface="Georgia" panose="02040502050405020303" pitchFamily="18" charset="0"/>
                        </a:rPr>
                        <a:t> paradigm </a:t>
                      </a:r>
                      <a:r>
                        <a:rPr lang="en-US" baseline="0" dirty="0" err="1" smtClean="0">
                          <a:latin typeface="Georgia" panose="02040502050405020303" pitchFamily="18" charset="0"/>
                        </a:rPr>
                        <a:t>kuantitatif</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Peneliti</a:t>
                      </a:r>
                      <a:r>
                        <a:rPr lang="en-US" dirty="0" smtClean="0">
                          <a:latin typeface="Georgia" panose="02040502050405020303" pitchFamily="18" charset="0"/>
                        </a:rPr>
                        <a:t> </a:t>
                      </a:r>
                      <a:r>
                        <a:rPr lang="en-US" dirty="0" err="1" smtClean="0">
                          <a:latin typeface="Georgia" panose="02040502050405020303" pitchFamily="18" charset="0"/>
                        </a:rPr>
                        <a:t>cocok</a:t>
                      </a:r>
                      <a:r>
                        <a:rPr lang="en-US" dirty="0" smtClean="0">
                          <a:latin typeface="Georgia" panose="02040502050405020303" pitchFamily="18" charset="0"/>
                        </a:rPr>
                        <a:t> </a:t>
                      </a:r>
                      <a:r>
                        <a:rPr lang="en-US" dirty="0" err="1" smtClean="0">
                          <a:latin typeface="Georgia" panose="02040502050405020303" pitchFamily="18" charset="0"/>
                        </a:rPr>
                        <a:t>dengan</a:t>
                      </a:r>
                      <a:r>
                        <a:rPr lang="en-US" dirty="0" smtClean="0">
                          <a:latin typeface="Georgia" panose="02040502050405020303" pitchFamily="18" charset="0"/>
                        </a:rPr>
                        <a:t> </a:t>
                      </a:r>
                      <a:r>
                        <a:rPr lang="en-US" dirty="0" err="1" smtClean="0">
                          <a:latin typeface="Georgia" panose="02040502050405020303" pitchFamily="18" charset="0"/>
                        </a:rPr>
                        <a:t>asumsi-asumsi</a:t>
                      </a:r>
                      <a:r>
                        <a:rPr lang="en-US" dirty="0" smtClean="0">
                          <a:latin typeface="Georgia" panose="02040502050405020303" pitchFamily="18" charset="0"/>
                        </a:rPr>
                        <a:t> ontology, </a:t>
                      </a:r>
                      <a:r>
                        <a:rPr lang="en-US" dirty="0" err="1" smtClean="0">
                          <a:latin typeface="Georgia" panose="02040502050405020303" pitchFamily="18" charset="0"/>
                        </a:rPr>
                        <a:t>epistimologi</a:t>
                      </a:r>
                      <a:r>
                        <a:rPr lang="en-US" dirty="0" smtClean="0">
                          <a:latin typeface="Georgia" panose="02040502050405020303" pitchFamily="18" charset="0"/>
                        </a:rPr>
                        <a:t>, </a:t>
                      </a:r>
                      <a:r>
                        <a:rPr lang="en-US" dirty="0" err="1" smtClean="0">
                          <a:latin typeface="Georgia" panose="02040502050405020303" pitchFamily="18" charset="0"/>
                        </a:rPr>
                        <a:t>aksiologi</a:t>
                      </a:r>
                      <a:r>
                        <a:rPr lang="en-US" dirty="0" smtClean="0">
                          <a:latin typeface="Georgia" panose="02040502050405020303" pitchFamily="18" charset="0"/>
                        </a:rPr>
                        <a:t>, </a:t>
                      </a:r>
                      <a:r>
                        <a:rPr lang="en-US" dirty="0" err="1" smtClean="0">
                          <a:latin typeface="Georgia" panose="02040502050405020303" pitchFamily="18" charset="0"/>
                        </a:rPr>
                        <a:t>retorik</a:t>
                      </a:r>
                      <a:r>
                        <a:rPr lang="en-US" dirty="0" smtClean="0">
                          <a:latin typeface="Georgia" panose="02040502050405020303" pitchFamily="18" charset="0"/>
                        </a:rPr>
                        <a:t> </a:t>
                      </a:r>
                      <a:r>
                        <a:rPr lang="en-US" dirty="0" err="1" smtClean="0">
                          <a:latin typeface="Georgia" panose="02040502050405020303" pitchFamily="18" charset="0"/>
                        </a:rPr>
                        <a:t>dan</a:t>
                      </a:r>
                      <a:r>
                        <a:rPr lang="en-US" dirty="0" smtClean="0">
                          <a:latin typeface="Georgia" panose="02040502050405020303" pitchFamily="18" charset="0"/>
                        </a:rPr>
                        <a:t> </a:t>
                      </a:r>
                      <a:r>
                        <a:rPr lang="en-US" dirty="0" err="1" smtClean="0">
                          <a:latin typeface="Georgia" panose="02040502050405020303" pitchFamily="18" charset="0"/>
                        </a:rPr>
                        <a:t>metodologi</a:t>
                      </a:r>
                      <a:r>
                        <a:rPr lang="en-US" dirty="0" smtClean="0">
                          <a:latin typeface="Georgia" panose="02040502050405020303" pitchFamily="18" charset="0"/>
                        </a:rPr>
                        <a:t> paradigm </a:t>
                      </a:r>
                      <a:r>
                        <a:rPr lang="en-US" dirty="0" err="1" smtClean="0">
                          <a:latin typeface="Georgia" panose="02040502050405020303" pitchFamily="18" charset="0"/>
                        </a:rPr>
                        <a:t>kualitatif</a:t>
                      </a:r>
                      <a:endParaRPr lang="en-US" dirty="0" smtClean="0">
                        <a:latin typeface="Georgia" panose="02040502050405020303" pitchFamily="18" charset="0"/>
                      </a:endParaRPr>
                    </a:p>
                  </a:txBody>
                  <a:tcPr/>
                </a:tc>
                <a:extLst>
                  <a:ext uri="{0D108BD9-81ED-4DB2-BD59-A6C34878D82A}">
                    <a16:rowId xmlns:a16="http://schemas.microsoft.com/office/drawing/2014/main" val="458937545"/>
                  </a:ext>
                </a:extLst>
              </a:tr>
              <a:tr h="370840">
                <a:tc>
                  <a:txBody>
                    <a:bodyPr/>
                    <a:lstStyle/>
                    <a:p>
                      <a:r>
                        <a:rPr lang="en-US" dirty="0" err="1" smtClean="0">
                          <a:latin typeface="Georgia" panose="02040502050405020303" pitchFamily="18" charset="0"/>
                        </a:rPr>
                        <a:t>Latihan</a:t>
                      </a:r>
                      <a:r>
                        <a:rPr lang="en-US" dirty="0" smtClean="0">
                          <a:latin typeface="Georgia" panose="02040502050405020303" pitchFamily="18" charset="0"/>
                        </a:rPr>
                        <a:t> </a:t>
                      </a:r>
                      <a:r>
                        <a:rPr lang="en-US" dirty="0" err="1" smtClean="0">
                          <a:latin typeface="Georgia" panose="02040502050405020303" pitchFamily="18" charset="0"/>
                        </a:rPr>
                        <a:t>dan</a:t>
                      </a:r>
                      <a:r>
                        <a:rPr lang="en-US" dirty="0" smtClean="0">
                          <a:latin typeface="Georgia" panose="02040502050405020303" pitchFamily="18" charset="0"/>
                        </a:rPr>
                        <a:t> </a:t>
                      </a:r>
                      <a:r>
                        <a:rPr lang="en-US" dirty="0" err="1" smtClean="0">
                          <a:latin typeface="Georgia" panose="02040502050405020303" pitchFamily="18" charset="0"/>
                        </a:rPr>
                        <a:t>pengalaman</a:t>
                      </a:r>
                      <a:r>
                        <a:rPr lang="en-US" dirty="0" smtClean="0">
                          <a:latin typeface="Georgia" panose="02040502050405020303" pitchFamily="18" charset="0"/>
                        </a:rPr>
                        <a:t> </a:t>
                      </a:r>
                      <a:r>
                        <a:rPr lang="en-US" dirty="0" err="1" smtClean="0">
                          <a:latin typeface="Georgia" panose="02040502050405020303" pitchFamily="18" charset="0"/>
                        </a:rPr>
                        <a:t>peneliti</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Keahlian</a:t>
                      </a:r>
                      <a:r>
                        <a:rPr lang="en-US" dirty="0" smtClean="0">
                          <a:latin typeface="Georgia" panose="02040502050405020303" pitchFamily="18" charset="0"/>
                        </a:rPr>
                        <a:t> </a:t>
                      </a:r>
                      <a:r>
                        <a:rPr lang="en-US" dirty="0" err="1" smtClean="0">
                          <a:latin typeface="Georgia" panose="02040502050405020303" pitchFamily="18" charset="0"/>
                        </a:rPr>
                        <a:t>penulisan</a:t>
                      </a:r>
                      <a:r>
                        <a:rPr lang="en-US" baseline="0" dirty="0" smtClean="0">
                          <a:latin typeface="Georgia" panose="02040502050405020303" pitchFamily="18" charset="0"/>
                        </a:rPr>
                        <a:t> </a:t>
                      </a:r>
                      <a:r>
                        <a:rPr lang="en-US" baseline="0" dirty="0" err="1" smtClean="0">
                          <a:latin typeface="Georgia" panose="02040502050405020303" pitchFamily="18" charset="0"/>
                        </a:rPr>
                        <a:t>teknis</a:t>
                      </a:r>
                      <a:r>
                        <a:rPr lang="en-US" baseline="0" dirty="0" smtClean="0">
                          <a:latin typeface="Georgia" panose="02040502050405020303" pitchFamily="18" charset="0"/>
                        </a:rPr>
                        <a:t>, statistic computer, </a:t>
                      </a:r>
                      <a:r>
                        <a:rPr lang="en-US" baseline="0" dirty="0" err="1" smtClean="0">
                          <a:latin typeface="Georgia" panose="02040502050405020303" pitchFamily="18" charset="0"/>
                        </a:rPr>
                        <a:t>penguasaan</a:t>
                      </a:r>
                      <a:r>
                        <a:rPr lang="en-US" baseline="0" dirty="0" smtClean="0">
                          <a:latin typeface="Georgia" panose="02040502050405020303" pitchFamily="18" charset="0"/>
                        </a:rPr>
                        <a:t> </a:t>
                      </a:r>
                      <a:r>
                        <a:rPr lang="en-US" baseline="0" dirty="0" err="1" smtClean="0">
                          <a:latin typeface="Georgia" panose="02040502050405020303" pitchFamily="18" charset="0"/>
                        </a:rPr>
                        <a:t>kepustakaan</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Keahlian</a:t>
                      </a:r>
                      <a:r>
                        <a:rPr lang="en-US" dirty="0" smtClean="0">
                          <a:latin typeface="Georgia" panose="02040502050405020303" pitchFamily="18" charset="0"/>
                        </a:rPr>
                        <a:t> </a:t>
                      </a:r>
                      <a:r>
                        <a:rPr lang="en-US" dirty="0" err="1" smtClean="0">
                          <a:latin typeface="Georgia" panose="02040502050405020303" pitchFamily="18" charset="0"/>
                        </a:rPr>
                        <a:t>penulisan</a:t>
                      </a:r>
                      <a:r>
                        <a:rPr lang="en-US" dirty="0" smtClean="0">
                          <a:latin typeface="Georgia" panose="02040502050405020303" pitchFamily="18" charset="0"/>
                        </a:rPr>
                        <a:t> essay, </a:t>
                      </a:r>
                      <a:r>
                        <a:rPr lang="en-US" dirty="0" err="1" smtClean="0">
                          <a:latin typeface="Georgia" panose="02040502050405020303" pitchFamily="18" charset="0"/>
                        </a:rPr>
                        <a:t>analisa</a:t>
                      </a:r>
                      <a:r>
                        <a:rPr lang="en-US" dirty="0" smtClean="0">
                          <a:latin typeface="Georgia" panose="02040502050405020303" pitchFamily="18" charset="0"/>
                        </a:rPr>
                        <a:t> computer </a:t>
                      </a:r>
                      <a:r>
                        <a:rPr lang="en-US" dirty="0" err="1" smtClean="0">
                          <a:latin typeface="Georgia" panose="02040502050405020303" pitchFamily="18" charset="0"/>
                        </a:rPr>
                        <a:t>dan</a:t>
                      </a:r>
                      <a:r>
                        <a:rPr lang="en-US" dirty="0" smtClean="0">
                          <a:latin typeface="Georgia" panose="02040502050405020303" pitchFamily="18" charset="0"/>
                        </a:rPr>
                        <a:t> </a:t>
                      </a:r>
                      <a:r>
                        <a:rPr lang="en-US" dirty="0" err="1" smtClean="0">
                          <a:latin typeface="Georgia" panose="02040502050405020303" pitchFamily="18" charset="0"/>
                        </a:rPr>
                        <a:t>penguasaan</a:t>
                      </a:r>
                      <a:r>
                        <a:rPr lang="en-US" dirty="0" smtClean="0">
                          <a:latin typeface="Georgia" panose="02040502050405020303" pitchFamily="18" charset="0"/>
                        </a:rPr>
                        <a:t> </a:t>
                      </a:r>
                      <a:r>
                        <a:rPr lang="en-US" dirty="0" err="1" smtClean="0">
                          <a:latin typeface="Georgia" panose="02040502050405020303" pitchFamily="18" charset="0"/>
                        </a:rPr>
                        <a:t>kepustakaan</a:t>
                      </a:r>
                      <a:endParaRPr lang="en-US" dirty="0">
                        <a:latin typeface="Georgia" panose="02040502050405020303" pitchFamily="18" charset="0"/>
                      </a:endParaRPr>
                    </a:p>
                  </a:txBody>
                  <a:tcPr/>
                </a:tc>
                <a:extLst>
                  <a:ext uri="{0D108BD9-81ED-4DB2-BD59-A6C34878D82A}">
                    <a16:rowId xmlns:a16="http://schemas.microsoft.com/office/drawing/2014/main" val="432385852"/>
                  </a:ext>
                </a:extLst>
              </a:tr>
              <a:tr h="370840">
                <a:tc>
                  <a:txBody>
                    <a:bodyPr/>
                    <a:lstStyle/>
                    <a:p>
                      <a:r>
                        <a:rPr lang="en-US" dirty="0" err="1" smtClean="0">
                          <a:latin typeface="Georgia" panose="02040502050405020303" pitchFamily="18" charset="0"/>
                        </a:rPr>
                        <a:t>Sisi</a:t>
                      </a:r>
                      <a:r>
                        <a:rPr lang="en-US" dirty="0" smtClean="0">
                          <a:latin typeface="Georgia" panose="02040502050405020303" pitchFamily="18" charset="0"/>
                        </a:rPr>
                        <a:t> </a:t>
                      </a:r>
                      <a:r>
                        <a:rPr lang="en-US" dirty="0" err="1" smtClean="0">
                          <a:latin typeface="Georgia" panose="02040502050405020303" pitchFamily="18" charset="0"/>
                        </a:rPr>
                        <a:t>psikologi</a:t>
                      </a:r>
                      <a:r>
                        <a:rPr lang="en-US" dirty="0" smtClean="0">
                          <a:latin typeface="Georgia" panose="02040502050405020303" pitchFamily="18" charset="0"/>
                        </a:rPr>
                        <a:t> </a:t>
                      </a:r>
                      <a:r>
                        <a:rPr lang="en-US" dirty="0" err="1" smtClean="0">
                          <a:latin typeface="Georgia" panose="02040502050405020303" pitchFamily="18" charset="0"/>
                        </a:rPr>
                        <a:t>peneliti</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Kecocokan</a:t>
                      </a:r>
                      <a:r>
                        <a:rPr lang="en-US" dirty="0" smtClean="0">
                          <a:latin typeface="Georgia" panose="02040502050405020303" pitchFamily="18" charset="0"/>
                        </a:rPr>
                        <a:t> </a:t>
                      </a:r>
                      <a:r>
                        <a:rPr lang="en-US" dirty="0" err="1" smtClean="0">
                          <a:latin typeface="Georgia" panose="02040502050405020303" pitchFamily="18" charset="0"/>
                        </a:rPr>
                        <a:t>dengan</a:t>
                      </a:r>
                      <a:r>
                        <a:rPr lang="en-US" baseline="0" dirty="0" smtClean="0">
                          <a:latin typeface="Georgia" panose="02040502050405020303" pitchFamily="18" charset="0"/>
                        </a:rPr>
                        <a:t> </a:t>
                      </a:r>
                      <a:r>
                        <a:rPr lang="en-US" baseline="0" dirty="0" err="1" smtClean="0">
                          <a:latin typeface="Georgia" panose="02040502050405020303" pitchFamily="18" charset="0"/>
                        </a:rPr>
                        <a:t>aturan-aturan</a:t>
                      </a:r>
                      <a:r>
                        <a:rPr lang="en-US" baseline="0" dirty="0" smtClean="0">
                          <a:latin typeface="Georgia" panose="02040502050405020303" pitchFamily="18" charset="0"/>
                        </a:rPr>
                        <a:t> </a:t>
                      </a:r>
                      <a:r>
                        <a:rPr lang="en-US" baseline="0" dirty="0" err="1" smtClean="0">
                          <a:latin typeface="Georgia" panose="02040502050405020303" pitchFamily="18" charset="0"/>
                        </a:rPr>
                        <a:t>dan</a:t>
                      </a:r>
                      <a:r>
                        <a:rPr lang="en-US" baseline="0" dirty="0" smtClean="0">
                          <a:latin typeface="Georgia" panose="02040502050405020303" pitchFamily="18" charset="0"/>
                        </a:rPr>
                        <a:t> </a:t>
                      </a:r>
                      <a:r>
                        <a:rPr lang="en-US" baseline="0" dirty="0" err="1" smtClean="0">
                          <a:latin typeface="Georgia" panose="02040502050405020303" pitchFamily="18" charset="0"/>
                        </a:rPr>
                        <a:t>panduan-panduan</a:t>
                      </a:r>
                      <a:r>
                        <a:rPr lang="en-US" baseline="0" dirty="0" smtClean="0">
                          <a:latin typeface="Georgia" panose="02040502050405020303" pitchFamily="18" charset="0"/>
                        </a:rPr>
                        <a:t> </a:t>
                      </a:r>
                      <a:r>
                        <a:rPr lang="en-US" baseline="0" dirty="0" err="1" smtClean="0">
                          <a:latin typeface="Georgia" panose="02040502050405020303" pitchFamily="18" charset="0"/>
                        </a:rPr>
                        <a:t>untuk</a:t>
                      </a:r>
                      <a:r>
                        <a:rPr lang="en-US" baseline="0" dirty="0" smtClean="0">
                          <a:latin typeface="Georgia" panose="02040502050405020303" pitchFamily="18" charset="0"/>
                        </a:rPr>
                        <a:t> </a:t>
                      </a:r>
                      <a:r>
                        <a:rPr lang="en-US" baseline="0" dirty="0" err="1" smtClean="0">
                          <a:latin typeface="Georgia" panose="02040502050405020303" pitchFamily="18" charset="0"/>
                        </a:rPr>
                        <a:t>melakukan</a:t>
                      </a:r>
                      <a:r>
                        <a:rPr lang="en-US" baseline="0" dirty="0" smtClean="0">
                          <a:latin typeface="Georgia" panose="02040502050405020303" pitchFamily="18" charset="0"/>
                        </a:rPr>
                        <a:t> </a:t>
                      </a:r>
                      <a:r>
                        <a:rPr lang="en-US" baseline="0" dirty="0" err="1" smtClean="0">
                          <a:latin typeface="Georgia" panose="02040502050405020303" pitchFamily="18" charset="0"/>
                        </a:rPr>
                        <a:t>penelitian</a:t>
                      </a:r>
                      <a:r>
                        <a:rPr lang="en-US" baseline="0" dirty="0" smtClean="0">
                          <a:latin typeface="Georgia" panose="02040502050405020303" pitchFamily="18" charset="0"/>
                        </a:rPr>
                        <a:t>, </a:t>
                      </a:r>
                      <a:r>
                        <a:rPr lang="en-US" baseline="0" dirty="0" err="1" smtClean="0">
                          <a:latin typeface="Georgia" panose="02040502050405020303" pitchFamily="18" charset="0"/>
                        </a:rPr>
                        <a:t>toleransi</a:t>
                      </a:r>
                      <a:r>
                        <a:rPr lang="en-US" baseline="0" dirty="0" smtClean="0">
                          <a:latin typeface="Georgia" panose="02040502050405020303" pitchFamily="18" charset="0"/>
                        </a:rPr>
                        <a:t> yang </a:t>
                      </a:r>
                      <a:r>
                        <a:rPr lang="en-US" baseline="0" dirty="0" err="1" smtClean="0">
                          <a:latin typeface="Georgia" panose="02040502050405020303" pitchFamily="18" charset="0"/>
                        </a:rPr>
                        <a:t>rendah</a:t>
                      </a:r>
                      <a:r>
                        <a:rPr lang="en-US" baseline="0" dirty="0" smtClean="0">
                          <a:latin typeface="Georgia" panose="02040502050405020303" pitchFamily="18" charset="0"/>
                        </a:rPr>
                        <a:t> </a:t>
                      </a:r>
                      <a:r>
                        <a:rPr lang="en-US" baseline="0" dirty="0" err="1" smtClean="0">
                          <a:latin typeface="Georgia" panose="02040502050405020303" pitchFamily="18" charset="0"/>
                        </a:rPr>
                        <a:t>thd</a:t>
                      </a:r>
                      <a:r>
                        <a:rPr lang="en-US" baseline="0" dirty="0" smtClean="0">
                          <a:latin typeface="Georgia" panose="02040502050405020303" pitchFamily="18" charset="0"/>
                        </a:rPr>
                        <a:t> </a:t>
                      </a:r>
                      <a:r>
                        <a:rPr lang="en-US" baseline="0" dirty="0" err="1" smtClean="0">
                          <a:latin typeface="Georgia" panose="02040502050405020303" pitchFamily="18" charset="0"/>
                        </a:rPr>
                        <a:t>ketidakpastian</a:t>
                      </a:r>
                      <a:r>
                        <a:rPr lang="en-US" baseline="0" dirty="0" smtClean="0">
                          <a:latin typeface="Georgia" panose="02040502050405020303" pitchFamily="18" charset="0"/>
                        </a:rPr>
                        <a:t> </a:t>
                      </a:r>
                      <a:r>
                        <a:rPr lang="en-US" baseline="0" dirty="0" err="1" smtClean="0">
                          <a:latin typeface="Georgia" panose="02040502050405020303" pitchFamily="18" charset="0"/>
                        </a:rPr>
                        <a:t>dan</a:t>
                      </a:r>
                      <a:r>
                        <a:rPr lang="en-US" baseline="0" dirty="0" smtClean="0">
                          <a:latin typeface="Georgia" panose="02040502050405020303" pitchFamily="18" charset="0"/>
                        </a:rPr>
                        <a:t> </a:t>
                      </a:r>
                      <a:r>
                        <a:rPr lang="en-US" baseline="0" dirty="0" err="1" smtClean="0">
                          <a:latin typeface="Georgia" panose="02040502050405020303" pitchFamily="18" charset="0"/>
                        </a:rPr>
                        <a:t>waktu</a:t>
                      </a:r>
                      <a:r>
                        <a:rPr lang="en-US" baseline="0" dirty="0" smtClean="0">
                          <a:latin typeface="Georgia" panose="02040502050405020303" pitchFamily="18" charset="0"/>
                        </a:rPr>
                        <a:t> yang </a:t>
                      </a:r>
                      <a:r>
                        <a:rPr lang="en-US" baseline="0" dirty="0" err="1" smtClean="0">
                          <a:latin typeface="Georgia" panose="02040502050405020303" pitchFamily="18" charset="0"/>
                        </a:rPr>
                        <a:t>singkat</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Senang</a:t>
                      </a:r>
                      <a:r>
                        <a:rPr lang="en-US" dirty="0" smtClean="0">
                          <a:latin typeface="Georgia" panose="02040502050405020303" pitchFamily="18" charset="0"/>
                        </a:rPr>
                        <a:t> </a:t>
                      </a:r>
                      <a:r>
                        <a:rPr lang="en-US" dirty="0" err="1" smtClean="0">
                          <a:latin typeface="Georgia" panose="02040502050405020303" pitchFamily="18" charset="0"/>
                        </a:rPr>
                        <a:t>tanpa</a:t>
                      </a:r>
                      <a:r>
                        <a:rPr lang="en-US" dirty="0" smtClean="0">
                          <a:latin typeface="Georgia" panose="02040502050405020303" pitchFamily="18" charset="0"/>
                        </a:rPr>
                        <a:t> </a:t>
                      </a:r>
                      <a:r>
                        <a:rPr lang="en-US" dirty="0" err="1" smtClean="0">
                          <a:latin typeface="Georgia" panose="02040502050405020303" pitchFamily="18" charset="0"/>
                        </a:rPr>
                        <a:t>peraturan</a:t>
                      </a:r>
                      <a:r>
                        <a:rPr lang="en-US" dirty="0" smtClean="0">
                          <a:latin typeface="Georgia" panose="02040502050405020303" pitchFamily="18" charset="0"/>
                        </a:rPr>
                        <a:t> </a:t>
                      </a:r>
                      <a:r>
                        <a:rPr lang="en-US" dirty="0" err="1" smtClean="0">
                          <a:latin typeface="Georgia" panose="02040502050405020303" pitchFamily="18" charset="0"/>
                        </a:rPr>
                        <a:t>dan</a:t>
                      </a:r>
                      <a:r>
                        <a:rPr lang="en-US" dirty="0" smtClean="0">
                          <a:latin typeface="Georgia" panose="02040502050405020303" pitchFamily="18" charset="0"/>
                        </a:rPr>
                        <a:t> </a:t>
                      </a:r>
                      <a:r>
                        <a:rPr lang="en-US" dirty="0" err="1" smtClean="0">
                          <a:latin typeface="Georgia" panose="02040502050405020303" pitchFamily="18" charset="0"/>
                        </a:rPr>
                        <a:t>prosedur</a:t>
                      </a:r>
                      <a:r>
                        <a:rPr lang="en-US" dirty="0" smtClean="0">
                          <a:latin typeface="Georgia" panose="02040502050405020303" pitchFamily="18" charset="0"/>
                        </a:rPr>
                        <a:t> </a:t>
                      </a:r>
                      <a:r>
                        <a:rPr lang="en-US" dirty="0" err="1" smtClean="0">
                          <a:latin typeface="Georgia" panose="02040502050405020303" pitchFamily="18" charset="0"/>
                        </a:rPr>
                        <a:t>khusus</a:t>
                      </a:r>
                      <a:r>
                        <a:rPr lang="en-US" dirty="0" smtClean="0">
                          <a:latin typeface="Georgia" panose="02040502050405020303" pitchFamily="18" charset="0"/>
                        </a:rPr>
                        <a:t> </a:t>
                      </a:r>
                      <a:r>
                        <a:rPr lang="en-US" dirty="0" err="1" smtClean="0">
                          <a:latin typeface="Georgia" panose="02040502050405020303" pitchFamily="18" charset="0"/>
                        </a:rPr>
                        <a:t>dalam</a:t>
                      </a:r>
                      <a:r>
                        <a:rPr lang="en-US" dirty="0" smtClean="0">
                          <a:latin typeface="Georgia" panose="02040502050405020303" pitchFamily="18" charset="0"/>
                        </a:rPr>
                        <a:t> </a:t>
                      </a:r>
                      <a:r>
                        <a:rPr lang="en-US" dirty="0" err="1" smtClean="0">
                          <a:latin typeface="Georgia" panose="02040502050405020303" pitchFamily="18" charset="0"/>
                        </a:rPr>
                        <a:t>melakukan</a:t>
                      </a:r>
                      <a:r>
                        <a:rPr lang="en-US" dirty="0" smtClean="0">
                          <a:latin typeface="Georgia" panose="02040502050405020303" pitchFamily="18" charset="0"/>
                        </a:rPr>
                        <a:t> </a:t>
                      </a:r>
                      <a:r>
                        <a:rPr lang="en-US" dirty="0" err="1" smtClean="0">
                          <a:latin typeface="Georgia" panose="02040502050405020303" pitchFamily="18" charset="0"/>
                        </a:rPr>
                        <a:t>penelitian</a:t>
                      </a:r>
                      <a:r>
                        <a:rPr lang="en-US" dirty="0" smtClean="0">
                          <a:latin typeface="Georgia" panose="02040502050405020303" pitchFamily="18" charset="0"/>
                        </a:rPr>
                        <a:t>, </a:t>
                      </a:r>
                      <a:r>
                        <a:rPr lang="en-US" dirty="0" err="1" smtClean="0">
                          <a:latin typeface="Georgia" panose="02040502050405020303" pitchFamily="18" charset="0"/>
                        </a:rPr>
                        <a:t>toleransi</a:t>
                      </a:r>
                      <a:r>
                        <a:rPr lang="en-US" dirty="0" smtClean="0">
                          <a:latin typeface="Georgia" panose="02040502050405020303" pitchFamily="18" charset="0"/>
                        </a:rPr>
                        <a:t> </a:t>
                      </a:r>
                      <a:r>
                        <a:rPr lang="en-US" dirty="0" err="1" smtClean="0">
                          <a:latin typeface="Georgia" panose="02040502050405020303" pitchFamily="18" charset="0"/>
                        </a:rPr>
                        <a:t>kerancuan</a:t>
                      </a:r>
                      <a:r>
                        <a:rPr lang="en-US" dirty="0" smtClean="0">
                          <a:latin typeface="Georgia" panose="02040502050405020303" pitchFamily="18" charset="0"/>
                        </a:rPr>
                        <a:t> </a:t>
                      </a:r>
                      <a:r>
                        <a:rPr lang="en-US" dirty="0" err="1" smtClean="0">
                          <a:latin typeface="Georgia" panose="02040502050405020303" pitchFamily="18" charset="0"/>
                        </a:rPr>
                        <a:t>tinggi</a:t>
                      </a:r>
                      <a:r>
                        <a:rPr lang="en-US" dirty="0" smtClean="0">
                          <a:latin typeface="Georgia" panose="02040502050405020303" pitchFamily="18" charset="0"/>
                        </a:rPr>
                        <a:t>, </a:t>
                      </a:r>
                      <a:r>
                        <a:rPr lang="en-US" dirty="0" err="1" smtClean="0">
                          <a:latin typeface="Georgia" panose="02040502050405020303" pitchFamily="18" charset="0"/>
                        </a:rPr>
                        <a:t>waktu</a:t>
                      </a:r>
                      <a:r>
                        <a:rPr lang="en-US" dirty="0" smtClean="0">
                          <a:latin typeface="Georgia" panose="02040502050405020303" pitchFamily="18" charset="0"/>
                        </a:rPr>
                        <a:t> </a:t>
                      </a:r>
                      <a:r>
                        <a:rPr lang="en-US" dirty="0" err="1" smtClean="0">
                          <a:latin typeface="Georgia" panose="02040502050405020303" pitchFamily="18" charset="0"/>
                        </a:rPr>
                        <a:t>penelitian</a:t>
                      </a:r>
                      <a:r>
                        <a:rPr lang="en-US" dirty="0" smtClean="0">
                          <a:latin typeface="Georgia" panose="02040502050405020303" pitchFamily="18" charset="0"/>
                        </a:rPr>
                        <a:t> lama</a:t>
                      </a:r>
                      <a:endParaRPr lang="en-US" dirty="0">
                        <a:latin typeface="Georgia" panose="02040502050405020303" pitchFamily="18" charset="0"/>
                      </a:endParaRPr>
                    </a:p>
                  </a:txBody>
                  <a:tcPr/>
                </a:tc>
                <a:extLst>
                  <a:ext uri="{0D108BD9-81ED-4DB2-BD59-A6C34878D82A}">
                    <a16:rowId xmlns:a16="http://schemas.microsoft.com/office/drawing/2014/main" val="4227216931"/>
                  </a:ext>
                </a:extLst>
              </a:tr>
              <a:tr h="370840">
                <a:tc>
                  <a:txBody>
                    <a:bodyPr/>
                    <a:lstStyle/>
                    <a:p>
                      <a:r>
                        <a:rPr lang="en-US" dirty="0" err="1" smtClean="0">
                          <a:latin typeface="Georgia" panose="02040502050405020303" pitchFamily="18" charset="0"/>
                        </a:rPr>
                        <a:t>Sifat</a:t>
                      </a:r>
                      <a:r>
                        <a:rPr lang="en-US" dirty="0" smtClean="0">
                          <a:latin typeface="Georgia" panose="02040502050405020303" pitchFamily="18" charset="0"/>
                        </a:rPr>
                        <a:t> </a:t>
                      </a:r>
                      <a:r>
                        <a:rPr lang="en-US" dirty="0" err="1" smtClean="0">
                          <a:latin typeface="Georgia" panose="02040502050405020303" pitchFamily="18" charset="0"/>
                        </a:rPr>
                        <a:t>masalah</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Pernah</a:t>
                      </a:r>
                      <a:r>
                        <a:rPr lang="en-US" dirty="0" smtClean="0">
                          <a:latin typeface="Georgia" panose="02040502050405020303" pitchFamily="18" charset="0"/>
                        </a:rPr>
                        <a:t> </a:t>
                      </a:r>
                      <a:r>
                        <a:rPr lang="en-US" dirty="0" err="1" smtClean="0">
                          <a:latin typeface="Georgia" panose="02040502050405020303" pitchFamily="18" charset="0"/>
                        </a:rPr>
                        <a:t>diteliti</a:t>
                      </a:r>
                      <a:r>
                        <a:rPr lang="en-US" dirty="0" smtClean="0">
                          <a:latin typeface="Georgia" panose="02040502050405020303" pitchFamily="18" charset="0"/>
                        </a:rPr>
                        <a:t> </a:t>
                      </a:r>
                      <a:r>
                        <a:rPr lang="en-US" dirty="0" err="1" smtClean="0">
                          <a:latin typeface="Georgia" panose="02040502050405020303" pitchFamily="18" charset="0"/>
                        </a:rPr>
                        <a:t>oleh</a:t>
                      </a:r>
                      <a:r>
                        <a:rPr lang="en-US" dirty="0" smtClean="0">
                          <a:latin typeface="Georgia" panose="02040502050405020303" pitchFamily="18" charset="0"/>
                        </a:rPr>
                        <a:t> </a:t>
                      </a:r>
                      <a:r>
                        <a:rPr lang="en-US" dirty="0" err="1" smtClean="0">
                          <a:latin typeface="Georgia" panose="02040502050405020303" pitchFamily="18" charset="0"/>
                        </a:rPr>
                        <a:t>peneliti</a:t>
                      </a:r>
                      <a:r>
                        <a:rPr lang="en-US" dirty="0" smtClean="0">
                          <a:latin typeface="Georgia" panose="02040502050405020303" pitchFamily="18" charset="0"/>
                        </a:rPr>
                        <a:t> lain </a:t>
                      </a:r>
                      <a:r>
                        <a:rPr lang="en-US" dirty="0" err="1" smtClean="0">
                          <a:latin typeface="Georgia" panose="02040502050405020303" pitchFamily="18" charset="0"/>
                        </a:rPr>
                        <a:t>seingga</a:t>
                      </a:r>
                      <a:r>
                        <a:rPr lang="en-US" dirty="0" smtClean="0">
                          <a:latin typeface="Georgia" panose="02040502050405020303" pitchFamily="18" charset="0"/>
                        </a:rPr>
                        <a:t> </a:t>
                      </a:r>
                      <a:r>
                        <a:rPr lang="en-US" dirty="0" err="1" smtClean="0">
                          <a:latin typeface="Georgia" panose="02040502050405020303" pitchFamily="18" charset="0"/>
                        </a:rPr>
                        <a:t>banyak</a:t>
                      </a:r>
                      <a:r>
                        <a:rPr lang="en-US" dirty="0" smtClean="0">
                          <a:latin typeface="Georgia" panose="02040502050405020303" pitchFamily="18" charset="0"/>
                        </a:rPr>
                        <a:t> </a:t>
                      </a:r>
                      <a:r>
                        <a:rPr lang="en-US" dirty="0" err="1" smtClean="0">
                          <a:latin typeface="Georgia" panose="02040502050405020303" pitchFamily="18" charset="0"/>
                        </a:rPr>
                        <a:t>acuan</a:t>
                      </a:r>
                      <a:r>
                        <a:rPr lang="en-US" dirty="0" smtClean="0">
                          <a:latin typeface="Georgia" panose="02040502050405020303" pitchFamily="18" charset="0"/>
                        </a:rPr>
                        <a:t> </a:t>
                      </a:r>
                      <a:r>
                        <a:rPr lang="en-US" dirty="0" err="1" smtClean="0">
                          <a:latin typeface="Georgia" panose="02040502050405020303" pitchFamily="18" charset="0"/>
                        </a:rPr>
                        <a:t>kepustakaan</a:t>
                      </a:r>
                      <a:r>
                        <a:rPr lang="en-US" dirty="0" smtClean="0">
                          <a:latin typeface="Georgia" panose="02040502050405020303" pitchFamily="18" charset="0"/>
                        </a:rPr>
                        <a:t>, variable </a:t>
                      </a:r>
                      <a:r>
                        <a:rPr lang="en-US" dirty="0" err="1" smtClean="0">
                          <a:latin typeface="Georgia" panose="02040502050405020303" pitchFamily="18" charset="0"/>
                        </a:rPr>
                        <a:t>diketahui</a:t>
                      </a:r>
                      <a:r>
                        <a:rPr lang="en-US" dirty="0" smtClean="0">
                          <a:latin typeface="Georgia" panose="02040502050405020303" pitchFamily="18" charset="0"/>
                        </a:rPr>
                        <a:t>, </a:t>
                      </a:r>
                      <a:r>
                        <a:rPr lang="en-US" dirty="0" err="1" smtClean="0">
                          <a:latin typeface="Georgia" panose="02040502050405020303" pitchFamily="18" charset="0"/>
                        </a:rPr>
                        <a:t>teori-teori</a:t>
                      </a:r>
                      <a:r>
                        <a:rPr lang="en-US" dirty="0" smtClean="0">
                          <a:latin typeface="Georgia" panose="02040502050405020303" pitchFamily="18" charset="0"/>
                        </a:rPr>
                        <a:t> </a:t>
                      </a:r>
                      <a:r>
                        <a:rPr lang="en-US" dirty="0" err="1" smtClean="0">
                          <a:latin typeface="Georgia" panose="02040502050405020303" pitchFamily="18" charset="0"/>
                        </a:rPr>
                        <a:t>tersedia</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Penelitian</a:t>
                      </a:r>
                      <a:r>
                        <a:rPr lang="en-US" dirty="0" smtClean="0">
                          <a:latin typeface="Georgia" panose="02040502050405020303" pitchFamily="18" charset="0"/>
                        </a:rPr>
                        <a:t> </a:t>
                      </a:r>
                      <a:r>
                        <a:rPr lang="en-US" dirty="0" err="1" smtClean="0">
                          <a:latin typeface="Georgia" panose="02040502050405020303" pitchFamily="18" charset="0"/>
                        </a:rPr>
                        <a:t>pendalaman</a:t>
                      </a:r>
                      <a:r>
                        <a:rPr lang="en-US" dirty="0" smtClean="0">
                          <a:latin typeface="Georgia" panose="02040502050405020303" pitchFamily="18" charset="0"/>
                        </a:rPr>
                        <a:t>, variable </a:t>
                      </a:r>
                      <a:r>
                        <a:rPr lang="en-US" dirty="0" err="1" smtClean="0">
                          <a:latin typeface="Georgia" panose="02040502050405020303" pitchFamily="18" charset="0"/>
                        </a:rPr>
                        <a:t>tidak</a:t>
                      </a:r>
                      <a:r>
                        <a:rPr lang="en-US" dirty="0" smtClean="0">
                          <a:latin typeface="Georgia" panose="02040502050405020303" pitchFamily="18" charset="0"/>
                        </a:rPr>
                        <a:t> </a:t>
                      </a:r>
                      <a:r>
                        <a:rPr lang="en-US" dirty="0" err="1" smtClean="0">
                          <a:latin typeface="Georgia" panose="02040502050405020303" pitchFamily="18" charset="0"/>
                        </a:rPr>
                        <a:t>diketahui</a:t>
                      </a:r>
                      <a:r>
                        <a:rPr lang="en-US" dirty="0" smtClean="0">
                          <a:latin typeface="Georgia" panose="02040502050405020303" pitchFamily="18" charset="0"/>
                        </a:rPr>
                        <a:t>, </a:t>
                      </a:r>
                      <a:r>
                        <a:rPr lang="en-US" dirty="0" err="1" smtClean="0">
                          <a:latin typeface="Georgia" panose="02040502050405020303" pitchFamily="18" charset="0"/>
                        </a:rPr>
                        <a:t>konteks</a:t>
                      </a:r>
                      <a:r>
                        <a:rPr lang="en-US" dirty="0" smtClean="0">
                          <a:latin typeface="Georgia" panose="02040502050405020303" pitchFamily="18" charset="0"/>
                        </a:rPr>
                        <a:t> </a:t>
                      </a:r>
                      <a:r>
                        <a:rPr lang="en-US" dirty="0" err="1" smtClean="0">
                          <a:latin typeface="Georgia" panose="02040502050405020303" pitchFamily="18" charset="0"/>
                        </a:rPr>
                        <a:t>penting</a:t>
                      </a:r>
                      <a:r>
                        <a:rPr lang="en-US" dirty="0" smtClean="0">
                          <a:latin typeface="Georgia" panose="02040502050405020303" pitchFamily="18" charset="0"/>
                        </a:rPr>
                        <a:t>, </a:t>
                      </a:r>
                      <a:r>
                        <a:rPr lang="en-US" dirty="0" err="1" smtClean="0">
                          <a:latin typeface="Georgia" panose="02040502050405020303" pitchFamily="18" charset="0"/>
                        </a:rPr>
                        <a:t>mungkin</a:t>
                      </a:r>
                      <a:r>
                        <a:rPr lang="en-US" dirty="0" smtClean="0">
                          <a:latin typeface="Georgia" panose="02040502050405020303" pitchFamily="18" charset="0"/>
                        </a:rPr>
                        <a:t> </a:t>
                      </a:r>
                      <a:r>
                        <a:rPr lang="en-US" dirty="0" err="1" smtClean="0">
                          <a:latin typeface="Georgia" panose="02040502050405020303" pitchFamily="18" charset="0"/>
                        </a:rPr>
                        <a:t>kurang</a:t>
                      </a:r>
                      <a:r>
                        <a:rPr lang="en-US" dirty="0" smtClean="0">
                          <a:latin typeface="Georgia" panose="02040502050405020303" pitchFamily="18" charset="0"/>
                        </a:rPr>
                        <a:t> </a:t>
                      </a:r>
                      <a:r>
                        <a:rPr lang="en-US" dirty="0" err="1" smtClean="0">
                          <a:latin typeface="Georgia" panose="02040502050405020303" pitchFamily="18" charset="0"/>
                        </a:rPr>
                        <a:t>dasar</a:t>
                      </a:r>
                      <a:r>
                        <a:rPr lang="en-US" dirty="0" smtClean="0">
                          <a:latin typeface="Georgia" panose="02040502050405020303" pitchFamily="18" charset="0"/>
                        </a:rPr>
                        <a:t> </a:t>
                      </a:r>
                      <a:r>
                        <a:rPr lang="en-US" dirty="0" err="1" smtClean="0">
                          <a:latin typeface="Georgia" panose="02040502050405020303" pitchFamily="18" charset="0"/>
                        </a:rPr>
                        <a:t>teori</a:t>
                      </a:r>
                      <a:r>
                        <a:rPr lang="en-US" dirty="0" smtClean="0">
                          <a:latin typeface="Georgia" panose="02040502050405020303" pitchFamily="18" charset="0"/>
                        </a:rPr>
                        <a:t> </a:t>
                      </a:r>
                      <a:r>
                        <a:rPr lang="en-US" dirty="0" err="1" smtClean="0">
                          <a:latin typeface="Georgia" panose="02040502050405020303" pitchFamily="18" charset="0"/>
                        </a:rPr>
                        <a:t>untuk</a:t>
                      </a:r>
                      <a:r>
                        <a:rPr lang="en-US" dirty="0" smtClean="0">
                          <a:latin typeface="Georgia" panose="02040502050405020303" pitchFamily="18" charset="0"/>
                        </a:rPr>
                        <a:t> </a:t>
                      </a:r>
                      <a:r>
                        <a:rPr lang="en-US" dirty="0" err="1" smtClean="0">
                          <a:latin typeface="Georgia" panose="02040502050405020303" pitchFamily="18" charset="0"/>
                        </a:rPr>
                        <a:t>penelitian</a:t>
                      </a:r>
                      <a:endParaRPr lang="en-US" dirty="0">
                        <a:latin typeface="Georgia" panose="02040502050405020303" pitchFamily="18" charset="0"/>
                      </a:endParaRPr>
                    </a:p>
                  </a:txBody>
                  <a:tcPr/>
                </a:tc>
                <a:extLst>
                  <a:ext uri="{0D108BD9-81ED-4DB2-BD59-A6C34878D82A}">
                    <a16:rowId xmlns:a16="http://schemas.microsoft.com/office/drawing/2014/main" val="4262643237"/>
                  </a:ext>
                </a:extLst>
              </a:tr>
            </a:tbl>
          </a:graphicData>
        </a:graphic>
      </p:graphicFrame>
    </p:spTree>
    <p:extLst>
      <p:ext uri="{BB962C8B-B14F-4D97-AF65-F5344CB8AC3E}">
        <p14:creationId xmlns:p14="http://schemas.microsoft.com/office/powerpoint/2010/main" val="2454616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482221"/>
          </a:xfrm>
        </p:spPr>
        <p:txBody>
          <a:bodyPr>
            <a:normAutofit/>
          </a:bodyPr>
          <a:lstStyle/>
          <a:p>
            <a:pPr>
              <a:lnSpc>
                <a:spcPct val="100000"/>
              </a:lnSpc>
            </a:pPr>
            <a:r>
              <a:rPr lang="en-US" sz="2400" dirty="0" err="1">
                <a:solidFill>
                  <a:schemeClr val="tx1"/>
                </a:solidFill>
                <a:latin typeface="Georgia" panose="02040502050405020303" pitchFamily="18" charset="0"/>
              </a:rPr>
              <a:t>Lanjutan</a:t>
            </a:r>
            <a:r>
              <a:rPr lang="en-US" sz="2400" dirty="0">
                <a:solidFill>
                  <a:schemeClr val="tx1"/>
                </a:solidFill>
                <a:latin typeface="Georgia" panose="02040502050405020303" pitchFamily="18" charset="0"/>
              </a:rPr>
              <a: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94824272"/>
              </p:ext>
            </p:extLst>
          </p:nvPr>
        </p:nvGraphicFramePr>
        <p:xfrm>
          <a:off x="1143000" y="1282700"/>
          <a:ext cx="9872664" cy="1559560"/>
        </p:xfrm>
        <a:graphic>
          <a:graphicData uri="http://schemas.openxmlformats.org/drawingml/2006/table">
            <a:tbl>
              <a:tblPr firstRow="1" bandRow="1">
                <a:tableStyleId>{5C22544A-7EE6-4342-B048-85BDC9FD1C3A}</a:tableStyleId>
              </a:tblPr>
              <a:tblGrid>
                <a:gridCol w="2555543">
                  <a:extLst>
                    <a:ext uri="{9D8B030D-6E8A-4147-A177-3AD203B41FA5}">
                      <a16:colId xmlns:a16="http://schemas.microsoft.com/office/drawing/2014/main" val="3653027913"/>
                    </a:ext>
                  </a:extLst>
                </a:gridCol>
                <a:gridCol w="3753135">
                  <a:extLst>
                    <a:ext uri="{9D8B030D-6E8A-4147-A177-3AD203B41FA5}">
                      <a16:colId xmlns:a16="http://schemas.microsoft.com/office/drawing/2014/main" val="4274799591"/>
                    </a:ext>
                  </a:extLst>
                </a:gridCol>
                <a:gridCol w="3563986">
                  <a:extLst>
                    <a:ext uri="{9D8B030D-6E8A-4147-A177-3AD203B41FA5}">
                      <a16:colId xmlns:a16="http://schemas.microsoft.com/office/drawing/2014/main" val="1138788897"/>
                    </a:ext>
                  </a:extLst>
                </a:gridCol>
              </a:tblGrid>
              <a:tr h="370840">
                <a:tc>
                  <a:txBody>
                    <a:bodyPr/>
                    <a:lstStyle/>
                    <a:p>
                      <a:pPr algn="ctr"/>
                      <a:r>
                        <a:rPr lang="en-US" dirty="0" err="1" smtClean="0">
                          <a:latin typeface="Georgia" panose="02040502050405020303" pitchFamily="18" charset="0"/>
                        </a:rPr>
                        <a:t>Kriteria</a:t>
                      </a:r>
                      <a:endParaRPr lang="en-US" dirty="0">
                        <a:latin typeface="Georgia" panose="02040502050405020303" pitchFamily="18" charset="0"/>
                      </a:endParaRPr>
                    </a:p>
                  </a:txBody>
                  <a:tcPr/>
                </a:tc>
                <a:tc>
                  <a:txBody>
                    <a:bodyPr/>
                    <a:lstStyle/>
                    <a:p>
                      <a:pPr algn="ctr"/>
                      <a:r>
                        <a:rPr lang="en-US" dirty="0" err="1" smtClean="0">
                          <a:latin typeface="Georgia" panose="02040502050405020303" pitchFamily="18" charset="0"/>
                        </a:rPr>
                        <a:t>Paradigma</a:t>
                      </a:r>
                      <a:r>
                        <a:rPr lang="en-US" dirty="0" smtClean="0">
                          <a:latin typeface="Georgia" panose="02040502050405020303" pitchFamily="18" charset="0"/>
                        </a:rPr>
                        <a:t> </a:t>
                      </a:r>
                      <a:r>
                        <a:rPr lang="en-US" dirty="0" err="1" smtClean="0">
                          <a:latin typeface="Georgia" panose="02040502050405020303" pitchFamily="18" charset="0"/>
                        </a:rPr>
                        <a:t>Kuantitatif</a:t>
                      </a:r>
                      <a:endParaRPr lang="en-US" dirty="0">
                        <a:latin typeface="Georgia" panose="02040502050405020303" pitchFamily="18" charset="0"/>
                      </a:endParaRPr>
                    </a:p>
                  </a:txBody>
                  <a:tcPr/>
                </a:tc>
                <a:tc>
                  <a:txBody>
                    <a:bodyPr/>
                    <a:lstStyle/>
                    <a:p>
                      <a:pPr algn="ctr"/>
                      <a:r>
                        <a:rPr lang="en-US" dirty="0" err="1" smtClean="0">
                          <a:latin typeface="Georgia" panose="02040502050405020303" pitchFamily="18" charset="0"/>
                        </a:rPr>
                        <a:t>Paradigma</a:t>
                      </a:r>
                      <a:r>
                        <a:rPr lang="en-US" dirty="0" smtClean="0">
                          <a:latin typeface="Georgia" panose="02040502050405020303" pitchFamily="18" charset="0"/>
                        </a:rPr>
                        <a:t> </a:t>
                      </a:r>
                      <a:r>
                        <a:rPr lang="en-US" dirty="0" err="1" smtClean="0">
                          <a:latin typeface="Georgia" panose="02040502050405020303" pitchFamily="18" charset="0"/>
                        </a:rPr>
                        <a:t>Kualitatif</a:t>
                      </a:r>
                      <a:endParaRPr lang="en-US" dirty="0">
                        <a:latin typeface="Georgia" panose="02040502050405020303" pitchFamily="18" charset="0"/>
                      </a:endParaRPr>
                    </a:p>
                  </a:txBody>
                  <a:tcPr/>
                </a:tc>
                <a:extLst>
                  <a:ext uri="{0D108BD9-81ED-4DB2-BD59-A6C34878D82A}">
                    <a16:rowId xmlns:a16="http://schemas.microsoft.com/office/drawing/2014/main" val="1865311487"/>
                  </a:ext>
                </a:extLst>
              </a:tr>
              <a:tr h="370840">
                <a:tc>
                  <a:txBody>
                    <a:bodyPr/>
                    <a:lstStyle/>
                    <a:p>
                      <a:r>
                        <a:rPr lang="en-US" dirty="0" err="1" smtClean="0">
                          <a:latin typeface="Georgia" panose="02040502050405020303" pitchFamily="18" charset="0"/>
                        </a:rPr>
                        <a:t>Pembaca</a:t>
                      </a:r>
                      <a:r>
                        <a:rPr lang="en-US" dirty="0" smtClean="0">
                          <a:latin typeface="Georgia" panose="02040502050405020303" pitchFamily="18" charset="0"/>
                        </a:rPr>
                        <a:t> </a:t>
                      </a:r>
                      <a:r>
                        <a:rPr lang="en-US" dirty="0" err="1" smtClean="0">
                          <a:latin typeface="Georgia" panose="02040502050405020303" pitchFamily="18" charset="0"/>
                        </a:rPr>
                        <a:t>Penelitian</a:t>
                      </a:r>
                      <a:r>
                        <a:rPr lang="en-US" dirty="0" smtClean="0">
                          <a:latin typeface="Georgia" panose="02040502050405020303" pitchFamily="18" charset="0"/>
                        </a:rPr>
                        <a:t> (editor </a:t>
                      </a:r>
                      <a:r>
                        <a:rPr lang="en-US" dirty="0" err="1" smtClean="0">
                          <a:latin typeface="Georgia" panose="02040502050405020303" pitchFamily="18" charset="0"/>
                        </a:rPr>
                        <a:t>jurnal</a:t>
                      </a:r>
                      <a:r>
                        <a:rPr lang="en-US" baseline="0" dirty="0" smtClean="0">
                          <a:latin typeface="Georgia" panose="02040502050405020303" pitchFamily="18" charset="0"/>
                        </a:rPr>
                        <a:t> </a:t>
                      </a:r>
                      <a:r>
                        <a:rPr lang="en-US" baseline="0" dirty="0" err="1" smtClean="0">
                          <a:latin typeface="Georgia" panose="02040502050405020303" pitchFamily="18" charset="0"/>
                        </a:rPr>
                        <a:t>dan</a:t>
                      </a:r>
                      <a:r>
                        <a:rPr lang="en-US" baseline="0" dirty="0" smtClean="0">
                          <a:latin typeface="Georgia" panose="02040502050405020303" pitchFamily="18" charset="0"/>
                        </a:rPr>
                        <a:t> </a:t>
                      </a:r>
                      <a:r>
                        <a:rPr lang="en-US" baseline="0" dirty="0" err="1" smtClean="0">
                          <a:latin typeface="Georgia" panose="02040502050405020303" pitchFamily="18" charset="0"/>
                        </a:rPr>
                        <a:t>pembaca</a:t>
                      </a:r>
                      <a:r>
                        <a:rPr lang="en-US" baseline="0" dirty="0" smtClean="0">
                          <a:latin typeface="Georgia" panose="02040502050405020303" pitchFamily="18" charset="0"/>
                        </a:rPr>
                        <a:t>)</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Individu-individu</a:t>
                      </a:r>
                      <a:r>
                        <a:rPr lang="en-US" dirty="0" smtClean="0">
                          <a:latin typeface="Georgia" panose="02040502050405020303" pitchFamily="18" charset="0"/>
                        </a:rPr>
                        <a:t> yang </a:t>
                      </a:r>
                      <a:r>
                        <a:rPr lang="en-US" dirty="0" err="1" smtClean="0">
                          <a:latin typeface="Georgia" panose="02040502050405020303" pitchFamily="18" charset="0"/>
                        </a:rPr>
                        <a:t>terbiasa</a:t>
                      </a:r>
                      <a:r>
                        <a:rPr lang="en-US" dirty="0" smtClean="0">
                          <a:latin typeface="Georgia" panose="02040502050405020303" pitchFamily="18" charset="0"/>
                        </a:rPr>
                        <a:t> </a:t>
                      </a:r>
                      <a:r>
                        <a:rPr lang="en-US" dirty="0" err="1" smtClean="0">
                          <a:latin typeface="Georgia" panose="02040502050405020303" pitchFamily="18" charset="0"/>
                        </a:rPr>
                        <a:t>dengan</a:t>
                      </a:r>
                      <a:r>
                        <a:rPr lang="en-US" dirty="0" smtClean="0">
                          <a:latin typeface="Georgia" panose="02040502050405020303" pitchFamily="18" charset="0"/>
                        </a:rPr>
                        <a:t> </a:t>
                      </a:r>
                      <a:r>
                        <a:rPr lang="en-US" dirty="0" err="1" smtClean="0">
                          <a:latin typeface="Georgia" panose="02040502050405020303" pitchFamily="18" charset="0"/>
                        </a:rPr>
                        <a:t>atau</a:t>
                      </a:r>
                      <a:r>
                        <a:rPr lang="en-US" dirty="0" smtClean="0">
                          <a:latin typeface="Georgia" panose="02040502050405020303" pitchFamily="18" charset="0"/>
                        </a:rPr>
                        <a:t> </a:t>
                      </a:r>
                      <a:r>
                        <a:rPr lang="en-US" dirty="0" err="1" smtClean="0">
                          <a:latin typeface="Georgia" panose="02040502050405020303" pitchFamily="18" charset="0"/>
                        </a:rPr>
                        <a:t>mendukung</a:t>
                      </a:r>
                      <a:r>
                        <a:rPr lang="en-US" dirty="0" smtClean="0">
                          <a:latin typeface="Georgia" panose="02040502050405020303" pitchFamily="18" charset="0"/>
                        </a:rPr>
                        <a:t> </a:t>
                      </a:r>
                      <a:r>
                        <a:rPr lang="en-US" dirty="0" err="1" smtClean="0">
                          <a:latin typeface="Georgia" panose="02040502050405020303" pitchFamily="18" charset="0"/>
                        </a:rPr>
                        <a:t>penelitian</a:t>
                      </a:r>
                      <a:r>
                        <a:rPr lang="en-US" dirty="0" smtClean="0">
                          <a:latin typeface="Georgia" panose="02040502050405020303" pitchFamily="18" charset="0"/>
                        </a:rPr>
                        <a:t> </a:t>
                      </a:r>
                      <a:r>
                        <a:rPr lang="en-US" dirty="0" err="1" smtClean="0">
                          <a:latin typeface="Georgia" panose="02040502050405020303" pitchFamily="18" charset="0"/>
                        </a:rPr>
                        <a:t>kuantitatif</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Individu-individu</a:t>
                      </a:r>
                      <a:r>
                        <a:rPr lang="en-US" dirty="0" smtClean="0">
                          <a:latin typeface="Georgia" panose="02040502050405020303" pitchFamily="18" charset="0"/>
                        </a:rPr>
                        <a:t> yang </a:t>
                      </a:r>
                      <a:r>
                        <a:rPr lang="en-US" dirty="0" err="1" smtClean="0">
                          <a:latin typeface="Georgia" panose="02040502050405020303" pitchFamily="18" charset="0"/>
                        </a:rPr>
                        <a:t>terbiasa</a:t>
                      </a:r>
                      <a:r>
                        <a:rPr lang="en-US" dirty="0" smtClean="0">
                          <a:latin typeface="Georgia" panose="02040502050405020303" pitchFamily="18" charset="0"/>
                        </a:rPr>
                        <a:t> </a:t>
                      </a:r>
                      <a:r>
                        <a:rPr lang="en-US" dirty="0" err="1" smtClean="0">
                          <a:latin typeface="Georgia" panose="02040502050405020303" pitchFamily="18" charset="0"/>
                        </a:rPr>
                        <a:t>dengan</a:t>
                      </a:r>
                      <a:r>
                        <a:rPr lang="en-US" dirty="0" smtClean="0">
                          <a:latin typeface="Georgia" panose="02040502050405020303" pitchFamily="18" charset="0"/>
                        </a:rPr>
                        <a:t> </a:t>
                      </a:r>
                      <a:r>
                        <a:rPr lang="en-US" dirty="0" err="1" smtClean="0">
                          <a:latin typeface="Georgia" panose="02040502050405020303" pitchFamily="18" charset="0"/>
                        </a:rPr>
                        <a:t>atau</a:t>
                      </a:r>
                      <a:r>
                        <a:rPr lang="en-US" dirty="0" smtClean="0">
                          <a:latin typeface="Georgia" panose="02040502050405020303" pitchFamily="18" charset="0"/>
                        </a:rPr>
                        <a:t> </a:t>
                      </a:r>
                      <a:r>
                        <a:rPr lang="en-US" dirty="0" err="1" smtClean="0">
                          <a:latin typeface="Georgia" panose="02040502050405020303" pitchFamily="18" charset="0"/>
                        </a:rPr>
                        <a:t>mendukung</a:t>
                      </a:r>
                      <a:r>
                        <a:rPr lang="en-US" dirty="0" smtClean="0">
                          <a:latin typeface="Georgia" panose="02040502050405020303" pitchFamily="18" charset="0"/>
                        </a:rPr>
                        <a:t> </a:t>
                      </a:r>
                      <a:r>
                        <a:rPr lang="en-US" dirty="0" err="1" smtClean="0">
                          <a:latin typeface="Georgia" panose="02040502050405020303" pitchFamily="18" charset="0"/>
                        </a:rPr>
                        <a:t>penelitian</a:t>
                      </a:r>
                      <a:r>
                        <a:rPr lang="en-US" dirty="0" smtClean="0">
                          <a:latin typeface="Georgia" panose="02040502050405020303" pitchFamily="18" charset="0"/>
                        </a:rPr>
                        <a:t> </a:t>
                      </a:r>
                      <a:r>
                        <a:rPr lang="en-US" dirty="0" err="1" smtClean="0">
                          <a:latin typeface="Georgia" panose="02040502050405020303" pitchFamily="18" charset="0"/>
                        </a:rPr>
                        <a:t>kualitatif</a:t>
                      </a:r>
                      <a:endParaRPr lang="en-US" dirty="0" smtClean="0">
                        <a:latin typeface="Georgia" panose="02040502050405020303" pitchFamily="18" charset="0"/>
                      </a:endParaRPr>
                    </a:p>
                    <a:p>
                      <a:endParaRPr lang="en-US" dirty="0">
                        <a:latin typeface="Georgia" panose="02040502050405020303" pitchFamily="18" charset="0"/>
                      </a:endParaRPr>
                    </a:p>
                  </a:txBody>
                  <a:tcPr/>
                </a:tc>
                <a:extLst>
                  <a:ext uri="{0D108BD9-81ED-4DB2-BD59-A6C34878D82A}">
                    <a16:rowId xmlns:a16="http://schemas.microsoft.com/office/drawing/2014/main" val="4024552221"/>
                  </a:ext>
                </a:extLst>
              </a:tr>
            </a:tbl>
          </a:graphicData>
        </a:graphic>
      </p:graphicFrame>
    </p:spTree>
    <p:extLst>
      <p:ext uri="{BB962C8B-B14F-4D97-AF65-F5344CB8AC3E}">
        <p14:creationId xmlns:p14="http://schemas.microsoft.com/office/powerpoint/2010/main" val="2076372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495869"/>
          </a:xfrm>
        </p:spPr>
        <p:txBody>
          <a:bodyPr/>
          <a:lstStyle/>
          <a:p>
            <a:r>
              <a:rPr lang="en-US" sz="2400" u="sng">
                <a:solidFill>
                  <a:srgbClr val="000000"/>
                </a:solidFill>
                <a:latin typeface="Berlin Sans FB" panose="020E0602020502020306" pitchFamily="34" charset="0"/>
              </a:rPr>
              <a:t>Perdebatan Penelitian kualitatif versus Kuantitatif</a:t>
            </a:r>
            <a:endParaRPr lang="en-US" u="sng"/>
          </a:p>
        </p:txBody>
      </p:sp>
      <p:sp>
        <p:nvSpPr>
          <p:cNvPr id="3" name="Content Placeholder 2"/>
          <p:cNvSpPr>
            <a:spLocks noGrp="1"/>
          </p:cNvSpPr>
          <p:nvPr>
            <p:ph idx="1"/>
          </p:nvPr>
        </p:nvSpPr>
        <p:spPr>
          <a:xfrm>
            <a:off x="1143000" y="1201003"/>
            <a:ext cx="10157346" cy="4894997"/>
          </a:xfrm>
        </p:spPr>
        <p:txBody>
          <a:bodyPr>
            <a:normAutofit lnSpcReduction="10000"/>
          </a:bodyPr>
          <a:lstStyle/>
          <a:p>
            <a:pPr marL="45720" lvl="0" indent="0" algn="just">
              <a:lnSpc>
                <a:spcPct val="100000"/>
              </a:lnSpc>
              <a:spcBef>
                <a:spcPts val="0"/>
              </a:spcBef>
              <a:spcAft>
                <a:spcPts val="600"/>
              </a:spcAft>
              <a:buClr>
                <a:srgbClr val="A6B727"/>
              </a:buClr>
              <a:buNone/>
            </a:pPr>
            <a:r>
              <a:rPr lang="en-US">
                <a:solidFill>
                  <a:srgbClr val="000000"/>
                </a:solidFill>
                <a:latin typeface="Berlin Sans FB" panose="020E0602020502020306" pitchFamily="34" charset="0"/>
              </a:rPr>
              <a:t>Perdebatan seputar penelitian kualitatif dan kuantitatif dilihat dari 5 hal penting (Denzin &amp; Lincoln, 2009):</a:t>
            </a:r>
          </a:p>
          <a:p>
            <a:pPr marL="341313" lvl="0" indent="-296863" algn="just">
              <a:lnSpc>
                <a:spcPct val="100000"/>
              </a:lnSpc>
              <a:spcBef>
                <a:spcPts val="0"/>
              </a:spcBef>
              <a:spcAft>
                <a:spcPts val="600"/>
              </a:spcAft>
              <a:buClr>
                <a:srgbClr val="A6B727"/>
              </a:buClr>
              <a:buNone/>
            </a:pPr>
            <a:r>
              <a:rPr lang="en-US">
                <a:solidFill>
                  <a:srgbClr val="000000"/>
                </a:solidFill>
                <a:latin typeface="Berlin Sans FB" panose="020E0602020502020306" pitchFamily="34" charset="0"/>
              </a:rPr>
              <a:t>1. </a:t>
            </a:r>
            <a:r>
              <a:rPr lang="en-US" i="1">
                <a:solidFill>
                  <a:srgbClr val="000000"/>
                </a:solidFill>
                <a:latin typeface="Berlin Sans FB" panose="020E0602020502020306" pitchFamily="34" charset="0"/>
              </a:rPr>
              <a:t>Penggunaan positivism</a:t>
            </a:r>
            <a:r>
              <a:rPr lang="en-US">
                <a:solidFill>
                  <a:srgbClr val="000000"/>
                </a:solidFill>
                <a:latin typeface="Berlin Sans FB" panose="020E0602020502020306" pitchFamily="34" charset="0"/>
              </a:rPr>
              <a:t>. Kedua sudut pandang (kualitatif dan kuantitatif) dibentuk oleh tradisi positivis dan post-positivis dalam ilmu-ilmu fisik dan sosial. Menurut positivis, ada realita di luar sana yang dapat dipelajari, ditangkap dan dipahami, sedangkan kaum post-positivis berkeyakinan bahwa realitas tidak akan bisa dipahami sepenuhnya, sekedar diperkirakan.</a:t>
            </a:r>
          </a:p>
          <a:p>
            <a:pPr marL="341313" lvl="0" indent="0" algn="just">
              <a:lnSpc>
                <a:spcPct val="100000"/>
              </a:lnSpc>
              <a:spcBef>
                <a:spcPts val="0"/>
              </a:spcBef>
              <a:spcAft>
                <a:spcPts val="600"/>
              </a:spcAft>
              <a:buClr>
                <a:srgbClr val="A6B727"/>
              </a:buClr>
              <a:buNone/>
            </a:pPr>
            <a:r>
              <a:rPr lang="en-US">
                <a:solidFill>
                  <a:srgbClr val="000000"/>
                </a:solidFill>
                <a:latin typeface="Berlin Sans FB" panose="020E0602020502020306" pitchFamily="34" charset="0"/>
              </a:rPr>
              <a:t>Secara historis, penelitian kualitatif didefinisikan dalam kerangka paradigm positivis, yang para penelitinya berupaya untuk melakukan penelitian positivis yang baik namun dengan metode dan prosedur yang kurang baku. </a:t>
            </a:r>
          </a:p>
          <a:p>
            <a:pPr marL="341313" lvl="0" indent="0" algn="just">
              <a:lnSpc>
                <a:spcPct val="100000"/>
              </a:lnSpc>
              <a:spcBef>
                <a:spcPts val="0"/>
              </a:spcBef>
              <a:spcAft>
                <a:spcPts val="600"/>
              </a:spcAft>
              <a:buClr>
                <a:srgbClr val="A6B727"/>
              </a:buClr>
              <a:buNone/>
            </a:pPr>
            <a:r>
              <a:rPr lang="en-US">
                <a:solidFill>
                  <a:srgbClr val="000000"/>
                </a:solidFill>
                <a:latin typeface="Berlin Sans FB" panose="020E0602020502020306" pitchFamily="34" charset="0"/>
              </a:rPr>
              <a:t>Tahun 1990, perintis pendekatan grounded theory terhadap penelitian kualitatif berupaya memodifikasi aturan-aturan lazim ilmu pengetahuan (positivistic) yang baik agar sesuai dengan konsepsi mereka yang post-positivistic mengenai penelitian yang utuh dan akurat. </a:t>
            </a:r>
          </a:p>
          <a:p>
            <a:pPr marL="45720" indent="0">
              <a:buNone/>
            </a:pPr>
            <a:endParaRPr lang="en-US"/>
          </a:p>
        </p:txBody>
      </p:sp>
    </p:spTree>
    <p:extLst>
      <p:ext uri="{BB962C8B-B14F-4D97-AF65-F5344CB8AC3E}">
        <p14:creationId xmlns:p14="http://schemas.microsoft.com/office/powerpoint/2010/main" val="1004600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009934"/>
            <a:ext cx="9872871" cy="5086066"/>
          </a:xfrm>
        </p:spPr>
        <p:txBody>
          <a:bodyPr/>
          <a:lstStyle/>
          <a:p>
            <a:pPr marL="341313" lvl="0" indent="-296863" algn="just">
              <a:buClr>
                <a:srgbClr val="A6B727"/>
              </a:buClr>
              <a:buNone/>
            </a:pPr>
            <a:r>
              <a:rPr lang="en-US">
                <a:solidFill>
                  <a:srgbClr val="000000"/>
                </a:solidFill>
                <a:latin typeface="Berlin Sans FB" panose="020E0602020502020306" pitchFamily="34" charset="0"/>
              </a:rPr>
              <a:t>2.	</a:t>
            </a:r>
            <a:r>
              <a:rPr lang="en-US" i="1">
                <a:solidFill>
                  <a:srgbClr val="000000"/>
                </a:solidFill>
                <a:latin typeface="Berlin Sans FB" panose="020E0602020502020306" pitchFamily="34" charset="0"/>
              </a:rPr>
              <a:t>Menerima pemahaman post-modernism</a:t>
            </a:r>
            <a:r>
              <a:rPr lang="en-US">
                <a:solidFill>
                  <a:srgbClr val="000000"/>
                </a:solidFill>
                <a:latin typeface="Berlin Sans FB" panose="020E0602020502020306" pitchFamily="34" charset="0"/>
              </a:rPr>
              <a:t>. Penggunaan metode dan asumsi positivis dan kuantitatif telah ditolak oleh generasi baru peneliti kualitatif yang masuk ke dalam pemahaman post-modern dan post-structural.</a:t>
            </a:r>
          </a:p>
          <a:p>
            <a:pPr marL="341313" lvl="0" indent="0" algn="just">
              <a:buClr>
                <a:srgbClr val="A6B727"/>
              </a:buClr>
              <a:buNone/>
            </a:pPr>
            <a:r>
              <a:rPr lang="en-US">
                <a:solidFill>
                  <a:srgbClr val="000000"/>
                </a:solidFill>
                <a:latin typeface="Berlin Sans FB" panose="020E0602020502020306" pitchFamily="34" charset="0"/>
              </a:rPr>
              <a:t>Penganut teori kritis dan aliran pemikiran konstruktivis, post-structural, dan post-modern menolak kriteria positivis dan post-positivis dengan menegaskan bahwa kedua kriteria tersebut hanya memproduksi jenis ilmu pengetahuan tertentu, yang membungkam sedemikian banyak suara yang lain.</a:t>
            </a:r>
          </a:p>
          <a:p>
            <a:pPr marL="341313" lvl="0" indent="0" algn="just">
              <a:buClr>
                <a:srgbClr val="A6B727"/>
              </a:buClr>
              <a:buNone/>
            </a:pPr>
            <a:r>
              <a:rPr lang="en-US">
                <a:solidFill>
                  <a:srgbClr val="000000"/>
                </a:solidFill>
                <a:latin typeface="Berlin Sans FB" panose="020E0602020502020306" pitchFamily="34" charset="0"/>
              </a:rPr>
              <a:t>Mereka mencari metode alternative untuk mengevaluasi penelitian mereka meliputi kesan alami, emosionalitas, tanggung jawab pribadi, etika kepedulian, praksis politik, teks multi-pesan, dan dialog dengan subjek penelitian.</a:t>
            </a:r>
          </a:p>
          <a:p>
            <a:pPr marL="341313" lvl="0" indent="0" algn="just">
              <a:buClr>
                <a:srgbClr val="A6B727"/>
              </a:buClr>
              <a:buNone/>
            </a:pPr>
            <a:r>
              <a:rPr lang="en-US">
                <a:solidFill>
                  <a:srgbClr val="000000"/>
                </a:solidFill>
                <a:latin typeface="Berlin Sans FB" panose="020E0602020502020306" pitchFamily="34" charset="0"/>
              </a:rPr>
              <a:t>Sebagai responnya, kaum positivis dan post-positivis berkeyakinan bahwa yang mereka lakukan adalah ilmu pengetahuan yang benar, bebas dari bias dan subjektivitas; post-modernism adalah serangan terhadap akal dan kebenaran. </a:t>
            </a:r>
          </a:p>
          <a:p>
            <a:pPr marL="45720" indent="0">
              <a:buNone/>
            </a:pPr>
            <a:endParaRPr lang="en-US"/>
          </a:p>
        </p:txBody>
      </p:sp>
    </p:spTree>
    <p:extLst>
      <p:ext uri="{BB962C8B-B14F-4D97-AF65-F5344CB8AC3E}">
        <p14:creationId xmlns:p14="http://schemas.microsoft.com/office/powerpoint/2010/main" val="2546646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68991"/>
            <a:ext cx="10089107" cy="5127009"/>
          </a:xfrm>
        </p:spPr>
        <p:txBody>
          <a:bodyPr>
            <a:normAutofit fontScale="85000" lnSpcReduction="10000"/>
          </a:bodyPr>
          <a:lstStyle/>
          <a:p>
            <a:pPr marL="463550" lvl="0" indent="-417513" algn="just">
              <a:lnSpc>
                <a:spcPct val="120000"/>
              </a:lnSpc>
              <a:spcBef>
                <a:spcPts val="0"/>
              </a:spcBef>
              <a:spcAft>
                <a:spcPts val="600"/>
              </a:spcAft>
              <a:buClr>
                <a:srgbClr val="A6B727"/>
              </a:buClr>
              <a:buNone/>
            </a:pPr>
            <a:r>
              <a:rPr lang="en-US">
                <a:solidFill>
                  <a:srgbClr val="000000"/>
                </a:solidFill>
                <a:latin typeface="Berlin Sans FB" panose="020E0602020502020306" pitchFamily="34" charset="0"/>
              </a:rPr>
              <a:t>3. 	</a:t>
            </a:r>
            <a:r>
              <a:rPr lang="en-US" sz="2400" i="1">
                <a:solidFill>
                  <a:srgbClr val="000000"/>
                </a:solidFill>
                <a:latin typeface="Berlin Sans FB" panose="020E0602020502020306" pitchFamily="34" charset="0"/>
              </a:rPr>
              <a:t>Mempertimbangkan sudut pandang individu</a:t>
            </a:r>
            <a:r>
              <a:rPr lang="en-US" sz="2400">
                <a:solidFill>
                  <a:srgbClr val="000000"/>
                </a:solidFill>
                <a:latin typeface="Berlin Sans FB" panose="020E0602020502020306" pitchFamily="34" charset="0"/>
              </a:rPr>
              <a:t>. Peneliti kualitatif dan kuantitatif sama-sama memberikan perhatian kepada sudut pandang individu.  Namun penelitian kualitatif berpandangan bahwa mereka dapat mendekati sudut pandang pelaku melalui wawancara dan observasi terinci, sedangkan peneliti kuantitatif jarang sekali mampu memahami sudut pandang subjek penelitian karena mereka harus bergantung pada data-data empiris yang lebih abstrak melalui proses kesimpulan.</a:t>
            </a:r>
          </a:p>
          <a:p>
            <a:pPr marL="463550" lvl="0" indent="0" algn="just">
              <a:lnSpc>
                <a:spcPct val="120000"/>
              </a:lnSpc>
              <a:spcBef>
                <a:spcPts val="0"/>
              </a:spcBef>
              <a:spcAft>
                <a:spcPts val="600"/>
              </a:spcAft>
              <a:buClr>
                <a:srgbClr val="A6B727"/>
              </a:buClr>
              <a:buNone/>
            </a:pPr>
            <a:r>
              <a:rPr lang="en-US" sz="2400">
                <a:solidFill>
                  <a:srgbClr val="000000"/>
                </a:solidFill>
                <a:latin typeface="Berlin Sans FB" panose="020E0602020502020306" pitchFamily="34" charset="0"/>
              </a:rPr>
              <a:t>Data-data empiris yang dihasilkan oleh metode interpretif yang lebih lembut dipandang oleh sebagian besar peneliti kuantitatif tidak reliabel, bersifat kesan sepintas, dan tidak objektif. </a:t>
            </a:r>
          </a:p>
          <a:p>
            <a:pPr marL="463550" lvl="0" indent="-463550" algn="just">
              <a:lnSpc>
                <a:spcPct val="120000"/>
              </a:lnSpc>
              <a:spcBef>
                <a:spcPts val="0"/>
              </a:spcBef>
              <a:spcAft>
                <a:spcPts val="600"/>
              </a:spcAft>
              <a:buClr>
                <a:srgbClr val="A6B727"/>
              </a:buClr>
              <a:buNone/>
            </a:pPr>
            <a:r>
              <a:rPr lang="en-US" sz="2400">
                <a:solidFill>
                  <a:srgbClr val="000000"/>
                </a:solidFill>
                <a:latin typeface="Berlin Sans FB" panose="020E0602020502020306" pitchFamily="34" charset="0"/>
              </a:rPr>
              <a:t>4.	</a:t>
            </a:r>
            <a:r>
              <a:rPr lang="en-US" sz="2400" i="1">
                <a:solidFill>
                  <a:srgbClr val="000000"/>
                </a:solidFill>
                <a:latin typeface="Berlin Sans FB" panose="020E0602020502020306" pitchFamily="34" charset="0"/>
              </a:rPr>
              <a:t>Mempelajari tekanan hidup sehari-hari</a:t>
            </a:r>
            <a:r>
              <a:rPr lang="en-US" sz="2400">
                <a:solidFill>
                  <a:srgbClr val="000000"/>
                </a:solidFill>
                <a:latin typeface="Berlin Sans FB" panose="020E0602020502020306" pitchFamily="34" charset="0"/>
              </a:rPr>
              <a:t>. Peneliti kualitatif lebih berpeluang menghadapi tekanan-tekanan dunia sosial sehari-hari, karena mereka memandang dunia ini dalam gerak dan melekatkan temuan mereka ke dalamnya. </a:t>
            </a:r>
          </a:p>
          <a:p>
            <a:pPr marL="463550" lvl="0" indent="-463550" algn="just">
              <a:lnSpc>
                <a:spcPct val="120000"/>
              </a:lnSpc>
              <a:spcBef>
                <a:spcPts val="0"/>
              </a:spcBef>
              <a:spcAft>
                <a:spcPts val="600"/>
              </a:spcAft>
              <a:buClr>
                <a:srgbClr val="A6B727"/>
              </a:buClr>
              <a:buNone/>
            </a:pPr>
            <a:r>
              <a:rPr lang="en-US" sz="2400">
                <a:solidFill>
                  <a:srgbClr val="000000"/>
                </a:solidFill>
                <a:latin typeface="Berlin Sans FB" panose="020E0602020502020306" pitchFamily="34" charset="0"/>
              </a:rPr>
              <a:t>	Peneliti kuantitatif melepaskan diri dari dunia nyata dan jarang sekali menelitinya secara langsung.  </a:t>
            </a:r>
          </a:p>
          <a:p>
            <a:pPr marL="45720" indent="0">
              <a:buNone/>
            </a:pPr>
            <a:endParaRPr lang="en-US"/>
          </a:p>
        </p:txBody>
      </p:sp>
    </p:spTree>
    <p:extLst>
      <p:ext uri="{BB962C8B-B14F-4D97-AF65-F5344CB8AC3E}">
        <p14:creationId xmlns:p14="http://schemas.microsoft.com/office/powerpoint/2010/main" val="267056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6287"/>
            <a:ext cx="10034516" cy="5099713"/>
          </a:xfrm>
        </p:spPr>
        <p:txBody>
          <a:bodyPr/>
          <a:lstStyle/>
          <a:p>
            <a:pPr marL="341313" lvl="0" indent="-295275" algn="just">
              <a:lnSpc>
                <a:spcPct val="100000"/>
              </a:lnSpc>
              <a:spcBef>
                <a:spcPts val="0"/>
              </a:spcBef>
              <a:spcAft>
                <a:spcPts val="600"/>
              </a:spcAft>
              <a:buClr>
                <a:srgbClr val="A6B727"/>
              </a:buClr>
              <a:buNone/>
            </a:pPr>
            <a:r>
              <a:rPr lang="en-US">
                <a:solidFill>
                  <a:srgbClr val="000000"/>
                </a:solidFill>
                <a:latin typeface="Berlin Sans FB" panose="020E0602020502020306" pitchFamily="34" charset="0"/>
              </a:rPr>
              <a:t>5. Mengupayakan deskripsi beragam. Peneliti kualitatif percaya bahwa deskripsi yang kaya tentang dunia sosial sungguh tidak ternilai, sedangkan para peneliti kuantitatif dengan komitmen etis dan nomometisnya tidak terlalu memedulikan rincian semacam itu.</a:t>
            </a:r>
          </a:p>
          <a:p>
            <a:pPr marL="46038" lvl="0" indent="0" algn="just">
              <a:lnSpc>
                <a:spcPct val="100000"/>
              </a:lnSpc>
              <a:spcBef>
                <a:spcPts val="0"/>
              </a:spcBef>
              <a:spcAft>
                <a:spcPts val="600"/>
              </a:spcAft>
              <a:buClr>
                <a:srgbClr val="A6B727"/>
              </a:buClr>
              <a:buNone/>
            </a:pPr>
            <a:r>
              <a:rPr lang="en-US">
                <a:solidFill>
                  <a:srgbClr val="000000"/>
                </a:solidFill>
                <a:latin typeface="Berlin Sans FB" panose="020E0602020502020306" pitchFamily="34" charset="0"/>
              </a:rPr>
              <a:t>Lima titik perbedaan tersebut mencerminkan komitmen pada gaya penelitian yang berbeda, epistimologi yang berlainan, dan bentuk-bentuk penyajian yang berbeda.</a:t>
            </a:r>
          </a:p>
          <a:p>
            <a:pPr marL="46038" lvl="0" indent="0" algn="just">
              <a:lnSpc>
                <a:spcPct val="100000"/>
              </a:lnSpc>
              <a:spcBef>
                <a:spcPts val="0"/>
              </a:spcBef>
              <a:spcAft>
                <a:spcPts val="600"/>
              </a:spcAft>
              <a:buClr>
                <a:srgbClr val="A6B727"/>
              </a:buClr>
              <a:buNone/>
            </a:pPr>
            <a:r>
              <a:rPr lang="en-US">
                <a:solidFill>
                  <a:srgbClr val="000000"/>
                </a:solidFill>
                <a:latin typeface="Berlin Sans FB" panose="020E0602020502020306" pitchFamily="34" charset="0"/>
              </a:rPr>
              <a:t>Para peneliti kualitatif menggunakan prosa etnografis, narasi sejarah, pendapat orang pertama, foto langsung, perjalanan hidup, fakta-fakta dalam cerita, dan data-data biografis serta autobiografis, dll.</a:t>
            </a:r>
          </a:p>
          <a:p>
            <a:pPr marL="46038" lvl="0" indent="0" algn="just">
              <a:lnSpc>
                <a:spcPct val="100000"/>
              </a:lnSpc>
              <a:spcBef>
                <a:spcPts val="0"/>
              </a:spcBef>
              <a:spcAft>
                <a:spcPts val="600"/>
              </a:spcAft>
              <a:buClr>
                <a:srgbClr val="A6B727"/>
              </a:buClr>
              <a:buNone/>
            </a:pPr>
            <a:r>
              <a:rPr lang="en-US">
                <a:solidFill>
                  <a:srgbClr val="000000"/>
                </a:solidFill>
                <a:latin typeface="Berlin Sans FB" panose="020E0602020502020306" pitchFamily="34" charset="0"/>
              </a:rPr>
              <a:t>Para peneliti kuantitatif menggunakan model matematis, table statistic, grafik, dan seringkali menulis penelitiannya dalam prosa yang menjaga jarak dan dari sudut pandang orang ketiga.   </a:t>
            </a:r>
          </a:p>
          <a:p>
            <a:pPr marL="45720" indent="0">
              <a:buNone/>
            </a:pPr>
            <a:endParaRPr lang="en-US"/>
          </a:p>
        </p:txBody>
      </p:sp>
    </p:spTree>
    <p:extLst>
      <p:ext uri="{BB962C8B-B14F-4D97-AF65-F5344CB8AC3E}">
        <p14:creationId xmlns:p14="http://schemas.microsoft.com/office/powerpoint/2010/main" val="149052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509516"/>
          </a:xfrm>
        </p:spPr>
        <p:txBody>
          <a:bodyPr>
            <a:normAutofit/>
          </a:bodyPr>
          <a:lstStyle/>
          <a:p>
            <a:pPr algn="just"/>
            <a:r>
              <a:rPr lang="en-US" sz="2400" u="sng" smtClean="0">
                <a:solidFill>
                  <a:schemeClr val="tx1"/>
                </a:solidFill>
                <a:latin typeface="Berlin Sans FB" panose="020E0602020502020306" pitchFamily="34" charset="0"/>
              </a:rPr>
              <a:t>Format Kualitatif</a:t>
            </a:r>
            <a:r>
              <a:rPr lang="en-US" sz="2400" smtClean="0">
                <a:solidFill>
                  <a:schemeClr val="tx1"/>
                </a:solidFill>
                <a:latin typeface="Berlin Sans FB" panose="020E0602020502020306" pitchFamily="34" charset="0"/>
              </a:rPr>
              <a:t> (Creswell, 2003): </a:t>
            </a:r>
            <a:endParaRPr lang="en-US" sz="2400" u="sng" dirty="0">
              <a:solidFill>
                <a:schemeClr val="tx1"/>
              </a:solidFill>
              <a:latin typeface="Berlin Sans FB" panose="020E0602020502020306" pitchFamily="34" charset="0"/>
            </a:endParaRPr>
          </a:p>
        </p:txBody>
      </p:sp>
      <p:sp>
        <p:nvSpPr>
          <p:cNvPr id="3" name="Content Placeholder 2"/>
          <p:cNvSpPr>
            <a:spLocks noGrp="1"/>
          </p:cNvSpPr>
          <p:nvPr>
            <p:ph idx="1"/>
          </p:nvPr>
        </p:nvSpPr>
        <p:spPr>
          <a:xfrm>
            <a:off x="1143000" y="1119116"/>
            <a:ext cx="9872871" cy="4976884"/>
          </a:xfrm>
        </p:spPr>
        <p:txBody>
          <a:bodyPr>
            <a:normAutofit lnSpcReduction="10000"/>
          </a:bodyPr>
          <a:lstStyle/>
          <a:p>
            <a:pPr marL="45720" indent="0" algn="just">
              <a:lnSpc>
                <a:spcPct val="100000"/>
              </a:lnSpc>
              <a:spcBef>
                <a:spcPts val="0"/>
              </a:spcBef>
              <a:buNone/>
            </a:pPr>
            <a:r>
              <a:rPr lang="en-US" dirty="0" err="1" smtClean="0">
                <a:solidFill>
                  <a:schemeClr val="tx1"/>
                </a:solidFill>
                <a:latin typeface="Berlin Sans FB" panose="020E0602020502020306" pitchFamily="34" charset="0"/>
              </a:rPr>
              <a:t>Pengantar</a:t>
            </a:r>
            <a:endParaRPr lang="en-US" dirty="0" smtClean="0">
              <a:solidFill>
                <a:schemeClr val="tx1"/>
              </a:solidFill>
              <a:latin typeface="Berlin Sans FB" panose="020E0602020502020306" pitchFamily="34" charset="0"/>
            </a:endParaRPr>
          </a:p>
          <a:p>
            <a:pPr marL="341313" indent="0" algn="just">
              <a:lnSpc>
                <a:spcPct val="100000"/>
              </a:lnSpc>
              <a:spcBef>
                <a:spcPts val="0"/>
              </a:spcBef>
              <a:buNone/>
            </a:pPr>
            <a:r>
              <a:rPr lang="en-US" dirty="0" err="1" smtClean="0">
                <a:solidFill>
                  <a:schemeClr val="tx1"/>
                </a:solidFill>
                <a:latin typeface="Berlin Sans FB" panose="020E0602020502020306" pitchFamily="34" charset="0"/>
              </a:rPr>
              <a:t>Pernyataan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masalah</a:t>
            </a:r>
            <a:endParaRPr lang="en-US" dirty="0" smtClean="0">
              <a:solidFill>
                <a:schemeClr val="tx1"/>
              </a:solidFill>
              <a:latin typeface="Berlin Sans FB" panose="020E0602020502020306" pitchFamily="34" charset="0"/>
            </a:endParaRPr>
          </a:p>
          <a:p>
            <a:pPr marL="341313" indent="0" algn="just">
              <a:lnSpc>
                <a:spcPct val="100000"/>
              </a:lnSpc>
              <a:spcBef>
                <a:spcPts val="0"/>
              </a:spcBef>
              <a:buNone/>
            </a:pPr>
            <a:r>
              <a:rPr lang="en-US" dirty="0" err="1" smtClean="0">
                <a:solidFill>
                  <a:schemeClr val="tx1"/>
                </a:solidFill>
                <a:latin typeface="Berlin Sans FB" panose="020E0602020502020306" pitchFamily="34" charset="0"/>
              </a:rPr>
              <a:t>Tujuan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penelitian</a:t>
            </a:r>
            <a:endParaRPr lang="en-US" dirty="0" smtClean="0">
              <a:solidFill>
                <a:schemeClr val="tx1"/>
              </a:solidFill>
              <a:latin typeface="Berlin Sans FB" panose="020E0602020502020306" pitchFamily="34" charset="0"/>
            </a:endParaRPr>
          </a:p>
          <a:p>
            <a:pPr marL="341313" indent="0" algn="just">
              <a:lnSpc>
                <a:spcPct val="100000"/>
              </a:lnSpc>
              <a:spcBef>
                <a:spcPts val="0"/>
              </a:spcBef>
              <a:buNone/>
            </a:pPr>
            <a:r>
              <a:rPr lang="en-US" dirty="0" err="1" smtClean="0">
                <a:solidFill>
                  <a:schemeClr val="tx1"/>
                </a:solidFill>
                <a:latin typeface="Berlin Sans FB" panose="020E0602020502020306" pitchFamily="34" charset="0"/>
              </a:rPr>
              <a:t>Pertanyaan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dan</a:t>
            </a:r>
            <a:r>
              <a:rPr lang="en-US" dirty="0" smtClean="0">
                <a:solidFill>
                  <a:schemeClr val="tx1"/>
                </a:solidFill>
                <a:latin typeface="Berlin Sans FB" panose="020E0602020502020306" pitchFamily="34" charset="0"/>
              </a:rPr>
              <a:t> sub-sub </a:t>
            </a:r>
            <a:r>
              <a:rPr lang="en-US" dirty="0" err="1" smtClean="0">
                <a:solidFill>
                  <a:schemeClr val="tx1"/>
                </a:solidFill>
                <a:latin typeface="Berlin Sans FB" panose="020E0602020502020306" pitchFamily="34" charset="0"/>
              </a:rPr>
              <a:t>pertanyaan</a:t>
            </a:r>
            <a:endParaRPr lang="en-US" dirty="0" smtClean="0">
              <a:solidFill>
                <a:schemeClr val="tx1"/>
              </a:solidFill>
              <a:latin typeface="Berlin Sans FB" panose="020E0602020502020306" pitchFamily="34" charset="0"/>
            </a:endParaRPr>
          </a:p>
          <a:p>
            <a:pPr marL="341313" indent="0" algn="just">
              <a:lnSpc>
                <a:spcPct val="100000"/>
              </a:lnSpc>
              <a:spcBef>
                <a:spcPts val="0"/>
              </a:spcBef>
              <a:buNone/>
            </a:pPr>
            <a:r>
              <a:rPr lang="en-US" dirty="0" err="1" smtClean="0">
                <a:solidFill>
                  <a:schemeClr val="tx1"/>
                </a:solidFill>
                <a:latin typeface="Berlin Sans FB" panose="020E0602020502020306" pitchFamily="34" charset="0"/>
              </a:rPr>
              <a:t>Definisi</a:t>
            </a:r>
            <a:r>
              <a:rPr lang="en-US" dirty="0" smtClean="0">
                <a:solidFill>
                  <a:schemeClr val="tx1"/>
                </a:solidFill>
                <a:latin typeface="Berlin Sans FB" panose="020E0602020502020306" pitchFamily="34" charset="0"/>
              </a:rPr>
              <a:t>/</a:t>
            </a:r>
            <a:r>
              <a:rPr lang="en-US" dirty="0" err="1" smtClean="0">
                <a:solidFill>
                  <a:schemeClr val="tx1"/>
                </a:solidFill>
                <a:latin typeface="Berlin Sans FB" panose="020E0602020502020306" pitchFamily="34" charset="0"/>
              </a:rPr>
              <a:t>konsep</a:t>
            </a:r>
            <a:endParaRPr lang="en-US" dirty="0" smtClean="0">
              <a:solidFill>
                <a:schemeClr val="tx1"/>
              </a:solidFill>
              <a:latin typeface="Berlin Sans FB" panose="020E0602020502020306" pitchFamily="34" charset="0"/>
            </a:endParaRPr>
          </a:p>
          <a:p>
            <a:pPr marL="341313" indent="0" algn="just">
              <a:lnSpc>
                <a:spcPct val="100000"/>
              </a:lnSpc>
              <a:spcBef>
                <a:spcPts val="0"/>
              </a:spcBef>
              <a:buNone/>
            </a:pPr>
            <a:r>
              <a:rPr lang="en-US" dirty="0" smtClean="0">
                <a:solidFill>
                  <a:schemeClr val="tx1"/>
                </a:solidFill>
                <a:latin typeface="Berlin Sans FB" panose="020E0602020502020306" pitchFamily="34" charset="0"/>
              </a:rPr>
              <a:t>Batas-</a:t>
            </a:r>
            <a:r>
              <a:rPr lang="en-US" dirty="0" err="1" smtClean="0">
                <a:solidFill>
                  <a:schemeClr val="tx1"/>
                </a:solidFill>
                <a:latin typeface="Berlin Sans FB" panose="020E0602020502020306" pitchFamily="34" charset="0"/>
              </a:rPr>
              <a:t>batas</a:t>
            </a:r>
            <a:endParaRPr lang="en-US" dirty="0" smtClean="0">
              <a:solidFill>
                <a:schemeClr val="tx1"/>
              </a:solidFill>
              <a:latin typeface="Berlin Sans FB" panose="020E0602020502020306" pitchFamily="34" charset="0"/>
            </a:endParaRPr>
          </a:p>
          <a:p>
            <a:pPr marL="341313" indent="0" algn="just">
              <a:lnSpc>
                <a:spcPct val="100000"/>
              </a:lnSpc>
              <a:spcBef>
                <a:spcPts val="0"/>
              </a:spcBef>
              <a:buNone/>
            </a:pPr>
            <a:r>
              <a:rPr lang="en-US" dirty="0" err="1" smtClean="0">
                <a:solidFill>
                  <a:schemeClr val="tx1"/>
                </a:solidFill>
                <a:latin typeface="Berlin Sans FB" panose="020E0602020502020306" pitchFamily="34" charset="0"/>
              </a:rPr>
              <a:t>Signifikansi</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Penelitian</a:t>
            </a:r>
            <a:endParaRPr lang="en-US" dirty="0" smtClean="0">
              <a:solidFill>
                <a:schemeClr val="tx1"/>
              </a:solidFill>
              <a:latin typeface="Berlin Sans FB" panose="020E0602020502020306" pitchFamily="34" charset="0"/>
            </a:endParaRPr>
          </a:p>
          <a:p>
            <a:pPr marL="45720" indent="0" algn="just">
              <a:lnSpc>
                <a:spcPct val="100000"/>
              </a:lnSpc>
              <a:spcBef>
                <a:spcPts val="0"/>
              </a:spcBef>
              <a:buNone/>
            </a:pPr>
            <a:r>
              <a:rPr lang="en-US" dirty="0" err="1" smtClean="0">
                <a:solidFill>
                  <a:schemeClr val="tx1"/>
                </a:solidFill>
                <a:latin typeface="Berlin Sans FB" panose="020E0602020502020306" pitchFamily="34" charset="0"/>
              </a:rPr>
              <a:t>Prosedur</a:t>
            </a:r>
            <a:endParaRPr lang="en-US" dirty="0" smtClean="0">
              <a:solidFill>
                <a:schemeClr val="tx1"/>
              </a:solidFill>
              <a:latin typeface="Berlin Sans FB" panose="020E0602020502020306" pitchFamily="34" charset="0"/>
            </a:endParaRPr>
          </a:p>
          <a:p>
            <a:pPr marL="341313" indent="0" algn="just">
              <a:lnSpc>
                <a:spcPct val="100000"/>
              </a:lnSpc>
              <a:spcBef>
                <a:spcPts val="0"/>
              </a:spcBef>
              <a:buNone/>
            </a:pPr>
            <a:r>
              <a:rPr lang="en-US" dirty="0" err="1" smtClean="0">
                <a:solidFill>
                  <a:schemeClr val="tx1"/>
                </a:solidFill>
                <a:latin typeface="Berlin Sans FB" panose="020E0602020502020306" pitchFamily="34" charset="0"/>
              </a:rPr>
              <a:t>Asumsi</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dasar</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desain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kualitatif</a:t>
            </a:r>
            <a:endParaRPr lang="en-US" dirty="0" smtClean="0">
              <a:solidFill>
                <a:schemeClr val="tx1"/>
              </a:solidFill>
              <a:latin typeface="Berlin Sans FB" panose="020E0602020502020306" pitchFamily="34" charset="0"/>
            </a:endParaRPr>
          </a:p>
          <a:p>
            <a:pPr marL="341313" indent="0" algn="just">
              <a:lnSpc>
                <a:spcPct val="100000"/>
              </a:lnSpc>
              <a:spcBef>
                <a:spcPts val="0"/>
              </a:spcBef>
              <a:buNone/>
            </a:pPr>
            <a:r>
              <a:rPr lang="en-US" dirty="0" err="1" smtClean="0">
                <a:solidFill>
                  <a:schemeClr val="tx1"/>
                </a:solidFill>
                <a:latin typeface="Berlin Sans FB" panose="020E0602020502020306" pitchFamily="34" charset="0"/>
              </a:rPr>
              <a:t>Jenis</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desain</a:t>
            </a:r>
            <a:r>
              <a:rPr lang="en-US" dirty="0" smtClean="0">
                <a:solidFill>
                  <a:schemeClr val="tx1"/>
                </a:solidFill>
                <a:latin typeface="Berlin Sans FB" panose="020E0602020502020306" pitchFamily="34" charset="0"/>
              </a:rPr>
              <a:t> yang </a:t>
            </a:r>
            <a:r>
              <a:rPr lang="en-US" dirty="0" err="1" smtClean="0">
                <a:solidFill>
                  <a:schemeClr val="tx1"/>
                </a:solidFill>
                <a:latin typeface="Berlin Sans FB" panose="020E0602020502020306" pitchFamily="34" charset="0"/>
              </a:rPr>
              <a:t>digunakan</a:t>
            </a:r>
            <a:endParaRPr lang="en-US" dirty="0" smtClean="0">
              <a:solidFill>
                <a:schemeClr val="tx1"/>
              </a:solidFill>
              <a:latin typeface="Berlin Sans FB" panose="020E0602020502020306" pitchFamily="34" charset="0"/>
            </a:endParaRPr>
          </a:p>
          <a:p>
            <a:pPr marL="341313" indent="0" algn="just">
              <a:lnSpc>
                <a:spcPct val="100000"/>
              </a:lnSpc>
              <a:spcBef>
                <a:spcPts val="0"/>
              </a:spcBef>
              <a:buNone/>
            </a:pPr>
            <a:r>
              <a:rPr lang="en-US" dirty="0" err="1" smtClean="0">
                <a:solidFill>
                  <a:schemeClr val="tx1"/>
                </a:solidFill>
                <a:latin typeface="Berlin Sans FB" panose="020E0602020502020306" pitchFamily="34" charset="0"/>
              </a:rPr>
              <a:t>Peranan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peneliti</a:t>
            </a:r>
            <a:endParaRPr lang="en-US" dirty="0" smtClean="0">
              <a:solidFill>
                <a:schemeClr val="tx1"/>
              </a:solidFill>
              <a:latin typeface="Berlin Sans FB" panose="020E0602020502020306" pitchFamily="34" charset="0"/>
            </a:endParaRPr>
          </a:p>
          <a:p>
            <a:pPr marL="341313" indent="0" algn="just">
              <a:lnSpc>
                <a:spcPct val="100000"/>
              </a:lnSpc>
              <a:spcBef>
                <a:spcPts val="0"/>
              </a:spcBef>
              <a:buNone/>
            </a:pPr>
            <a:r>
              <a:rPr lang="en-US" dirty="0" err="1" smtClean="0">
                <a:solidFill>
                  <a:schemeClr val="tx1"/>
                </a:solidFill>
                <a:latin typeface="Berlin Sans FB" panose="020E0602020502020306" pitchFamily="34" charset="0"/>
              </a:rPr>
              <a:t>Prosedur</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pengumpulan</a:t>
            </a:r>
            <a:r>
              <a:rPr lang="en-US" dirty="0" smtClean="0">
                <a:solidFill>
                  <a:schemeClr val="tx1"/>
                </a:solidFill>
                <a:latin typeface="Berlin Sans FB" panose="020E0602020502020306" pitchFamily="34" charset="0"/>
              </a:rPr>
              <a:t> data</a:t>
            </a:r>
          </a:p>
          <a:p>
            <a:pPr marL="341313" indent="0" algn="just">
              <a:lnSpc>
                <a:spcPct val="100000"/>
              </a:lnSpc>
              <a:spcBef>
                <a:spcPts val="0"/>
              </a:spcBef>
              <a:buNone/>
            </a:pPr>
            <a:r>
              <a:rPr lang="en-US" dirty="0" err="1" smtClean="0">
                <a:solidFill>
                  <a:schemeClr val="tx1"/>
                </a:solidFill>
                <a:latin typeface="Berlin Sans FB" panose="020E0602020502020306" pitchFamily="34" charset="0"/>
              </a:rPr>
              <a:t>Metode-metode</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pembuktian</a:t>
            </a:r>
            <a:endParaRPr lang="en-US" dirty="0" smtClean="0">
              <a:solidFill>
                <a:schemeClr val="tx1"/>
              </a:solidFill>
              <a:latin typeface="Berlin Sans FB" panose="020E0602020502020306" pitchFamily="34" charset="0"/>
            </a:endParaRPr>
          </a:p>
          <a:p>
            <a:pPr marL="341313" indent="0" algn="just">
              <a:lnSpc>
                <a:spcPct val="100000"/>
              </a:lnSpc>
              <a:spcBef>
                <a:spcPts val="0"/>
              </a:spcBef>
              <a:buNone/>
            </a:pPr>
            <a:r>
              <a:rPr lang="en-US" dirty="0" err="1" smtClean="0">
                <a:solidFill>
                  <a:schemeClr val="tx1"/>
                </a:solidFill>
                <a:latin typeface="Berlin Sans FB" panose="020E0602020502020306" pitchFamily="34" charset="0"/>
              </a:rPr>
              <a:t>Hasil</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penelitian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hubungannya</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dengan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teori</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dialektika</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antara</a:t>
            </a:r>
            <a:r>
              <a:rPr lang="en-US" dirty="0" smtClean="0">
                <a:solidFill>
                  <a:schemeClr val="tx1"/>
                </a:solidFill>
                <a:latin typeface="Berlin Sans FB" panose="020E0602020502020306" pitchFamily="34" charset="0"/>
              </a:rPr>
              <a:t> data </a:t>
            </a:r>
            <a:r>
              <a:rPr lang="en-US" dirty="0" err="1" smtClean="0">
                <a:solidFill>
                  <a:schemeClr val="tx1"/>
                </a:solidFill>
                <a:latin typeface="Berlin Sans FB" panose="020E0602020502020306" pitchFamily="34" charset="0"/>
              </a:rPr>
              <a:t>dan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teori</a:t>
            </a:r>
            <a:r>
              <a:rPr lang="en-US" dirty="0" smtClean="0">
                <a:solidFill>
                  <a:schemeClr val="tx1"/>
                </a:solidFill>
                <a:latin typeface="Berlin Sans FB" panose="020E0602020502020306" pitchFamily="34" charset="0"/>
              </a:rPr>
              <a:t>)</a:t>
            </a:r>
          </a:p>
          <a:p>
            <a:pPr marL="45720" indent="0" algn="just">
              <a:lnSpc>
                <a:spcPct val="100000"/>
              </a:lnSpc>
              <a:spcBef>
                <a:spcPts val="0"/>
              </a:spcBef>
              <a:buNone/>
            </a:pPr>
            <a:r>
              <a:rPr lang="en-US" dirty="0" err="1" smtClean="0">
                <a:solidFill>
                  <a:schemeClr val="tx1"/>
                </a:solidFill>
                <a:latin typeface="Berlin Sans FB" panose="020E0602020502020306" pitchFamily="34" charset="0"/>
              </a:rPr>
              <a:t>Lampiran</a:t>
            </a:r>
            <a:r>
              <a:rPr lang="en-US" dirty="0" smtClean="0">
                <a:solidFill>
                  <a:schemeClr val="tx1"/>
                </a:solidFill>
                <a:latin typeface="Berlin Sans FB" panose="020E0602020502020306" pitchFamily="34" charset="0"/>
              </a:rPr>
              <a:t> </a:t>
            </a:r>
            <a:endParaRPr lang="en-US" dirty="0">
              <a:solidFill>
                <a:schemeClr val="tx1"/>
              </a:solidFill>
              <a:latin typeface="Berlin Sans FB" panose="020E0602020502020306" pitchFamily="34" charset="0"/>
            </a:endParaRPr>
          </a:p>
        </p:txBody>
      </p:sp>
    </p:spTree>
    <p:extLst>
      <p:ext uri="{BB962C8B-B14F-4D97-AF65-F5344CB8AC3E}">
        <p14:creationId xmlns:p14="http://schemas.microsoft.com/office/powerpoint/2010/main" val="28556677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68991"/>
            <a:ext cx="9872871" cy="5127009"/>
          </a:xfrm>
        </p:spPr>
        <p:txBody>
          <a:bodyPr>
            <a:normAutofit lnSpcReduction="10000"/>
          </a:bodyPr>
          <a:lstStyle/>
          <a:p>
            <a:pPr marL="46038" lvl="0" indent="0" algn="just">
              <a:lnSpc>
                <a:spcPct val="100000"/>
              </a:lnSpc>
              <a:spcBef>
                <a:spcPts val="0"/>
              </a:spcBef>
              <a:spcAft>
                <a:spcPts val="600"/>
              </a:spcAft>
              <a:buClr>
                <a:srgbClr val="A6B727"/>
              </a:buClr>
              <a:buNone/>
            </a:pPr>
            <a:r>
              <a:rPr lang="en-ID" u="sng">
                <a:solidFill>
                  <a:srgbClr val="000000"/>
                </a:solidFill>
                <a:latin typeface="Berlin Sans FB" panose="020E0602020502020306" pitchFamily="34" charset="0"/>
              </a:rPr>
              <a:t>Proses Penelitian Kualitatif </a:t>
            </a:r>
            <a:r>
              <a:rPr lang="en-ID">
                <a:solidFill>
                  <a:srgbClr val="000000"/>
                </a:solidFill>
                <a:latin typeface="Berlin Sans FB" panose="020E0602020502020306" pitchFamily="34" charset="0"/>
              </a:rPr>
              <a:t>(Denzin &amp; Lincoln, 2009):</a:t>
            </a:r>
          </a:p>
          <a:p>
            <a:pPr marL="46038" lvl="0" indent="0" algn="just">
              <a:lnSpc>
                <a:spcPct val="100000"/>
              </a:lnSpc>
              <a:spcBef>
                <a:spcPts val="0"/>
              </a:spcBef>
              <a:buClr>
                <a:srgbClr val="A6B727"/>
              </a:buClr>
              <a:buNone/>
            </a:pPr>
            <a:r>
              <a:rPr lang="en-ID">
                <a:solidFill>
                  <a:srgbClr val="000000"/>
                </a:solidFill>
                <a:latin typeface="Berlin Sans FB" panose="020E0602020502020306" pitchFamily="34" charset="0"/>
              </a:rPr>
              <a:t>Fase 1: Peneliti sebagai Subjek Multikultural</a:t>
            </a:r>
          </a:p>
          <a:p>
            <a:pPr marL="341313" lvl="0" indent="0" algn="just">
              <a:lnSpc>
                <a:spcPct val="100000"/>
              </a:lnSpc>
              <a:spcBef>
                <a:spcPts val="0"/>
              </a:spcBef>
              <a:buClr>
                <a:srgbClr val="A6B727"/>
              </a:buClr>
              <a:buNone/>
            </a:pPr>
            <a:r>
              <a:rPr lang="en-ID">
                <a:solidFill>
                  <a:srgbClr val="000000"/>
                </a:solidFill>
                <a:latin typeface="Berlin Sans FB" panose="020E0602020502020306" pitchFamily="34" charset="0"/>
              </a:rPr>
              <a:t>Sejarah dan tradisi penelitian</a:t>
            </a:r>
          </a:p>
          <a:p>
            <a:pPr marL="341313" lvl="0" indent="0" algn="just">
              <a:lnSpc>
                <a:spcPct val="100000"/>
              </a:lnSpc>
              <a:spcBef>
                <a:spcPts val="0"/>
              </a:spcBef>
              <a:buClr>
                <a:srgbClr val="A6B727"/>
              </a:buClr>
              <a:buNone/>
            </a:pPr>
            <a:r>
              <a:rPr lang="en-ID">
                <a:solidFill>
                  <a:srgbClr val="000000"/>
                </a:solidFill>
                <a:latin typeface="Berlin Sans FB" panose="020E0602020502020306" pitchFamily="34" charset="0"/>
              </a:rPr>
              <a:t>Konsepsi tentang diri dan orang lain</a:t>
            </a:r>
          </a:p>
          <a:p>
            <a:pPr marL="341313" lvl="0" indent="0" algn="just">
              <a:lnSpc>
                <a:spcPct val="100000"/>
              </a:lnSpc>
              <a:spcBef>
                <a:spcPts val="0"/>
              </a:spcBef>
              <a:buClr>
                <a:srgbClr val="A6B727"/>
              </a:buClr>
              <a:buNone/>
            </a:pPr>
            <a:r>
              <a:rPr lang="en-ID">
                <a:solidFill>
                  <a:srgbClr val="000000"/>
                </a:solidFill>
                <a:latin typeface="Berlin Sans FB" panose="020E0602020502020306" pitchFamily="34" charset="0"/>
              </a:rPr>
              <a:t>Etika dan strategi penelitian</a:t>
            </a:r>
          </a:p>
          <a:p>
            <a:pPr marL="341313" lvl="0" indent="-287338" algn="just">
              <a:lnSpc>
                <a:spcPct val="100000"/>
              </a:lnSpc>
              <a:spcBef>
                <a:spcPts val="0"/>
              </a:spcBef>
              <a:buClr>
                <a:srgbClr val="A6B727"/>
              </a:buClr>
              <a:buNone/>
            </a:pPr>
            <a:r>
              <a:rPr lang="en-ID">
                <a:solidFill>
                  <a:srgbClr val="000000"/>
                </a:solidFill>
                <a:latin typeface="Berlin Sans FB" panose="020E0602020502020306" pitchFamily="34" charset="0"/>
              </a:rPr>
              <a:t>Fase 2: Paradigma dan Sudut Pandang Teoritis</a:t>
            </a:r>
          </a:p>
          <a:p>
            <a:pPr marL="341313" lvl="0" indent="0" algn="just">
              <a:lnSpc>
                <a:spcPct val="100000"/>
              </a:lnSpc>
              <a:spcBef>
                <a:spcPts val="0"/>
              </a:spcBef>
              <a:buClr>
                <a:srgbClr val="A6B727"/>
              </a:buClr>
              <a:buNone/>
            </a:pPr>
            <a:r>
              <a:rPr lang="en-ID">
                <a:solidFill>
                  <a:srgbClr val="000000"/>
                </a:solidFill>
                <a:latin typeface="Berlin Sans FB" panose="020E0602020502020306" pitchFamily="34" charset="0"/>
              </a:rPr>
              <a:t>Positivisme, post-positivism</a:t>
            </a:r>
          </a:p>
          <a:p>
            <a:pPr marL="341313" lvl="0" indent="0" algn="just">
              <a:lnSpc>
                <a:spcPct val="100000"/>
              </a:lnSpc>
              <a:spcBef>
                <a:spcPts val="0"/>
              </a:spcBef>
              <a:buClr>
                <a:srgbClr val="A6B727"/>
              </a:buClr>
              <a:buNone/>
            </a:pPr>
            <a:r>
              <a:rPr lang="en-ID">
                <a:solidFill>
                  <a:srgbClr val="000000"/>
                </a:solidFill>
                <a:latin typeface="Berlin Sans FB" panose="020E0602020502020306" pitchFamily="34" charset="0"/>
              </a:rPr>
              <a:t>Konstruktivisme</a:t>
            </a:r>
          </a:p>
          <a:p>
            <a:pPr marL="341313" lvl="0" indent="0" algn="just">
              <a:lnSpc>
                <a:spcPct val="100000"/>
              </a:lnSpc>
              <a:spcBef>
                <a:spcPts val="0"/>
              </a:spcBef>
              <a:buClr>
                <a:srgbClr val="A6B727"/>
              </a:buClr>
              <a:buNone/>
            </a:pPr>
            <a:r>
              <a:rPr lang="en-ID">
                <a:solidFill>
                  <a:srgbClr val="000000"/>
                </a:solidFill>
                <a:latin typeface="Berlin Sans FB" panose="020E0602020502020306" pitchFamily="34" charset="0"/>
              </a:rPr>
              <a:t>Feminisme</a:t>
            </a:r>
          </a:p>
          <a:p>
            <a:pPr marL="341313" lvl="0" indent="0" algn="just">
              <a:lnSpc>
                <a:spcPct val="100000"/>
              </a:lnSpc>
              <a:spcBef>
                <a:spcPts val="0"/>
              </a:spcBef>
              <a:buClr>
                <a:srgbClr val="A6B727"/>
              </a:buClr>
              <a:buNone/>
            </a:pPr>
            <a:r>
              <a:rPr lang="en-ID">
                <a:solidFill>
                  <a:srgbClr val="000000"/>
                </a:solidFill>
                <a:latin typeface="Berlin Sans FB" panose="020E0602020502020306" pitchFamily="34" charset="0"/>
              </a:rPr>
              <a:t>Model-model etnik</a:t>
            </a:r>
          </a:p>
          <a:p>
            <a:pPr marL="341313" lvl="0" indent="0" algn="just">
              <a:lnSpc>
                <a:spcPct val="100000"/>
              </a:lnSpc>
              <a:spcBef>
                <a:spcPts val="0"/>
              </a:spcBef>
              <a:buClr>
                <a:srgbClr val="A6B727"/>
              </a:buClr>
              <a:buNone/>
            </a:pPr>
            <a:r>
              <a:rPr lang="en-ID">
                <a:solidFill>
                  <a:srgbClr val="000000"/>
                </a:solidFill>
                <a:latin typeface="Berlin Sans FB" panose="020E0602020502020306" pitchFamily="34" charset="0"/>
              </a:rPr>
              <a:t>Model-model Marxis</a:t>
            </a:r>
          </a:p>
          <a:p>
            <a:pPr marL="341313" lvl="0" indent="0" algn="just">
              <a:lnSpc>
                <a:spcPct val="100000"/>
              </a:lnSpc>
              <a:spcBef>
                <a:spcPts val="0"/>
              </a:spcBef>
              <a:buClr>
                <a:srgbClr val="A6B727"/>
              </a:buClr>
              <a:buNone/>
            </a:pPr>
            <a:r>
              <a:rPr lang="en-ID">
                <a:solidFill>
                  <a:srgbClr val="000000"/>
                </a:solidFill>
                <a:latin typeface="Berlin Sans FB" panose="020E0602020502020306" pitchFamily="34" charset="0"/>
              </a:rPr>
              <a:t>Model-model cultural studies (kajian budaya)</a:t>
            </a:r>
          </a:p>
          <a:p>
            <a:pPr marL="341313" lvl="0" indent="-287338" algn="just">
              <a:lnSpc>
                <a:spcPct val="100000"/>
              </a:lnSpc>
              <a:spcBef>
                <a:spcPts val="0"/>
              </a:spcBef>
              <a:buClr>
                <a:srgbClr val="A6B727"/>
              </a:buClr>
              <a:buNone/>
            </a:pPr>
            <a:r>
              <a:rPr lang="en-ID">
                <a:solidFill>
                  <a:srgbClr val="000000"/>
                </a:solidFill>
                <a:latin typeface="Berlin Sans FB" panose="020E0602020502020306" pitchFamily="34" charset="0"/>
              </a:rPr>
              <a:t>Fase 3: Strategi Penelitian</a:t>
            </a:r>
          </a:p>
          <a:p>
            <a:pPr marL="341313" lvl="0" indent="0" algn="just">
              <a:lnSpc>
                <a:spcPct val="100000"/>
              </a:lnSpc>
              <a:spcBef>
                <a:spcPts val="0"/>
              </a:spcBef>
              <a:buClr>
                <a:srgbClr val="A6B727"/>
              </a:buClr>
              <a:buNone/>
            </a:pPr>
            <a:r>
              <a:rPr lang="en-ID">
                <a:solidFill>
                  <a:srgbClr val="000000"/>
                </a:solidFill>
                <a:latin typeface="Berlin Sans FB" panose="020E0602020502020306" pitchFamily="34" charset="0"/>
              </a:rPr>
              <a:t>Desain penelitian</a:t>
            </a:r>
          </a:p>
          <a:p>
            <a:pPr marL="341313" lvl="0" indent="0" algn="just">
              <a:lnSpc>
                <a:spcPct val="100000"/>
              </a:lnSpc>
              <a:spcBef>
                <a:spcPts val="0"/>
              </a:spcBef>
              <a:buClr>
                <a:srgbClr val="A6B727"/>
              </a:buClr>
              <a:buNone/>
            </a:pPr>
            <a:r>
              <a:rPr lang="en-ID">
                <a:solidFill>
                  <a:srgbClr val="000000"/>
                </a:solidFill>
                <a:latin typeface="Berlin Sans FB" panose="020E0602020502020306" pitchFamily="34" charset="0"/>
              </a:rPr>
              <a:t>Studi kasus</a:t>
            </a:r>
          </a:p>
          <a:p>
            <a:pPr marL="341313" lvl="0" indent="0" algn="just">
              <a:lnSpc>
                <a:spcPct val="100000"/>
              </a:lnSpc>
              <a:spcBef>
                <a:spcPts val="0"/>
              </a:spcBef>
              <a:buClr>
                <a:srgbClr val="A6B727"/>
              </a:buClr>
              <a:buNone/>
            </a:pPr>
            <a:r>
              <a:rPr lang="en-ID">
                <a:solidFill>
                  <a:srgbClr val="000000"/>
                </a:solidFill>
                <a:latin typeface="Berlin Sans FB" panose="020E0602020502020306" pitchFamily="34" charset="0"/>
              </a:rPr>
              <a:t>Etnografi, observasi partisipatif</a:t>
            </a:r>
          </a:p>
          <a:p>
            <a:pPr marL="45720" indent="0">
              <a:buNone/>
            </a:pPr>
            <a:endParaRPr lang="en-US"/>
          </a:p>
        </p:txBody>
      </p:sp>
    </p:spTree>
    <p:extLst>
      <p:ext uri="{BB962C8B-B14F-4D97-AF65-F5344CB8AC3E}">
        <p14:creationId xmlns:p14="http://schemas.microsoft.com/office/powerpoint/2010/main" val="3246668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009934"/>
            <a:ext cx="10020869" cy="5086066"/>
          </a:xfrm>
        </p:spPr>
        <p:txBody>
          <a:bodyPr>
            <a:normAutofit lnSpcReduction="10000"/>
          </a:bodyPr>
          <a:lstStyle/>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Fenomenologi, etnometodologi</a:t>
            </a:r>
          </a:p>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Grounded theory</a:t>
            </a:r>
          </a:p>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Metode biografis</a:t>
            </a:r>
          </a:p>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Metode historis</a:t>
            </a:r>
          </a:p>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Penelitian tindakan dan terapan</a:t>
            </a:r>
          </a:p>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Penelitian klinis</a:t>
            </a:r>
          </a:p>
          <a:p>
            <a:pPr marL="53975" lvl="0" indent="0" algn="just">
              <a:lnSpc>
                <a:spcPct val="100000"/>
              </a:lnSpc>
              <a:spcBef>
                <a:spcPts val="0"/>
              </a:spcBef>
              <a:buClr>
                <a:srgbClr val="A6B727"/>
              </a:buClr>
              <a:buNone/>
            </a:pPr>
            <a:r>
              <a:rPr lang="en-US">
                <a:solidFill>
                  <a:srgbClr val="000000"/>
                </a:solidFill>
                <a:latin typeface="Berlin Sans FB" panose="020E0602020502020306" pitchFamily="34" charset="0"/>
              </a:rPr>
              <a:t>Fase 4: Metode Pengumpulan Data dan Analisis</a:t>
            </a:r>
          </a:p>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Wawancara</a:t>
            </a:r>
          </a:p>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Observasi</a:t>
            </a:r>
          </a:p>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Artefak, dokumen, dan catatan</a:t>
            </a:r>
          </a:p>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Metode visual</a:t>
            </a:r>
          </a:p>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Metode pengalaman pribadi</a:t>
            </a:r>
          </a:p>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Metode pengolahan data</a:t>
            </a:r>
          </a:p>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Analisis dengan bantuan computer</a:t>
            </a:r>
          </a:p>
          <a:p>
            <a:pPr marL="341313" lvl="0" indent="0" algn="just">
              <a:lnSpc>
                <a:spcPct val="100000"/>
              </a:lnSpc>
              <a:spcBef>
                <a:spcPts val="0"/>
              </a:spcBef>
              <a:buClr>
                <a:srgbClr val="A6B727"/>
              </a:buClr>
              <a:buNone/>
            </a:pPr>
            <a:r>
              <a:rPr lang="en-US">
                <a:solidFill>
                  <a:srgbClr val="000000"/>
                </a:solidFill>
                <a:latin typeface="Berlin Sans FB" panose="020E0602020502020306" pitchFamily="34" charset="0"/>
              </a:rPr>
              <a:t>Analisis tekstual</a:t>
            </a:r>
          </a:p>
          <a:p>
            <a:pPr marL="45720" indent="0">
              <a:buNone/>
            </a:pPr>
            <a:endParaRPr lang="en-US"/>
          </a:p>
        </p:txBody>
      </p:sp>
    </p:spTree>
    <p:extLst>
      <p:ext uri="{BB962C8B-B14F-4D97-AF65-F5344CB8AC3E}">
        <p14:creationId xmlns:p14="http://schemas.microsoft.com/office/powerpoint/2010/main" val="19095492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132764"/>
            <a:ext cx="9872871" cy="4963236"/>
          </a:xfrm>
        </p:spPr>
        <p:txBody>
          <a:bodyPr/>
          <a:lstStyle/>
          <a:p>
            <a:pPr marL="45720" indent="0">
              <a:lnSpc>
                <a:spcPct val="100000"/>
              </a:lnSpc>
              <a:spcBef>
                <a:spcPts val="0"/>
              </a:spcBef>
              <a:buNone/>
            </a:pPr>
            <a:r>
              <a:rPr lang="en-US" smtClean="0">
                <a:solidFill>
                  <a:schemeClr val="tx1"/>
                </a:solidFill>
                <a:latin typeface="Berlin Sans FB" panose="020E0602020502020306" pitchFamily="34" charset="0"/>
              </a:rPr>
              <a:t>Fase 5: Seni interpretasi dan Penyajian</a:t>
            </a:r>
          </a:p>
          <a:p>
            <a:pPr marL="341313" indent="0">
              <a:lnSpc>
                <a:spcPct val="100000"/>
              </a:lnSpc>
              <a:spcBef>
                <a:spcPts val="0"/>
              </a:spcBef>
              <a:buNone/>
            </a:pPr>
            <a:r>
              <a:rPr lang="en-US" smtClean="0">
                <a:solidFill>
                  <a:schemeClr val="tx1"/>
                </a:solidFill>
                <a:latin typeface="Berlin Sans FB" panose="020E0602020502020306" pitchFamily="34" charset="0"/>
              </a:rPr>
              <a:t>Kriteria untuk meni</a:t>
            </a:r>
            <a:r>
              <a:rPr lang="en-US">
                <a:solidFill>
                  <a:schemeClr val="tx1"/>
                </a:solidFill>
                <a:latin typeface="Berlin Sans FB" panose="020E0602020502020306" pitchFamily="34" charset="0"/>
              </a:rPr>
              <a:t>l</a:t>
            </a:r>
            <a:r>
              <a:rPr lang="en-US" smtClean="0">
                <a:solidFill>
                  <a:schemeClr val="tx1"/>
                </a:solidFill>
                <a:latin typeface="Berlin Sans FB" panose="020E0602020502020306" pitchFamily="34" charset="0"/>
              </a:rPr>
              <a:t>ai kecukupan/kelayakan</a:t>
            </a:r>
          </a:p>
          <a:p>
            <a:pPr marL="341313" indent="0">
              <a:lnSpc>
                <a:spcPct val="100000"/>
              </a:lnSpc>
              <a:spcBef>
                <a:spcPts val="0"/>
              </a:spcBef>
              <a:buNone/>
            </a:pPr>
            <a:r>
              <a:rPr lang="en-US" smtClean="0">
                <a:solidFill>
                  <a:schemeClr val="tx1"/>
                </a:solidFill>
                <a:latin typeface="Berlin Sans FB" panose="020E0602020502020306" pitchFamily="34" charset="0"/>
              </a:rPr>
              <a:t>Seni dan strategi interpretasi</a:t>
            </a:r>
          </a:p>
          <a:p>
            <a:pPr marL="341313" indent="0">
              <a:lnSpc>
                <a:spcPct val="100000"/>
              </a:lnSpc>
              <a:spcBef>
                <a:spcPts val="0"/>
              </a:spcBef>
              <a:buNone/>
            </a:pPr>
            <a:r>
              <a:rPr lang="en-US" smtClean="0">
                <a:solidFill>
                  <a:schemeClr val="tx1"/>
                </a:solidFill>
                <a:latin typeface="Berlin Sans FB" panose="020E0602020502020306" pitchFamily="34" charset="0"/>
              </a:rPr>
              <a:t>Menulis sebagai interpretasi</a:t>
            </a:r>
          </a:p>
          <a:p>
            <a:pPr marL="341313" indent="0">
              <a:lnSpc>
                <a:spcPct val="100000"/>
              </a:lnSpc>
              <a:spcBef>
                <a:spcPts val="0"/>
              </a:spcBef>
              <a:buNone/>
            </a:pPr>
            <a:r>
              <a:rPr lang="en-US" smtClean="0">
                <a:solidFill>
                  <a:schemeClr val="tx1"/>
                </a:solidFill>
                <a:latin typeface="Berlin Sans FB" panose="020E0602020502020306" pitchFamily="34" charset="0"/>
              </a:rPr>
              <a:t>Analisis kebijakan</a:t>
            </a:r>
          </a:p>
          <a:p>
            <a:pPr marL="341313" indent="0">
              <a:lnSpc>
                <a:spcPct val="100000"/>
              </a:lnSpc>
              <a:spcBef>
                <a:spcPts val="0"/>
              </a:spcBef>
              <a:buNone/>
            </a:pPr>
            <a:r>
              <a:rPr lang="en-US" smtClean="0">
                <a:solidFill>
                  <a:schemeClr val="tx1"/>
                </a:solidFill>
                <a:latin typeface="Berlin Sans FB" panose="020E0602020502020306" pitchFamily="34" charset="0"/>
              </a:rPr>
              <a:t>Tradisi evaluasi</a:t>
            </a:r>
          </a:p>
          <a:p>
            <a:pPr marL="341313" indent="0">
              <a:lnSpc>
                <a:spcPct val="100000"/>
              </a:lnSpc>
              <a:spcBef>
                <a:spcPts val="0"/>
              </a:spcBef>
              <a:buNone/>
            </a:pPr>
            <a:r>
              <a:rPr lang="en-US" smtClean="0">
                <a:solidFill>
                  <a:schemeClr val="tx1"/>
                </a:solidFill>
                <a:latin typeface="Berlin Sans FB" panose="020E0602020502020306" pitchFamily="34" charset="0"/>
              </a:rPr>
              <a:t>Penelitian terapan </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305839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937983" y="1037230"/>
            <a:ext cx="8816454" cy="5363569"/>
          </a:xfrm>
          <a:prstGeom prst="rect">
            <a:avLst/>
          </a:prstGeom>
          <a:solidFill>
            <a:schemeClr val="bg1"/>
          </a:solidFill>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1143000" y="609600"/>
            <a:ext cx="9875520" cy="427630"/>
          </a:xfrm>
        </p:spPr>
        <p:txBody>
          <a:bodyPr>
            <a:normAutofit/>
          </a:bodyPr>
          <a:lstStyle/>
          <a:p>
            <a:pPr algn="ctr"/>
            <a:r>
              <a:rPr lang="en-US" sz="2400" b="1" dirty="0" err="1" smtClean="0">
                <a:solidFill>
                  <a:schemeClr val="tx1"/>
                </a:solidFill>
                <a:latin typeface="Georgia" panose="02040502050405020303" pitchFamily="18" charset="0"/>
              </a:rPr>
              <a:t>Hakekat</a:t>
            </a:r>
            <a:r>
              <a:rPr lang="en-US" sz="2400" b="1" dirty="0" smtClean="0">
                <a:solidFill>
                  <a:schemeClr val="tx1"/>
                </a:solidFill>
                <a:latin typeface="Georgia" panose="02040502050405020303" pitchFamily="18" charset="0"/>
              </a:rPr>
              <a:t> </a:t>
            </a:r>
            <a:r>
              <a:rPr lang="en-US" sz="2400" b="1" dirty="0" err="1" smtClean="0">
                <a:solidFill>
                  <a:schemeClr val="tx1"/>
                </a:solidFill>
                <a:latin typeface="Georgia" panose="02040502050405020303" pitchFamily="18" charset="0"/>
              </a:rPr>
              <a:t>Ilmu</a:t>
            </a:r>
            <a:r>
              <a:rPr lang="en-US" sz="2400" b="1" dirty="0" smtClean="0">
                <a:solidFill>
                  <a:schemeClr val="tx1"/>
                </a:solidFill>
                <a:latin typeface="Georgia" panose="02040502050405020303" pitchFamily="18" charset="0"/>
              </a:rPr>
              <a:t> </a:t>
            </a:r>
            <a:r>
              <a:rPr lang="en-US" sz="2400" b="1" dirty="0" err="1" smtClean="0">
                <a:solidFill>
                  <a:schemeClr val="tx1"/>
                </a:solidFill>
                <a:latin typeface="Georgia" panose="02040502050405020303" pitchFamily="18" charset="0"/>
              </a:rPr>
              <a:t>Pengetahuan</a:t>
            </a:r>
            <a:endParaRPr lang="en-US" sz="2400" b="1" dirty="0">
              <a:solidFill>
                <a:schemeClr val="tx1"/>
              </a:solidFill>
              <a:latin typeface="Georgia" panose="02040502050405020303" pitchFamily="18"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66031" y="1203324"/>
            <a:ext cx="6591868" cy="5197475"/>
          </a:xfrm>
        </p:spPr>
      </p:pic>
    </p:spTree>
    <p:extLst>
      <p:ext uri="{BB962C8B-B14F-4D97-AF65-F5344CB8AC3E}">
        <p14:creationId xmlns:p14="http://schemas.microsoft.com/office/powerpoint/2010/main" val="14420610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6D15E-5164-4365-8FD4-B5DBB91D51FC}"/>
              </a:ext>
            </a:extLst>
          </p:cNvPr>
          <p:cNvSpPr>
            <a:spLocks noGrp="1"/>
          </p:cNvSpPr>
          <p:nvPr>
            <p:ph type="title"/>
          </p:nvPr>
        </p:nvSpPr>
        <p:spPr>
          <a:xfrm>
            <a:off x="1143000" y="639172"/>
            <a:ext cx="9875520" cy="575480"/>
          </a:xfrm>
        </p:spPr>
        <p:txBody>
          <a:bodyPr>
            <a:noAutofit/>
          </a:bodyPr>
          <a:lstStyle/>
          <a:p>
            <a:pPr>
              <a:lnSpc>
                <a:spcPct val="150000"/>
              </a:lnSpc>
            </a:pPr>
            <a:r>
              <a:rPr lang="en-ID" sz="3200" dirty="0" smtClean="0">
                <a:latin typeface="Georgia" panose="02040502050405020303" pitchFamily="18" charset="0"/>
              </a:rPr>
              <a:t/>
            </a:r>
            <a:br>
              <a:rPr lang="en-ID" sz="3200" dirty="0" smtClean="0">
                <a:latin typeface="Georgia" panose="02040502050405020303" pitchFamily="18" charset="0"/>
              </a:rPr>
            </a:br>
            <a:r>
              <a:rPr lang="en-ID" sz="2400" u="sng" dirty="0" err="1" smtClean="0">
                <a:solidFill>
                  <a:schemeClr val="tx1"/>
                </a:solidFill>
                <a:latin typeface="Berlin Sans FB" panose="020E0602020502020306" pitchFamily="34" charset="0"/>
              </a:rPr>
              <a:t>Fokus</a:t>
            </a:r>
            <a:r>
              <a:rPr lang="en-ID" sz="2400" u="sng" dirty="0" smtClean="0">
                <a:solidFill>
                  <a:schemeClr val="tx1"/>
                </a:solidFill>
                <a:latin typeface="Berlin Sans FB" panose="020E0602020502020306" pitchFamily="34" charset="0"/>
              </a:rPr>
              <a:t> </a:t>
            </a:r>
            <a:r>
              <a:rPr lang="en-ID" sz="2400" u="sng" dirty="0" err="1" smtClean="0">
                <a:solidFill>
                  <a:schemeClr val="tx1"/>
                </a:solidFill>
                <a:latin typeface="Berlin Sans FB" panose="020E0602020502020306" pitchFamily="34" charset="0"/>
              </a:rPr>
              <a:t>Penelitian</a:t>
            </a:r>
            <a:r>
              <a:rPr lang="en-ID" sz="4000" dirty="0"/>
              <a:t/>
            </a:r>
            <a:br>
              <a:rPr lang="en-ID" sz="4000" dirty="0"/>
            </a:br>
            <a:endParaRPr lang="en-ID" sz="4000" dirty="0"/>
          </a:p>
        </p:txBody>
      </p:sp>
      <p:sp>
        <p:nvSpPr>
          <p:cNvPr id="3" name="Content Placeholder 2"/>
          <p:cNvSpPr>
            <a:spLocks noGrp="1"/>
          </p:cNvSpPr>
          <p:nvPr>
            <p:ph idx="1"/>
          </p:nvPr>
        </p:nvSpPr>
        <p:spPr>
          <a:xfrm>
            <a:off x="1143000" y="1364776"/>
            <a:ext cx="9872871" cy="4731224"/>
          </a:xfrm>
        </p:spPr>
        <p:txBody>
          <a:bodyPr/>
          <a:lstStyle/>
          <a:p>
            <a:pPr marL="341313" indent="-295275" algn="just">
              <a:buFont typeface="Wingdings" panose="05000000000000000000" pitchFamily="2" charset="2"/>
              <a:buChar char="Ø"/>
            </a:pPr>
            <a:r>
              <a:rPr lang="en-US" dirty="0" err="1" smtClean="0">
                <a:solidFill>
                  <a:schemeClr val="tx1"/>
                </a:solidFill>
                <a:latin typeface="Berlin Sans FB" panose="020E0602020502020306" pitchFamily="34" charset="0"/>
              </a:rPr>
              <a:t>Fokus</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penelitian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merupakan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konsep</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utama</a:t>
            </a:r>
            <a:r>
              <a:rPr lang="en-US" dirty="0" smtClean="0">
                <a:solidFill>
                  <a:schemeClr val="tx1"/>
                </a:solidFill>
                <a:latin typeface="Berlin Sans FB" panose="020E0602020502020306" pitchFamily="34" charset="0"/>
              </a:rPr>
              <a:t> yang </a:t>
            </a:r>
            <a:r>
              <a:rPr lang="en-US" dirty="0" err="1" smtClean="0">
                <a:solidFill>
                  <a:schemeClr val="tx1"/>
                </a:solidFill>
                <a:latin typeface="Berlin Sans FB" panose="020E0602020502020306" pitchFamily="34" charset="0"/>
              </a:rPr>
              <a:t>dibahas</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dalam</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suatu</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penulisan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ilmiah</a:t>
            </a:r>
            <a:r>
              <a:rPr lang="en-US" dirty="0" smtClean="0">
                <a:solidFill>
                  <a:schemeClr val="tx1"/>
                </a:solidFill>
                <a:latin typeface="Berlin Sans FB" panose="020E0602020502020306" pitchFamily="34" charset="0"/>
              </a:rPr>
              <a:t>. </a:t>
            </a:r>
          </a:p>
          <a:p>
            <a:pPr marL="341313" indent="-295275" algn="just">
              <a:buFont typeface="Wingdings" panose="05000000000000000000" pitchFamily="2" charset="2"/>
              <a:buChar char="Ø"/>
            </a:pPr>
            <a:r>
              <a:rPr lang="en-US" dirty="0" err="1" smtClean="0">
                <a:solidFill>
                  <a:schemeClr val="tx1"/>
                </a:solidFill>
                <a:latin typeface="Berlin Sans FB" panose="020E0602020502020306" pitchFamily="34" charset="0"/>
              </a:rPr>
              <a:t>Fokus</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penelitian</a:t>
            </a:r>
            <a:r>
              <a:rPr lang="en-US" dirty="0" smtClean="0">
                <a:solidFill>
                  <a:schemeClr val="tx1"/>
                </a:solidFill>
                <a:latin typeface="Berlin Sans FB" panose="020E0602020502020306" pitchFamily="34" charset="0"/>
              </a:rPr>
              <a:t>/</a:t>
            </a:r>
            <a:r>
              <a:rPr lang="en-US" dirty="0" err="1" smtClean="0">
                <a:solidFill>
                  <a:schemeClr val="tx1"/>
                </a:solidFill>
                <a:latin typeface="Berlin Sans FB" panose="020E0602020502020306" pitchFamily="34" charset="0"/>
              </a:rPr>
              <a:t>tema</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bisa</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dimunculkan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dari</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bacaan</a:t>
            </a:r>
            <a:r>
              <a:rPr lang="en-US" dirty="0" smtClean="0">
                <a:solidFill>
                  <a:schemeClr val="tx1"/>
                </a:solidFill>
                <a:latin typeface="Berlin Sans FB" panose="020E0602020502020306" pitchFamily="34" charset="0"/>
              </a:rPr>
              <a:t> literature, </a:t>
            </a:r>
            <a:r>
              <a:rPr lang="en-US" dirty="0" err="1" smtClean="0">
                <a:solidFill>
                  <a:schemeClr val="tx1"/>
                </a:solidFill>
                <a:latin typeface="Berlin Sans FB" panose="020E0602020502020306" pitchFamily="34" charset="0"/>
              </a:rPr>
              <a:t>ketertarikan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peneliti</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atau</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dikembangkan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melalui</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pengalaman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nyata</a:t>
            </a:r>
            <a:r>
              <a:rPr lang="en-US" dirty="0" smtClean="0">
                <a:solidFill>
                  <a:schemeClr val="tx1"/>
                </a:solidFill>
                <a:latin typeface="Berlin Sans FB" panose="020E0602020502020306" pitchFamily="34" charset="0"/>
              </a:rPr>
              <a:t>.</a:t>
            </a:r>
          </a:p>
          <a:p>
            <a:pPr marL="341313" indent="-295275" algn="just">
              <a:buFont typeface="Wingdings" panose="05000000000000000000" pitchFamily="2" charset="2"/>
              <a:buChar char="Ø"/>
            </a:pPr>
            <a:r>
              <a:rPr lang="en-US" dirty="0" err="1" smtClean="0">
                <a:solidFill>
                  <a:schemeClr val="tx1"/>
                </a:solidFill>
                <a:latin typeface="Berlin Sans FB" panose="020E0602020502020306" pitchFamily="34" charset="0"/>
              </a:rPr>
              <a:t>Pusatkan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topik</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dengan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menggambarkannya</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secara</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ringkas</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menyusun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tema</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mempertimbangkan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apakah</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topik</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tersebut</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dapat</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diteliti</a:t>
            </a:r>
            <a:r>
              <a:rPr lang="en-US" dirty="0" smtClean="0">
                <a:solidFill>
                  <a:schemeClr val="tx1"/>
                </a:solidFill>
                <a:latin typeface="Berlin Sans FB" panose="020E0602020502020306" pitchFamily="34" charset="0"/>
              </a:rPr>
              <a:t>.</a:t>
            </a:r>
          </a:p>
          <a:p>
            <a:pPr marL="341313" indent="-295275" algn="just">
              <a:buFont typeface="Wingdings" panose="05000000000000000000" pitchFamily="2" charset="2"/>
              <a:buChar char="Ø"/>
            </a:pPr>
            <a:r>
              <a:rPr lang="en-US" dirty="0" smtClean="0">
                <a:solidFill>
                  <a:schemeClr val="tx1"/>
                </a:solidFill>
                <a:latin typeface="Berlin Sans FB" panose="020E0602020502020306" pitchFamily="34" charset="0"/>
              </a:rPr>
              <a:t>Saran: </a:t>
            </a:r>
            <a:r>
              <a:rPr lang="en-US" dirty="0" err="1" smtClean="0">
                <a:solidFill>
                  <a:schemeClr val="tx1"/>
                </a:solidFill>
                <a:latin typeface="Berlin Sans FB" panose="020E0602020502020306" pitchFamily="34" charset="0"/>
              </a:rPr>
              <a:t>ringkaslah</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hindari</a:t>
            </a:r>
            <a:r>
              <a:rPr lang="en-US" dirty="0" smtClean="0">
                <a:solidFill>
                  <a:schemeClr val="tx1"/>
                </a:solidFill>
                <a:latin typeface="Berlin Sans FB" panose="020E0602020502020306" pitchFamily="34" charset="0"/>
              </a:rPr>
              <a:t> kata-kata yang </a:t>
            </a:r>
            <a:r>
              <a:rPr lang="en-US" dirty="0" err="1" smtClean="0">
                <a:solidFill>
                  <a:schemeClr val="tx1"/>
                </a:solidFill>
                <a:latin typeface="Berlin Sans FB" panose="020E0602020502020306" pitchFamily="34" charset="0"/>
              </a:rPr>
              <a:t>tidak</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perlu</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gunakan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judul</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tunggal</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atau</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judul</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ganda</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Contoh</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sebuah</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etnografi</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memahami</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persepsi</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perempuan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mengenai</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kekerasan</a:t>
            </a:r>
            <a:r>
              <a:rPr lang="en-US" dirty="0" smtClean="0">
                <a:solidFill>
                  <a:schemeClr val="tx1"/>
                </a:solidFill>
                <a:latin typeface="Berlin Sans FB" panose="020E0602020502020306" pitchFamily="34" charset="0"/>
              </a:rPr>
              <a:t>’</a:t>
            </a:r>
            <a:endParaRPr lang="en-US" dirty="0">
              <a:solidFill>
                <a:schemeClr val="tx1"/>
              </a:solidFill>
              <a:latin typeface="Berlin Sans FB" panose="020E0602020502020306" pitchFamily="34" charset="0"/>
            </a:endParaRPr>
          </a:p>
        </p:txBody>
      </p:sp>
    </p:spTree>
    <p:extLst>
      <p:ext uri="{BB962C8B-B14F-4D97-AF65-F5344CB8AC3E}">
        <p14:creationId xmlns:p14="http://schemas.microsoft.com/office/powerpoint/2010/main" val="25822619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009934"/>
            <a:ext cx="9872871" cy="5086066"/>
          </a:xfrm>
        </p:spPr>
        <p:txBody>
          <a:bodyPr/>
          <a:lstStyle/>
          <a:p>
            <a:pPr marL="45720" indent="0" algn="just">
              <a:buNone/>
            </a:pPr>
            <a:r>
              <a:rPr lang="en-US" dirty="0" err="1" smtClean="0">
                <a:solidFill>
                  <a:schemeClr val="tx1"/>
                </a:solidFill>
                <a:latin typeface="Berlin Sans FB" panose="020E0602020502020306" pitchFamily="34" charset="0"/>
              </a:rPr>
              <a:t>Pertanyaan</a:t>
            </a:r>
            <a:r>
              <a:rPr lang="en-US" dirty="0" smtClean="0">
                <a:solidFill>
                  <a:schemeClr val="tx1"/>
                </a:solidFill>
                <a:latin typeface="Berlin Sans FB" panose="020E0602020502020306" pitchFamily="34" charset="0"/>
              </a:rPr>
              <a:t> yang </a:t>
            </a:r>
            <a:r>
              <a:rPr lang="en-US" dirty="0" err="1" smtClean="0">
                <a:solidFill>
                  <a:schemeClr val="tx1"/>
                </a:solidFill>
                <a:latin typeface="Berlin Sans FB" panose="020E0602020502020306" pitchFamily="34" charset="0"/>
              </a:rPr>
              <a:t>sering</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diajukan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terkait</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pemilihan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tema</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penelitian</a:t>
            </a:r>
            <a:r>
              <a:rPr lang="en-US" dirty="0" smtClean="0">
                <a:solidFill>
                  <a:schemeClr val="tx1"/>
                </a:solidFill>
                <a:latin typeface="Berlin Sans FB" panose="020E0602020502020306" pitchFamily="34" charset="0"/>
              </a:rPr>
              <a:t>:</a:t>
            </a:r>
          </a:p>
          <a:p>
            <a:pPr marL="463550" indent="-419100" algn="just">
              <a:buFont typeface="+mj-lt"/>
              <a:buAutoNum type="arabicPeriod"/>
            </a:pPr>
            <a:r>
              <a:rPr lang="en-US" dirty="0" err="1" smtClean="0">
                <a:solidFill>
                  <a:schemeClr val="tx1"/>
                </a:solidFill>
                <a:latin typeface="Berlin Sans FB" panose="020E0602020502020306" pitchFamily="34" charset="0"/>
              </a:rPr>
              <a:t>Apakah</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topik</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tersebut</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dapat</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diteliti</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mengingat</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waktu</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sumber</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daya</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dan</a:t>
            </a:r>
            <a:r>
              <a:rPr lang="en-US" dirty="0" smtClean="0">
                <a:solidFill>
                  <a:schemeClr val="tx1"/>
                </a:solidFill>
                <a:latin typeface="Berlin Sans FB" panose="020E0602020502020306" pitchFamily="34" charset="0"/>
              </a:rPr>
              <a:t> data yang </a:t>
            </a:r>
            <a:r>
              <a:rPr lang="en-US" dirty="0" err="1" smtClean="0">
                <a:solidFill>
                  <a:schemeClr val="tx1"/>
                </a:solidFill>
                <a:latin typeface="Berlin Sans FB" panose="020E0602020502020306" pitchFamily="34" charset="0"/>
              </a:rPr>
              <a:t>ada</a:t>
            </a:r>
            <a:r>
              <a:rPr lang="en-US" dirty="0" smtClean="0">
                <a:solidFill>
                  <a:schemeClr val="tx1"/>
                </a:solidFill>
                <a:latin typeface="Berlin Sans FB" panose="020E0602020502020306" pitchFamily="34" charset="0"/>
              </a:rPr>
              <a:t>?</a:t>
            </a:r>
          </a:p>
          <a:p>
            <a:pPr marL="463550" indent="-419100" algn="just">
              <a:buFont typeface="+mj-lt"/>
              <a:buAutoNum type="arabicPeriod"/>
            </a:pPr>
            <a:r>
              <a:rPr lang="en-US" dirty="0" err="1" smtClean="0">
                <a:solidFill>
                  <a:schemeClr val="tx1"/>
                </a:solidFill>
                <a:latin typeface="Berlin Sans FB" panose="020E0602020502020306" pitchFamily="34" charset="0"/>
              </a:rPr>
              <a:t>Adakah</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kepentingan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pribadi</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dalam</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topik</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tersebut</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untuk</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mendukung</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tema</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penelitian</a:t>
            </a:r>
            <a:r>
              <a:rPr lang="en-US" dirty="0" smtClean="0">
                <a:solidFill>
                  <a:schemeClr val="tx1"/>
                </a:solidFill>
                <a:latin typeface="Berlin Sans FB" panose="020E0602020502020306" pitchFamily="34" charset="0"/>
              </a:rPr>
              <a:t>?</a:t>
            </a:r>
          </a:p>
          <a:p>
            <a:pPr marL="463550" indent="-419100" algn="just">
              <a:buFont typeface="+mj-lt"/>
              <a:buAutoNum type="arabicPeriod"/>
            </a:pPr>
            <a:r>
              <a:rPr lang="en-US" dirty="0" err="1" smtClean="0">
                <a:solidFill>
                  <a:schemeClr val="tx1"/>
                </a:solidFill>
                <a:latin typeface="Berlin Sans FB" panose="020E0602020502020306" pitchFamily="34" charset="0"/>
              </a:rPr>
              <a:t>Apakah</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hasil</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penelitian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tersebut</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akan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berguna</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bagi</a:t>
            </a:r>
            <a:r>
              <a:rPr lang="en-US" dirty="0" smtClean="0">
                <a:solidFill>
                  <a:schemeClr val="tx1"/>
                </a:solidFill>
                <a:latin typeface="Berlin Sans FB" panose="020E0602020502020306" pitchFamily="34" charset="0"/>
              </a:rPr>
              <a:t> orang lain (di </a:t>
            </a:r>
            <a:r>
              <a:rPr lang="en-US" dirty="0" err="1" smtClean="0">
                <a:solidFill>
                  <a:schemeClr val="tx1"/>
                </a:solidFill>
                <a:latin typeface="Berlin Sans FB" panose="020E0602020502020306" pitchFamily="34" charset="0"/>
              </a:rPr>
              <a:t>suatu</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daerah</a:t>
            </a:r>
            <a:r>
              <a:rPr lang="en-US" dirty="0" smtClean="0">
                <a:solidFill>
                  <a:schemeClr val="tx1"/>
                </a:solidFill>
                <a:latin typeface="Berlin Sans FB" panose="020E0602020502020306" pitchFamily="34" charset="0"/>
              </a:rPr>
              <a:t>/</a:t>
            </a:r>
            <a:r>
              <a:rPr lang="en-US" dirty="0" err="1" smtClean="0">
                <a:solidFill>
                  <a:schemeClr val="tx1"/>
                </a:solidFill>
                <a:latin typeface="Berlin Sans FB" panose="020E0602020502020306" pitchFamily="34" charset="0"/>
              </a:rPr>
              <a:t>negara</a:t>
            </a:r>
            <a:r>
              <a:rPr lang="en-US" dirty="0" smtClean="0">
                <a:solidFill>
                  <a:schemeClr val="tx1"/>
                </a:solidFill>
                <a:latin typeface="Berlin Sans FB" panose="020E0602020502020306" pitchFamily="34" charset="0"/>
              </a:rPr>
              <a:t>)?</a:t>
            </a:r>
          </a:p>
          <a:p>
            <a:pPr marL="463550" indent="-419100" algn="just">
              <a:buFont typeface="+mj-lt"/>
              <a:buAutoNum type="arabicPeriod"/>
            </a:pPr>
            <a:r>
              <a:rPr lang="en-US" dirty="0" err="1" smtClean="0">
                <a:solidFill>
                  <a:schemeClr val="tx1"/>
                </a:solidFill>
                <a:latin typeface="Berlin Sans FB" panose="020E0602020502020306" pitchFamily="34" charset="0"/>
              </a:rPr>
              <a:t>Adakah</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kemungkinan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topik</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tersebut</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diterbitkan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dalam</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suatu</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jurnal</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ilmiah</a:t>
            </a:r>
            <a:r>
              <a:rPr lang="en-US" dirty="0" smtClean="0">
                <a:solidFill>
                  <a:schemeClr val="tx1"/>
                </a:solidFill>
                <a:latin typeface="Berlin Sans FB" panose="020E0602020502020306" pitchFamily="34" charset="0"/>
              </a:rPr>
              <a:t>? </a:t>
            </a:r>
          </a:p>
          <a:p>
            <a:pPr marL="463550" indent="-419100" algn="just">
              <a:buFont typeface="+mj-lt"/>
              <a:buAutoNum type="arabicPeriod"/>
            </a:pPr>
            <a:r>
              <a:rPr lang="en-US" dirty="0" err="1" smtClean="0">
                <a:solidFill>
                  <a:schemeClr val="tx1"/>
                </a:solidFill>
                <a:latin typeface="Berlin Sans FB" panose="020E0602020502020306" pitchFamily="34" charset="0"/>
              </a:rPr>
              <a:t>Apakah</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penelitian</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tersebut</a:t>
            </a:r>
            <a:r>
              <a:rPr lang="en-US" dirty="0" smtClean="0">
                <a:solidFill>
                  <a:schemeClr val="tx1"/>
                </a:solidFill>
                <a:latin typeface="Berlin Sans FB" panose="020E0602020502020306" pitchFamily="34" charset="0"/>
              </a:rPr>
              <a:t>: (a) </a:t>
            </a:r>
            <a:r>
              <a:rPr lang="en-US" dirty="0" err="1" smtClean="0">
                <a:solidFill>
                  <a:schemeClr val="tx1"/>
                </a:solidFill>
                <a:latin typeface="Berlin Sans FB" panose="020E0602020502020306" pitchFamily="34" charset="0"/>
              </a:rPr>
              <a:t>mengisi</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kekosongan</a:t>
            </a:r>
            <a:r>
              <a:rPr lang="en-US" dirty="0" smtClean="0">
                <a:solidFill>
                  <a:schemeClr val="tx1"/>
                </a:solidFill>
                <a:latin typeface="Berlin Sans FB" panose="020E0602020502020306" pitchFamily="34" charset="0"/>
              </a:rPr>
              <a:t>, (b) </a:t>
            </a:r>
            <a:r>
              <a:rPr lang="en-US" dirty="0" err="1" smtClean="0">
                <a:solidFill>
                  <a:schemeClr val="tx1"/>
                </a:solidFill>
                <a:latin typeface="Berlin Sans FB" panose="020E0602020502020306" pitchFamily="34" charset="0"/>
              </a:rPr>
              <a:t>meniru</a:t>
            </a:r>
            <a:r>
              <a:rPr lang="en-US" dirty="0" smtClean="0">
                <a:solidFill>
                  <a:schemeClr val="tx1"/>
                </a:solidFill>
                <a:latin typeface="Berlin Sans FB" panose="020E0602020502020306" pitchFamily="34" charset="0"/>
              </a:rPr>
              <a:t>, (c) </a:t>
            </a:r>
            <a:r>
              <a:rPr lang="en-US" dirty="0" err="1" smtClean="0">
                <a:solidFill>
                  <a:schemeClr val="tx1"/>
                </a:solidFill>
                <a:latin typeface="Berlin Sans FB" panose="020E0602020502020306" pitchFamily="34" charset="0"/>
              </a:rPr>
              <a:t>memperluas</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atau</a:t>
            </a:r>
            <a:r>
              <a:rPr lang="en-US" dirty="0" smtClean="0">
                <a:solidFill>
                  <a:schemeClr val="tx1"/>
                </a:solidFill>
                <a:latin typeface="Berlin Sans FB" panose="020E0602020502020306" pitchFamily="34" charset="0"/>
              </a:rPr>
              <a:t> (d) </a:t>
            </a:r>
            <a:r>
              <a:rPr lang="en-US" dirty="0" err="1" smtClean="0">
                <a:solidFill>
                  <a:schemeClr val="tx1"/>
                </a:solidFill>
                <a:latin typeface="Berlin Sans FB" panose="020E0602020502020306" pitchFamily="34" charset="0"/>
              </a:rPr>
              <a:t>mengembangkan</a:t>
            </a:r>
            <a:r>
              <a:rPr lang="en-US" dirty="0" smtClean="0">
                <a:solidFill>
                  <a:schemeClr val="tx1"/>
                </a:solidFill>
                <a:latin typeface="Berlin Sans FB" panose="020E0602020502020306" pitchFamily="34" charset="0"/>
              </a:rPr>
              <a:t> ide-ide </a:t>
            </a:r>
            <a:r>
              <a:rPr lang="en-US" dirty="0" err="1" smtClean="0">
                <a:solidFill>
                  <a:schemeClr val="tx1"/>
                </a:solidFill>
                <a:latin typeface="Berlin Sans FB" panose="020E0602020502020306" pitchFamily="34" charset="0"/>
              </a:rPr>
              <a:t>baru</a:t>
            </a:r>
            <a:r>
              <a:rPr lang="en-US" dirty="0" smtClean="0">
                <a:solidFill>
                  <a:schemeClr val="tx1"/>
                </a:solidFill>
                <a:latin typeface="Berlin Sans FB" panose="020E0602020502020306" pitchFamily="34" charset="0"/>
              </a:rPr>
              <a:t> </a:t>
            </a:r>
            <a:r>
              <a:rPr lang="en-US" dirty="0" err="1" smtClean="0">
                <a:solidFill>
                  <a:schemeClr val="tx1"/>
                </a:solidFill>
                <a:latin typeface="Berlin Sans FB" panose="020E0602020502020306" pitchFamily="34" charset="0"/>
              </a:rPr>
              <a:t>dalam</a:t>
            </a:r>
            <a:r>
              <a:rPr lang="en-US" dirty="0" smtClean="0">
                <a:solidFill>
                  <a:schemeClr val="tx1"/>
                </a:solidFill>
                <a:latin typeface="Berlin Sans FB" panose="020E0602020502020306" pitchFamily="34" charset="0"/>
              </a:rPr>
              <a:t> literature </a:t>
            </a:r>
            <a:r>
              <a:rPr lang="en-US" dirty="0" err="1" smtClean="0">
                <a:solidFill>
                  <a:schemeClr val="tx1"/>
                </a:solidFill>
                <a:latin typeface="Berlin Sans FB" panose="020E0602020502020306" pitchFamily="34" charset="0"/>
              </a:rPr>
              <a:t>ilmiah</a:t>
            </a:r>
            <a:r>
              <a:rPr lang="en-US" dirty="0" smtClean="0">
                <a:solidFill>
                  <a:schemeClr val="tx1"/>
                </a:solidFill>
                <a:latin typeface="Berlin Sans FB" panose="020E0602020502020306" pitchFamily="34" charset="0"/>
              </a:rPr>
              <a:t>?</a:t>
            </a:r>
            <a:endParaRPr lang="en-US" dirty="0">
              <a:solidFill>
                <a:schemeClr val="tx1"/>
              </a:solidFill>
              <a:latin typeface="Berlin Sans FB" panose="020E0602020502020306" pitchFamily="34" charset="0"/>
            </a:endParaRPr>
          </a:p>
        </p:txBody>
      </p:sp>
    </p:spTree>
    <p:extLst>
      <p:ext uri="{BB962C8B-B14F-4D97-AF65-F5344CB8AC3E}">
        <p14:creationId xmlns:p14="http://schemas.microsoft.com/office/powerpoint/2010/main" val="5302622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564107"/>
          </a:xfrm>
        </p:spPr>
        <p:txBody>
          <a:bodyPr>
            <a:normAutofit/>
          </a:bodyPr>
          <a:lstStyle/>
          <a:p>
            <a:r>
              <a:rPr lang="en-US" sz="2400" u="sng" dirty="0" err="1" smtClean="0">
                <a:solidFill>
                  <a:schemeClr val="tx1"/>
                </a:solidFill>
                <a:latin typeface="Berlin Sans FB" panose="020E0602020502020306" pitchFamily="34" charset="0"/>
              </a:rPr>
              <a:t>Referensi</a:t>
            </a:r>
            <a:r>
              <a:rPr lang="en-US" sz="2400" dirty="0" smtClean="0">
                <a:solidFill>
                  <a:schemeClr val="tx1"/>
                </a:solidFill>
                <a:latin typeface="Berlin Sans FB" panose="020E0602020502020306" pitchFamily="34" charset="0"/>
              </a:rPr>
              <a:t>:</a:t>
            </a:r>
            <a:endParaRPr lang="en-US" sz="2400" dirty="0">
              <a:solidFill>
                <a:schemeClr val="tx1"/>
              </a:solidFill>
              <a:latin typeface="Berlin Sans FB" panose="020E0602020502020306" pitchFamily="34" charset="0"/>
            </a:endParaRPr>
          </a:p>
        </p:txBody>
      </p:sp>
      <p:sp>
        <p:nvSpPr>
          <p:cNvPr id="3" name="Content Placeholder 2"/>
          <p:cNvSpPr>
            <a:spLocks noGrp="1"/>
          </p:cNvSpPr>
          <p:nvPr>
            <p:ph idx="1"/>
          </p:nvPr>
        </p:nvSpPr>
        <p:spPr>
          <a:xfrm>
            <a:off x="1143000" y="1269242"/>
            <a:ext cx="9872871" cy="4826758"/>
          </a:xfrm>
        </p:spPr>
        <p:txBody>
          <a:bodyPr>
            <a:normAutofit fontScale="92500" lnSpcReduction="20000"/>
          </a:bodyPr>
          <a:lstStyle/>
          <a:p>
            <a:pPr marL="502920" indent="-457200" algn="just">
              <a:buFont typeface="+mj-lt"/>
              <a:buAutoNum type="arabicPeriod"/>
            </a:pPr>
            <a:r>
              <a:rPr lang="en-US" dirty="0" smtClean="0">
                <a:solidFill>
                  <a:schemeClr val="tx1"/>
                </a:solidFill>
                <a:latin typeface="Berlin Sans FB" panose="020E0602020502020306" pitchFamily="34" charset="0"/>
              </a:rPr>
              <a:t>John </a:t>
            </a:r>
            <a:r>
              <a:rPr lang="en-US" dirty="0">
                <a:solidFill>
                  <a:schemeClr val="tx1"/>
                </a:solidFill>
                <a:latin typeface="Berlin Sans FB" panose="020E0602020502020306" pitchFamily="34" charset="0"/>
              </a:rPr>
              <a:t>W. Creswell, 2003. Research Design (</a:t>
            </a:r>
            <a:r>
              <a:rPr lang="en-US" dirty="0" err="1">
                <a:solidFill>
                  <a:schemeClr val="tx1"/>
                </a:solidFill>
                <a:latin typeface="Berlin Sans FB" panose="020E0602020502020306" pitchFamily="34" charset="0"/>
              </a:rPr>
              <a:t>terj</a:t>
            </a:r>
            <a:r>
              <a:rPr lang="en-US" dirty="0">
                <a:solidFill>
                  <a:schemeClr val="tx1"/>
                </a:solidFill>
                <a:latin typeface="Berlin Sans FB" panose="020E0602020502020306" pitchFamily="34" charset="0"/>
              </a:rPr>
              <a:t>. </a:t>
            </a:r>
            <a:r>
              <a:rPr lang="en-US" dirty="0" smtClean="0">
                <a:solidFill>
                  <a:schemeClr val="tx1"/>
                </a:solidFill>
                <a:latin typeface="Berlin Sans FB" panose="020E0602020502020306" pitchFamily="34" charset="0"/>
              </a:rPr>
              <a:t>3</a:t>
            </a:r>
            <a:r>
              <a:rPr lang="en-US" baseline="30000" dirty="0" smtClean="0">
                <a:solidFill>
                  <a:schemeClr val="tx1"/>
                </a:solidFill>
                <a:latin typeface="Berlin Sans FB" panose="020E0602020502020306" pitchFamily="34" charset="0"/>
              </a:rPr>
              <a:t>rd</a:t>
            </a:r>
            <a:r>
              <a:rPr lang="en-US" dirty="0" smtClean="0">
                <a:solidFill>
                  <a:schemeClr val="tx1"/>
                </a:solidFill>
                <a:latin typeface="Berlin Sans FB" panose="020E0602020502020306" pitchFamily="34" charset="0"/>
              </a:rPr>
              <a:t> ed</a:t>
            </a:r>
            <a:r>
              <a:rPr lang="en-US" dirty="0">
                <a:solidFill>
                  <a:schemeClr val="tx1"/>
                </a:solidFill>
                <a:latin typeface="Berlin Sans FB" panose="020E0602020502020306" pitchFamily="34" charset="0"/>
              </a:rPr>
              <a:t>.). Jakarta: KIK Press.</a:t>
            </a:r>
          </a:p>
          <a:p>
            <a:pPr marL="502920" indent="-457200" algn="just">
              <a:buFont typeface="+mj-lt"/>
              <a:buAutoNum type="arabicPeriod"/>
            </a:pPr>
            <a:r>
              <a:rPr lang="en-US" dirty="0" smtClean="0">
                <a:solidFill>
                  <a:schemeClr val="tx1"/>
                </a:solidFill>
                <a:latin typeface="Berlin Sans FB" panose="020E0602020502020306" pitchFamily="34" charset="0"/>
              </a:rPr>
              <a:t>Julia </a:t>
            </a:r>
            <a:r>
              <a:rPr lang="en-US" dirty="0" err="1">
                <a:solidFill>
                  <a:schemeClr val="tx1"/>
                </a:solidFill>
                <a:latin typeface="Berlin Sans FB" panose="020E0602020502020306" pitchFamily="34" charset="0"/>
              </a:rPr>
              <a:t>Brannen</a:t>
            </a:r>
            <a:r>
              <a:rPr lang="en-US" dirty="0">
                <a:solidFill>
                  <a:schemeClr val="tx1"/>
                </a:solidFill>
                <a:latin typeface="Berlin Sans FB" panose="020E0602020502020306" pitchFamily="34" charset="0"/>
              </a:rPr>
              <a:t>, 2005. </a:t>
            </a:r>
            <a:r>
              <a:rPr lang="en-US" dirty="0" err="1">
                <a:solidFill>
                  <a:schemeClr val="tx1"/>
                </a:solidFill>
                <a:latin typeface="Berlin Sans FB" panose="020E0602020502020306" pitchFamily="34" charset="0"/>
              </a:rPr>
              <a:t>Memadu</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Metode</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penelitian</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Kualitatif</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dan</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Kuantitatif</a:t>
            </a:r>
            <a:r>
              <a:rPr lang="en-US" dirty="0">
                <a:solidFill>
                  <a:schemeClr val="tx1"/>
                </a:solidFill>
                <a:latin typeface="Berlin Sans FB" panose="020E0602020502020306" pitchFamily="34" charset="0"/>
              </a:rPr>
              <a:t> (</a:t>
            </a:r>
            <a:r>
              <a:rPr lang="en-US" dirty="0" smtClean="0">
                <a:solidFill>
                  <a:schemeClr val="tx1"/>
                </a:solidFill>
                <a:latin typeface="Berlin Sans FB" panose="020E0602020502020306" pitchFamily="34" charset="0"/>
              </a:rPr>
              <a:t>6</a:t>
            </a:r>
            <a:r>
              <a:rPr lang="en-US" baseline="30000" dirty="0" smtClean="0">
                <a:solidFill>
                  <a:schemeClr val="tx1"/>
                </a:solidFill>
                <a:latin typeface="Berlin Sans FB" panose="020E0602020502020306" pitchFamily="34" charset="0"/>
              </a:rPr>
              <a:t>th</a:t>
            </a:r>
            <a:r>
              <a:rPr lang="en-US" dirty="0" smtClean="0">
                <a:solidFill>
                  <a:schemeClr val="tx1"/>
                </a:solidFill>
                <a:latin typeface="Berlin Sans FB" panose="020E0602020502020306" pitchFamily="34" charset="0"/>
              </a:rPr>
              <a:t> ed</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Samarinda</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Fakultas</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Tarbiyah</a:t>
            </a:r>
            <a:r>
              <a:rPr lang="en-US" dirty="0">
                <a:solidFill>
                  <a:schemeClr val="tx1"/>
                </a:solidFill>
                <a:latin typeface="Berlin Sans FB" panose="020E0602020502020306" pitchFamily="34" charset="0"/>
              </a:rPr>
              <a:t> IAIN </a:t>
            </a:r>
            <a:r>
              <a:rPr lang="en-US" dirty="0" err="1">
                <a:solidFill>
                  <a:schemeClr val="tx1"/>
                </a:solidFill>
                <a:latin typeface="Berlin Sans FB" panose="020E0602020502020306" pitchFamily="34" charset="0"/>
              </a:rPr>
              <a:t>Antasari</a:t>
            </a:r>
            <a:endParaRPr lang="en-US" dirty="0">
              <a:solidFill>
                <a:schemeClr val="tx1"/>
              </a:solidFill>
              <a:latin typeface="Berlin Sans FB" panose="020E0602020502020306" pitchFamily="34" charset="0"/>
            </a:endParaRPr>
          </a:p>
          <a:p>
            <a:pPr marL="502920" indent="-457200" algn="just">
              <a:buFont typeface="+mj-lt"/>
              <a:buAutoNum type="arabicPeriod"/>
            </a:pPr>
            <a:r>
              <a:rPr lang="en-US" dirty="0" smtClean="0">
                <a:solidFill>
                  <a:schemeClr val="tx1"/>
                </a:solidFill>
                <a:latin typeface="Berlin Sans FB" panose="020E0602020502020306" pitchFamily="34" charset="0"/>
              </a:rPr>
              <a:t>Mel </a:t>
            </a:r>
            <a:r>
              <a:rPr lang="en-US" dirty="0">
                <a:solidFill>
                  <a:schemeClr val="tx1"/>
                </a:solidFill>
                <a:latin typeface="Berlin Sans FB" panose="020E0602020502020306" pitchFamily="34" charset="0"/>
              </a:rPr>
              <a:t>Gray &amp; Stephen A. Webb, 2009. Social Work; Theories and Methods. Sage Publication.</a:t>
            </a:r>
          </a:p>
          <a:p>
            <a:pPr marL="502920" indent="-457200" algn="just">
              <a:buFont typeface="+mj-lt"/>
              <a:buAutoNum type="arabicPeriod"/>
            </a:pPr>
            <a:r>
              <a:rPr lang="en-US" dirty="0" smtClean="0">
                <a:solidFill>
                  <a:schemeClr val="tx1"/>
                </a:solidFill>
                <a:latin typeface="Berlin Sans FB" panose="020E0602020502020306" pitchFamily="34" charset="0"/>
              </a:rPr>
              <a:t>Norman </a:t>
            </a:r>
            <a:r>
              <a:rPr lang="en-US" dirty="0">
                <a:solidFill>
                  <a:schemeClr val="tx1"/>
                </a:solidFill>
                <a:latin typeface="Berlin Sans FB" panose="020E0602020502020306" pitchFamily="34" charset="0"/>
              </a:rPr>
              <a:t>K. </a:t>
            </a:r>
            <a:r>
              <a:rPr lang="en-US" dirty="0" err="1">
                <a:solidFill>
                  <a:schemeClr val="tx1"/>
                </a:solidFill>
                <a:latin typeface="Berlin Sans FB" panose="020E0602020502020306" pitchFamily="34" charset="0"/>
              </a:rPr>
              <a:t>Denzin</a:t>
            </a:r>
            <a:r>
              <a:rPr lang="en-US" dirty="0">
                <a:solidFill>
                  <a:schemeClr val="tx1"/>
                </a:solidFill>
                <a:latin typeface="Berlin Sans FB" panose="020E0602020502020306" pitchFamily="34" charset="0"/>
              </a:rPr>
              <a:t> &amp; </a:t>
            </a:r>
            <a:r>
              <a:rPr lang="en-US" dirty="0" err="1">
                <a:solidFill>
                  <a:schemeClr val="tx1"/>
                </a:solidFill>
                <a:latin typeface="Berlin Sans FB" panose="020E0602020502020306" pitchFamily="34" charset="0"/>
              </a:rPr>
              <a:t>Yvonna</a:t>
            </a:r>
            <a:r>
              <a:rPr lang="en-US" dirty="0">
                <a:solidFill>
                  <a:schemeClr val="tx1"/>
                </a:solidFill>
                <a:latin typeface="Berlin Sans FB" panose="020E0602020502020306" pitchFamily="34" charset="0"/>
              </a:rPr>
              <a:t> S. Lincoln, 2009. Handbook of Qualitative Research (</a:t>
            </a:r>
            <a:r>
              <a:rPr lang="en-US" dirty="0" err="1">
                <a:solidFill>
                  <a:schemeClr val="tx1"/>
                </a:solidFill>
                <a:latin typeface="Berlin Sans FB" panose="020E0602020502020306" pitchFamily="34" charset="0"/>
              </a:rPr>
              <a:t>terj</a:t>
            </a:r>
            <a:r>
              <a:rPr lang="en-US" dirty="0">
                <a:solidFill>
                  <a:schemeClr val="tx1"/>
                </a:solidFill>
                <a:latin typeface="Berlin Sans FB" panose="020E0602020502020306" pitchFamily="34" charset="0"/>
              </a:rPr>
              <a:t>.). Yogyakarta: </a:t>
            </a:r>
            <a:r>
              <a:rPr lang="en-US" dirty="0" err="1">
                <a:solidFill>
                  <a:schemeClr val="tx1"/>
                </a:solidFill>
                <a:latin typeface="Berlin Sans FB" panose="020E0602020502020306" pitchFamily="34" charset="0"/>
              </a:rPr>
              <a:t>Pustaka</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Pelajar</a:t>
            </a:r>
            <a:endParaRPr lang="en-US" dirty="0">
              <a:solidFill>
                <a:schemeClr val="tx1"/>
              </a:solidFill>
              <a:latin typeface="Berlin Sans FB" panose="020E0602020502020306" pitchFamily="34" charset="0"/>
            </a:endParaRPr>
          </a:p>
          <a:p>
            <a:pPr marL="502920" indent="-457200" algn="just">
              <a:buFont typeface="+mj-lt"/>
              <a:buAutoNum type="arabicPeriod"/>
            </a:pPr>
            <a:r>
              <a:rPr lang="en-US" dirty="0" smtClean="0">
                <a:solidFill>
                  <a:schemeClr val="tx1"/>
                </a:solidFill>
                <a:latin typeface="Berlin Sans FB" panose="020E0602020502020306" pitchFamily="34" charset="0"/>
              </a:rPr>
              <a:t>Samir </a:t>
            </a:r>
            <a:r>
              <a:rPr lang="en-US" dirty="0" err="1">
                <a:solidFill>
                  <a:schemeClr val="tx1"/>
                </a:solidFill>
                <a:latin typeface="Berlin Sans FB" panose="020E0602020502020306" pitchFamily="34" charset="0"/>
              </a:rPr>
              <a:t>Okasha</a:t>
            </a:r>
            <a:r>
              <a:rPr lang="en-US" dirty="0">
                <a:solidFill>
                  <a:schemeClr val="tx1"/>
                </a:solidFill>
                <a:latin typeface="Berlin Sans FB" panose="020E0602020502020306" pitchFamily="34" charset="0"/>
              </a:rPr>
              <a:t>, 2002. Philosophy of Science. New York: Oxford University Press.</a:t>
            </a:r>
          </a:p>
          <a:p>
            <a:pPr marL="502920" indent="-457200" algn="just">
              <a:buFont typeface="+mj-lt"/>
              <a:buAutoNum type="arabicPeriod"/>
            </a:pPr>
            <a:r>
              <a:rPr lang="en-US" dirty="0" err="1" smtClean="0">
                <a:solidFill>
                  <a:schemeClr val="tx1"/>
                </a:solidFill>
                <a:latin typeface="Berlin Sans FB" panose="020E0602020502020306" pitchFamily="34" charset="0"/>
              </a:rPr>
              <a:t>Suharsimi</a:t>
            </a:r>
            <a:r>
              <a:rPr lang="en-US" dirty="0" smtClean="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Arikunto</a:t>
            </a:r>
            <a:r>
              <a:rPr lang="en-US" dirty="0">
                <a:solidFill>
                  <a:schemeClr val="tx1"/>
                </a:solidFill>
                <a:latin typeface="Berlin Sans FB" panose="020E0602020502020306" pitchFamily="34" charset="0"/>
              </a:rPr>
              <a:t>, 1993. </a:t>
            </a:r>
            <a:r>
              <a:rPr lang="en-US" dirty="0" err="1">
                <a:solidFill>
                  <a:schemeClr val="tx1"/>
                </a:solidFill>
                <a:latin typeface="Berlin Sans FB" panose="020E0602020502020306" pitchFamily="34" charset="0"/>
              </a:rPr>
              <a:t>Prosedur</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Penelitian</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Suatu</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Pendekatan</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Parktek</a:t>
            </a:r>
            <a:r>
              <a:rPr lang="en-US" dirty="0">
                <a:solidFill>
                  <a:schemeClr val="tx1"/>
                </a:solidFill>
                <a:latin typeface="Berlin Sans FB" panose="020E0602020502020306" pitchFamily="34" charset="0"/>
              </a:rPr>
              <a:t>. Jakarta: </a:t>
            </a:r>
            <a:r>
              <a:rPr lang="en-US" dirty="0" err="1">
                <a:solidFill>
                  <a:schemeClr val="tx1"/>
                </a:solidFill>
                <a:latin typeface="Berlin Sans FB" panose="020E0602020502020306" pitchFamily="34" charset="0"/>
              </a:rPr>
              <a:t>Penerbit</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Rineka</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Cipta</a:t>
            </a:r>
            <a:endParaRPr lang="en-US" dirty="0">
              <a:solidFill>
                <a:schemeClr val="tx1"/>
              </a:solidFill>
              <a:latin typeface="Berlin Sans FB" panose="020E0602020502020306" pitchFamily="34" charset="0"/>
            </a:endParaRPr>
          </a:p>
          <a:p>
            <a:pPr marL="502920" indent="-457200" algn="just">
              <a:buFont typeface="+mj-lt"/>
              <a:buAutoNum type="arabicPeriod"/>
            </a:pPr>
            <a:r>
              <a:rPr lang="en-US" dirty="0" err="1" smtClean="0">
                <a:solidFill>
                  <a:schemeClr val="tx1"/>
                </a:solidFill>
                <a:latin typeface="Berlin Sans FB" panose="020E0602020502020306" pitchFamily="34" charset="0"/>
              </a:rPr>
              <a:t>Sutrisno</a:t>
            </a:r>
            <a:r>
              <a:rPr lang="en-US" dirty="0" smtClean="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Hadi</a:t>
            </a:r>
            <a:r>
              <a:rPr lang="en-US" dirty="0">
                <a:solidFill>
                  <a:schemeClr val="tx1"/>
                </a:solidFill>
                <a:latin typeface="Berlin Sans FB" panose="020E0602020502020306" pitchFamily="34" charset="0"/>
              </a:rPr>
              <a:t>, 1990. </a:t>
            </a:r>
            <a:r>
              <a:rPr lang="en-US" dirty="0" err="1">
                <a:solidFill>
                  <a:schemeClr val="tx1"/>
                </a:solidFill>
                <a:latin typeface="Berlin Sans FB" panose="020E0602020502020306" pitchFamily="34" charset="0"/>
              </a:rPr>
              <a:t>Metodologi</a:t>
            </a:r>
            <a:r>
              <a:rPr lang="en-US" dirty="0">
                <a:solidFill>
                  <a:schemeClr val="tx1"/>
                </a:solidFill>
                <a:latin typeface="Berlin Sans FB" panose="020E0602020502020306" pitchFamily="34" charset="0"/>
              </a:rPr>
              <a:t> Research (</a:t>
            </a:r>
            <a:r>
              <a:rPr lang="en-US" dirty="0" smtClean="0">
                <a:solidFill>
                  <a:schemeClr val="tx1"/>
                </a:solidFill>
                <a:latin typeface="Berlin Sans FB" panose="020E0602020502020306" pitchFamily="34" charset="0"/>
              </a:rPr>
              <a:t>19</a:t>
            </a:r>
            <a:r>
              <a:rPr lang="en-US" baseline="30000" dirty="0" smtClean="0">
                <a:solidFill>
                  <a:schemeClr val="tx1"/>
                </a:solidFill>
                <a:latin typeface="Berlin Sans FB" panose="020E0602020502020306" pitchFamily="34" charset="0"/>
              </a:rPr>
              <a:t>th</a:t>
            </a:r>
            <a:r>
              <a:rPr lang="en-US" dirty="0" smtClean="0">
                <a:solidFill>
                  <a:schemeClr val="tx1"/>
                </a:solidFill>
                <a:latin typeface="Berlin Sans FB" panose="020E0602020502020306" pitchFamily="34" charset="0"/>
              </a:rPr>
              <a:t> ed</a:t>
            </a:r>
            <a:r>
              <a:rPr lang="en-US" dirty="0">
                <a:solidFill>
                  <a:schemeClr val="tx1"/>
                </a:solidFill>
                <a:latin typeface="Berlin Sans FB" panose="020E0602020502020306" pitchFamily="34" charset="0"/>
              </a:rPr>
              <a:t>.). Yogyakarta: Andi Offset</a:t>
            </a:r>
          </a:p>
          <a:p>
            <a:pPr marL="502920" indent="-457200" algn="just">
              <a:buFont typeface="+mj-lt"/>
              <a:buAutoNum type="arabicPeriod"/>
            </a:pPr>
            <a:r>
              <a:rPr lang="en-US" dirty="0" smtClean="0">
                <a:solidFill>
                  <a:schemeClr val="tx1"/>
                </a:solidFill>
                <a:latin typeface="Berlin Sans FB" panose="020E0602020502020306" pitchFamily="34" charset="0"/>
              </a:rPr>
              <a:t>Victor </a:t>
            </a:r>
            <a:r>
              <a:rPr lang="en-US" dirty="0" err="1">
                <a:solidFill>
                  <a:schemeClr val="tx1"/>
                </a:solidFill>
                <a:latin typeface="Berlin Sans FB" panose="020E0602020502020306" pitchFamily="34" charset="0"/>
              </a:rPr>
              <a:t>Minichiello</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et.all</a:t>
            </a:r>
            <a:r>
              <a:rPr lang="en-US" dirty="0">
                <a:solidFill>
                  <a:schemeClr val="tx1"/>
                </a:solidFill>
                <a:latin typeface="Berlin Sans FB" panose="020E0602020502020306" pitchFamily="34" charset="0"/>
              </a:rPr>
              <a:t>., 1996. In-depth Interviewing: Principles, Techniques, Analysis (</a:t>
            </a:r>
            <a:r>
              <a:rPr lang="en-US" dirty="0" smtClean="0">
                <a:solidFill>
                  <a:schemeClr val="tx1"/>
                </a:solidFill>
                <a:latin typeface="Berlin Sans FB" panose="020E0602020502020306" pitchFamily="34" charset="0"/>
              </a:rPr>
              <a:t>2</a:t>
            </a:r>
            <a:r>
              <a:rPr lang="en-US" baseline="30000" dirty="0" smtClean="0">
                <a:solidFill>
                  <a:schemeClr val="tx1"/>
                </a:solidFill>
                <a:latin typeface="Berlin Sans FB" panose="020E0602020502020306" pitchFamily="34" charset="0"/>
              </a:rPr>
              <a:t>nd</a:t>
            </a:r>
            <a:r>
              <a:rPr lang="en-US" dirty="0" smtClean="0">
                <a:solidFill>
                  <a:schemeClr val="tx1"/>
                </a:solidFill>
                <a:latin typeface="Berlin Sans FB" panose="020E0602020502020306" pitchFamily="34" charset="0"/>
              </a:rPr>
              <a:t> ed</a:t>
            </a:r>
            <a:r>
              <a:rPr lang="en-US" dirty="0">
                <a:solidFill>
                  <a:schemeClr val="tx1"/>
                </a:solidFill>
                <a:latin typeface="Berlin Sans FB" panose="020E0602020502020306" pitchFamily="34" charset="0"/>
              </a:rPr>
              <a:t>.). Australia: Longman</a:t>
            </a:r>
          </a:p>
          <a:p>
            <a:pPr marL="502920" indent="-457200" algn="just">
              <a:buFont typeface="+mj-lt"/>
              <a:buAutoNum type="arabicPeriod"/>
            </a:pPr>
            <a:r>
              <a:rPr lang="en-US" dirty="0" smtClean="0">
                <a:solidFill>
                  <a:schemeClr val="tx1"/>
                </a:solidFill>
                <a:latin typeface="Berlin Sans FB" panose="020E0602020502020306" pitchFamily="34" charset="0"/>
              </a:rPr>
              <a:t>Walter </a:t>
            </a:r>
            <a:r>
              <a:rPr lang="en-US" dirty="0" err="1">
                <a:solidFill>
                  <a:schemeClr val="tx1"/>
                </a:solidFill>
                <a:latin typeface="Berlin Sans FB" panose="020E0602020502020306" pitchFamily="34" charset="0"/>
              </a:rPr>
              <a:t>Fernandes</a:t>
            </a:r>
            <a:r>
              <a:rPr lang="en-US" dirty="0">
                <a:solidFill>
                  <a:schemeClr val="tx1"/>
                </a:solidFill>
                <a:latin typeface="Berlin Sans FB" panose="020E0602020502020306" pitchFamily="34" charset="0"/>
              </a:rPr>
              <a:t> &amp; Rajesh </a:t>
            </a:r>
            <a:r>
              <a:rPr lang="en-US" dirty="0" err="1">
                <a:solidFill>
                  <a:schemeClr val="tx1"/>
                </a:solidFill>
                <a:latin typeface="Berlin Sans FB" panose="020E0602020502020306" pitchFamily="34" charset="0"/>
              </a:rPr>
              <a:t>Tandon</a:t>
            </a:r>
            <a:r>
              <a:rPr lang="en-US" dirty="0">
                <a:solidFill>
                  <a:schemeClr val="tx1"/>
                </a:solidFill>
                <a:latin typeface="Berlin Sans FB" panose="020E0602020502020306" pitchFamily="34" charset="0"/>
              </a:rPr>
              <a:t>, 1993. </a:t>
            </a:r>
            <a:r>
              <a:rPr lang="en-US" dirty="0" err="1">
                <a:solidFill>
                  <a:schemeClr val="tx1"/>
                </a:solidFill>
                <a:latin typeface="Berlin Sans FB" panose="020E0602020502020306" pitchFamily="34" charset="0"/>
              </a:rPr>
              <a:t>Riset</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partisipatif</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Riset</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Pembebasan</a:t>
            </a:r>
            <a:r>
              <a:rPr lang="en-US" dirty="0">
                <a:solidFill>
                  <a:schemeClr val="tx1"/>
                </a:solidFill>
                <a:latin typeface="Berlin Sans FB" panose="020E0602020502020306" pitchFamily="34" charset="0"/>
              </a:rPr>
              <a:t>. Yogyakarta: PT </a:t>
            </a:r>
            <a:r>
              <a:rPr lang="en-US" dirty="0" err="1">
                <a:solidFill>
                  <a:schemeClr val="tx1"/>
                </a:solidFill>
                <a:latin typeface="Berlin Sans FB" panose="020E0602020502020306" pitchFamily="34" charset="0"/>
              </a:rPr>
              <a:t>Gramedia</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Pustaka</a:t>
            </a:r>
            <a:r>
              <a:rPr lang="en-US" dirty="0">
                <a:solidFill>
                  <a:schemeClr val="tx1"/>
                </a:solidFill>
                <a:latin typeface="Berlin Sans FB" panose="020E0602020502020306" pitchFamily="34" charset="0"/>
              </a:rPr>
              <a:t> </a:t>
            </a:r>
            <a:r>
              <a:rPr lang="en-US" dirty="0" err="1">
                <a:solidFill>
                  <a:schemeClr val="tx1"/>
                </a:solidFill>
                <a:latin typeface="Berlin Sans FB" panose="020E0602020502020306" pitchFamily="34" charset="0"/>
              </a:rPr>
              <a:t>Utama</a:t>
            </a:r>
            <a:endParaRPr lang="en-US" dirty="0">
              <a:solidFill>
                <a:schemeClr val="tx1"/>
              </a:solidFill>
              <a:latin typeface="Berlin Sans FB" panose="020E0602020502020306" pitchFamily="34" charset="0"/>
            </a:endParaRPr>
          </a:p>
          <a:p>
            <a:pPr marL="502920" indent="-457200" algn="just">
              <a:buFont typeface="+mj-lt"/>
              <a:buAutoNum type="arabicPeriod"/>
            </a:pPr>
            <a:endParaRPr lang="en-US" dirty="0">
              <a:solidFill>
                <a:schemeClr val="tx1"/>
              </a:solidFill>
              <a:latin typeface="Georgia" panose="02040502050405020303" pitchFamily="18" charset="0"/>
            </a:endParaRPr>
          </a:p>
        </p:txBody>
      </p:sp>
    </p:spTree>
    <p:extLst>
      <p:ext uri="{BB962C8B-B14F-4D97-AF65-F5344CB8AC3E}">
        <p14:creationId xmlns:p14="http://schemas.microsoft.com/office/powerpoint/2010/main" val="3220309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4C92FDFC-8A3D-4E43-819B-B9D3A8DFF203}"/>
              </a:ext>
            </a:extLst>
          </p:cNvPr>
          <p:cNvSpPr/>
          <p:nvPr/>
        </p:nvSpPr>
        <p:spPr>
          <a:xfrm>
            <a:off x="3777057" y="2769704"/>
            <a:ext cx="3540319" cy="3352800"/>
          </a:xfrm>
          <a:prstGeom prst="smileyFac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ID"/>
          </a:p>
        </p:txBody>
      </p:sp>
      <p:sp>
        <p:nvSpPr>
          <p:cNvPr id="5" name="Speech Bubble: Oval 4">
            <a:extLst>
              <a:ext uri="{FF2B5EF4-FFF2-40B4-BE49-F238E27FC236}">
                <a16:creationId xmlns:a16="http://schemas.microsoft.com/office/drawing/2014/main" id="{01EAF35B-2475-4B60-BD2D-BA9921919071}"/>
              </a:ext>
            </a:extLst>
          </p:cNvPr>
          <p:cNvSpPr/>
          <p:nvPr/>
        </p:nvSpPr>
        <p:spPr>
          <a:xfrm>
            <a:off x="5936974" y="569844"/>
            <a:ext cx="3875766" cy="219986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Georgia" panose="02040502050405020303" pitchFamily="18" charset="0"/>
              </a:rPr>
              <a:t>See u next week…</a:t>
            </a:r>
            <a:endParaRPr lang="en-ID" sz="2400" dirty="0">
              <a:latin typeface="Georgia" panose="02040502050405020303" pitchFamily="18" charset="0"/>
            </a:endParaRPr>
          </a:p>
        </p:txBody>
      </p:sp>
    </p:spTree>
    <p:extLst>
      <p:ext uri="{BB962C8B-B14F-4D97-AF65-F5344CB8AC3E}">
        <p14:creationId xmlns:p14="http://schemas.microsoft.com/office/powerpoint/2010/main" val="2931796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41696"/>
            <a:ext cx="9872871" cy="5154304"/>
          </a:xfrm>
        </p:spPr>
        <p:txBody>
          <a:bodyPr/>
          <a:lstStyle/>
          <a:p>
            <a:pPr marL="45720" indent="0" algn="just">
              <a:buNone/>
            </a:pPr>
            <a:r>
              <a:rPr lang="en-US" dirty="0" err="1" smtClean="0">
                <a:solidFill>
                  <a:schemeClr val="tx1"/>
                </a:solidFill>
                <a:latin typeface="Georgia" panose="02040502050405020303" pitchFamily="18" charset="0"/>
              </a:rPr>
              <a:t>Pemahaman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tentang</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ilmu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pengetahu</a:t>
            </a:r>
            <a:r>
              <a:rPr lang="en-US" dirty="0" err="1">
                <a:solidFill>
                  <a:schemeClr val="tx1"/>
                </a:solidFill>
                <a:latin typeface="Georgia" panose="02040502050405020303" pitchFamily="18" charset="0"/>
              </a:rPr>
              <a:t>a</a:t>
            </a:r>
            <a:r>
              <a:rPr lang="en-US" dirty="0" err="1" smtClean="0">
                <a:solidFill>
                  <a:schemeClr val="tx1"/>
                </a:solidFill>
                <a:latin typeface="Georgia" panose="02040502050405020303" pitchFamily="18" charset="0"/>
              </a:rPr>
              <a:t>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dapat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dimulai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dengan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mengkaji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argumentasi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berikut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ini</a:t>
            </a:r>
            <a:r>
              <a:rPr lang="en-US" dirty="0" smtClean="0">
                <a:solidFill>
                  <a:schemeClr val="tx1"/>
                </a:solidFill>
                <a:latin typeface="Georgia" panose="02040502050405020303" pitchFamily="18" charset="0"/>
              </a:rPr>
              <a:t>:</a:t>
            </a:r>
          </a:p>
          <a:p>
            <a:pPr marL="45720" indent="0" algn="just">
              <a:buNone/>
            </a:pPr>
            <a:r>
              <a:rPr lang="en-US" dirty="0" smtClean="0">
                <a:solidFill>
                  <a:schemeClr val="tx1"/>
                </a:solidFill>
                <a:latin typeface="Georgia" panose="02040502050405020303" pitchFamily="18" charset="0"/>
              </a:rPr>
              <a:t>‘</a:t>
            </a:r>
            <a:r>
              <a:rPr lang="en-US" dirty="0" err="1" smtClean="0">
                <a:solidFill>
                  <a:schemeClr val="tx1"/>
                </a:solidFill>
                <a:latin typeface="Georgia" panose="02040502050405020303" pitchFamily="18" charset="0"/>
              </a:rPr>
              <a:t>Penggunaan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metode-metode</a:t>
            </a:r>
            <a:r>
              <a:rPr lang="en-US" dirty="0" smtClean="0">
                <a:solidFill>
                  <a:schemeClr val="tx1"/>
                </a:solidFill>
                <a:latin typeface="Georgia" panose="02040502050405020303" pitchFamily="18" charset="0"/>
              </a:rPr>
              <a:t> non-</a:t>
            </a:r>
            <a:r>
              <a:rPr lang="en-US" dirty="0" err="1" smtClean="0">
                <a:solidFill>
                  <a:schemeClr val="tx1"/>
                </a:solidFill>
                <a:latin typeface="Georgia" panose="02040502050405020303" pitchFamily="18" charset="0"/>
              </a:rPr>
              <a:t>ilmiah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seperti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akal</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sehat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membantu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manusia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untuk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secara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cepat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memahami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fenomena</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terjadi</a:t>
            </a:r>
            <a:r>
              <a:rPr lang="en-US" dirty="0" smtClean="0">
                <a:solidFill>
                  <a:schemeClr val="tx1"/>
                </a:solidFill>
                <a:latin typeface="Georgia" panose="02040502050405020303" pitchFamily="18" charset="0"/>
              </a:rPr>
              <a:t> di </a:t>
            </a:r>
            <a:r>
              <a:rPr lang="en-US" dirty="0" err="1" smtClean="0">
                <a:solidFill>
                  <a:schemeClr val="tx1"/>
                </a:solidFill>
                <a:latin typeface="Georgia" panose="02040502050405020303" pitchFamily="18" charset="0"/>
              </a:rPr>
              <a:t>sekitarnya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tetapi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kaum</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akademisi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menyadari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bahwa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akal</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sehat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tidak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sepenuhnya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menjamin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bahwa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pengetahuan</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diperoleh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didapat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melalui</a:t>
            </a:r>
            <a:r>
              <a:rPr lang="en-US" dirty="0" smtClean="0">
                <a:solidFill>
                  <a:schemeClr val="tx1"/>
                </a:solidFill>
                <a:latin typeface="Georgia" panose="02040502050405020303" pitchFamily="18" charset="0"/>
              </a:rPr>
              <a:t> proses </a:t>
            </a:r>
            <a:r>
              <a:rPr lang="en-US" dirty="0" err="1" smtClean="0">
                <a:solidFill>
                  <a:schemeClr val="tx1"/>
                </a:solidFill>
                <a:latin typeface="Georgia" panose="02040502050405020303" pitchFamily="18" charset="0"/>
              </a:rPr>
              <a:t>penalaran</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sahih</a:t>
            </a:r>
            <a:r>
              <a:rPr lang="en-US" dirty="0" smtClean="0">
                <a:solidFill>
                  <a:schemeClr val="tx1"/>
                </a:solidFill>
                <a:latin typeface="Georgia" panose="02040502050405020303" pitchFamily="18" charset="0"/>
              </a:rPr>
              <a:t>’</a:t>
            </a:r>
          </a:p>
          <a:p>
            <a:pPr marL="45720" indent="0" algn="just">
              <a:buNone/>
            </a:pPr>
            <a:r>
              <a:rPr lang="en-US" dirty="0" smtClean="0">
                <a:solidFill>
                  <a:schemeClr val="tx1"/>
                </a:solidFill>
                <a:latin typeface="Georgia" panose="02040502050405020303" pitchFamily="18" charset="0"/>
              </a:rPr>
              <a:t>Ada </a:t>
            </a:r>
            <a:r>
              <a:rPr lang="en-US" dirty="0" err="1" smtClean="0">
                <a:solidFill>
                  <a:schemeClr val="tx1"/>
                </a:solidFill>
                <a:latin typeface="Georgia" panose="02040502050405020303" pitchFamily="18" charset="0"/>
              </a:rPr>
              <a:t>dua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gagasan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dari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argumentasi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tersebut</a:t>
            </a:r>
            <a:r>
              <a:rPr lang="en-US" dirty="0" smtClean="0">
                <a:solidFill>
                  <a:schemeClr val="tx1"/>
                </a:solidFill>
                <a:latin typeface="Georgia" panose="02040502050405020303" pitchFamily="18" charset="0"/>
              </a:rPr>
              <a:t>:</a:t>
            </a:r>
          </a:p>
          <a:p>
            <a:pPr marL="502920" indent="-457200" algn="just">
              <a:buAutoNum type="arabicPeriod"/>
            </a:pPr>
            <a:r>
              <a:rPr lang="en-US" dirty="0" smtClean="0">
                <a:solidFill>
                  <a:schemeClr val="tx1"/>
                </a:solidFill>
                <a:latin typeface="Georgia" panose="02040502050405020303" pitchFamily="18" charset="0"/>
              </a:rPr>
              <a:t>Proses </a:t>
            </a:r>
            <a:r>
              <a:rPr lang="en-US" dirty="0" err="1" smtClean="0">
                <a:solidFill>
                  <a:schemeClr val="tx1"/>
                </a:solidFill>
                <a:latin typeface="Georgia" panose="02040502050405020303" pitchFamily="18" charset="0"/>
              </a:rPr>
              <a:t>penalaran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cenderung</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tidak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tepat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jika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metode-metode</a:t>
            </a:r>
            <a:r>
              <a:rPr lang="en-US" dirty="0" smtClean="0">
                <a:solidFill>
                  <a:schemeClr val="tx1"/>
                </a:solidFill>
                <a:latin typeface="Georgia" panose="02040502050405020303" pitchFamily="18" charset="0"/>
              </a:rPr>
              <a:t> non-</a:t>
            </a:r>
            <a:r>
              <a:rPr lang="en-US" dirty="0" err="1" smtClean="0">
                <a:solidFill>
                  <a:schemeClr val="tx1"/>
                </a:solidFill>
                <a:latin typeface="Georgia" panose="02040502050405020303" pitchFamily="18" charset="0"/>
              </a:rPr>
              <a:t>ilmiah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digunakan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untuk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memahami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fenomena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sosial</a:t>
            </a:r>
            <a:r>
              <a:rPr lang="en-US" dirty="0" smtClean="0">
                <a:solidFill>
                  <a:schemeClr val="tx1"/>
                </a:solidFill>
                <a:latin typeface="Georgia" panose="02040502050405020303" pitchFamily="18" charset="0"/>
              </a:rPr>
              <a:t>.</a:t>
            </a:r>
          </a:p>
          <a:p>
            <a:pPr marL="502920" indent="-457200" algn="just">
              <a:buAutoNum type="arabicPeriod"/>
            </a:pPr>
            <a:r>
              <a:rPr lang="en-US" dirty="0" err="1" smtClean="0">
                <a:solidFill>
                  <a:schemeClr val="tx1"/>
                </a:solidFill>
                <a:latin typeface="Georgia" panose="02040502050405020303" pitchFamily="18" charset="0"/>
              </a:rPr>
              <a:t>Kesalahan-kesalahan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tersebut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dapat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dikurangi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jika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metode</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dikembangkan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oleh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ilmu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pengetahuan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sangat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mementingkan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sistematisasi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keteraturan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ketaatan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serta</a:t>
            </a:r>
            <a:r>
              <a:rPr lang="en-US" dirty="0" smtClean="0">
                <a:solidFill>
                  <a:schemeClr val="tx1"/>
                </a:solidFill>
                <a:latin typeface="Georgia" panose="02040502050405020303" pitchFamily="18" charset="0"/>
              </a:rPr>
              <a:t> proses </a:t>
            </a:r>
            <a:r>
              <a:rPr lang="en-US" dirty="0" err="1" smtClean="0">
                <a:solidFill>
                  <a:schemeClr val="tx1"/>
                </a:solidFill>
                <a:latin typeface="Georgia" panose="02040502050405020303" pitchFamily="18" charset="0"/>
              </a:rPr>
              <a:t>penalaran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digunakan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secara</a:t>
            </a:r>
            <a:r>
              <a:rPr lang="en-US" dirty="0" smtClean="0">
                <a:solidFill>
                  <a:schemeClr val="tx1"/>
                </a:solidFill>
                <a:latin typeface="Georgia" panose="02040502050405020303" pitchFamily="18" charset="0"/>
              </a:rPr>
              <a:t> optimal </a:t>
            </a:r>
            <a:r>
              <a:rPr lang="en-US" dirty="0" err="1" smtClean="0">
                <a:solidFill>
                  <a:schemeClr val="tx1"/>
                </a:solidFill>
                <a:latin typeface="Georgia" panose="02040502050405020303" pitchFamily="18" charset="0"/>
              </a:rPr>
              <a:t>untuk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memahami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fenomena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sosial</a:t>
            </a:r>
            <a:r>
              <a:rPr lang="en-US" dirty="0" smtClean="0">
                <a:solidFill>
                  <a:schemeClr val="tx1"/>
                </a:solidFill>
                <a:latin typeface="Georgia" panose="02040502050405020303" pitchFamily="18" charset="0"/>
              </a:rPr>
              <a:t>.</a:t>
            </a:r>
            <a:endParaRPr lang="en-US" dirty="0">
              <a:solidFill>
                <a:schemeClr val="tx1"/>
              </a:solidFill>
              <a:latin typeface="Georgia" panose="02040502050405020303" pitchFamily="18" charset="0"/>
            </a:endParaRPr>
          </a:p>
        </p:txBody>
      </p:sp>
    </p:spTree>
    <p:extLst>
      <p:ext uri="{BB962C8B-B14F-4D97-AF65-F5344CB8AC3E}">
        <p14:creationId xmlns:p14="http://schemas.microsoft.com/office/powerpoint/2010/main" val="35479668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14400"/>
            <a:ext cx="9872871" cy="5181600"/>
          </a:xfrm>
        </p:spPr>
        <p:txBody>
          <a:bodyPr>
            <a:normAutofit fontScale="92500" lnSpcReduction="10000"/>
          </a:bodyPr>
          <a:lstStyle/>
          <a:p>
            <a:pPr marL="341313" indent="-295275" algn="just">
              <a:buFont typeface="Wingdings" panose="05000000000000000000" pitchFamily="2" charset="2"/>
              <a:buChar char="Ø"/>
            </a:pPr>
            <a:r>
              <a:rPr lang="en-US" dirty="0" smtClean="0">
                <a:solidFill>
                  <a:schemeClr val="tx1"/>
                </a:solidFill>
                <a:latin typeface="Georgia" panose="02040502050405020303" pitchFamily="18" charset="0"/>
              </a:rPr>
              <a:t>Isi </a:t>
            </a:r>
            <a:r>
              <a:rPr lang="en-US" dirty="0" err="1" smtClean="0">
                <a:solidFill>
                  <a:schemeClr val="tx1"/>
                </a:solidFill>
                <a:latin typeface="Georgia" panose="02040502050405020303" pitchFamily="18" charset="0"/>
              </a:rPr>
              <a:t>pengetahuan</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didapat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melalui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metode</a:t>
            </a:r>
            <a:r>
              <a:rPr lang="en-US" dirty="0" smtClean="0">
                <a:solidFill>
                  <a:schemeClr val="tx1"/>
                </a:solidFill>
                <a:latin typeface="Georgia" panose="02040502050405020303" pitchFamily="18" charset="0"/>
              </a:rPr>
              <a:t> non-</a:t>
            </a:r>
            <a:r>
              <a:rPr lang="en-US" dirty="0" err="1" smtClean="0">
                <a:solidFill>
                  <a:schemeClr val="tx1"/>
                </a:solidFill>
                <a:latin typeface="Georgia" panose="02040502050405020303" pitchFamily="18" charset="0"/>
              </a:rPr>
              <a:t>ilmiah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cenderung</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untuk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mengandalkan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realitas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sosial</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hasil</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olahan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indrawi</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berwujud</a:t>
            </a:r>
            <a:r>
              <a:rPr lang="en-US" dirty="0" smtClean="0">
                <a:solidFill>
                  <a:schemeClr val="tx1"/>
                </a:solidFill>
                <a:latin typeface="Georgia" panose="02040502050405020303" pitchFamily="18" charset="0"/>
              </a:rPr>
              <a:t> </a:t>
            </a:r>
            <a:r>
              <a:rPr lang="en-US" i="1" dirty="0" err="1" smtClean="0">
                <a:solidFill>
                  <a:schemeClr val="tx1"/>
                </a:solidFill>
                <a:latin typeface="Georgia" panose="02040502050405020303" pitchFamily="18" charset="0"/>
              </a:rPr>
              <a:t>experiental</a:t>
            </a:r>
            <a:r>
              <a:rPr lang="en-US" i="1" dirty="0" smtClean="0">
                <a:solidFill>
                  <a:schemeClr val="tx1"/>
                </a:solidFill>
                <a:latin typeface="Georgia" panose="02040502050405020303" pitchFamily="18" charset="0"/>
              </a:rPr>
              <a:t> reality </a:t>
            </a:r>
            <a:r>
              <a:rPr lang="en-US" dirty="0" smtClean="0">
                <a:solidFill>
                  <a:schemeClr val="tx1"/>
                </a:solidFill>
                <a:latin typeface="Georgia" panose="02040502050405020303" pitchFamily="18" charset="0"/>
              </a:rPr>
              <a:t>(</a:t>
            </a:r>
            <a:r>
              <a:rPr lang="en-US" dirty="0" err="1" smtClean="0">
                <a:solidFill>
                  <a:schemeClr val="tx1"/>
                </a:solidFill>
                <a:latin typeface="Georgia" panose="02040502050405020303" pitchFamily="18" charset="0"/>
              </a:rPr>
              <a:t>realitas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adalah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cerminan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pengalaman</a:t>
            </a:r>
            <a:r>
              <a:rPr lang="en-US" dirty="0" smtClean="0">
                <a:solidFill>
                  <a:schemeClr val="tx1"/>
                </a:solidFill>
                <a:latin typeface="Georgia" panose="02040502050405020303" pitchFamily="18" charset="0"/>
              </a:rPr>
              <a:t> empiric) </a:t>
            </a:r>
            <a:r>
              <a:rPr lang="en-US" dirty="0" err="1" smtClean="0">
                <a:solidFill>
                  <a:schemeClr val="tx1"/>
                </a:solidFill>
                <a:latin typeface="Georgia" panose="02040502050405020303" pitchFamily="18" charset="0"/>
              </a:rPr>
              <a:t>dan</a:t>
            </a:r>
            <a:r>
              <a:rPr lang="en-US" dirty="0" smtClean="0">
                <a:solidFill>
                  <a:schemeClr val="tx1"/>
                </a:solidFill>
                <a:latin typeface="Georgia" panose="02040502050405020303" pitchFamily="18" charset="0"/>
              </a:rPr>
              <a:t> </a:t>
            </a:r>
            <a:r>
              <a:rPr lang="en-US" i="1" dirty="0" smtClean="0">
                <a:solidFill>
                  <a:schemeClr val="tx1"/>
                </a:solidFill>
                <a:latin typeface="Georgia" panose="02040502050405020303" pitchFamily="18" charset="0"/>
              </a:rPr>
              <a:t>agreement reality </a:t>
            </a:r>
            <a:r>
              <a:rPr lang="en-US" dirty="0" smtClean="0">
                <a:solidFill>
                  <a:schemeClr val="tx1"/>
                </a:solidFill>
                <a:latin typeface="Georgia" panose="02040502050405020303" pitchFamily="18" charset="0"/>
              </a:rPr>
              <a:t>(</a:t>
            </a:r>
            <a:r>
              <a:rPr lang="en-US" dirty="0" err="1" smtClean="0">
                <a:solidFill>
                  <a:schemeClr val="tx1"/>
                </a:solidFill>
                <a:latin typeface="Georgia" panose="02040502050405020303" pitchFamily="18" charset="0"/>
              </a:rPr>
              <a:t>realitas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adalah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cerminan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konsistensi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logika</a:t>
            </a:r>
            <a:r>
              <a:rPr lang="en-US" dirty="0" smtClean="0">
                <a:solidFill>
                  <a:schemeClr val="tx1"/>
                </a:solidFill>
                <a:latin typeface="Georgia" panose="02040502050405020303" pitchFamily="18" charset="0"/>
              </a:rPr>
              <a:t>).</a:t>
            </a:r>
          </a:p>
          <a:p>
            <a:pPr marL="341313" indent="-295275" algn="just">
              <a:buFont typeface="Wingdings" panose="05000000000000000000" pitchFamily="2" charset="2"/>
              <a:buChar char="Ø"/>
            </a:pPr>
            <a:r>
              <a:rPr lang="en-US" dirty="0" err="1" smtClean="0">
                <a:solidFill>
                  <a:schemeClr val="tx1"/>
                </a:solidFill>
                <a:latin typeface="Georgia" panose="02040502050405020303" pitchFamily="18" charset="0"/>
              </a:rPr>
              <a:t>Ketidaktepatan</a:t>
            </a:r>
            <a:r>
              <a:rPr lang="en-US" dirty="0" smtClean="0">
                <a:solidFill>
                  <a:schemeClr val="tx1"/>
                </a:solidFill>
                <a:latin typeface="Georgia" panose="02040502050405020303" pitchFamily="18" charset="0"/>
              </a:rPr>
              <a:t> proses </a:t>
            </a:r>
            <a:r>
              <a:rPr lang="en-US" dirty="0" err="1" smtClean="0">
                <a:solidFill>
                  <a:schemeClr val="tx1"/>
                </a:solidFill>
                <a:latin typeface="Georgia" panose="02040502050405020303" pitchFamily="18" charset="0"/>
              </a:rPr>
              <a:t>penalaran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dengan</a:t>
            </a:r>
            <a:r>
              <a:rPr lang="en-US" dirty="0">
                <a:solidFill>
                  <a:schemeClr val="tx1"/>
                </a:solidFill>
                <a:latin typeface="Georgia" panose="02040502050405020303" pitchFamily="18" charset="0"/>
              </a:rPr>
              <a:t> </a:t>
            </a:r>
            <a:r>
              <a:rPr lang="en-US" i="1" dirty="0" err="1">
                <a:solidFill>
                  <a:schemeClr val="tx1"/>
                </a:solidFill>
                <a:latin typeface="Georgia" panose="02040502050405020303" pitchFamily="18" charset="0"/>
              </a:rPr>
              <a:t>experiental</a:t>
            </a:r>
            <a:r>
              <a:rPr lang="en-US" i="1" dirty="0">
                <a:solidFill>
                  <a:schemeClr val="tx1"/>
                </a:solidFill>
                <a:latin typeface="Georgia" panose="02040502050405020303" pitchFamily="18" charset="0"/>
              </a:rPr>
              <a:t> reality</a:t>
            </a:r>
            <a:r>
              <a:rPr lang="en-US" dirty="0">
                <a:solidFill>
                  <a:schemeClr val="tx1"/>
                </a:solidFill>
                <a:latin typeface="Georgia" panose="02040502050405020303" pitchFamily="18" charset="0"/>
              </a:rPr>
              <a:t> </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dan</a:t>
            </a:r>
            <a:r>
              <a:rPr lang="en-US" dirty="0">
                <a:solidFill>
                  <a:schemeClr val="tx1"/>
                </a:solidFill>
                <a:latin typeface="Georgia" panose="02040502050405020303" pitchFamily="18" charset="0"/>
              </a:rPr>
              <a:t> </a:t>
            </a:r>
            <a:r>
              <a:rPr lang="en-US" i="1" dirty="0">
                <a:solidFill>
                  <a:schemeClr val="tx1"/>
                </a:solidFill>
                <a:latin typeface="Georgia" panose="02040502050405020303" pitchFamily="18" charset="0"/>
              </a:rPr>
              <a:t>agreement </a:t>
            </a:r>
            <a:r>
              <a:rPr lang="en-US" i="1" dirty="0" smtClean="0">
                <a:solidFill>
                  <a:schemeClr val="tx1"/>
                </a:solidFill>
                <a:latin typeface="Georgia" panose="02040502050405020303" pitchFamily="18" charset="0"/>
              </a:rPr>
              <a:t>reality </a:t>
            </a:r>
            <a:r>
              <a:rPr lang="en-US" dirty="0" err="1" smtClean="0">
                <a:solidFill>
                  <a:schemeClr val="tx1"/>
                </a:solidFill>
                <a:latin typeface="Georgia" panose="02040502050405020303" pitchFamily="18" charset="0"/>
              </a:rPr>
              <a:t>terindikasi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dari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beberapa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kesalahan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a:t>
            </a:r>
            <a:r>
              <a:rPr lang="en-US" dirty="0" err="1">
                <a:solidFill>
                  <a:schemeClr val="tx1"/>
                </a:solidFill>
                <a:latin typeface="Georgia" panose="02040502050405020303" pitchFamily="18" charset="0"/>
              </a:rPr>
              <a:t>l</a:t>
            </a:r>
            <a:r>
              <a:rPr lang="en-US" dirty="0" err="1" smtClean="0">
                <a:solidFill>
                  <a:schemeClr val="tx1"/>
                </a:solidFill>
                <a:latin typeface="Georgia" panose="02040502050405020303" pitchFamily="18" charset="0"/>
              </a:rPr>
              <a:t>asik</a:t>
            </a:r>
            <a:r>
              <a:rPr lang="en-US" dirty="0" smtClean="0">
                <a:solidFill>
                  <a:schemeClr val="tx1"/>
                </a:solidFill>
                <a:latin typeface="Georgia" panose="02040502050405020303" pitchFamily="18" charset="0"/>
              </a:rPr>
              <a:t>’:</a:t>
            </a:r>
          </a:p>
          <a:p>
            <a:pPr marL="682625" indent="-341313" algn="just">
              <a:buFont typeface="+mj-lt"/>
              <a:buAutoNum type="arabicPeriod"/>
            </a:pPr>
            <a:r>
              <a:rPr lang="en-US" dirty="0" smtClean="0">
                <a:solidFill>
                  <a:schemeClr val="tx1"/>
                </a:solidFill>
                <a:latin typeface="Georgia" panose="02040502050405020303" pitchFamily="18" charset="0"/>
              </a:rPr>
              <a:t>Proses </a:t>
            </a:r>
            <a:r>
              <a:rPr lang="en-US" dirty="0" err="1" smtClean="0">
                <a:solidFill>
                  <a:schemeClr val="tx1"/>
                </a:solidFill>
                <a:latin typeface="Georgia" panose="02040502050405020303" pitchFamily="18" charset="0"/>
              </a:rPr>
              <a:t>penalaran</a:t>
            </a:r>
            <a:r>
              <a:rPr lang="en-US" dirty="0" smtClean="0">
                <a:solidFill>
                  <a:schemeClr val="tx1"/>
                </a:solidFill>
                <a:latin typeface="Georgia" panose="02040502050405020303" pitchFamily="18" charset="0"/>
              </a:rPr>
              <a:t> non-</a:t>
            </a:r>
            <a:r>
              <a:rPr lang="en-US" dirty="0" err="1" smtClean="0">
                <a:solidFill>
                  <a:schemeClr val="tx1"/>
                </a:solidFill>
                <a:latin typeface="Georgia" panose="02040502050405020303" pitchFamily="18" charset="0"/>
              </a:rPr>
              <a:t>ilmiah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cenderung</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tidak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tepat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karena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observasi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indrawi</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dilakukan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terhadap</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suatu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fenomena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tidak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akurat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bersifat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terbatas</a:t>
            </a:r>
            <a:endParaRPr lang="en-US" dirty="0" smtClean="0">
              <a:solidFill>
                <a:schemeClr val="tx1"/>
              </a:solidFill>
              <a:latin typeface="Georgia" panose="02040502050405020303" pitchFamily="18" charset="0"/>
            </a:endParaRPr>
          </a:p>
          <a:p>
            <a:pPr marL="682625" indent="-341313" algn="just">
              <a:buFont typeface="+mj-lt"/>
              <a:buAutoNum type="arabicPeriod"/>
            </a:pPr>
            <a:r>
              <a:rPr lang="en-US" dirty="0" smtClean="0">
                <a:solidFill>
                  <a:schemeClr val="tx1"/>
                </a:solidFill>
                <a:latin typeface="Georgia" panose="02040502050405020303" pitchFamily="18" charset="0"/>
              </a:rPr>
              <a:t>Proses </a:t>
            </a:r>
            <a:r>
              <a:rPr lang="en-US" dirty="0" err="1" smtClean="0">
                <a:solidFill>
                  <a:schemeClr val="tx1"/>
                </a:solidFill>
                <a:latin typeface="Georgia" panose="02040502050405020303" pitchFamily="18" charset="0"/>
              </a:rPr>
              <a:t>penalaran</a:t>
            </a:r>
            <a:r>
              <a:rPr lang="en-US" dirty="0" smtClean="0">
                <a:solidFill>
                  <a:schemeClr val="tx1"/>
                </a:solidFill>
                <a:latin typeface="Georgia" panose="02040502050405020303" pitchFamily="18" charset="0"/>
              </a:rPr>
              <a:t> non-</a:t>
            </a:r>
            <a:r>
              <a:rPr lang="en-US" dirty="0" err="1" smtClean="0">
                <a:solidFill>
                  <a:schemeClr val="tx1"/>
                </a:solidFill>
                <a:latin typeface="Georgia" panose="02040502050405020303" pitchFamily="18" charset="0"/>
              </a:rPr>
              <a:t>ilmiah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terhadap</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beragam</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fenomena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sosial</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kompleks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cenderung</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menghasilkan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generalisasi</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berlebihan</a:t>
            </a:r>
            <a:endParaRPr lang="en-US" dirty="0" smtClean="0">
              <a:solidFill>
                <a:schemeClr val="tx1"/>
              </a:solidFill>
              <a:latin typeface="Georgia" panose="02040502050405020303" pitchFamily="18" charset="0"/>
            </a:endParaRPr>
          </a:p>
          <a:p>
            <a:pPr marL="682625" indent="-341313" algn="just">
              <a:buFont typeface="+mj-lt"/>
              <a:buAutoNum type="arabicPeriod"/>
            </a:pPr>
            <a:r>
              <a:rPr lang="en-US" dirty="0" smtClean="0">
                <a:solidFill>
                  <a:schemeClr val="tx1"/>
                </a:solidFill>
                <a:latin typeface="Georgia" panose="02040502050405020303" pitchFamily="18" charset="0"/>
              </a:rPr>
              <a:t>Proses </a:t>
            </a:r>
            <a:r>
              <a:rPr lang="en-US" dirty="0" err="1" smtClean="0">
                <a:solidFill>
                  <a:schemeClr val="tx1"/>
                </a:solidFill>
                <a:latin typeface="Georgia" panose="02040502050405020303" pitchFamily="18" charset="0"/>
              </a:rPr>
              <a:t>penalaran</a:t>
            </a:r>
            <a:r>
              <a:rPr lang="en-US" dirty="0" smtClean="0">
                <a:solidFill>
                  <a:schemeClr val="tx1"/>
                </a:solidFill>
                <a:latin typeface="Georgia" panose="02040502050405020303" pitchFamily="18" charset="0"/>
              </a:rPr>
              <a:t> non-</a:t>
            </a:r>
            <a:r>
              <a:rPr lang="en-US" dirty="0" err="1" smtClean="0">
                <a:solidFill>
                  <a:schemeClr val="tx1"/>
                </a:solidFill>
                <a:latin typeface="Georgia" panose="02040502050405020303" pitchFamily="18" charset="0"/>
              </a:rPr>
              <a:t>ilmiah</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lebih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mementingkan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pengetahuan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dapat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merekayasa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terbentuknya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suatu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informasi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untuk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mempertahankan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pengetahuan</a:t>
            </a:r>
            <a:endParaRPr lang="en-US" dirty="0">
              <a:solidFill>
                <a:schemeClr val="tx1"/>
              </a:solidFill>
              <a:latin typeface="Georgia" panose="02040502050405020303" pitchFamily="18" charset="0"/>
            </a:endParaRPr>
          </a:p>
          <a:p>
            <a:pPr marL="682625" indent="-341313" algn="just">
              <a:buFont typeface="+mj-lt"/>
              <a:buAutoNum type="arabicPeriod"/>
            </a:pPr>
            <a:r>
              <a:rPr lang="en-US" dirty="0" err="1" smtClean="0">
                <a:solidFill>
                  <a:schemeClr val="tx1"/>
                </a:solidFill>
                <a:latin typeface="Georgia" panose="02040502050405020303" pitchFamily="18" charset="0"/>
              </a:rPr>
              <a:t>Faktor</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subyektif</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pelaku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penalaran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cenderung</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sulit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untuk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dihindari</a:t>
            </a:r>
            <a:endParaRPr lang="en-US" dirty="0" smtClean="0">
              <a:solidFill>
                <a:schemeClr val="tx1"/>
              </a:solidFill>
              <a:latin typeface="Georgia" panose="02040502050405020303" pitchFamily="18" charset="0"/>
            </a:endParaRPr>
          </a:p>
          <a:p>
            <a:pPr marL="682625" indent="-341313" algn="just">
              <a:buFont typeface="+mj-lt"/>
              <a:buAutoNum type="arabicPeriod"/>
            </a:pPr>
            <a:r>
              <a:rPr lang="en-US" dirty="0" smtClean="0">
                <a:solidFill>
                  <a:schemeClr val="tx1"/>
                </a:solidFill>
                <a:latin typeface="Georgia" panose="02040502050405020303" pitchFamily="18" charset="0"/>
              </a:rPr>
              <a:t>Proses </a:t>
            </a:r>
            <a:r>
              <a:rPr lang="en-US" dirty="0" err="1" smtClean="0">
                <a:solidFill>
                  <a:schemeClr val="tx1"/>
                </a:solidFill>
                <a:latin typeface="Georgia" panose="02040502050405020303" pitchFamily="18" charset="0"/>
              </a:rPr>
              <a:t>penalaran</a:t>
            </a:r>
            <a:r>
              <a:rPr lang="en-US" dirty="0" smtClean="0">
                <a:solidFill>
                  <a:schemeClr val="tx1"/>
                </a:solidFill>
                <a:latin typeface="Georgia" panose="02040502050405020303" pitchFamily="18" charset="0"/>
              </a:rPr>
              <a:t> non-</a:t>
            </a:r>
            <a:r>
              <a:rPr lang="en-US" dirty="0" err="1" smtClean="0">
                <a:solidFill>
                  <a:schemeClr val="tx1"/>
                </a:solidFill>
                <a:latin typeface="Georgia" panose="02040502050405020303" pitchFamily="18" charset="0"/>
              </a:rPr>
              <a:t>ilmiah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masih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menyediakan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ruang</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bagi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nuansa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mistik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untuk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terlibat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dalam</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upaya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pembentukan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pengetahuan</a:t>
            </a:r>
            <a:r>
              <a:rPr lang="en-US" dirty="0" smtClean="0">
                <a:solidFill>
                  <a:schemeClr val="tx1"/>
                </a:solidFill>
                <a:latin typeface="Georgia" panose="02040502050405020303" pitchFamily="18" charset="0"/>
              </a:rPr>
              <a:t>.</a:t>
            </a:r>
            <a:endParaRPr lang="en-US" dirty="0">
              <a:solidFill>
                <a:schemeClr val="tx1"/>
              </a:solidFill>
              <a:latin typeface="Georgia" panose="02040502050405020303" pitchFamily="18" charset="0"/>
            </a:endParaRPr>
          </a:p>
        </p:txBody>
      </p:sp>
    </p:spTree>
    <p:extLst>
      <p:ext uri="{BB962C8B-B14F-4D97-AF65-F5344CB8AC3E}">
        <p14:creationId xmlns:p14="http://schemas.microsoft.com/office/powerpoint/2010/main" val="15290650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87104"/>
            <a:ext cx="9872871" cy="5208896"/>
          </a:xfrm>
        </p:spPr>
        <p:txBody>
          <a:bodyPr/>
          <a:lstStyle/>
          <a:p>
            <a:pPr marL="341313" indent="-295275" algn="just">
              <a:buFont typeface="Wingdings" panose="05000000000000000000" pitchFamily="2" charset="2"/>
              <a:buChar char="Ø"/>
            </a:pPr>
            <a:r>
              <a:rPr lang="en-US" dirty="0" err="1" smtClean="0">
                <a:solidFill>
                  <a:schemeClr val="tx1"/>
                </a:solidFill>
                <a:latin typeface="Georgia" panose="02040502050405020303" pitchFamily="18" charset="0"/>
              </a:rPr>
              <a:t>Kelemahan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kelamahan</a:t>
            </a:r>
            <a:r>
              <a:rPr lang="en-US" dirty="0" smtClean="0">
                <a:solidFill>
                  <a:schemeClr val="tx1"/>
                </a:solidFill>
                <a:latin typeface="Georgia" panose="02040502050405020303" pitchFamily="18" charset="0"/>
              </a:rPr>
              <a:t> proses </a:t>
            </a:r>
            <a:r>
              <a:rPr lang="en-US" dirty="0" err="1" smtClean="0">
                <a:solidFill>
                  <a:schemeClr val="tx1"/>
                </a:solidFill>
                <a:latin typeface="Georgia" panose="02040502050405020303" pitchFamily="18" charset="0"/>
              </a:rPr>
              <a:t>penalaran</a:t>
            </a:r>
            <a:r>
              <a:rPr lang="en-US" dirty="0" smtClean="0">
                <a:solidFill>
                  <a:schemeClr val="tx1"/>
                </a:solidFill>
                <a:latin typeface="Georgia" panose="02040502050405020303" pitchFamily="18" charset="0"/>
              </a:rPr>
              <a:t> non-</a:t>
            </a:r>
            <a:r>
              <a:rPr lang="en-US" dirty="0" err="1" smtClean="0">
                <a:solidFill>
                  <a:schemeClr val="tx1"/>
                </a:solidFill>
                <a:latin typeface="Georgia" panose="02040502050405020303" pitchFamily="18" charset="0"/>
              </a:rPr>
              <a:t>ilmiah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tersebut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diatasi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oleh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metode</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ilmiah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dengan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membangun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prinsip</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bahwa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cara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ilmuwan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memperoleh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pengetahuan</a:t>
            </a:r>
            <a:r>
              <a:rPr lang="en-US" dirty="0" smtClean="0">
                <a:solidFill>
                  <a:schemeClr val="tx1"/>
                </a:solidFill>
                <a:latin typeface="Georgia" panose="02040502050405020303" pitchFamily="18" charset="0"/>
              </a:rPr>
              <a:t> (proses) </a:t>
            </a:r>
            <a:r>
              <a:rPr lang="en-US" dirty="0" err="1" smtClean="0">
                <a:solidFill>
                  <a:schemeClr val="tx1"/>
                </a:solidFill>
                <a:latin typeface="Georgia" panose="02040502050405020303" pitchFamily="18" charset="0"/>
              </a:rPr>
              <a:t>akan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menentukan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apa</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akan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diketahui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isi</a:t>
            </a:r>
            <a:r>
              <a:rPr lang="en-US" dirty="0" smtClean="0">
                <a:solidFill>
                  <a:schemeClr val="tx1"/>
                </a:solidFill>
                <a:latin typeface="Georgia" panose="02040502050405020303" pitchFamily="18" charset="0"/>
              </a:rPr>
              <a:t>).</a:t>
            </a:r>
          </a:p>
          <a:p>
            <a:pPr marL="341313" indent="-295275" algn="just">
              <a:buFont typeface="Wingdings" panose="05000000000000000000" pitchFamily="2" charset="2"/>
              <a:buChar char="Ø"/>
            </a:pPr>
            <a:r>
              <a:rPr lang="en-US" dirty="0" err="1" smtClean="0">
                <a:solidFill>
                  <a:schemeClr val="tx1"/>
                </a:solidFill>
                <a:latin typeface="Georgia" panose="02040502050405020303" pitchFamily="18" charset="0"/>
              </a:rPr>
              <a:t>Karena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itu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cara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memperoleh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pengetahuan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menjadi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informasi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penting</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harus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dapat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dikomunikasikan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kepada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komunitas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akademik</a:t>
            </a:r>
            <a:r>
              <a:rPr lang="en-US" dirty="0" smtClean="0">
                <a:solidFill>
                  <a:schemeClr val="tx1"/>
                </a:solidFill>
                <a:latin typeface="Georgia" panose="02040502050405020303" pitchFamily="18" charset="0"/>
              </a:rPr>
              <a:t>, agar </a:t>
            </a:r>
            <a:r>
              <a:rPr lang="en-US" dirty="0" err="1" smtClean="0">
                <a:solidFill>
                  <a:schemeClr val="tx1"/>
                </a:solidFill>
                <a:latin typeface="Georgia" panose="02040502050405020303" pitchFamily="18" charset="0"/>
              </a:rPr>
              <a:t>komunitas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tersebut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dapat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melakukan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replikasi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terhadap</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pengetahuan</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dihasilkan</a:t>
            </a:r>
            <a:r>
              <a:rPr lang="en-US" dirty="0" smtClean="0">
                <a:solidFill>
                  <a:schemeClr val="tx1"/>
                </a:solidFill>
                <a:latin typeface="Georgia" panose="02040502050405020303" pitchFamily="18" charset="0"/>
              </a:rPr>
              <a:t>.</a:t>
            </a:r>
          </a:p>
          <a:p>
            <a:pPr marL="341313" indent="-295275" algn="just">
              <a:buFont typeface="Wingdings" panose="05000000000000000000" pitchFamily="2" charset="2"/>
              <a:buChar char="Ø"/>
            </a:pPr>
            <a:r>
              <a:rPr lang="en-US" dirty="0" err="1" smtClean="0">
                <a:solidFill>
                  <a:schemeClr val="tx1"/>
                </a:solidFill>
                <a:latin typeface="Georgia" panose="02040502050405020303" pitchFamily="18" charset="0"/>
              </a:rPr>
              <a:t>Inilah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urgensi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metode</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penelitian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sebagai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sebuah</a:t>
            </a:r>
            <a:r>
              <a:rPr lang="en-US" dirty="0" smtClean="0">
                <a:solidFill>
                  <a:schemeClr val="tx1"/>
                </a:solidFill>
                <a:latin typeface="Georgia" panose="02040502050405020303" pitchFamily="18" charset="0"/>
              </a:rPr>
              <a:t> proses </a:t>
            </a:r>
            <a:r>
              <a:rPr lang="en-US" dirty="0" err="1" smtClean="0">
                <a:solidFill>
                  <a:schemeClr val="tx1"/>
                </a:solidFill>
                <a:latin typeface="Georgia" panose="02040502050405020303" pitchFamily="18" charset="0"/>
              </a:rPr>
              <a:t>penalaran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ilmiah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untuk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memproduksi</a:t>
            </a:r>
            <a:r>
              <a:rPr lang="en-US" dirty="0" smtClean="0">
                <a:solidFill>
                  <a:schemeClr val="tx1"/>
                </a:solidFill>
                <a:latin typeface="Georgia" panose="02040502050405020303" pitchFamily="18" charset="0"/>
              </a:rPr>
              <a:t>/</a:t>
            </a:r>
            <a:r>
              <a:rPr lang="en-US" dirty="0" err="1" smtClean="0">
                <a:solidFill>
                  <a:schemeClr val="tx1"/>
                </a:solidFill>
                <a:latin typeface="Georgia" panose="02040502050405020303" pitchFamily="18" charset="0"/>
              </a:rPr>
              <a:t>menghasilkan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ilmu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pengetahuan</a:t>
            </a:r>
            <a:r>
              <a:rPr lang="en-US" dirty="0" smtClean="0">
                <a:solidFill>
                  <a:schemeClr val="tx1"/>
                </a:solidFill>
                <a:latin typeface="Georgia" panose="02040502050405020303" pitchFamily="18" charset="0"/>
              </a:rPr>
              <a:t>.</a:t>
            </a:r>
          </a:p>
          <a:p>
            <a:pPr marL="341313" indent="-295275" algn="just">
              <a:buFont typeface="Wingdings" panose="05000000000000000000" pitchFamily="2" charset="2"/>
              <a:buChar char="Ø"/>
            </a:pPr>
            <a:r>
              <a:rPr lang="en-US" dirty="0" err="1" smtClean="0">
                <a:solidFill>
                  <a:schemeClr val="tx1"/>
                </a:solidFill>
                <a:latin typeface="Georgia" panose="02040502050405020303" pitchFamily="18" charset="0"/>
              </a:rPr>
              <a:t>Penelitian</a:t>
            </a:r>
            <a:r>
              <a:rPr lang="en-US" dirty="0" smtClean="0">
                <a:solidFill>
                  <a:schemeClr val="tx1"/>
                </a:solidFill>
                <a:latin typeface="Georgia" panose="02040502050405020303" pitchFamily="18" charset="0"/>
              </a:rPr>
              <a:t> = research = re- search, proses </a:t>
            </a:r>
            <a:r>
              <a:rPr lang="en-US" dirty="0" err="1" smtClean="0">
                <a:solidFill>
                  <a:schemeClr val="tx1"/>
                </a:solidFill>
                <a:latin typeface="Georgia" panose="02040502050405020303" pitchFamily="18" charset="0"/>
              </a:rPr>
              <a:t>mencari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kebenaran</a:t>
            </a:r>
            <a:r>
              <a:rPr lang="en-US" dirty="0" smtClean="0">
                <a:solidFill>
                  <a:schemeClr val="tx1"/>
                </a:solidFill>
                <a:latin typeface="Georgia" panose="02040502050405020303" pitchFamily="18" charset="0"/>
              </a:rPr>
              <a:t>/</a:t>
            </a:r>
            <a:r>
              <a:rPr lang="en-US" dirty="0" err="1" smtClean="0">
                <a:solidFill>
                  <a:schemeClr val="tx1"/>
                </a:solidFill>
                <a:latin typeface="Georgia" panose="02040502050405020303" pitchFamily="18" charset="0"/>
              </a:rPr>
              <a:t>pengetahuan</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dilakukan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secara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berulang-ulang</a:t>
            </a:r>
            <a:r>
              <a:rPr lang="en-US" dirty="0" smtClean="0">
                <a:solidFill>
                  <a:schemeClr val="tx1"/>
                </a:solidFill>
                <a:latin typeface="Georgia" panose="02040502050405020303" pitchFamily="18" charset="0"/>
              </a:rPr>
              <a:t>/</a:t>
            </a:r>
            <a:r>
              <a:rPr lang="en-US" dirty="0" err="1" smtClean="0">
                <a:solidFill>
                  <a:schemeClr val="tx1"/>
                </a:solidFill>
                <a:latin typeface="Georgia" panose="02040502050405020303" pitchFamily="18" charset="0"/>
              </a:rPr>
              <a:t>terus-menerus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untuk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memproduksi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pengetahuan</a:t>
            </a:r>
            <a:r>
              <a:rPr lang="en-US" dirty="0" smtClean="0">
                <a:solidFill>
                  <a:schemeClr val="tx1"/>
                </a:solidFill>
                <a:latin typeface="Georgia" panose="02040502050405020303" pitchFamily="18" charset="0"/>
              </a:rPr>
              <a:t>.</a:t>
            </a:r>
            <a:endParaRPr lang="en-US" dirty="0">
              <a:solidFill>
                <a:schemeClr val="tx1"/>
              </a:solidFill>
              <a:latin typeface="Georgia" panose="02040502050405020303" pitchFamily="18" charset="0"/>
            </a:endParaRPr>
          </a:p>
        </p:txBody>
      </p:sp>
    </p:spTree>
    <p:extLst>
      <p:ext uri="{BB962C8B-B14F-4D97-AF65-F5344CB8AC3E}">
        <p14:creationId xmlns:p14="http://schemas.microsoft.com/office/powerpoint/2010/main" val="986104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0C1AA-BE40-4395-ACE6-486814AE5B02}"/>
              </a:ext>
            </a:extLst>
          </p:cNvPr>
          <p:cNvSpPr>
            <a:spLocks noGrp="1"/>
          </p:cNvSpPr>
          <p:nvPr>
            <p:ph type="title"/>
          </p:nvPr>
        </p:nvSpPr>
        <p:spPr>
          <a:xfrm>
            <a:off x="1143000" y="505956"/>
            <a:ext cx="9875520" cy="887895"/>
          </a:xfrm>
        </p:spPr>
        <p:txBody>
          <a:bodyPr>
            <a:normAutofit/>
          </a:bodyPr>
          <a:lstStyle/>
          <a:p>
            <a:pPr algn="ctr">
              <a:lnSpc>
                <a:spcPct val="100000"/>
              </a:lnSpc>
            </a:pPr>
            <a:r>
              <a:rPr lang="en-US" sz="2800" b="1" dirty="0" err="1" smtClean="0">
                <a:solidFill>
                  <a:schemeClr val="tx1"/>
                </a:solidFill>
                <a:latin typeface="Georgia" panose="02040502050405020303" pitchFamily="18" charset="0"/>
              </a:rPr>
              <a:t>Pengertian</a:t>
            </a:r>
            <a:r>
              <a:rPr lang="en-US" sz="2800" b="1" dirty="0" smtClean="0">
                <a:solidFill>
                  <a:schemeClr val="tx1"/>
                </a:solidFill>
                <a:latin typeface="Georgia" panose="02040502050405020303" pitchFamily="18" charset="0"/>
              </a:rPr>
              <a:t> </a:t>
            </a:r>
            <a:r>
              <a:rPr lang="en-US" sz="2800" b="1" dirty="0" err="1" smtClean="0">
                <a:solidFill>
                  <a:schemeClr val="tx1"/>
                </a:solidFill>
                <a:latin typeface="Georgia" panose="02040502050405020303" pitchFamily="18" charset="0"/>
              </a:rPr>
              <a:t>Penelitian</a:t>
            </a:r>
            <a:r>
              <a:rPr lang="en-US" sz="2800" b="1" dirty="0" smtClean="0">
                <a:solidFill>
                  <a:schemeClr val="tx1"/>
                </a:solidFill>
                <a:latin typeface="Georgia" panose="02040502050405020303" pitchFamily="18" charset="0"/>
              </a:rPr>
              <a:t> </a:t>
            </a:r>
            <a:r>
              <a:rPr lang="en-US" sz="2800" b="1" dirty="0" err="1" smtClean="0">
                <a:solidFill>
                  <a:schemeClr val="tx1"/>
                </a:solidFill>
                <a:latin typeface="Georgia" panose="02040502050405020303" pitchFamily="18" charset="0"/>
              </a:rPr>
              <a:t>Kualitatif</a:t>
            </a:r>
            <a:endParaRPr lang="en-ID" sz="2800" dirty="0">
              <a:solidFill>
                <a:schemeClr val="tx1"/>
              </a:solidFill>
              <a:latin typeface="Georgia" panose="02040502050405020303" pitchFamily="18" charset="0"/>
            </a:endParaRPr>
          </a:p>
        </p:txBody>
      </p:sp>
      <p:sp>
        <p:nvSpPr>
          <p:cNvPr id="3" name="Content Placeholder 2">
            <a:extLst>
              <a:ext uri="{FF2B5EF4-FFF2-40B4-BE49-F238E27FC236}">
                <a16:creationId xmlns:a16="http://schemas.microsoft.com/office/drawing/2014/main" id="{C584E9A9-235F-4FEB-A801-25E7B2FB0BB1}"/>
              </a:ext>
            </a:extLst>
          </p:cNvPr>
          <p:cNvSpPr>
            <a:spLocks noGrp="1"/>
          </p:cNvSpPr>
          <p:nvPr>
            <p:ph idx="1"/>
          </p:nvPr>
        </p:nvSpPr>
        <p:spPr>
          <a:xfrm>
            <a:off x="962850" y="1393851"/>
            <a:ext cx="10235820" cy="4897767"/>
          </a:xfrm>
        </p:spPr>
        <p:txBody>
          <a:bodyPr>
            <a:normAutofit fontScale="92500"/>
          </a:bodyPr>
          <a:lstStyle/>
          <a:p>
            <a:pPr marL="46038" indent="0" algn="just">
              <a:lnSpc>
                <a:spcPct val="100000"/>
              </a:lnSpc>
              <a:spcBef>
                <a:spcPts val="0"/>
              </a:spcBef>
              <a:spcAft>
                <a:spcPts val="600"/>
              </a:spcAft>
              <a:buNone/>
            </a:pPr>
            <a:r>
              <a:rPr lang="en-ID" dirty="0" err="1" smtClean="0">
                <a:solidFill>
                  <a:schemeClr val="tx1"/>
                </a:solidFill>
                <a:latin typeface="Georgia" panose="02040502050405020303" pitchFamily="18" charset="0"/>
              </a:rPr>
              <a:t>Penelitian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kualitatif</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memunculkan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berbagai</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makna</a:t>
            </a:r>
            <a:r>
              <a:rPr lang="en-ID" dirty="0" smtClean="0">
                <a:solidFill>
                  <a:schemeClr val="tx1"/>
                </a:solidFill>
                <a:latin typeface="Georgia" panose="02040502050405020303" pitchFamily="18" charset="0"/>
              </a:rPr>
              <a:t> yang </a:t>
            </a:r>
            <a:r>
              <a:rPr lang="en-ID" dirty="0" err="1" smtClean="0">
                <a:solidFill>
                  <a:schemeClr val="tx1"/>
                </a:solidFill>
                <a:latin typeface="Georgia" panose="02040502050405020303" pitchFamily="18" charset="0"/>
              </a:rPr>
              <a:t>beragam</a:t>
            </a:r>
            <a:r>
              <a:rPr lang="en-ID" dirty="0" smtClean="0">
                <a:solidFill>
                  <a:schemeClr val="tx1"/>
                </a:solidFill>
                <a:latin typeface="Georgia" panose="02040502050405020303" pitchFamily="18" charset="0"/>
              </a:rPr>
              <a:t>:</a:t>
            </a:r>
          </a:p>
          <a:p>
            <a:pPr marL="341313" indent="-295275" algn="just">
              <a:lnSpc>
                <a:spcPct val="100000"/>
              </a:lnSpc>
              <a:spcBef>
                <a:spcPts val="0"/>
              </a:spcBef>
              <a:spcAft>
                <a:spcPts val="600"/>
              </a:spcAft>
              <a:buFont typeface="Wingdings" panose="05000000000000000000" pitchFamily="2" charset="2"/>
              <a:buChar char="Ø"/>
            </a:pPr>
            <a:r>
              <a:rPr lang="en-ID" dirty="0" err="1" smtClean="0">
                <a:solidFill>
                  <a:schemeClr val="tx1"/>
                </a:solidFill>
                <a:latin typeface="Georgia" panose="02040502050405020303" pitchFamily="18" charset="0"/>
              </a:rPr>
              <a:t>Penelitian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kualitatif</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adalah</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sebuah</a:t>
            </a:r>
            <a:r>
              <a:rPr lang="en-ID" dirty="0" smtClean="0">
                <a:solidFill>
                  <a:schemeClr val="tx1"/>
                </a:solidFill>
                <a:latin typeface="Georgia" panose="02040502050405020303" pitchFamily="18" charset="0"/>
              </a:rPr>
              <a:t> proses </a:t>
            </a:r>
            <a:r>
              <a:rPr lang="en-ID" dirty="0" err="1" smtClean="0">
                <a:solidFill>
                  <a:schemeClr val="tx1"/>
                </a:solidFill>
                <a:latin typeface="Georgia" panose="02040502050405020303" pitchFamily="18" charset="0"/>
              </a:rPr>
              <a:t>penyelidikan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untuk</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memahami</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masalah</a:t>
            </a:r>
            <a:r>
              <a:rPr lang="en-ID" dirty="0" smtClean="0">
                <a:solidFill>
                  <a:schemeClr val="tx1"/>
                </a:solidFill>
                <a:latin typeface="Georgia" panose="02040502050405020303" pitchFamily="18" charset="0"/>
              </a:rPr>
              <a:t> social </a:t>
            </a:r>
            <a:r>
              <a:rPr lang="en-ID" dirty="0" err="1" smtClean="0">
                <a:solidFill>
                  <a:schemeClr val="tx1"/>
                </a:solidFill>
                <a:latin typeface="Georgia" panose="02040502050405020303" pitchFamily="18" charset="0"/>
              </a:rPr>
              <a:t>atau</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masalah</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manusia</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berdasarkan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pada</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penciptaan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gambaran</a:t>
            </a:r>
            <a:r>
              <a:rPr lang="en-ID" dirty="0" smtClean="0">
                <a:solidFill>
                  <a:schemeClr val="tx1"/>
                </a:solidFill>
                <a:latin typeface="Georgia" panose="02040502050405020303" pitchFamily="18" charset="0"/>
              </a:rPr>
              <a:t> yang holistic, </a:t>
            </a:r>
            <a:r>
              <a:rPr lang="en-ID" dirty="0" err="1" smtClean="0">
                <a:solidFill>
                  <a:schemeClr val="tx1"/>
                </a:solidFill>
                <a:latin typeface="Georgia" panose="02040502050405020303" pitchFamily="18" charset="0"/>
              </a:rPr>
              <a:t>lengkap</a:t>
            </a:r>
            <a:r>
              <a:rPr lang="en-ID" dirty="0" smtClean="0">
                <a:solidFill>
                  <a:schemeClr val="tx1"/>
                </a:solidFill>
                <a:latin typeface="Georgia" panose="02040502050405020303" pitchFamily="18" charset="0"/>
              </a:rPr>
              <a:t>, yang </a:t>
            </a:r>
            <a:r>
              <a:rPr lang="en-ID" dirty="0" err="1" smtClean="0">
                <a:solidFill>
                  <a:schemeClr val="tx1"/>
                </a:solidFill>
                <a:latin typeface="Georgia" panose="02040502050405020303" pitchFamily="18" charset="0"/>
              </a:rPr>
              <a:t>dibentuk</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dengan</a:t>
            </a:r>
            <a:r>
              <a:rPr lang="en-ID" dirty="0" smtClean="0">
                <a:solidFill>
                  <a:schemeClr val="tx1"/>
                </a:solidFill>
                <a:latin typeface="Georgia" panose="02040502050405020303" pitchFamily="18" charset="0"/>
              </a:rPr>
              <a:t> kata-kata, </a:t>
            </a:r>
            <a:r>
              <a:rPr lang="en-ID" dirty="0" err="1" smtClean="0">
                <a:solidFill>
                  <a:schemeClr val="tx1"/>
                </a:solidFill>
                <a:latin typeface="Georgia" panose="02040502050405020303" pitchFamily="18" charset="0"/>
              </a:rPr>
              <a:t>melaporkan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pandangan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informan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secara</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terperinci</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dan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disusun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dalam</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sebuah</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latar</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alamiah</a:t>
            </a:r>
            <a:r>
              <a:rPr lang="en-ID" dirty="0">
                <a:solidFill>
                  <a:schemeClr val="tx1"/>
                </a:solidFill>
                <a:latin typeface="Georgia" panose="02040502050405020303" pitchFamily="18" charset="0"/>
              </a:rPr>
              <a:t>. </a:t>
            </a:r>
            <a:endParaRPr lang="en-ID" dirty="0" smtClean="0">
              <a:solidFill>
                <a:schemeClr val="tx1"/>
              </a:solidFill>
              <a:latin typeface="Georgia" panose="02040502050405020303" pitchFamily="18" charset="0"/>
            </a:endParaRPr>
          </a:p>
          <a:p>
            <a:pPr marL="341313" indent="-295275" algn="just">
              <a:lnSpc>
                <a:spcPct val="100000"/>
              </a:lnSpc>
              <a:spcBef>
                <a:spcPts val="0"/>
              </a:spcBef>
              <a:spcAft>
                <a:spcPts val="600"/>
              </a:spcAft>
              <a:buFont typeface="Wingdings" panose="05000000000000000000" pitchFamily="2" charset="2"/>
              <a:buChar char="Ø"/>
            </a:pPr>
            <a:r>
              <a:rPr lang="en-ID" dirty="0" err="1" smtClean="0">
                <a:solidFill>
                  <a:schemeClr val="tx1"/>
                </a:solidFill>
                <a:latin typeface="Georgia" panose="02040502050405020303" pitchFamily="18" charset="0"/>
              </a:rPr>
              <a:t>Pengertian</a:t>
            </a:r>
            <a:r>
              <a:rPr lang="en-ID" dirty="0" smtClean="0">
                <a:solidFill>
                  <a:schemeClr val="tx1"/>
                </a:solidFill>
                <a:latin typeface="Georgia" panose="02040502050405020303" pitchFamily="18" charset="0"/>
              </a:rPr>
              <a:t> </a:t>
            </a:r>
            <a:r>
              <a:rPr lang="en-ID" dirty="0" err="1">
                <a:solidFill>
                  <a:schemeClr val="tx1"/>
                </a:solidFill>
                <a:latin typeface="Georgia" panose="02040502050405020303" pitchFamily="18" charset="0"/>
              </a:rPr>
              <a:t>umum</a:t>
            </a:r>
            <a:r>
              <a:rPr lang="en-ID" dirty="0">
                <a:solidFill>
                  <a:schemeClr val="tx1"/>
                </a:solidFill>
                <a:latin typeface="Georgia" panose="02040502050405020303" pitchFamily="18" charset="0"/>
              </a:rPr>
              <a:t> </a:t>
            </a:r>
            <a:r>
              <a:rPr lang="en-ID" dirty="0" err="1">
                <a:solidFill>
                  <a:schemeClr val="tx1"/>
                </a:solidFill>
                <a:latin typeface="Georgia" panose="02040502050405020303" pitchFamily="18" charset="0"/>
              </a:rPr>
              <a:t>penelitian</a:t>
            </a:r>
            <a:r>
              <a:rPr lang="en-ID" dirty="0">
                <a:solidFill>
                  <a:schemeClr val="tx1"/>
                </a:solidFill>
                <a:latin typeface="Georgia" panose="02040502050405020303" pitchFamily="18" charset="0"/>
              </a:rPr>
              <a:t> </a:t>
            </a:r>
            <a:r>
              <a:rPr lang="en-ID" dirty="0" err="1">
                <a:solidFill>
                  <a:schemeClr val="tx1"/>
                </a:solidFill>
                <a:latin typeface="Georgia" panose="02040502050405020303" pitchFamily="18" charset="0"/>
              </a:rPr>
              <a:t>kualitatif</a:t>
            </a:r>
            <a:r>
              <a:rPr lang="en-ID" dirty="0">
                <a:solidFill>
                  <a:schemeClr val="tx1"/>
                </a:solidFill>
                <a:latin typeface="Georgia" panose="02040502050405020303" pitchFamily="18" charset="0"/>
              </a:rPr>
              <a:t> </a:t>
            </a:r>
            <a:r>
              <a:rPr lang="en-ID" dirty="0" err="1">
                <a:solidFill>
                  <a:schemeClr val="tx1"/>
                </a:solidFill>
                <a:latin typeface="Georgia" panose="02040502050405020303" pitchFamily="18" charset="0"/>
              </a:rPr>
              <a:t>adalah</a:t>
            </a:r>
            <a:r>
              <a:rPr lang="en-ID" dirty="0">
                <a:solidFill>
                  <a:schemeClr val="tx1"/>
                </a:solidFill>
                <a:latin typeface="Georgia" panose="02040502050405020303" pitchFamily="18" charset="0"/>
              </a:rPr>
              <a:t> focus </a:t>
            </a:r>
            <a:r>
              <a:rPr lang="en-ID" dirty="0" err="1">
                <a:solidFill>
                  <a:schemeClr val="tx1"/>
                </a:solidFill>
                <a:latin typeface="Georgia" panose="02040502050405020303" pitchFamily="18" charset="0"/>
              </a:rPr>
              <a:t>perhatian</a:t>
            </a:r>
            <a:r>
              <a:rPr lang="en-ID" dirty="0">
                <a:solidFill>
                  <a:schemeClr val="tx1"/>
                </a:solidFill>
                <a:latin typeface="Georgia" panose="02040502050405020303" pitchFamily="18" charset="0"/>
              </a:rPr>
              <a:t> </a:t>
            </a:r>
            <a:r>
              <a:rPr lang="en-ID" dirty="0" err="1">
                <a:solidFill>
                  <a:schemeClr val="tx1"/>
                </a:solidFill>
                <a:latin typeface="Georgia" panose="02040502050405020303" pitchFamily="18" charset="0"/>
              </a:rPr>
              <a:t>dengan</a:t>
            </a:r>
            <a:r>
              <a:rPr lang="en-ID" dirty="0">
                <a:solidFill>
                  <a:schemeClr val="tx1"/>
                </a:solidFill>
                <a:latin typeface="Georgia" panose="02040502050405020303" pitchFamily="18" charset="0"/>
              </a:rPr>
              <a:t> </a:t>
            </a:r>
            <a:r>
              <a:rPr lang="en-ID" dirty="0" err="1">
                <a:solidFill>
                  <a:schemeClr val="tx1"/>
                </a:solidFill>
                <a:latin typeface="Georgia" panose="02040502050405020303" pitchFamily="18" charset="0"/>
              </a:rPr>
              <a:t>beragam</a:t>
            </a:r>
            <a:r>
              <a:rPr lang="en-ID" dirty="0">
                <a:solidFill>
                  <a:schemeClr val="tx1"/>
                </a:solidFill>
                <a:latin typeface="Georgia" panose="02040502050405020303" pitchFamily="18" charset="0"/>
              </a:rPr>
              <a:t> </a:t>
            </a:r>
            <a:r>
              <a:rPr lang="en-ID" dirty="0" err="1">
                <a:solidFill>
                  <a:schemeClr val="tx1"/>
                </a:solidFill>
                <a:latin typeface="Georgia" panose="02040502050405020303" pitchFamily="18" charset="0"/>
              </a:rPr>
              <a:t>metode</a:t>
            </a:r>
            <a:r>
              <a:rPr lang="en-ID" dirty="0">
                <a:solidFill>
                  <a:schemeClr val="tx1"/>
                </a:solidFill>
                <a:latin typeface="Georgia" panose="02040502050405020303" pitchFamily="18" charset="0"/>
              </a:rPr>
              <a:t>, yang </a:t>
            </a:r>
            <a:r>
              <a:rPr lang="en-ID" dirty="0" err="1">
                <a:solidFill>
                  <a:schemeClr val="tx1"/>
                </a:solidFill>
                <a:latin typeface="Georgia" panose="02040502050405020303" pitchFamily="18" charset="0"/>
              </a:rPr>
              <a:t>mencakup</a:t>
            </a:r>
            <a:r>
              <a:rPr lang="en-ID" dirty="0">
                <a:solidFill>
                  <a:schemeClr val="tx1"/>
                </a:solidFill>
                <a:latin typeface="Georgia" panose="02040502050405020303" pitchFamily="18" charset="0"/>
              </a:rPr>
              <a:t> </a:t>
            </a:r>
            <a:r>
              <a:rPr lang="en-ID" dirty="0" err="1">
                <a:solidFill>
                  <a:schemeClr val="tx1"/>
                </a:solidFill>
                <a:latin typeface="Georgia" panose="02040502050405020303" pitchFamily="18" charset="0"/>
              </a:rPr>
              <a:t>pendekatan</a:t>
            </a:r>
            <a:r>
              <a:rPr lang="en-ID" dirty="0">
                <a:solidFill>
                  <a:schemeClr val="tx1"/>
                </a:solidFill>
                <a:latin typeface="Georgia" panose="02040502050405020303" pitchFamily="18" charset="0"/>
              </a:rPr>
              <a:t> </a:t>
            </a:r>
            <a:r>
              <a:rPr lang="en-ID" dirty="0" err="1">
                <a:solidFill>
                  <a:schemeClr val="tx1"/>
                </a:solidFill>
                <a:latin typeface="Georgia" panose="02040502050405020303" pitchFamily="18" charset="0"/>
              </a:rPr>
              <a:t>interpretif</a:t>
            </a:r>
            <a:r>
              <a:rPr lang="en-ID" dirty="0">
                <a:solidFill>
                  <a:schemeClr val="tx1"/>
                </a:solidFill>
                <a:latin typeface="Georgia" panose="02040502050405020303" pitchFamily="18" charset="0"/>
              </a:rPr>
              <a:t> </a:t>
            </a:r>
            <a:r>
              <a:rPr lang="en-ID" dirty="0" err="1">
                <a:solidFill>
                  <a:schemeClr val="tx1"/>
                </a:solidFill>
                <a:latin typeface="Georgia" panose="02040502050405020303" pitchFamily="18" charset="0"/>
              </a:rPr>
              <a:t>dan</a:t>
            </a:r>
            <a:r>
              <a:rPr lang="en-ID" dirty="0">
                <a:solidFill>
                  <a:schemeClr val="tx1"/>
                </a:solidFill>
                <a:latin typeface="Georgia" panose="02040502050405020303" pitchFamily="18" charset="0"/>
              </a:rPr>
              <a:t> naturalistic </a:t>
            </a:r>
            <a:r>
              <a:rPr lang="en-ID" dirty="0" err="1">
                <a:solidFill>
                  <a:schemeClr val="tx1"/>
                </a:solidFill>
                <a:latin typeface="Georgia" panose="02040502050405020303" pitchFamily="18" charset="0"/>
              </a:rPr>
              <a:t>terhadap</a:t>
            </a:r>
            <a:r>
              <a:rPr lang="en-ID" dirty="0">
                <a:solidFill>
                  <a:schemeClr val="tx1"/>
                </a:solidFill>
                <a:latin typeface="Georgia" panose="02040502050405020303" pitchFamily="18" charset="0"/>
              </a:rPr>
              <a:t> </a:t>
            </a:r>
            <a:r>
              <a:rPr lang="en-ID" dirty="0" err="1">
                <a:solidFill>
                  <a:schemeClr val="tx1"/>
                </a:solidFill>
                <a:latin typeface="Georgia" panose="02040502050405020303" pitchFamily="18" charset="0"/>
              </a:rPr>
              <a:t>subyek</a:t>
            </a:r>
            <a:r>
              <a:rPr lang="en-ID" dirty="0">
                <a:solidFill>
                  <a:schemeClr val="tx1"/>
                </a:solidFill>
                <a:latin typeface="Georgia" panose="02040502050405020303" pitchFamily="18" charset="0"/>
              </a:rPr>
              <a:t> </a:t>
            </a:r>
            <a:r>
              <a:rPr lang="en-ID" dirty="0" err="1">
                <a:solidFill>
                  <a:schemeClr val="tx1"/>
                </a:solidFill>
                <a:latin typeface="Georgia" panose="02040502050405020303" pitchFamily="18" charset="0"/>
              </a:rPr>
              <a:t>kajiannya</a:t>
            </a:r>
            <a:r>
              <a:rPr lang="en-ID" dirty="0" smtClean="0">
                <a:solidFill>
                  <a:schemeClr val="tx1"/>
                </a:solidFill>
                <a:latin typeface="Georgia" panose="02040502050405020303" pitchFamily="18" charset="0"/>
              </a:rPr>
              <a:t>.</a:t>
            </a:r>
          </a:p>
          <a:p>
            <a:pPr marL="341313" indent="-295275" algn="just">
              <a:lnSpc>
                <a:spcPct val="100000"/>
              </a:lnSpc>
              <a:spcBef>
                <a:spcPts val="0"/>
              </a:spcBef>
              <a:spcAft>
                <a:spcPts val="600"/>
              </a:spcAft>
              <a:buFont typeface="Wingdings" panose="05000000000000000000" pitchFamily="2" charset="2"/>
              <a:buChar char="Ø"/>
            </a:pPr>
            <a:r>
              <a:rPr lang="en-ID" dirty="0" err="1" smtClean="0">
                <a:solidFill>
                  <a:schemeClr val="tx1"/>
                </a:solidFill>
                <a:latin typeface="Georgia" panose="02040502050405020303" pitchFamily="18" charset="0"/>
              </a:rPr>
              <a:t>Penggunaan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metode</a:t>
            </a:r>
            <a:r>
              <a:rPr lang="en-ID" dirty="0" smtClean="0">
                <a:solidFill>
                  <a:schemeClr val="tx1"/>
                </a:solidFill>
                <a:latin typeface="Georgia" panose="02040502050405020303" pitchFamily="18" charset="0"/>
              </a:rPr>
              <a:t> yang </a:t>
            </a:r>
            <a:r>
              <a:rPr lang="en-ID" dirty="0" err="1" smtClean="0">
                <a:solidFill>
                  <a:schemeClr val="tx1"/>
                </a:solidFill>
                <a:latin typeface="Georgia" panose="02040502050405020303" pitchFamily="18" charset="0"/>
              </a:rPr>
              <a:t>beragam</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atau</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traingulasi</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mencerminkan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upaya</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untuk</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memperoleh</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pemahaman</a:t>
            </a:r>
            <a:r>
              <a:rPr lang="en-ID" dirty="0" smtClean="0">
                <a:solidFill>
                  <a:schemeClr val="tx1"/>
                </a:solidFill>
                <a:latin typeface="Georgia" panose="02040502050405020303" pitchFamily="18" charset="0"/>
              </a:rPr>
              <a:t> yang </a:t>
            </a:r>
            <a:r>
              <a:rPr lang="en-ID" dirty="0" err="1" smtClean="0">
                <a:solidFill>
                  <a:schemeClr val="tx1"/>
                </a:solidFill>
                <a:latin typeface="Georgia" panose="02040502050405020303" pitchFamily="18" charset="0"/>
              </a:rPr>
              <a:t>mendalam</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mengenai</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suatu</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fenomena</a:t>
            </a:r>
            <a:r>
              <a:rPr lang="en-ID" dirty="0" smtClean="0">
                <a:solidFill>
                  <a:schemeClr val="tx1"/>
                </a:solidFill>
                <a:latin typeface="Georgia" panose="02040502050405020303" pitchFamily="18" charset="0"/>
              </a:rPr>
              <a:t> yang </a:t>
            </a:r>
            <a:r>
              <a:rPr lang="en-ID" dirty="0" err="1" smtClean="0">
                <a:solidFill>
                  <a:schemeClr val="tx1"/>
                </a:solidFill>
                <a:latin typeface="Georgia" panose="02040502050405020303" pitchFamily="18" charset="0"/>
              </a:rPr>
              <a:t>sedang</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dikaji</a:t>
            </a:r>
            <a:r>
              <a:rPr lang="en-ID" dirty="0" smtClean="0">
                <a:solidFill>
                  <a:schemeClr val="tx1"/>
                </a:solidFill>
                <a:latin typeface="Georgia" panose="02040502050405020303" pitchFamily="18" charset="0"/>
              </a:rPr>
              <a:t>. </a:t>
            </a:r>
          </a:p>
          <a:p>
            <a:pPr marL="341313" indent="-295275" algn="just">
              <a:lnSpc>
                <a:spcPct val="100000"/>
              </a:lnSpc>
              <a:spcBef>
                <a:spcPts val="0"/>
              </a:spcBef>
              <a:spcAft>
                <a:spcPts val="600"/>
              </a:spcAft>
              <a:buFont typeface="Wingdings" panose="05000000000000000000" pitchFamily="2" charset="2"/>
              <a:buChar char="Ø"/>
            </a:pPr>
            <a:r>
              <a:rPr lang="en-ID" dirty="0" err="1" smtClean="0">
                <a:solidFill>
                  <a:schemeClr val="tx1"/>
                </a:solidFill>
                <a:latin typeface="Georgia" panose="02040502050405020303" pitchFamily="18" charset="0"/>
              </a:rPr>
              <a:t>Dengan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demikian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gabungan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beragam</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metode</a:t>
            </a:r>
            <a:r>
              <a:rPr lang="en-ID" dirty="0" smtClean="0">
                <a:solidFill>
                  <a:schemeClr val="tx1"/>
                </a:solidFill>
                <a:latin typeface="Georgia" panose="02040502050405020303" pitchFamily="18" charset="0"/>
              </a:rPr>
              <a:t>, data-data </a:t>
            </a:r>
            <a:r>
              <a:rPr lang="en-ID" dirty="0" err="1" smtClean="0">
                <a:solidFill>
                  <a:schemeClr val="tx1"/>
                </a:solidFill>
                <a:latin typeface="Georgia" panose="02040502050405020303" pitchFamily="18" charset="0"/>
              </a:rPr>
              <a:t>empiris</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sudut</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pandang</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peneliti</a:t>
            </a:r>
            <a:r>
              <a:rPr lang="en-ID" dirty="0" smtClean="0">
                <a:solidFill>
                  <a:schemeClr val="tx1"/>
                </a:solidFill>
                <a:latin typeface="Georgia" panose="02040502050405020303" pitchFamily="18" charset="0"/>
              </a:rPr>
              <a:t>/</a:t>
            </a:r>
            <a:r>
              <a:rPr lang="en-ID" dirty="0" err="1" smtClean="0">
                <a:solidFill>
                  <a:schemeClr val="tx1"/>
                </a:solidFill>
                <a:latin typeface="Georgia" panose="02040502050405020303" pitchFamily="18" charset="0"/>
              </a:rPr>
              <a:t>pengamat</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dalam</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suatu</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kajian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tunggal</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dipahami</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sebagai</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strategi</a:t>
            </a:r>
            <a:r>
              <a:rPr lang="en-ID" dirty="0" smtClean="0">
                <a:solidFill>
                  <a:schemeClr val="tx1"/>
                </a:solidFill>
                <a:latin typeface="Georgia" panose="02040502050405020303" pitchFamily="18" charset="0"/>
              </a:rPr>
              <a:t> yang </a:t>
            </a:r>
            <a:r>
              <a:rPr lang="en-ID" dirty="0" err="1" smtClean="0">
                <a:solidFill>
                  <a:schemeClr val="tx1"/>
                </a:solidFill>
                <a:latin typeface="Georgia" panose="02040502050405020303" pitchFamily="18" charset="0"/>
              </a:rPr>
              <a:t>menambahkan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keketatan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keluasan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dan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kedalaman</a:t>
            </a:r>
            <a:r>
              <a:rPr lang="en-ID" dirty="0" smtClean="0">
                <a:solidFill>
                  <a:schemeClr val="tx1"/>
                </a:solidFill>
                <a:latin typeface="Georgia" panose="02040502050405020303" pitchFamily="18" charset="0"/>
              </a:rPr>
              <a:t> </a:t>
            </a:r>
            <a:r>
              <a:rPr lang="en-ID" dirty="0" err="1" smtClean="0">
                <a:solidFill>
                  <a:schemeClr val="tx1"/>
                </a:solidFill>
                <a:latin typeface="Georgia" panose="02040502050405020303" pitchFamily="18" charset="0"/>
              </a:rPr>
              <a:t>penyelidikan</a:t>
            </a:r>
            <a:r>
              <a:rPr lang="en-ID" dirty="0" smtClean="0">
                <a:solidFill>
                  <a:schemeClr val="tx1"/>
                </a:solidFill>
                <a:latin typeface="Georgia" panose="02040502050405020303" pitchFamily="18" charset="0"/>
              </a:rPr>
              <a:t>/</a:t>
            </a:r>
            <a:r>
              <a:rPr lang="en-ID" dirty="0" err="1" smtClean="0">
                <a:solidFill>
                  <a:schemeClr val="tx1"/>
                </a:solidFill>
                <a:latin typeface="Georgia" panose="02040502050405020303" pitchFamily="18" charset="0"/>
              </a:rPr>
              <a:t>penelitian</a:t>
            </a:r>
            <a:r>
              <a:rPr lang="en-ID" dirty="0" smtClean="0">
                <a:solidFill>
                  <a:schemeClr val="tx1"/>
                </a:solidFill>
                <a:latin typeface="Georgia" panose="02040502050405020303" pitchFamily="18" charset="0"/>
              </a:rPr>
              <a:t>.</a:t>
            </a:r>
            <a:endParaRPr lang="en-ID" dirty="0">
              <a:solidFill>
                <a:schemeClr val="tx1"/>
              </a:solidFill>
              <a:latin typeface="Georgia" panose="02040502050405020303" pitchFamily="18" charset="0"/>
            </a:endParaRPr>
          </a:p>
          <a:p>
            <a:pPr marL="341313" indent="-295275" algn="just">
              <a:lnSpc>
                <a:spcPct val="100000"/>
              </a:lnSpc>
              <a:spcBef>
                <a:spcPts val="0"/>
              </a:spcBef>
              <a:spcAft>
                <a:spcPts val="600"/>
              </a:spcAft>
              <a:buFont typeface="Wingdings" panose="05000000000000000000" pitchFamily="2" charset="2"/>
              <a:buChar char="Ø"/>
            </a:pPr>
            <a:endParaRPr lang="en-ID" dirty="0" smtClean="0">
              <a:solidFill>
                <a:schemeClr val="tx1"/>
              </a:solidFill>
              <a:latin typeface="Georgia" panose="02040502050405020303" pitchFamily="18" charset="0"/>
            </a:endParaRPr>
          </a:p>
        </p:txBody>
      </p:sp>
    </p:spTree>
    <p:extLst>
      <p:ext uri="{BB962C8B-B14F-4D97-AF65-F5344CB8AC3E}">
        <p14:creationId xmlns:p14="http://schemas.microsoft.com/office/powerpoint/2010/main" val="28176245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523164"/>
          </a:xfrm>
        </p:spPr>
        <p:txBody>
          <a:bodyPr>
            <a:normAutofit/>
          </a:bodyPr>
          <a:lstStyle/>
          <a:p>
            <a:pPr>
              <a:lnSpc>
                <a:spcPct val="100000"/>
              </a:lnSpc>
            </a:pPr>
            <a:r>
              <a:rPr lang="en-US" sz="2400" b="1" dirty="0" err="1" smtClean="0">
                <a:solidFill>
                  <a:schemeClr val="tx1"/>
                </a:solidFill>
                <a:latin typeface="Georgia" panose="02040502050405020303" pitchFamily="18" charset="0"/>
              </a:rPr>
              <a:t>Hambatan-hambatan</a:t>
            </a:r>
            <a:r>
              <a:rPr lang="en-US" sz="2400" b="1" dirty="0" smtClean="0">
                <a:solidFill>
                  <a:schemeClr val="tx1"/>
                </a:solidFill>
                <a:latin typeface="Georgia" panose="02040502050405020303" pitchFamily="18" charset="0"/>
              </a:rPr>
              <a:t> </a:t>
            </a:r>
            <a:r>
              <a:rPr lang="en-US" sz="2400" b="1" dirty="0" err="1" smtClean="0">
                <a:solidFill>
                  <a:schemeClr val="tx1"/>
                </a:solidFill>
                <a:latin typeface="Georgia" panose="02040502050405020303" pitchFamily="18" charset="0"/>
              </a:rPr>
              <a:t>terhadap</a:t>
            </a:r>
            <a:r>
              <a:rPr lang="en-US" sz="2400" b="1" dirty="0" smtClean="0">
                <a:solidFill>
                  <a:schemeClr val="tx1"/>
                </a:solidFill>
                <a:latin typeface="Georgia" panose="02040502050405020303" pitchFamily="18" charset="0"/>
              </a:rPr>
              <a:t> </a:t>
            </a:r>
            <a:r>
              <a:rPr lang="en-US" sz="2400" b="1" dirty="0" err="1" smtClean="0">
                <a:solidFill>
                  <a:schemeClr val="tx1"/>
                </a:solidFill>
                <a:latin typeface="Georgia" panose="02040502050405020303" pitchFamily="18" charset="0"/>
              </a:rPr>
              <a:t>penelitian</a:t>
            </a:r>
            <a:r>
              <a:rPr lang="en-US" sz="2400" b="1" dirty="0" smtClean="0">
                <a:solidFill>
                  <a:schemeClr val="tx1"/>
                </a:solidFill>
                <a:latin typeface="Georgia" panose="02040502050405020303" pitchFamily="18" charset="0"/>
              </a:rPr>
              <a:t> </a:t>
            </a:r>
            <a:r>
              <a:rPr lang="en-US" sz="2400" b="1" dirty="0" err="1" smtClean="0">
                <a:solidFill>
                  <a:schemeClr val="tx1"/>
                </a:solidFill>
                <a:latin typeface="Georgia" panose="02040502050405020303" pitchFamily="18" charset="0"/>
              </a:rPr>
              <a:t>kualitatif</a:t>
            </a:r>
            <a:endParaRPr lang="en-US" sz="2400" b="1" dirty="0">
              <a:solidFill>
                <a:schemeClr val="tx1"/>
              </a:solidFill>
              <a:latin typeface="Georgia" panose="02040502050405020303" pitchFamily="18" charset="0"/>
            </a:endParaRPr>
          </a:p>
        </p:txBody>
      </p:sp>
      <p:sp>
        <p:nvSpPr>
          <p:cNvPr id="3" name="Content Placeholder 2"/>
          <p:cNvSpPr>
            <a:spLocks noGrp="1"/>
          </p:cNvSpPr>
          <p:nvPr>
            <p:ph idx="1"/>
          </p:nvPr>
        </p:nvSpPr>
        <p:spPr>
          <a:xfrm>
            <a:off x="1143000" y="1255594"/>
            <a:ext cx="9872871" cy="4840406"/>
          </a:xfrm>
        </p:spPr>
        <p:txBody>
          <a:bodyPr>
            <a:normAutofit fontScale="92500"/>
          </a:bodyPr>
          <a:lstStyle/>
          <a:p>
            <a:pPr marL="341313" indent="-295275" algn="just">
              <a:buFont typeface="Wingdings" panose="05000000000000000000" pitchFamily="2" charset="2"/>
              <a:buChar char="Ø"/>
            </a:pPr>
            <a:r>
              <a:rPr lang="en-US" dirty="0" err="1" smtClean="0">
                <a:solidFill>
                  <a:schemeClr val="tx1"/>
                </a:solidFill>
                <a:latin typeface="Georgia" panose="02040502050405020303" pitchFamily="18" charset="0"/>
              </a:rPr>
              <a:t>Peneliti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kualitatif</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sering</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disamakan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dengan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jurnalis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Karya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mereka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sering</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dianggap</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tidak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ilmiah</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karena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berciri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eksplanatoris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atau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bahkan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murni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pribadi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atau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penuh</a:t>
            </a:r>
            <a:r>
              <a:rPr lang="en-US" dirty="0" smtClean="0">
                <a:solidFill>
                  <a:schemeClr val="tx1"/>
                </a:solidFill>
                <a:latin typeface="Georgia" panose="02040502050405020303" pitchFamily="18" charset="0"/>
              </a:rPr>
              <a:t> bias.</a:t>
            </a:r>
          </a:p>
          <a:p>
            <a:pPr marL="341313" indent="-295275" algn="just">
              <a:buFont typeface="Wingdings" panose="05000000000000000000" pitchFamily="2" charset="2"/>
              <a:buChar char="Ø"/>
            </a:pPr>
            <a:r>
              <a:rPr lang="en-US" dirty="0" err="1" smtClean="0">
                <a:solidFill>
                  <a:schemeClr val="tx1"/>
                </a:solidFill>
                <a:latin typeface="Georgia" panose="02040502050405020303" pitchFamily="18" charset="0"/>
              </a:rPr>
              <a:t>Karya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tersebut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sering</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dikatakan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sebagai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kritik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bukan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teori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atau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ditafsirkan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secara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politis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sebagai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versi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terselubung</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marxisme</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atau</a:t>
            </a:r>
            <a:r>
              <a:rPr lang="en-US" dirty="0" smtClean="0">
                <a:solidFill>
                  <a:schemeClr val="tx1"/>
                </a:solidFill>
                <a:latin typeface="Georgia" panose="02040502050405020303" pitchFamily="18" charset="0"/>
              </a:rPr>
              <a:t> humanism.</a:t>
            </a:r>
          </a:p>
          <a:p>
            <a:pPr marL="341313" indent="-295275" algn="just">
              <a:buFont typeface="Wingdings" panose="05000000000000000000" pitchFamily="2" charset="2"/>
              <a:buChar char="Ø"/>
            </a:pPr>
            <a:r>
              <a:rPr lang="en-US" dirty="0" smtClean="0">
                <a:solidFill>
                  <a:schemeClr val="tx1"/>
                </a:solidFill>
                <a:latin typeface="Georgia" panose="02040502050405020303" pitchFamily="18" charset="0"/>
              </a:rPr>
              <a:t>Di </a:t>
            </a:r>
            <a:r>
              <a:rPr lang="en-US" dirty="0" err="1" smtClean="0">
                <a:solidFill>
                  <a:schemeClr val="tx1"/>
                </a:solidFill>
                <a:latin typeface="Georgia" panose="02040502050405020303" pitchFamily="18" charset="0"/>
              </a:rPr>
              <a:t>sisi</a:t>
            </a:r>
            <a:r>
              <a:rPr lang="en-US" dirty="0" smtClean="0">
                <a:solidFill>
                  <a:schemeClr val="tx1"/>
                </a:solidFill>
                <a:latin typeface="Georgia" panose="02040502050405020303" pitchFamily="18" charset="0"/>
              </a:rPr>
              <a:t> lain, </a:t>
            </a:r>
            <a:r>
              <a:rPr lang="en-US" dirty="0" err="1" smtClean="0">
                <a:solidFill>
                  <a:schemeClr val="tx1"/>
                </a:solidFill>
                <a:latin typeface="Georgia" panose="02040502050405020303" pitchFamily="18" charset="0"/>
              </a:rPr>
              <a:t>ilmu-ilmu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positif</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fisika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kimia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ekonomi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dll</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seringkali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dipandang</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sebagai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prestasi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puncak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peradaban</a:t>
            </a:r>
            <a:r>
              <a:rPr lang="en-US" dirty="0" smtClean="0">
                <a:solidFill>
                  <a:schemeClr val="tx1"/>
                </a:solidFill>
                <a:latin typeface="Georgia" panose="02040502050405020303" pitchFamily="18" charset="0"/>
              </a:rPr>
              <a:t> Barat, </a:t>
            </a:r>
            <a:r>
              <a:rPr lang="en-US" dirty="0" err="1" smtClean="0">
                <a:solidFill>
                  <a:schemeClr val="tx1"/>
                </a:solidFill>
                <a:latin typeface="Georgia" panose="02040502050405020303" pitchFamily="18" charset="0"/>
              </a:rPr>
              <a:t>dan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dalam</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praktiknya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muncul</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anggapan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bahwa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kebenaran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dapat</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melampaui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opini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dan</a:t>
            </a:r>
            <a:r>
              <a:rPr lang="en-US" dirty="0" smtClean="0">
                <a:solidFill>
                  <a:schemeClr val="tx1"/>
                </a:solidFill>
                <a:latin typeface="Georgia" panose="02040502050405020303" pitchFamily="18" charset="0"/>
              </a:rPr>
              <a:t> bias </a:t>
            </a:r>
            <a:r>
              <a:rPr lang="en-US" dirty="0" err="1" smtClean="0">
                <a:solidFill>
                  <a:schemeClr val="tx1"/>
                </a:solidFill>
                <a:latin typeface="Georgia" panose="02040502050405020303" pitchFamily="18" charset="0"/>
              </a:rPr>
              <a:t>pribadi</a:t>
            </a:r>
            <a:r>
              <a:rPr lang="en-US" dirty="0" smtClean="0">
                <a:solidFill>
                  <a:schemeClr val="tx1"/>
                </a:solidFill>
                <a:latin typeface="Georgia" panose="02040502050405020303" pitchFamily="18" charset="0"/>
              </a:rPr>
              <a:t>.</a:t>
            </a:r>
          </a:p>
          <a:p>
            <a:pPr marL="341313" indent="-295275" algn="just">
              <a:buFont typeface="Wingdings" panose="05000000000000000000" pitchFamily="2" charset="2"/>
              <a:buChar char="Ø"/>
            </a:pPr>
            <a:r>
              <a:rPr lang="en-US" dirty="0" err="1" smtClean="0">
                <a:solidFill>
                  <a:schemeClr val="tx1"/>
                </a:solidFill>
                <a:latin typeface="Georgia" panose="02040502050405020303" pitchFamily="18" charset="0"/>
              </a:rPr>
              <a:t>Penelitian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kualitatif</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dianggap</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sebagai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serangan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terhadap</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tradisi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tersebut</a:t>
            </a:r>
            <a:r>
              <a:rPr lang="en-US" dirty="0" smtClean="0">
                <a:solidFill>
                  <a:schemeClr val="tx1"/>
                </a:solidFill>
                <a:latin typeface="Georgia" panose="02040502050405020303" pitchFamily="18" charset="0"/>
              </a:rPr>
              <a:t>, yang para </a:t>
            </a:r>
            <a:r>
              <a:rPr lang="en-US" dirty="0" err="1" smtClean="0">
                <a:solidFill>
                  <a:schemeClr val="tx1"/>
                </a:solidFill>
                <a:latin typeface="Georgia" panose="02040502050405020303" pitchFamily="18" charset="0"/>
              </a:rPr>
              <a:t>pedukungnya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seringkali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kembali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ke</a:t>
            </a:r>
            <a:r>
              <a:rPr lang="en-US" dirty="0" smtClean="0">
                <a:solidFill>
                  <a:schemeClr val="tx1"/>
                </a:solidFill>
                <a:latin typeface="Georgia" panose="02040502050405020303" pitchFamily="18" charset="0"/>
              </a:rPr>
              <a:t> model ‘</a:t>
            </a:r>
            <a:r>
              <a:rPr lang="en-US" dirty="0" err="1" smtClean="0">
                <a:solidFill>
                  <a:schemeClr val="tx1"/>
                </a:solidFill>
                <a:latin typeface="Georgia" panose="02040502050405020303" pitchFamily="18" charset="0"/>
              </a:rPr>
              <a:t>ilmu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pengetahuan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objectivis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bebas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nilai</a:t>
            </a:r>
            <a:r>
              <a:rPr lang="en-US" dirty="0" smtClean="0">
                <a:solidFill>
                  <a:schemeClr val="tx1"/>
                </a:solidFill>
                <a:latin typeface="Georgia" panose="02040502050405020303" pitchFamily="18" charset="0"/>
              </a:rPr>
              <a:t>’</a:t>
            </a:r>
          </a:p>
          <a:p>
            <a:pPr marL="341313" indent="-295275" algn="just">
              <a:buFont typeface="Wingdings" panose="05000000000000000000" pitchFamily="2" charset="2"/>
              <a:buChar char="Ø"/>
            </a:pPr>
            <a:r>
              <a:rPr lang="en-US" dirty="0" err="1" smtClean="0">
                <a:solidFill>
                  <a:schemeClr val="tx1"/>
                </a:solidFill>
                <a:latin typeface="Georgia" panose="02040502050405020303" pitchFamily="18" charset="0"/>
              </a:rPr>
              <a:t>Pada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saat</a:t>
            </a:r>
            <a:r>
              <a:rPr lang="en-US" dirty="0" smtClean="0">
                <a:solidFill>
                  <a:schemeClr val="tx1"/>
                </a:solidFill>
                <a:latin typeface="Georgia" panose="02040502050405020303" pitchFamily="18" charset="0"/>
              </a:rPr>
              <a:t> yang </a:t>
            </a:r>
            <a:r>
              <a:rPr lang="en-US" dirty="0" err="1" smtClean="0">
                <a:solidFill>
                  <a:schemeClr val="tx1"/>
                </a:solidFill>
                <a:latin typeface="Georgia" panose="02040502050405020303" pitchFamily="18" charset="0"/>
              </a:rPr>
              <a:t>sama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serangan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ilmu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pengetahuan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positif</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terhadap</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penelitian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kualitatif</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dianggap</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sebagai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upaya</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untuk</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mengabsahkan</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satu</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versi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kebenaran</a:t>
            </a:r>
            <a:r>
              <a:rPr lang="en-US" dirty="0" smtClean="0">
                <a:solidFill>
                  <a:schemeClr val="tx1"/>
                </a:solidFill>
                <a:latin typeface="Georgia" panose="02040502050405020303" pitchFamily="18" charset="0"/>
              </a:rPr>
              <a:t> di </a:t>
            </a:r>
            <a:r>
              <a:rPr lang="en-US" dirty="0" err="1" smtClean="0">
                <a:solidFill>
                  <a:schemeClr val="tx1"/>
                </a:solidFill>
                <a:latin typeface="Georgia" panose="02040502050405020303" pitchFamily="18" charset="0"/>
              </a:rPr>
              <a:t>atas</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versi</a:t>
            </a:r>
            <a:r>
              <a:rPr lang="en-US" dirty="0" smtClean="0">
                <a:solidFill>
                  <a:schemeClr val="tx1"/>
                </a:solidFill>
                <a:latin typeface="Georgia" panose="02040502050405020303" pitchFamily="18" charset="0"/>
              </a:rPr>
              <a:t> </a:t>
            </a:r>
            <a:r>
              <a:rPr lang="en-US" dirty="0" err="1" smtClean="0">
                <a:solidFill>
                  <a:schemeClr val="tx1"/>
                </a:solidFill>
                <a:latin typeface="Georgia" panose="02040502050405020303" pitchFamily="18" charset="0"/>
              </a:rPr>
              <a:t>kebenaran</a:t>
            </a:r>
            <a:r>
              <a:rPr lang="en-US" dirty="0" smtClean="0">
                <a:solidFill>
                  <a:schemeClr val="tx1"/>
                </a:solidFill>
                <a:latin typeface="Georgia" panose="02040502050405020303" pitchFamily="18" charset="0"/>
              </a:rPr>
              <a:t> yang lain.</a:t>
            </a:r>
            <a:endParaRPr lang="en-US" dirty="0">
              <a:solidFill>
                <a:schemeClr val="tx1"/>
              </a:solidFill>
              <a:latin typeface="Georgia" panose="02040502050405020303" pitchFamily="18" charset="0"/>
            </a:endParaRPr>
          </a:p>
        </p:txBody>
      </p:sp>
    </p:spTree>
    <p:extLst>
      <p:ext uri="{BB962C8B-B14F-4D97-AF65-F5344CB8AC3E}">
        <p14:creationId xmlns:p14="http://schemas.microsoft.com/office/powerpoint/2010/main" val="2115351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454925"/>
          </a:xfrm>
        </p:spPr>
        <p:txBody>
          <a:bodyPr>
            <a:normAutofit fontScale="90000"/>
          </a:bodyPr>
          <a:lstStyle/>
          <a:p>
            <a:r>
              <a:rPr lang="en-US" sz="2700" b="1" dirty="0" err="1" smtClean="0">
                <a:solidFill>
                  <a:schemeClr val="tx1"/>
                </a:solidFill>
                <a:latin typeface="Georgia" panose="02040502050405020303" pitchFamily="18" charset="0"/>
              </a:rPr>
              <a:t>Asumsi</a:t>
            </a:r>
            <a:r>
              <a:rPr lang="en-US" sz="2700" b="1" dirty="0" smtClean="0">
                <a:solidFill>
                  <a:schemeClr val="tx1"/>
                </a:solidFill>
                <a:latin typeface="Georgia" panose="02040502050405020303" pitchFamily="18" charset="0"/>
              </a:rPr>
              <a:t> </a:t>
            </a:r>
            <a:r>
              <a:rPr lang="en-US" sz="2700" b="1" dirty="0" err="1" smtClean="0">
                <a:solidFill>
                  <a:schemeClr val="tx1"/>
                </a:solidFill>
                <a:latin typeface="Georgia" panose="02040502050405020303" pitchFamily="18" charset="0"/>
              </a:rPr>
              <a:t>Paradigma</a:t>
            </a:r>
            <a:r>
              <a:rPr lang="en-US" sz="2700" b="1" dirty="0" smtClean="0">
                <a:solidFill>
                  <a:schemeClr val="tx1"/>
                </a:solidFill>
                <a:latin typeface="Georgia" panose="02040502050405020303" pitchFamily="18" charset="0"/>
              </a:rPr>
              <a:t> </a:t>
            </a:r>
            <a:r>
              <a:rPr lang="en-US" sz="2700" b="1" dirty="0" err="1" smtClean="0">
                <a:solidFill>
                  <a:schemeClr val="tx1"/>
                </a:solidFill>
                <a:latin typeface="Georgia" panose="02040502050405020303" pitchFamily="18" charset="0"/>
              </a:rPr>
              <a:t>Kuantitatif</a:t>
            </a:r>
            <a:r>
              <a:rPr lang="en-US" sz="2700" b="1" dirty="0" smtClean="0">
                <a:solidFill>
                  <a:schemeClr val="tx1"/>
                </a:solidFill>
                <a:latin typeface="Georgia" panose="02040502050405020303" pitchFamily="18" charset="0"/>
              </a:rPr>
              <a:t> </a:t>
            </a:r>
            <a:r>
              <a:rPr lang="en-US" sz="2700" b="1" dirty="0" err="1" smtClean="0">
                <a:solidFill>
                  <a:schemeClr val="tx1"/>
                </a:solidFill>
                <a:latin typeface="Georgia" panose="02040502050405020303" pitchFamily="18" charset="0"/>
              </a:rPr>
              <a:t>dan</a:t>
            </a:r>
            <a:r>
              <a:rPr lang="en-US" sz="2700" b="1" dirty="0" smtClean="0">
                <a:solidFill>
                  <a:schemeClr val="tx1"/>
                </a:solidFill>
                <a:latin typeface="Georgia" panose="02040502050405020303" pitchFamily="18" charset="0"/>
              </a:rPr>
              <a:t> </a:t>
            </a:r>
            <a:r>
              <a:rPr lang="en-US" sz="2700" b="1" dirty="0" err="1" smtClean="0">
                <a:solidFill>
                  <a:schemeClr val="tx1"/>
                </a:solidFill>
                <a:latin typeface="Georgia" panose="02040502050405020303" pitchFamily="18" charset="0"/>
              </a:rPr>
              <a:t>Kualitatif</a:t>
            </a:r>
            <a:r>
              <a:rPr lang="en-US"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19779034"/>
              </p:ext>
            </p:extLst>
          </p:nvPr>
        </p:nvGraphicFramePr>
        <p:xfrm>
          <a:off x="1143000" y="1282700"/>
          <a:ext cx="9872664" cy="4851400"/>
        </p:xfrm>
        <a:graphic>
          <a:graphicData uri="http://schemas.openxmlformats.org/drawingml/2006/table">
            <a:tbl>
              <a:tblPr firstRow="1" bandRow="1">
                <a:tableStyleId>{5C22544A-7EE6-4342-B048-85BDC9FD1C3A}</a:tableStyleId>
              </a:tblPr>
              <a:tblGrid>
                <a:gridCol w="1641143">
                  <a:extLst>
                    <a:ext uri="{9D8B030D-6E8A-4147-A177-3AD203B41FA5}">
                      <a16:colId xmlns:a16="http://schemas.microsoft.com/office/drawing/2014/main" val="3113228007"/>
                    </a:ext>
                  </a:extLst>
                </a:gridCol>
                <a:gridCol w="1897039">
                  <a:extLst>
                    <a:ext uri="{9D8B030D-6E8A-4147-A177-3AD203B41FA5}">
                      <a16:colId xmlns:a16="http://schemas.microsoft.com/office/drawing/2014/main" val="31860381"/>
                    </a:ext>
                  </a:extLst>
                </a:gridCol>
                <a:gridCol w="2852382">
                  <a:extLst>
                    <a:ext uri="{9D8B030D-6E8A-4147-A177-3AD203B41FA5}">
                      <a16:colId xmlns:a16="http://schemas.microsoft.com/office/drawing/2014/main" val="3536789395"/>
                    </a:ext>
                  </a:extLst>
                </a:gridCol>
                <a:gridCol w="3482100">
                  <a:extLst>
                    <a:ext uri="{9D8B030D-6E8A-4147-A177-3AD203B41FA5}">
                      <a16:colId xmlns:a16="http://schemas.microsoft.com/office/drawing/2014/main" val="359862209"/>
                    </a:ext>
                  </a:extLst>
                </a:gridCol>
              </a:tblGrid>
              <a:tr h="370840">
                <a:tc>
                  <a:txBody>
                    <a:bodyPr/>
                    <a:lstStyle/>
                    <a:p>
                      <a:pPr algn="ctr"/>
                      <a:r>
                        <a:rPr lang="en-US" dirty="0" err="1" smtClean="0">
                          <a:latin typeface="Georgia" panose="02040502050405020303" pitchFamily="18" charset="0"/>
                        </a:rPr>
                        <a:t>Asumsi</a:t>
                      </a:r>
                      <a:endParaRPr lang="en-US" dirty="0">
                        <a:latin typeface="Georgia" panose="02040502050405020303" pitchFamily="18" charset="0"/>
                      </a:endParaRPr>
                    </a:p>
                  </a:txBody>
                  <a:tcPr/>
                </a:tc>
                <a:tc>
                  <a:txBody>
                    <a:bodyPr/>
                    <a:lstStyle/>
                    <a:p>
                      <a:pPr algn="ctr"/>
                      <a:r>
                        <a:rPr lang="en-US" dirty="0" err="1" smtClean="0">
                          <a:latin typeface="Georgia" panose="02040502050405020303" pitchFamily="18" charset="0"/>
                        </a:rPr>
                        <a:t>Pertanyaan</a:t>
                      </a:r>
                      <a:endParaRPr lang="en-US" dirty="0">
                        <a:latin typeface="Georgia" panose="02040502050405020303" pitchFamily="18" charset="0"/>
                      </a:endParaRPr>
                    </a:p>
                  </a:txBody>
                  <a:tcPr/>
                </a:tc>
                <a:tc>
                  <a:txBody>
                    <a:bodyPr/>
                    <a:lstStyle/>
                    <a:p>
                      <a:pPr algn="ctr"/>
                      <a:r>
                        <a:rPr lang="en-US" dirty="0" err="1" smtClean="0">
                          <a:latin typeface="Georgia" panose="02040502050405020303" pitchFamily="18" charset="0"/>
                        </a:rPr>
                        <a:t>Kuantitatif</a:t>
                      </a:r>
                      <a:endParaRPr lang="en-US" dirty="0">
                        <a:latin typeface="Georgia" panose="02040502050405020303" pitchFamily="18" charset="0"/>
                      </a:endParaRPr>
                    </a:p>
                  </a:txBody>
                  <a:tcPr/>
                </a:tc>
                <a:tc>
                  <a:txBody>
                    <a:bodyPr/>
                    <a:lstStyle/>
                    <a:p>
                      <a:pPr algn="ctr"/>
                      <a:r>
                        <a:rPr lang="en-US" dirty="0" err="1" smtClean="0">
                          <a:latin typeface="Georgia" panose="02040502050405020303" pitchFamily="18" charset="0"/>
                        </a:rPr>
                        <a:t>Kualitatif</a:t>
                      </a:r>
                      <a:r>
                        <a:rPr lang="en-US" dirty="0" smtClean="0">
                          <a:latin typeface="Georgia" panose="02040502050405020303" pitchFamily="18" charset="0"/>
                        </a:rPr>
                        <a:t> </a:t>
                      </a:r>
                      <a:endParaRPr lang="en-US" dirty="0">
                        <a:latin typeface="Georgia" panose="02040502050405020303" pitchFamily="18" charset="0"/>
                      </a:endParaRPr>
                    </a:p>
                  </a:txBody>
                  <a:tcPr/>
                </a:tc>
                <a:extLst>
                  <a:ext uri="{0D108BD9-81ED-4DB2-BD59-A6C34878D82A}">
                    <a16:rowId xmlns:a16="http://schemas.microsoft.com/office/drawing/2014/main" val="2817553093"/>
                  </a:ext>
                </a:extLst>
              </a:tr>
              <a:tr h="370840">
                <a:tc>
                  <a:txBody>
                    <a:bodyPr/>
                    <a:lstStyle/>
                    <a:p>
                      <a:r>
                        <a:rPr lang="en-US" dirty="0" err="1" smtClean="0">
                          <a:latin typeface="Georgia" panose="02040502050405020303" pitchFamily="18" charset="0"/>
                        </a:rPr>
                        <a:t>Asumsi</a:t>
                      </a:r>
                      <a:r>
                        <a:rPr lang="en-US" dirty="0" smtClean="0">
                          <a:latin typeface="Georgia" panose="02040502050405020303" pitchFamily="18" charset="0"/>
                        </a:rPr>
                        <a:t> </a:t>
                      </a:r>
                      <a:r>
                        <a:rPr lang="en-US" dirty="0" err="1" smtClean="0">
                          <a:latin typeface="Georgia" panose="02040502050405020303" pitchFamily="18" charset="0"/>
                        </a:rPr>
                        <a:t>Ontologi</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Apakah</a:t>
                      </a:r>
                      <a:r>
                        <a:rPr lang="en-US" dirty="0" smtClean="0">
                          <a:latin typeface="Georgia" panose="02040502050405020303" pitchFamily="18" charset="0"/>
                        </a:rPr>
                        <a:t> </a:t>
                      </a:r>
                      <a:r>
                        <a:rPr lang="en-US" dirty="0" err="1" smtClean="0">
                          <a:latin typeface="Georgia" panose="02040502050405020303" pitchFamily="18" charset="0"/>
                        </a:rPr>
                        <a:t>sifat</a:t>
                      </a:r>
                      <a:r>
                        <a:rPr lang="en-US" dirty="0" smtClean="0">
                          <a:latin typeface="Georgia" panose="02040502050405020303" pitchFamily="18" charset="0"/>
                        </a:rPr>
                        <a:t> </a:t>
                      </a:r>
                      <a:r>
                        <a:rPr lang="en-US" dirty="0" err="1" smtClean="0">
                          <a:latin typeface="Georgia" panose="02040502050405020303" pitchFamily="18" charset="0"/>
                        </a:rPr>
                        <a:t>dari</a:t>
                      </a:r>
                      <a:r>
                        <a:rPr lang="en-US" dirty="0" smtClean="0">
                          <a:latin typeface="Georgia" panose="02040502050405020303" pitchFamily="18" charset="0"/>
                        </a:rPr>
                        <a:t> </a:t>
                      </a:r>
                      <a:r>
                        <a:rPr lang="en-US" dirty="0" err="1" smtClean="0">
                          <a:latin typeface="Georgia" panose="02040502050405020303" pitchFamily="18" charset="0"/>
                        </a:rPr>
                        <a:t>realita</a:t>
                      </a:r>
                      <a:r>
                        <a:rPr lang="en-US" dirty="0" smtClean="0">
                          <a:latin typeface="Georgia" panose="02040502050405020303" pitchFamily="18" charset="0"/>
                        </a:rPr>
                        <a:t>?</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Realita</a:t>
                      </a:r>
                      <a:r>
                        <a:rPr lang="en-US" baseline="0" dirty="0" smtClean="0">
                          <a:latin typeface="Georgia" panose="02040502050405020303" pitchFamily="18" charset="0"/>
                        </a:rPr>
                        <a:t> </a:t>
                      </a:r>
                      <a:r>
                        <a:rPr lang="en-US" baseline="0" dirty="0" err="1" smtClean="0">
                          <a:latin typeface="Georgia" panose="02040502050405020303" pitchFamily="18" charset="0"/>
                        </a:rPr>
                        <a:t>adalah</a:t>
                      </a:r>
                      <a:r>
                        <a:rPr lang="en-US" baseline="0" dirty="0" smtClean="0">
                          <a:latin typeface="Georgia" panose="02040502050405020303" pitchFamily="18" charset="0"/>
                        </a:rPr>
                        <a:t> </a:t>
                      </a:r>
                      <a:r>
                        <a:rPr lang="en-US" baseline="0" dirty="0" err="1" smtClean="0">
                          <a:latin typeface="Georgia" panose="02040502050405020303" pitchFamily="18" charset="0"/>
                        </a:rPr>
                        <a:t>obyektif</a:t>
                      </a:r>
                      <a:r>
                        <a:rPr lang="en-US" baseline="0" dirty="0" smtClean="0">
                          <a:latin typeface="Georgia" panose="02040502050405020303" pitchFamily="18" charset="0"/>
                        </a:rPr>
                        <a:t> </a:t>
                      </a:r>
                      <a:r>
                        <a:rPr lang="en-US" baseline="0" dirty="0" err="1" smtClean="0">
                          <a:latin typeface="Georgia" panose="02040502050405020303" pitchFamily="18" charset="0"/>
                        </a:rPr>
                        <a:t>dan</a:t>
                      </a:r>
                      <a:r>
                        <a:rPr lang="en-US" baseline="0" dirty="0" smtClean="0">
                          <a:latin typeface="Georgia" panose="02040502050405020303" pitchFamily="18" charset="0"/>
                        </a:rPr>
                        <a:t> </a:t>
                      </a:r>
                      <a:r>
                        <a:rPr lang="en-US" baseline="0" dirty="0" err="1" smtClean="0">
                          <a:latin typeface="Georgia" panose="02040502050405020303" pitchFamily="18" charset="0"/>
                        </a:rPr>
                        <a:t>tunggal</a:t>
                      </a:r>
                      <a:r>
                        <a:rPr lang="en-US" baseline="0" dirty="0" smtClean="0">
                          <a:latin typeface="Georgia" panose="02040502050405020303" pitchFamily="18" charset="0"/>
                        </a:rPr>
                        <a:t>, </a:t>
                      </a:r>
                      <a:r>
                        <a:rPr lang="en-US" baseline="0" dirty="0" err="1" smtClean="0">
                          <a:latin typeface="Georgia" panose="02040502050405020303" pitchFamily="18" charset="0"/>
                        </a:rPr>
                        <a:t>terpisah</a:t>
                      </a:r>
                      <a:r>
                        <a:rPr lang="en-US" baseline="0" dirty="0" smtClean="0">
                          <a:latin typeface="Georgia" panose="02040502050405020303" pitchFamily="18" charset="0"/>
                        </a:rPr>
                        <a:t> </a:t>
                      </a:r>
                      <a:r>
                        <a:rPr lang="en-US" baseline="0" dirty="0" err="1" smtClean="0">
                          <a:latin typeface="Georgia" panose="02040502050405020303" pitchFamily="18" charset="0"/>
                        </a:rPr>
                        <a:t>dari</a:t>
                      </a:r>
                      <a:r>
                        <a:rPr lang="en-US" baseline="0" dirty="0" smtClean="0">
                          <a:latin typeface="Georgia" panose="02040502050405020303" pitchFamily="18" charset="0"/>
                        </a:rPr>
                        <a:t> </a:t>
                      </a:r>
                      <a:r>
                        <a:rPr lang="en-US" baseline="0" dirty="0" err="1" smtClean="0">
                          <a:latin typeface="Georgia" panose="02040502050405020303" pitchFamily="18" charset="0"/>
                        </a:rPr>
                        <a:t>peneliti</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Realita</a:t>
                      </a:r>
                      <a:r>
                        <a:rPr lang="en-US" dirty="0" smtClean="0">
                          <a:latin typeface="Georgia" panose="02040502050405020303" pitchFamily="18" charset="0"/>
                        </a:rPr>
                        <a:t> </a:t>
                      </a:r>
                      <a:r>
                        <a:rPr lang="en-US" dirty="0" err="1" smtClean="0">
                          <a:latin typeface="Georgia" panose="02040502050405020303" pitchFamily="18" charset="0"/>
                        </a:rPr>
                        <a:t>adalah</a:t>
                      </a:r>
                      <a:r>
                        <a:rPr lang="en-US" dirty="0" smtClean="0">
                          <a:latin typeface="Georgia" panose="02040502050405020303" pitchFamily="18" charset="0"/>
                        </a:rPr>
                        <a:t> </a:t>
                      </a:r>
                      <a:r>
                        <a:rPr lang="en-US" dirty="0" err="1" smtClean="0">
                          <a:latin typeface="Georgia" panose="02040502050405020303" pitchFamily="18" charset="0"/>
                        </a:rPr>
                        <a:t>subyektif</a:t>
                      </a:r>
                      <a:r>
                        <a:rPr lang="en-US" baseline="0" dirty="0" smtClean="0">
                          <a:latin typeface="Georgia" panose="02040502050405020303" pitchFamily="18" charset="0"/>
                        </a:rPr>
                        <a:t> </a:t>
                      </a:r>
                      <a:r>
                        <a:rPr lang="en-US" baseline="0" dirty="0" err="1" smtClean="0">
                          <a:latin typeface="Georgia" panose="02040502050405020303" pitchFamily="18" charset="0"/>
                        </a:rPr>
                        <a:t>dan</a:t>
                      </a:r>
                      <a:r>
                        <a:rPr lang="en-US" baseline="0" dirty="0" smtClean="0">
                          <a:latin typeface="Georgia" panose="02040502050405020303" pitchFamily="18" charset="0"/>
                        </a:rPr>
                        <a:t> </a:t>
                      </a:r>
                      <a:r>
                        <a:rPr lang="en-US" baseline="0" dirty="0" err="1" smtClean="0">
                          <a:latin typeface="Georgia" panose="02040502050405020303" pitchFamily="18" charset="0"/>
                        </a:rPr>
                        <a:t>banyak</a:t>
                      </a:r>
                      <a:r>
                        <a:rPr lang="en-US" baseline="0" dirty="0" smtClean="0">
                          <a:latin typeface="Georgia" panose="02040502050405020303" pitchFamily="18" charset="0"/>
                        </a:rPr>
                        <a:t>/</a:t>
                      </a:r>
                      <a:r>
                        <a:rPr lang="en-US" baseline="0" dirty="0" err="1" smtClean="0">
                          <a:latin typeface="Georgia" panose="02040502050405020303" pitchFamily="18" charset="0"/>
                        </a:rPr>
                        <a:t>ganda</a:t>
                      </a:r>
                      <a:r>
                        <a:rPr lang="en-US" baseline="0" dirty="0" smtClean="0">
                          <a:latin typeface="Georgia" panose="02040502050405020303" pitchFamily="18" charset="0"/>
                        </a:rPr>
                        <a:t> </a:t>
                      </a:r>
                      <a:r>
                        <a:rPr lang="en-US" baseline="0" dirty="0" err="1" smtClean="0">
                          <a:latin typeface="Georgia" panose="02040502050405020303" pitchFamily="18" charset="0"/>
                        </a:rPr>
                        <a:t>berdasarkan</a:t>
                      </a:r>
                      <a:r>
                        <a:rPr lang="en-US" baseline="0" dirty="0" smtClean="0">
                          <a:latin typeface="Georgia" panose="02040502050405020303" pitchFamily="18" charset="0"/>
                        </a:rPr>
                        <a:t> </a:t>
                      </a:r>
                      <a:r>
                        <a:rPr lang="en-US" baseline="0" dirty="0" err="1" smtClean="0">
                          <a:latin typeface="Georgia" panose="02040502050405020303" pitchFamily="18" charset="0"/>
                        </a:rPr>
                        <a:t>sudut</a:t>
                      </a:r>
                      <a:r>
                        <a:rPr lang="en-US" baseline="0" dirty="0" smtClean="0">
                          <a:latin typeface="Georgia" panose="02040502050405020303" pitchFamily="18" charset="0"/>
                        </a:rPr>
                        <a:t> </a:t>
                      </a:r>
                      <a:r>
                        <a:rPr lang="en-US" baseline="0" dirty="0" err="1" smtClean="0">
                          <a:latin typeface="Georgia" panose="02040502050405020303" pitchFamily="18" charset="0"/>
                        </a:rPr>
                        <a:t>pandang</a:t>
                      </a:r>
                      <a:r>
                        <a:rPr lang="en-US" baseline="0" dirty="0" smtClean="0">
                          <a:latin typeface="Georgia" panose="02040502050405020303" pitchFamily="18" charset="0"/>
                        </a:rPr>
                        <a:t> </a:t>
                      </a:r>
                      <a:r>
                        <a:rPr lang="en-US" baseline="0" dirty="0" err="1" smtClean="0">
                          <a:latin typeface="Georgia" panose="02040502050405020303" pitchFamily="18" charset="0"/>
                        </a:rPr>
                        <a:t>partisipan</a:t>
                      </a:r>
                      <a:r>
                        <a:rPr lang="en-US" baseline="0" dirty="0" smtClean="0">
                          <a:latin typeface="Georgia" panose="02040502050405020303" pitchFamily="18" charset="0"/>
                        </a:rPr>
                        <a:t> </a:t>
                      </a:r>
                      <a:r>
                        <a:rPr lang="en-US" baseline="0" dirty="0" err="1" smtClean="0">
                          <a:latin typeface="Georgia" panose="02040502050405020303" pitchFamily="18" charset="0"/>
                        </a:rPr>
                        <a:t>dalam</a:t>
                      </a:r>
                      <a:r>
                        <a:rPr lang="en-US" baseline="0" dirty="0" smtClean="0">
                          <a:latin typeface="Georgia" panose="02040502050405020303" pitchFamily="18" charset="0"/>
                        </a:rPr>
                        <a:t> </a:t>
                      </a:r>
                      <a:r>
                        <a:rPr lang="en-US" baseline="0" dirty="0" err="1" smtClean="0">
                          <a:latin typeface="Georgia" panose="02040502050405020303" pitchFamily="18" charset="0"/>
                        </a:rPr>
                        <a:t>suatu</a:t>
                      </a:r>
                      <a:r>
                        <a:rPr lang="en-US" baseline="0" dirty="0" smtClean="0">
                          <a:latin typeface="Georgia" panose="02040502050405020303" pitchFamily="18" charset="0"/>
                        </a:rPr>
                        <a:t> </a:t>
                      </a:r>
                      <a:r>
                        <a:rPr lang="en-US" baseline="0" dirty="0" err="1" smtClean="0">
                          <a:latin typeface="Georgia" panose="02040502050405020303" pitchFamily="18" charset="0"/>
                        </a:rPr>
                        <a:t>penelitian</a:t>
                      </a:r>
                      <a:endParaRPr lang="en-US" dirty="0">
                        <a:latin typeface="Georgia" panose="02040502050405020303" pitchFamily="18" charset="0"/>
                      </a:endParaRPr>
                    </a:p>
                  </a:txBody>
                  <a:tcPr/>
                </a:tc>
                <a:extLst>
                  <a:ext uri="{0D108BD9-81ED-4DB2-BD59-A6C34878D82A}">
                    <a16:rowId xmlns:a16="http://schemas.microsoft.com/office/drawing/2014/main" val="1311243421"/>
                  </a:ext>
                </a:extLst>
              </a:tr>
              <a:tr h="370840">
                <a:tc>
                  <a:txBody>
                    <a:bodyPr/>
                    <a:lstStyle/>
                    <a:p>
                      <a:r>
                        <a:rPr lang="en-US" dirty="0" err="1" smtClean="0">
                          <a:latin typeface="Georgia" panose="02040502050405020303" pitchFamily="18" charset="0"/>
                        </a:rPr>
                        <a:t>Asumsi</a:t>
                      </a:r>
                      <a:r>
                        <a:rPr lang="en-US" baseline="0" dirty="0" smtClean="0">
                          <a:latin typeface="Georgia" panose="02040502050405020303" pitchFamily="18" charset="0"/>
                        </a:rPr>
                        <a:t> </a:t>
                      </a:r>
                      <a:r>
                        <a:rPr lang="en-US" baseline="0" dirty="0" err="1" smtClean="0">
                          <a:latin typeface="Georgia" panose="02040502050405020303" pitchFamily="18" charset="0"/>
                        </a:rPr>
                        <a:t>Epistimologi</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Apakah</a:t>
                      </a:r>
                      <a:r>
                        <a:rPr lang="en-US" dirty="0" smtClean="0">
                          <a:latin typeface="Georgia" panose="02040502050405020303" pitchFamily="18" charset="0"/>
                        </a:rPr>
                        <a:t> </a:t>
                      </a:r>
                      <a:r>
                        <a:rPr lang="en-US" dirty="0" err="1" smtClean="0">
                          <a:latin typeface="Georgia" panose="02040502050405020303" pitchFamily="18" charset="0"/>
                        </a:rPr>
                        <a:t>hubungan</a:t>
                      </a:r>
                      <a:r>
                        <a:rPr lang="en-US" dirty="0" smtClean="0">
                          <a:latin typeface="Georgia" panose="02040502050405020303" pitchFamily="18" charset="0"/>
                        </a:rPr>
                        <a:t> </a:t>
                      </a:r>
                      <a:r>
                        <a:rPr lang="en-US" dirty="0" err="1" smtClean="0">
                          <a:latin typeface="Georgia" panose="02040502050405020303" pitchFamily="18" charset="0"/>
                        </a:rPr>
                        <a:t>peneliti</a:t>
                      </a:r>
                      <a:r>
                        <a:rPr lang="en-US" dirty="0" smtClean="0">
                          <a:latin typeface="Georgia" panose="02040502050405020303" pitchFamily="18" charset="0"/>
                        </a:rPr>
                        <a:t> </a:t>
                      </a:r>
                      <a:r>
                        <a:rPr lang="en-US" dirty="0" err="1" smtClean="0">
                          <a:latin typeface="Georgia" panose="02040502050405020303" pitchFamily="18" charset="0"/>
                        </a:rPr>
                        <a:t>dan</a:t>
                      </a:r>
                      <a:r>
                        <a:rPr lang="en-US" dirty="0" smtClean="0">
                          <a:latin typeface="Georgia" panose="02040502050405020303" pitchFamily="18" charset="0"/>
                        </a:rPr>
                        <a:t> yang </a:t>
                      </a:r>
                      <a:r>
                        <a:rPr lang="en-US" dirty="0" err="1" smtClean="0">
                          <a:latin typeface="Georgia" panose="02040502050405020303" pitchFamily="18" charset="0"/>
                        </a:rPr>
                        <a:t>diteliti</a:t>
                      </a:r>
                      <a:r>
                        <a:rPr lang="en-US" dirty="0" smtClean="0">
                          <a:latin typeface="Georgia" panose="02040502050405020303" pitchFamily="18" charset="0"/>
                        </a:rPr>
                        <a:t>?</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Peneliti</a:t>
                      </a:r>
                      <a:r>
                        <a:rPr lang="en-US" dirty="0" smtClean="0">
                          <a:latin typeface="Georgia" panose="02040502050405020303" pitchFamily="18" charset="0"/>
                        </a:rPr>
                        <a:t> </a:t>
                      </a:r>
                      <a:r>
                        <a:rPr lang="en-US" dirty="0" err="1" smtClean="0">
                          <a:latin typeface="Georgia" panose="02040502050405020303" pitchFamily="18" charset="0"/>
                        </a:rPr>
                        <a:t>independen</a:t>
                      </a:r>
                      <a:r>
                        <a:rPr lang="en-US" dirty="0" smtClean="0">
                          <a:latin typeface="Georgia" panose="02040502050405020303" pitchFamily="18" charset="0"/>
                        </a:rPr>
                        <a:t> </a:t>
                      </a:r>
                      <a:r>
                        <a:rPr lang="en-US" dirty="0" err="1" smtClean="0">
                          <a:latin typeface="Georgia" panose="02040502050405020303" pitchFamily="18" charset="0"/>
                        </a:rPr>
                        <a:t>dari</a:t>
                      </a:r>
                      <a:r>
                        <a:rPr lang="en-US" dirty="0" smtClean="0">
                          <a:latin typeface="Georgia" panose="02040502050405020303" pitchFamily="18" charset="0"/>
                        </a:rPr>
                        <a:t> yang </a:t>
                      </a:r>
                      <a:r>
                        <a:rPr lang="en-US" dirty="0" err="1" smtClean="0">
                          <a:latin typeface="Georgia" panose="02040502050405020303" pitchFamily="18" charset="0"/>
                        </a:rPr>
                        <a:t>diteliti</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Peneliti</a:t>
                      </a:r>
                      <a:r>
                        <a:rPr lang="en-US" dirty="0" smtClean="0">
                          <a:latin typeface="Georgia" panose="02040502050405020303" pitchFamily="18" charset="0"/>
                        </a:rPr>
                        <a:t> </a:t>
                      </a:r>
                      <a:r>
                        <a:rPr lang="en-US" dirty="0" err="1" smtClean="0">
                          <a:latin typeface="Georgia" panose="02040502050405020303" pitchFamily="18" charset="0"/>
                        </a:rPr>
                        <a:t>berinteraksi</a:t>
                      </a:r>
                      <a:r>
                        <a:rPr lang="en-US" dirty="0" smtClean="0">
                          <a:latin typeface="Georgia" panose="02040502050405020303" pitchFamily="18" charset="0"/>
                        </a:rPr>
                        <a:t> </a:t>
                      </a:r>
                      <a:r>
                        <a:rPr lang="en-US" dirty="0" err="1" smtClean="0">
                          <a:latin typeface="Georgia" panose="02040502050405020303" pitchFamily="18" charset="0"/>
                        </a:rPr>
                        <a:t>dengan</a:t>
                      </a:r>
                      <a:r>
                        <a:rPr lang="en-US" dirty="0" smtClean="0">
                          <a:latin typeface="Georgia" panose="02040502050405020303" pitchFamily="18" charset="0"/>
                        </a:rPr>
                        <a:t> yang </a:t>
                      </a:r>
                      <a:r>
                        <a:rPr lang="en-US" dirty="0" err="1" smtClean="0">
                          <a:latin typeface="Georgia" panose="02040502050405020303" pitchFamily="18" charset="0"/>
                        </a:rPr>
                        <a:t>diteliti</a:t>
                      </a:r>
                      <a:endParaRPr lang="en-US" dirty="0">
                        <a:latin typeface="Georgia" panose="02040502050405020303" pitchFamily="18" charset="0"/>
                      </a:endParaRPr>
                    </a:p>
                  </a:txBody>
                  <a:tcPr/>
                </a:tc>
                <a:extLst>
                  <a:ext uri="{0D108BD9-81ED-4DB2-BD59-A6C34878D82A}">
                    <a16:rowId xmlns:a16="http://schemas.microsoft.com/office/drawing/2014/main" val="1226112002"/>
                  </a:ext>
                </a:extLst>
              </a:tr>
              <a:tr h="370840">
                <a:tc>
                  <a:txBody>
                    <a:bodyPr/>
                    <a:lstStyle/>
                    <a:p>
                      <a:r>
                        <a:rPr lang="en-US" dirty="0" err="1" smtClean="0">
                          <a:latin typeface="Georgia" panose="02040502050405020303" pitchFamily="18" charset="0"/>
                        </a:rPr>
                        <a:t>Asumsi</a:t>
                      </a:r>
                      <a:r>
                        <a:rPr lang="en-US" dirty="0" smtClean="0">
                          <a:latin typeface="Georgia" panose="02040502050405020303" pitchFamily="18" charset="0"/>
                        </a:rPr>
                        <a:t> </a:t>
                      </a:r>
                      <a:r>
                        <a:rPr lang="en-US" dirty="0" err="1" smtClean="0">
                          <a:latin typeface="Georgia" panose="02040502050405020303" pitchFamily="18" charset="0"/>
                        </a:rPr>
                        <a:t>Aksiologi</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Apakah</a:t>
                      </a:r>
                      <a:r>
                        <a:rPr lang="en-US" dirty="0" smtClean="0">
                          <a:latin typeface="Georgia" panose="02040502050405020303" pitchFamily="18" charset="0"/>
                        </a:rPr>
                        <a:t> </a:t>
                      </a:r>
                      <a:r>
                        <a:rPr lang="en-US" dirty="0" err="1" smtClean="0">
                          <a:latin typeface="Georgia" panose="02040502050405020303" pitchFamily="18" charset="0"/>
                        </a:rPr>
                        <a:t>peran</a:t>
                      </a:r>
                      <a:r>
                        <a:rPr lang="en-US" dirty="0" smtClean="0">
                          <a:latin typeface="Georgia" panose="02040502050405020303" pitchFamily="18" charset="0"/>
                        </a:rPr>
                        <a:t> </a:t>
                      </a:r>
                      <a:r>
                        <a:rPr lang="en-US" dirty="0" err="1" smtClean="0">
                          <a:latin typeface="Georgia" panose="02040502050405020303" pitchFamily="18" charset="0"/>
                        </a:rPr>
                        <a:t>nilai</a:t>
                      </a:r>
                      <a:r>
                        <a:rPr lang="en-US" dirty="0" smtClean="0">
                          <a:latin typeface="Georgia" panose="02040502050405020303" pitchFamily="18" charset="0"/>
                        </a:rPr>
                        <a:t>?</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Bebas</a:t>
                      </a:r>
                      <a:r>
                        <a:rPr lang="en-US" dirty="0" smtClean="0">
                          <a:latin typeface="Georgia" panose="02040502050405020303" pitchFamily="18" charset="0"/>
                        </a:rPr>
                        <a:t> </a:t>
                      </a:r>
                      <a:r>
                        <a:rPr lang="en-US" dirty="0" err="1" smtClean="0">
                          <a:latin typeface="Georgia" panose="02040502050405020303" pitchFamily="18" charset="0"/>
                        </a:rPr>
                        <a:t>nilai</a:t>
                      </a:r>
                      <a:r>
                        <a:rPr lang="en-US" dirty="0" smtClean="0">
                          <a:latin typeface="Georgia" panose="02040502050405020303" pitchFamily="18" charset="0"/>
                        </a:rPr>
                        <a:t> </a:t>
                      </a:r>
                      <a:r>
                        <a:rPr lang="en-US" dirty="0" err="1" smtClean="0">
                          <a:latin typeface="Georgia" panose="02040502050405020303" pitchFamily="18" charset="0"/>
                        </a:rPr>
                        <a:t>dan</a:t>
                      </a:r>
                      <a:r>
                        <a:rPr lang="en-US" dirty="0" smtClean="0">
                          <a:latin typeface="Georgia" panose="02040502050405020303" pitchFamily="18" charset="0"/>
                        </a:rPr>
                        <a:t> </a:t>
                      </a:r>
                      <a:r>
                        <a:rPr lang="en-US" dirty="0" err="1" smtClean="0">
                          <a:latin typeface="Georgia" panose="02040502050405020303" pitchFamily="18" charset="0"/>
                        </a:rPr>
                        <a:t>tidak</a:t>
                      </a:r>
                      <a:r>
                        <a:rPr lang="en-US" dirty="0" smtClean="0">
                          <a:latin typeface="Georgia" panose="02040502050405020303" pitchFamily="18" charset="0"/>
                        </a:rPr>
                        <a:t> bias</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Sarat</a:t>
                      </a:r>
                      <a:r>
                        <a:rPr lang="en-US" dirty="0" smtClean="0">
                          <a:latin typeface="Georgia" panose="02040502050405020303" pitchFamily="18" charset="0"/>
                        </a:rPr>
                        <a:t> </a:t>
                      </a:r>
                      <a:r>
                        <a:rPr lang="en-US" dirty="0" err="1" smtClean="0">
                          <a:latin typeface="Georgia" panose="02040502050405020303" pitchFamily="18" charset="0"/>
                        </a:rPr>
                        <a:t>nilai</a:t>
                      </a:r>
                      <a:r>
                        <a:rPr lang="en-US" dirty="0" smtClean="0">
                          <a:latin typeface="Georgia" panose="02040502050405020303" pitchFamily="18" charset="0"/>
                        </a:rPr>
                        <a:t> </a:t>
                      </a:r>
                      <a:r>
                        <a:rPr lang="en-US" dirty="0" err="1" smtClean="0">
                          <a:latin typeface="Georgia" panose="02040502050405020303" pitchFamily="18" charset="0"/>
                        </a:rPr>
                        <a:t>dan</a:t>
                      </a:r>
                      <a:r>
                        <a:rPr lang="en-US" dirty="0" smtClean="0">
                          <a:latin typeface="Georgia" panose="02040502050405020303" pitchFamily="18" charset="0"/>
                        </a:rPr>
                        <a:t> bias</a:t>
                      </a:r>
                      <a:endParaRPr lang="en-US" dirty="0">
                        <a:latin typeface="Georgia" panose="02040502050405020303" pitchFamily="18" charset="0"/>
                      </a:endParaRPr>
                    </a:p>
                  </a:txBody>
                  <a:tcPr/>
                </a:tc>
                <a:extLst>
                  <a:ext uri="{0D108BD9-81ED-4DB2-BD59-A6C34878D82A}">
                    <a16:rowId xmlns:a16="http://schemas.microsoft.com/office/drawing/2014/main" val="1830735132"/>
                  </a:ext>
                </a:extLst>
              </a:tr>
              <a:tr h="370840">
                <a:tc>
                  <a:txBody>
                    <a:bodyPr/>
                    <a:lstStyle/>
                    <a:p>
                      <a:r>
                        <a:rPr lang="en-US" dirty="0" err="1" smtClean="0">
                          <a:latin typeface="Georgia" panose="02040502050405020303" pitchFamily="18" charset="0"/>
                        </a:rPr>
                        <a:t>Asumsi</a:t>
                      </a:r>
                      <a:r>
                        <a:rPr lang="en-US" dirty="0" smtClean="0">
                          <a:latin typeface="Georgia" panose="02040502050405020303" pitchFamily="18" charset="0"/>
                        </a:rPr>
                        <a:t> </a:t>
                      </a:r>
                      <a:r>
                        <a:rPr lang="en-US" dirty="0" err="1" smtClean="0">
                          <a:latin typeface="Georgia" panose="02040502050405020303" pitchFamily="18" charset="0"/>
                        </a:rPr>
                        <a:t>Retorik</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Apakah</a:t>
                      </a:r>
                      <a:r>
                        <a:rPr lang="en-US" dirty="0" smtClean="0">
                          <a:latin typeface="Georgia" panose="02040502050405020303" pitchFamily="18" charset="0"/>
                        </a:rPr>
                        <a:t> Bahasa </a:t>
                      </a:r>
                      <a:r>
                        <a:rPr lang="en-US" dirty="0" err="1" smtClean="0">
                          <a:latin typeface="Georgia" panose="02040502050405020303" pitchFamily="18" charset="0"/>
                        </a:rPr>
                        <a:t>penelitian</a:t>
                      </a:r>
                      <a:r>
                        <a:rPr lang="en-US" dirty="0" smtClean="0">
                          <a:latin typeface="Georgia" panose="02040502050405020303" pitchFamily="18" charset="0"/>
                        </a:rPr>
                        <a:t>?</a:t>
                      </a:r>
                      <a:endParaRPr lang="en-US" dirty="0">
                        <a:latin typeface="Georgia" panose="02040502050405020303" pitchFamily="18" charset="0"/>
                      </a:endParaRPr>
                    </a:p>
                  </a:txBody>
                  <a:tcPr/>
                </a:tc>
                <a:tc>
                  <a:txBody>
                    <a:bodyPr/>
                    <a:lstStyle/>
                    <a:p>
                      <a:r>
                        <a:rPr lang="en-US" dirty="0" smtClean="0">
                          <a:latin typeface="Georgia" panose="02040502050405020303" pitchFamily="18" charset="0"/>
                        </a:rPr>
                        <a:t>Formal </a:t>
                      </a:r>
                      <a:r>
                        <a:rPr lang="en-US" dirty="0" err="1" smtClean="0">
                          <a:latin typeface="Georgia" panose="02040502050405020303" pitchFamily="18" charset="0"/>
                        </a:rPr>
                        <a:t>berdasarkan</a:t>
                      </a:r>
                      <a:r>
                        <a:rPr lang="en-US" dirty="0" smtClean="0">
                          <a:latin typeface="Georgia" panose="02040502050405020303" pitchFamily="18" charset="0"/>
                        </a:rPr>
                        <a:t> </a:t>
                      </a:r>
                      <a:r>
                        <a:rPr lang="en-US" dirty="0" err="1" smtClean="0">
                          <a:latin typeface="Georgia" panose="02040502050405020303" pitchFamily="18" charset="0"/>
                        </a:rPr>
                        <a:t>seperangkat</a:t>
                      </a:r>
                      <a:r>
                        <a:rPr lang="en-US" dirty="0" smtClean="0">
                          <a:latin typeface="Georgia" panose="02040502050405020303" pitchFamily="18" charset="0"/>
                        </a:rPr>
                        <a:t> </a:t>
                      </a:r>
                      <a:r>
                        <a:rPr lang="en-US" dirty="0" err="1" smtClean="0">
                          <a:latin typeface="Georgia" panose="02040502050405020303" pitchFamily="18" charset="0"/>
                        </a:rPr>
                        <a:t>definisi</a:t>
                      </a:r>
                      <a:r>
                        <a:rPr lang="en-US" dirty="0" smtClean="0">
                          <a:latin typeface="Georgia" panose="02040502050405020303" pitchFamily="18" charset="0"/>
                        </a:rPr>
                        <a:t>,</a:t>
                      </a:r>
                      <a:r>
                        <a:rPr lang="en-US" baseline="0" dirty="0" smtClean="0">
                          <a:latin typeface="Georgia" panose="02040502050405020303" pitchFamily="18" charset="0"/>
                        </a:rPr>
                        <a:t> Nada impersonal </a:t>
                      </a:r>
                      <a:r>
                        <a:rPr lang="en-US" baseline="0" dirty="0" err="1" smtClean="0">
                          <a:latin typeface="Georgia" panose="02040502050405020303" pitchFamily="18" charset="0"/>
                        </a:rPr>
                        <a:t>menggunakan</a:t>
                      </a:r>
                      <a:r>
                        <a:rPr lang="en-US" baseline="0" dirty="0" smtClean="0">
                          <a:latin typeface="Georgia" panose="02040502050405020303" pitchFamily="18" charset="0"/>
                        </a:rPr>
                        <a:t> kata/</a:t>
                      </a:r>
                      <a:r>
                        <a:rPr lang="en-US" baseline="0" dirty="0" err="1" smtClean="0">
                          <a:latin typeface="Georgia" panose="02040502050405020303" pitchFamily="18" charset="0"/>
                        </a:rPr>
                        <a:t>istilah</a:t>
                      </a:r>
                      <a:r>
                        <a:rPr lang="en-US" baseline="0" dirty="0" smtClean="0">
                          <a:latin typeface="Georgia" panose="02040502050405020303" pitchFamily="18" charset="0"/>
                        </a:rPr>
                        <a:t> </a:t>
                      </a:r>
                      <a:r>
                        <a:rPr lang="en-US" baseline="0" dirty="0" err="1" smtClean="0">
                          <a:latin typeface="Georgia" panose="02040502050405020303" pitchFamily="18" charset="0"/>
                        </a:rPr>
                        <a:t>kuantitatif</a:t>
                      </a:r>
                      <a:r>
                        <a:rPr lang="en-US" baseline="0" dirty="0" smtClean="0">
                          <a:latin typeface="Georgia" panose="02040502050405020303" pitchFamily="18" charset="0"/>
                        </a:rPr>
                        <a:t> yang </a:t>
                      </a:r>
                      <a:r>
                        <a:rPr lang="en-US" baseline="0" dirty="0" err="1" smtClean="0">
                          <a:latin typeface="Georgia" panose="02040502050405020303" pitchFamily="18" charset="0"/>
                        </a:rPr>
                        <a:t>tela</a:t>
                      </a:r>
                      <a:r>
                        <a:rPr lang="en-US" baseline="0" dirty="0" smtClean="0">
                          <a:latin typeface="Georgia" panose="02040502050405020303" pitchFamily="18" charset="0"/>
                        </a:rPr>
                        <a:t> </a:t>
                      </a:r>
                      <a:r>
                        <a:rPr lang="en-US" baseline="0" dirty="0" err="1" smtClean="0">
                          <a:latin typeface="Georgia" panose="02040502050405020303" pitchFamily="18" charset="0"/>
                        </a:rPr>
                        <a:t>baku</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Tidak</a:t>
                      </a:r>
                      <a:r>
                        <a:rPr lang="en-US" dirty="0" smtClean="0">
                          <a:latin typeface="Georgia" panose="02040502050405020303" pitchFamily="18" charset="0"/>
                        </a:rPr>
                        <a:t> formal, </a:t>
                      </a:r>
                      <a:r>
                        <a:rPr lang="en-US" dirty="0" err="1" smtClean="0">
                          <a:latin typeface="Georgia" panose="02040502050405020303" pitchFamily="18" charset="0"/>
                        </a:rPr>
                        <a:t>keputusan</a:t>
                      </a:r>
                      <a:r>
                        <a:rPr lang="en-US" dirty="0" smtClean="0">
                          <a:latin typeface="Georgia" panose="02040502050405020303" pitchFamily="18" charset="0"/>
                        </a:rPr>
                        <a:t> </a:t>
                      </a:r>
                      <a:r>
                        <a:rPr lang="en-US" dirty="0" err="1" smtClean="0">
                          <a:latin typeface="Georgia" panose="02040502050405020303" pitchFamily="18" charset="0"/>
                        </a:rPr>
                        <a:t>berlangsung</a:t>
                      </a:r>
                      <a:r>
                        <a:rPr lang="en-US" dirty="0" smtClean="0">
                          <a:latin typeface="Georgia" panose="02040502050405020303" pitchFamily="18" charset="0"/>
                        </a:rPr>
                        <a:t> </a:t>
                      </a:r>
                      <a:r>
                        <a:rPr lang="en-US" dirty="0" err="1" smtClean="0">
                          <a:latin typeface="Georgia" panose="02040502050405020303" pitchFamily="18" charset="0"/>
                        </a:rPr>
                        <a:t>terus-menerus</a:t>
                      </a:r>
                      <a:r>
                        <a:rPr lang="en-US" dirty="0" smtClean="0">
                          <a:latin typeface="Georgia" panose="02040502050405020303" pitchFamily="18" charset="0"/>
                        </a:rPr>
                        <a:t>, </a:t>
                      </a:r>
                      <a:r>
                        <a:rPr lang="en-US" dirty="0" err="1" smtClean="0">
                          <a:latin typeface="Georgia" panose="02040502050405020303" pitchFamily="18" charset="0"/>
                        </a:rPr>
                        <a:t>menggunakan</a:t>
                      </a:r>
                      <a:r>
                        <a:rPr lang="en-US" dirty="0" smtClean="0">
                          <a:latin typeface="Georgia" panose="02040502050405020303" pitchFamily="18" charset="0"/>
                        </a:rPr>
                        <a:t> kata/</a:t>
                      </a:r>
                      <a:r>
                        <a:rPr lang="en-US" dirty="0" err="1" smtClean="0">
                          <a:latin typeface="Georgia" panose="02040502050405020303" pitchFamily="18" charset="0"/>
                        </a:rPr>
                        <a:t>istilah</a:t>
                      </a:r>
                      <a:r>
                        <a:rPr lang="en-US" baseline="0" dirty="0" smtClean="0">
                          <a:latin typeface="Georgia" panose="02040502050405020303" pitchFamily="18" charset="0"/>
                        </a:rPr>
                        <a:t> </a:t>
                      </a:r>
                      <a:r>
                        <a:rPr lang="en-US" baseline="0" dirty="0" err="1" smtClean="0">
                          <a:latin typeface="Georgia" panose="02040502050405020303" pitchFamily="18" charset="0"/>
                        </a:rPr>
                        <a:t>kualitatif</a:t>
                      </a:r>
                      <a:r>
                        <a:rPr lang="en-US" baseline="0" dirty="0" smtClean="0">
                          <a:latin typeface="Georgia" panose="02040502050405020303" pitchFamily="18" charset="0"/>
                        </a:rPr>
                        <a:t> yang </a:t>
                      </a:r>
                      <a:r>
                        <a:rPr lang="en-US" baseline="0" dirty="0" err="1" smtClean="0">
                          <a:latin typeface="Georgia" panose="02040502050405020303" pitchFamily="18" charset="0"/>
                        </a:rPr>
                        <a:t>telah</a:t>
                      </a:r>
                      <a:r>
                        <a:rPr lang="en-US" baseline="0" dirty="0" smtClean="0">
                          <a:latin typeface="Georgia" panose="02040502050405020303" pitchFamily="18" charset="0"/>
                        </a:rPr>
                        <a:t> </a:t>
                      </a:r>
                      <a:r>
                        <a:rPr lang="en-US" baseline="0" dirty="0" err="1" smtClean="0">
                          <a:latin typeface="Georgia" panose="02040502050405020303" pitchFamily="18" charset="0"/>
                        </a:rPr>
                        <a:t>baku</a:t>
                      </a:r>
                      <a:endParaRPr lang="en-US" dirty="0">
                        <a:latin typeface="Georgia" panose="02040502050405020303" pitchFamily="18" charset="0"/>
                      </a:endParaRPr>
                    </a:p>
                  </a:txBody>
                  <a:tcPr/>
                </a:tc>
                <a:extLst>
                  <a:ext uri="{0D108BD9-81ED-4DB2-BD59-A6C34878D82A}">
                    <a16:rowId xmlns:a16="http://schemas.microsoft.com/office/drawing/2014/main" val="1081751428"/>
                  </a:ext>
                </a:extLst>
              </a:tr>
            </a:tbl>
          </a:graphicData>
        </a:graphic>
      </p:graphicFrame>
    </p:spTree>
    <p:extLst>
      <p:ext uri="{BB962C8B-B14F-4D97-AF65-F5344CB8AC3E}">
        <p14:creationId xmlns:p14="http://schemas.microsoft.com/office/powerpoint/2010/main" val="209194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564107"/>
          </a:xfrm>
        </p:spPr>
        <p:txBody>
          <a:bodyPr/>
          <a:lstStyle/>
          <a:p>
            <a:r>
              <a:rPr lang="en-US" sz="2500" dirty="0" err="1">
                <a:solidFill>
                  <a:schemeClr val="tx1"/>
                </a:solidFill>
                <a:latin typeface="Georgia" panose="02040502050405020303" pitchFamily="18" charset="0"/>
              </a:rPr>
              <a:t>Lanjutan</a:t>
            </a:r>
            <a:r>
              <a:rPr lang="en-US" sz="2500" dirty="0">
                <a:solidFill>
                  <a:schemeClr val="tx1"/>
                </a:solidFill>
                <a:latin typeface="Georgia" panose="02040502050405020303" pitchFamily="18" charset="0"/>
              </a:rPr>
              <a:t>…</a:t>
            </a:r>
            <a:endParaRPr lang="en-US" dirty="0">
              <a:solidFill>
                <a:schemeClr val="tx1"/>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50496948"/>
              </p:ext>
            </p:extLst>
          </p:nvPr>
        </p:nvGraphicFramePr>
        <p:xfrm>
          <a:off x="1143000" y="1309688"/>
          <a:ext cx="9872664" cy="4942840"/>
        </p:xfrm>
        <a:graphic>
          <a:graphicData uri="http://schemas.openxmlformats.org/drawingml/2006/table">
            <a:tbl>
              <a:tblPr firstRow="1" bandRow="1">
                <a:tableStyleId>{5C22544A-7EE6-4342-B048-85BDC9FD1C3A}</a:tableStyleId>
              </a:tblPr>
              <a:tblGrid>
                <a:gridCol w="1982337">
                  <a:extLst>
                    <a:ext uri="{9D8B030D-6E8A-4147-A177-3AD203B41FA5}">
                      <a16:colId xmlns:a16="http://schemas.microsoft.com/office/drawing/2014/main" val="835778600"/>
                    </a:ext>
                  </a:extLst>
                </a:gridCol>
                <a:gridCol w="2060812">
                  <a:extLst>
                    <a:ext uri="{9D8B030D-6E8A-4147-A177-3AD203B41FA5}">
                      <a16:colId xmlns:a16="http://schemas.microsoft.com/office/drawing/2014/main" val="2813212862"/>
                    </a:ext>
                  </a:extLst>
                </a:gridCol>
                <a:gridCol w="2811439">
                  <a:extLst>
                    <a:ext uri="{9D8B030D-6E8A-4147-A177-3AD203B41FA5}">
                      <a16:colId xmlns:a16="http://schemas.microsoft.com/office/drawing/2014/main" val="2573754358"/>
                    </a:ext>
                  </a:extLst>
                </a:gridCol>
                <a:gridCol w="3018076">
                  <a:extLst>
                    <a:ext uri="{9D8B030D-6E8A-4147-A177-3AD203B41FA5}">
                      <a16:colId xmlns:a16="http://schemas.microsoft.com/office/drawing/2014/main" val="194617416"/>
                    </a:ext>
                  </a:extLst>
                </a:gridCol>
              </a:tblGrid>
              <a:tr h="370840">
                <a:tc>
                  <a:txBody>
                    <a:bodyPr/>
                    <a:lstStyle/>
                    <a:p>
                      <a:pPr algn="ctr"/>
                      <a:r>
                        <a:rPr lang="en-US" dirty="0" err="1" smtClean="0">
                          <a:latin typeface="Georgia" panose="02040502050405020303" pitchFamily="18" charset="0"/>
                        </a:rPr>
                        <a:t>Asumsi</a:t>
                      </a:r>
                      <a:endParaRPr lang="en-US" dirty="0">
                        <a:latin typeface="Georgia" panose="02040502050405020303" pitchFamily="18" charset="0"/>
                      </a:endParaRPr>
                    </a:p>
                  </a:txBody>
                  <a:tcPr/>
                </a:tc>
                <a:tc>
                  <a:txBody>
                    <a:bodyPr/>
                    <a:lstStyle/>
                    <a:p>
                      <a:pPr algn="ctr"/>
                      <a:r>
                        <a:rPr lang="en-US" dirty="0" err="1" smtClean="0">
                          <a:latin typeface="Georgia" panose="02040502050405020303" pitchFamily="18" charset="0"/>
                        </a:rPr>
                        <a:t>Pertanyaan</a:t>
                      </a:r>
                      <a:endParaRPr lang="en-US" dirty="0">
                        <a:latin typeface="Georgia" panose="02040502050405020303" pitchFamily="18" charset="0"/>
                      </a:endParaRPr>
                    </a:p>
                  </a:txBody>
                  <a:tcPr/>
                </a:tc>
                <a:tc>
                  <a:txBody>
                    <a:bodyPr/>
                    <a:lstStyle/>
                    <a:p>
                      <a:pPr algn="ctr"/>
                      <a:r>
                        <a:rPr lang="en-US" dirty="0" err="1" smtClean="0">
                          <a:latin typeface="Georgia" panose="02040502050405020303" pitchFamily="18" charset="0"/>
                        </a:rPr>
                        <a:t>Kuantitatif</a:t>
                      </a:r>
                      <a:endParaRPr lang="en-US" dirty="0">
                        <a:latin typeface="Georgia" panose="02040502050405020303" pitchFamily="18" charset="0"/>
                      </a:endParaRPr>
                    </a:p>
                  </a:txBody>
                  <a:tcPr/>
                </a:tc>
                <a:tc>
                  <a:txBody>
                    <a:bodyPr/>
                    <a:lstStyle/>
                    <a:p>
                      <a:pPr algn="ctr"/>
                      <a:r>
                        <a:rPr lang="en-US" dirty="0" err="1" smtClean="0">
                          <a:latin typeface="Georgia" panose="02040502050405020303" pitchFamily="18" charset="0"/>
                        </a:rPr>
                        <a:t>Kualitatif</a:t>
                      </a:r>
                      <a:endParaRPr lang="en-US" dirty="0">
                        <a:latin typeface="Georgia" panose="02040502050405020303" pitchFamily="18" charset="0"/>
                      </a:endParaRPr>
                    </a:p>
                  </a:txBody>
                  <a:tcPr/>
                </a:tc>
                <a:extLst>
                  <a:ext uri="{0D108BD9-81ED-4DB2-BD59-A6C34878D82A}">
                    <a16:rowId xmlns:a16="http://schemas.microsoft.com/office/drawing/2014/main" val="3633442845"/>
                  </a:ext>
                </a:extLst>
              </a:tr>
              <a:tr h="370840">
                <a:tc>
                  <a:txBody>
                    <a:bodyPr/>
                    <a:lstStyle/>
                    <a:p>
                      <a:r>
                        <a:rPr lang="en-US" dirty="0" err="1" smtClean="0">
                          <a:latin typeface="Georgia" panose="02040502050405020303" pitchFamily="18" charset="0"/>
                        </a:rPr>
                        <a:t>Asumsi</a:t>
                      </a:r>
                      <a:r>
                        <a:rPr lang="en-US" dirty="0" smtClean="0">
                          <a:latin typeface="Georgia" panose="02040502050405020303" pitchFamily="18" charset="0"/>
                        </a:rPr>
                        <a:t> </a:t>
                      </a:r>
                      <a:r>
                        <a:rPr lang="en-US" dirty="0" err="1" smtClean="0">
                          <a:latin typeface="Georgia" panose="02040502050405020303" pitchFamily="18" charset="0"/>
                        </a:rPr>
                        <a:t>metodologi</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Bagaimana</a:t>
                      </a:r>
                      <a:r>
                        <a:rPr lang="en-US" dirty="0" smtClean="0">
                          <a:latin typeface="Georgia" panose="02040502050405020303" pitchFamily="18" charset="0"/>
                        </a:rPr>
                        <a:t> proses </a:t>
                      </a:r>
                      <a:r>
                        <a:rPr lang="en-US" dirty="0" err="1" smtClean="0">
                          <a:latin typeface="Georgia" panose="02040502050405020303" pitchFamily="18" charset="0"/>
                        </a:rPr>
                        <a:t>penelitiannya</a:t>
                      </a:r>
                      <a:r>
                        <a:rPr lang="en-US" dirty="0" smtClean="0">
                          <a:latin typeface="Georgia" panose="02040502050405020303" pitchFamily="18" charset="0"/>
                        </a:rPr>
                        <a:t>?</a:t>
                      </a:r>
                      <a:endParaRPr lang="en-US" dirty="0">
                        <a:latin typeface="Georgia" panose="02040502050405020303" pitchFamily="18" charset="0"/>
                      </a:endParaRPr>
                    </a:p>
                  </a:txBody>
                  <a:tcPr/>
                </a:tc>
                <a:tc>
                  <a:txBody>
                    <a:bodyPr/>
                    <a:lstStyle/>
                    <a:p>
                      <a:r>
                        <a:rPr lang="en-US" dirty="0" smtClean="0">
                          <a:latin typeface="Georgia" panose="02040502050405020303" pitchFamily="18" charset="0"/>
                        </a:rPr>
                        <a:t>Proses </a:t>
                      </a:r>
                      <a:r>
                        <a:rPr lang="en-US" dirty="0" err="1" smtClean="0">
                          <a:latin typeface="Georgia" panose="02040502050405020303" pitchFamily="18" charset="0"/>
                        </a:rPr>
                        <a:t>deduktif</a:t>
                      </a:r>
                      <a:r>
                        <a:rPr lang="en-US" dirty="0" smtClean="0">
                          <a:latin typeface="Georgia" panose="02040502050405020303" pitchFamily="18" charset="0"/>
                        </a:rPr>
                        <a:t> </a:t>
                      </a:r>
                      <a:r>
                        <a:rPr lang="en-US" dirty="0" err="1" smtClean="0">
                          <a:latin typeface="Georgia" panose="02040502050405020303" pitchFamily="18" charset="0"/>
                        </a:rPr>
                        <a:t>sebab-akibat</a:t>
                      </a:r>
                      <a:r>
                        <a:rPr lang="en-US" dirty="0" smtClean="0">
                          <a:latin typeface="Georgia" panose="02040502050405020303" pitchFamily="18" charset="0"/>
                        </a:rPr>
                        <a:t>, </a:t>
                      </a:r>
                      <a:r>
                        <a:rPr lang="en-US" dirty="0" err="1" smtClean="0">
                          <a:latin typeface="Georgia" panose="02040502050405020303" pitchFamily="18" charset="0"/>
                        </a:rPr>
                        <a:t>Desain</a:t>
                      </a:r>
                      <a:r>
                        <a:rPr lang="en-US" dirty="0" smtClean="0">
                          <a:latin typeface="Georgia" panose="02040502050405020303" pitchFamily="18" charset="0"/>
                        </a:rPr>
                        <a:t> yang </a:t>
                      </a:r>
                      <a:r>
                        <a:rPr lang="en-US" dirty="0" err="1" smtClean="0">
                          <a:latin typeface="Georgia" panose="02040502050405020303" pitchFamily="18" charset="0"/>
                        </a:rPr>
                        <a:t>statis</a:t>
                      </a:r>
                      <a:r>
                        <a:rPr lang="en-US" dirty="0" smtClean="0">
                          <a:latin typeface="Georgia" panose="02040502050405020303" pitchFamily="18" charset="0"/>
                        </a:rPr>
                        <a:t>, </a:t>
                      </a:r>
                      <a:r>
                        <a:rPr lang="en-US" dirty="0" err="1" smtClean="0">
                          <a:latin typeface="Georgia" panose="02040502050405020303" pitchFamily="18" charset="0"/>
                        </a:rPr>
                        <a:t>kategori</a:t>
                      </a:r>
                      <a:r>
                        <a:rPr lang="en-US" dirty="0" smtClean="0">
                          <a:latin typeface="Georgia" panose="02040502050405020303" pitchFamily="18" charset="0"/>
                        </a:rPr>
                        <a:t> yang </a:t>
                      </a:r>
                      <a:r>
                        <a:rPr lang="en-US" dirty="0" err="1" smtClean="0">
                          <a:latin typeface="Georgia" panose="02040502050405020303" pitchFamily="18" charset="0"/>
                        </a:rPr>
                        <a:t>telah</a:t>
                      </a:r>
                      <a:r>
                        <a:rPr lang="en-US" dirty="0" smtClean="0">
                          <a:latin typeface="Georgia" panose="02040502050405020303" pitchFamily="18" charset="0"/>
                        </a:rPr>
                        <a:t> </a:t>
                      </a:r>
                      <a:r>
                        <a:rPr lang="en-US" dirty="0" err="1" smtClean="0">
                          <a:latin typeface="Georgia" panose="02040502050405020303" pitchFamily="18" charset="0"/>
                        </a:rPr>
                        <a:t>dikelompokkan</a:t>
                      </a:r>
                      <a:r>
                        <a:rPr lang="en-US" dirty="0" smtClean="0">
                          <a:latin typeface="Georgia" panose="02040502050405020303" pitchFamily="18" charset="0"/>
                        </a:rPr>
                        <a:t> </a:t>
                      </a:r>
                      <a:r>
                        <a:rPr lang="en-US" dirty="0" err="1" smtClean="0">
                          <a:latin typeface="Georgia" panose="02040502050405020303" pitchFamily="18" charset="0"/>
                        </a:rPr>
                        <a:t>sebelum</a:t>
                      </a:r>
                      <a:r>
                        <a:rPr lang="en-US" dirty="0" smtClean="0">
                          <a:latin typeface="Georgia" panose="02040502050405020303" pitchFamily="18" charset="0"/>
                        </a:rPr>
                        <a:t> </a:t>
                      </a:r>
                      <a:r>
                        <a:rPr lang="en-US" dirty="0" err="1" smtClean="0">
                          <a:latin typeface="Georgia" panose="02040502050405020303" pitchFamily="18" charset="0"/>
                        </a:rPr>
                        <a:t>penelitian</a:t>
                      </a:r>
                      <a:r>
                        <a:rPr lang="en-US" dirty="0" smtClean="0">
                          <a:latin typeface="Georgia" panose="02040502050405020303" pitchFamily="18" charset="0"/>
                        </a:rPr>
                        <a:t>. </a:t>
                      </a:r>
                    </a:p>
                    <a:p>
                      <a:r>
                        <a:rPr lang="en-US" dirty="0" err="1" smtClean="0">
                          <a:latin typeface="Georgia" panose="02040502050405020303" pitchFamily="18" charset="0"/>
                        </a:rPr>
                        <a:t>Bebas</a:t>
                      </a:r>
                      <a:r>
                        <a:rPr lang="en-US" dirty="0" smtClean="0">
                          <a:latin typeface="Georgia" panose="02040502050405020303" pitchFamily="18" charset="0"/>
                        </a:rPr>
                        <a:t> </a:t>
                      </a:r>
                      <a:r>
                        <a:rPr lang="en-US" dirty="0" err="1" smtClean="0">
                          <a:latin typeface="Georgia" panose="02040502050405020303" pitchFamily="18" charset="0"/>
                        </a:rPr>
                        <a:t>konteks</a:t>
                      </a:r>
                      <a:r>
                        <a:rPr lang="en-US" dirty="0" smtClean="0">
                          <a:latin typeface="Georgia" panose="02040502050405020303" pitchFamily="18" charset="0"/>
                        </a:rPr>
                        <a:t>, </a:t>
                      </a:r>
                      <a:r>
                        <a:rPr lang="en-US" dirty="0" err="1" smtClean="0">
                          <a:latin typeface="Georgia" panose="02040502050405020303" pitchFamily="18" charset="0"/>
                        </a:rPr>
                        <a:t>Generalisasi</a:t>
                      </a:r>
                      <a:r>
                        <a:rPr lang="en-US" dirty="0" smtClean="0">
                          <a:latin typeface="Georgia" panose="02040502050405020303" pitchFamily="18" charset="0"/>
                        </a:rPr>
                        <a:t> </a:t>
                      </a:r>
                      <a:r>
                        <a:rPr lang="en-US" dirty="0" err="1" smtClean="0">
                          <a:latin typeface="Georgia" panose="02040502050405020303" pitchFamily="18" charset="0"/>
                        </a:rPr>
                        <a:t>menuntun</a:t>
                      </a:r>
                      <a:r>
                        <a:rPr lang="en-US" baseline="0" dirty="0" smtClean="0">
                          <a:latin typeface="Georgia" panose="02040502050405020303" pitchFamily="18" charset="0"/>
                        </a:rPr>
                        <a:t> </a:t>
                      </a:r>
                      <a:r>
                        <a:rPr lang="en-US" baseline="0" dirty="0" err="1" smtClean="0">
                          <a:latin typeface="Georgia" panose="02040502050405020303" pitchFamily="18" charset="0"/>
                        </a:rPr>
                        <a:t>ke</a:t>
                      </a:r>
                      <a:r>
                        <a:rPr lang="en-US" baseline="0" dirty="0" smtClean="0">
                          <a:latin typeface="Georgia" panose="02040502050405020303" pitchFamily="18" charset="0"/>
                        </a:rPr>
                        <a:t> </a:t>
                      </a:r>
                      <a:r>
                        <a:rPr lang="en-US" baseline="0" dirty="0" err="1" smtClean="0">
                          <a:latin typeface="Georgia" panose="02040502050405020303" pitchFamily="18" charset="0"/>
                        </a:rPr>
                        <a:t>prediksi</a:t>
                      </a:r>
                      <a:r>
                        <a:rPr lang="en-US" baseline="0" dirty="0" smtClean="0">
                          <a:latin typeface="Georgia" panose="02040502050405020303" pitchFamily="18" charset="0"/>
                        </a:rPr>
                        <a:t>, </a:t>
                      </a:r>
                      <a:r>
                        <a:rPr lang="en-US" baseline="0" dirty="0" err="1" smtClean="0">
                          <a:latin typeface="Georgia" panose="02040502050405020303" pitchFamily="18" charset="0"/>
                        </a:rPr>
                        <a:t>penjelasan</a:t>
                      </a:r>
                      <a:r>
                        <a:rPr lang="en-US" baseline="0" dirty="0" smtClean="0">
                          <a:latin typeface="Georgia" panose="02040502050405020303" pitchFamily="18" charset="0"/>
                        </a:rPr>
                        <a:t>, </a:t>
                      </a:r>
                      <a:r>
                        <a:rPr lang="en-US" baseline="0" dirty="0" err="1" smtClean="0">
                          <a:latin typeface="Georgia" panose="02040502050405020303" pitchFamily="18" charset="0"/>
                        </a:rPr>
                        <a:t>dan</a:t>
                      </a:r>
                      <a:r>
                        <a:rPr lang="en-US" baseline="0" dirty="0" smtClean="0">
                          <a:latin typeface="Georgia" panose="02040502050405020303" pitchFamily="18" charset="0"/>
                        </a:rPr>
                        <a:t> </a:t>
                      </a:r>
                      <a:r>
                        <a:rPr lang="en-US" baseline="0" dirty="0" err="1" smtClean="0">
                          <a:latin typeface="Georgia" panose="02040502050405020303" pitchFamily="18" charset="0"/>
                        </a:rPr>
                        <a:t>pemahaman</a:t>
                      </a:r>
                      <a:endParaRPr lang="en-US" baseline="0" dirty="0" smtClean="0">
                        <a:latin typeface="Georgia" panose="02040502050405020303" pitchFamily="18" charset="0"/>
                      </a:endParaRPr>
                    </a:p>
                    <a:p>
                      <a:endParaRPr lang="en-US" dirty="0" smtClean="0">
                        <a:latin typeface="Georgia" panose="02040502050405020303" pitchFamily="18" charset="0"/>
                      </a:endParaRPr>
                    </a:p>
                    <a:p>
                      <a:r>
                        <a:rPr lang="en-US" dirty="0" err="1" smtClean="0">
                          <a:latin typeface="Georgia" panose="02040502050405020303" pitchFamily="18" charset="0"/>
                        </a:rPr>
                        <a:t>Akurat</a:t>
                      </a:r>
                      <a:r>
                        <a:rPr lang="en-US" dirty="0" smtClean="0">
                          <a:latin typeface="Georgia" panose="02040502050405020303" pitchFamily="18" charset="0"/>
                        </a:rPr>
                        <a:t> </a:t>
                      </a:r>
                      <a:r>
                        <a:rPr lang="en-US" dirty="0" err="1" smtClean="0">
                          <a:latin typeface="Georgia" panose="02040502050405020303" pitchFamily="18" charset="0"/>
                        </a:rPr>
                        <a:t>dan</a:t>
                      </a:r>
                      <a:r>
                        <a:rPr lang="en-US" dirty="0" smtClean="0">
                          <a:latin typeface="Georgia" panose="02040502050405020303" pitchFamily="18" charset="0"/>
                        </a:rPr>
                        <a:t> </a:t>
                      </a:r>
                      <a:r>
                        <a:rPr lang="en-US" dirty="0" err="1" smtClean="0">
                          <a:latin typeface="Georgia" panose="02040502050405020303" pitchFamily="18" charset="0"/>
                        </a:rPr>
                        <a:t>terandalkan</a:t>
                      </a:r>
                      <a:endParaRPr lang="en-US" dirty="0" smtClean="0">
                        <a:latin typeface="Georgia" panose="02040502050405020303" pitchFamily="18" charset="0"/>
                      </a:endParaRPr>
                    </a:p>
                  </a:txBody>
                  <a:tcPr/>
                </a:tc>
                <a:tc>
                  <a:txBody>
                    <a:bodyPr/>
                    <a:lstStyle/>
                    <a:p>
                      <a:r>
                        <a:rPr lang="en-US" dirty="0" smtClean="0">
                          <a:latin typeface="Georgia" panose="02040502050405020303" pitchFamily="18" charset="0"/>
                        </a:rPr>
                        <a:t>Proses </a:t>
                      </a:r>
                      <a:r>
                        <a:rPr lang="en-US" dirty="0" err="1" smtClean="0">
                          <a:latin typeface="Georgia" panose="02040502050405020303" pitchFamily="18" charset="0"/>
                        </a:rPr>
                        <a:t>induktif</a:t>
                      </a:r>
                      <a:r>
                        <a:rPr lang="en-US" dirty="0" smtClean="0">
                          <a:latin typeface="Georgia" panose="02040502050405020303" pitchFamily="18" charset="0"/>
                        </a:rPr>
                        <a:t> yang </a:t>
                      </a:r>
                      <a:r>
                        <a:rPr lang="en-US" dirty="0" err="1" smtClean="0">
                          <a:latin typeface="Georgia" panose="02040502050405020303" pitchFamily="18" charset="0"/>
                        </a:rPr>
                        <a:t>pembentukannya</a:t>
                      </a:r>
                      <a:r>
                        <a:rPr lang="en-US" dirty="0" smtClean="0">
                          <a:latin typeface="Georgia" panose="02040502050405020303" pitchFamily="18" charset="0"/>
                        </a:rPr>
                        <a:t> </a:t>
                      </a:r>
                      <a:r>
                        <a:rPr lang="en-US" dirty="0" err="1" smtClean="0">
                          <a:latin typeface="Georgia" panose="02040502050405020303" pitchFamily="18" charset="0"/>
                        </a:rPr>
                        <a:t>berlangsung</a:t>
                      </a:r>
                      <a:r>
                        <a:rPr lang="en-US" dirty="0" smtClean="0">
                          <a:latin typeface="Georgia" panose="02040502050405020303" pitchFamily="18" charset="0"/>
                        </a:rPr>
                        <a:t> </a:t>
                      </a:r>
                      <a:r>
                        <a:rPr lang="en-US" dirty="0" err="1" smtClean="0">
                          <a:latin typeface="Georgia" panose="02040502050405020303" pitchFamily="18" charset="0"/>
                        </a:rPr>
                        <a:t>timbal-balik</a:t>
                      </a:r>
                      <a:r>
                        <a:rPr lang="en-US" dirty="0" smtClean="0">
                          <a:latin typeface="Georgia" panose="02040502050405020303" pitchFamily="18" charset="0"/>
                        </a:rPr>
                        <a:t> </a:t>
                      </a:r>
                      <a:r>
                        <a:rPr lang="en-US" dirty="0" err="1" smtClean="0">
                          <a:latin typeface="Georgia" panose="02040502050405020303" pitchFamily="18" charset="0"/>
                        </a:rPr>
                        <a:t>dan</a:t>
                      </a:r>
                      <a:r>
                        <a:rPr lang="en-US" dirty="0" smtClean="0">
                          <a:latin typeface="Georgia" panose="02040502050405020303" pitchFamily="18" charset="0"/>
                        </a:rPr>
                        <a:t> </a:t>
                      </a:r>
                      <a:r>
                        <a:rPr lang="en-US" dirty="0" err="1" smtClean="0">
                          <a:latin typeface="Georgia" panose="02040502050405020303" pitchFamily="18" charset="0"/>
                        </a:rPr>
                        <a:t>berkelanjutan</a:t>
                      </a:r>
                      <a:endParaRPr lang="en-US" dirty="0" smtClean="0">
                        <a:latin typeface="Georgia" panose="02040502050405020303" pitchFamily="18" charset="0"/>
                      </a:endParaRPr>
                    </a:p>
                    <a:p>
                      <a:endParaRPr lang="en-US" dirty="0" smtClean="0">
                        <a:latin typeface="Georgia" panose="02040502050405020303" pitchFamily="18" charset="0"/>
                      </a:endParaRPr>
                    </a:p>
                    <a:p>
                      <a:r>
                        <a:rPr lang="en-US" dirty="0" err="1" smtClean="0">
                          <a:latin typeface="Georgia" panose="02040502050405020303" pitchFamily="18" charset="0"/>
                        </a:rPr>
                        <a:t>Desain</a:t>
                      </a:r>
                      <a:r>
                        <a:rPr lang="en-US" dirty="0" smtClean="0">
                          <a:latin typeface="Georgia" panose="02040502050405020303" pitchFamily="18" charset="0"/>
                        </a:rPr>
                        <a:t> </a:t>
                      </a:r>
                      <a:r>
                        <a:rPr lang="en-US" dirty="0" err="1" smtClean="0">
                          <a:latin typeface="Georgia" panose="02040502050405020303" pitchFamily="18" charset="0"/>
                        </a:rPr>
                        <a:t>dan</a:t>
                      </a:r>
                      <a:r>
                        <a:rPr lang="en-US" dirty="0" smtClean="0">
                          <a:latin typeface="Georgia" panose="02040502050405020303" pitchFamily="18" charset="0"/>
                        </a:rPr>
                        <a:t> </a:t>
                      </a:r>
                      <a:r>
                        <a:rPr lang="en-US" dirty="0" err="1" smtClean="0">
                          <a:latin typeface="Georgia" panose="02040502050405020303" pitchFamily="18" charset="0"/>
                        </a:rPr>
                        <a:t>kategori-kategori</a:t>
                      </a:r>
                      <a:r>
                        <a:rPr lang="en-US" dirty="0" smtClean="0">
                          <a:latin typeface="Georgia" panose="02040502050405020303" pitchFamily="18" charset="0"/>
                        </a:rPr>
                        <a:t> yang </a:t>
                      </a:r>
                      <a:r>
                        <a:rPr lang="en-US" dirty="0" err="1" smtClean="0">
                          <a:latin typeface="Georgia" panose="02040502050405020303" pitchFamily="18" charset="0"/>
                        </a:rPr>
                        <a:t>muncul</a:t>
                      </a:r>
                      <a:r>
                        <a:rPr lang="en-US" dirty="0" smtClean="0">
                          <a:latin typeface="Georgia" panose="02040502050405020303" pitchFamily="18" charset="0"/>
                        </a:rPr>
                        <a:t> </a:t>
                      </a:r>
                      <a:r>
                        <a:rPr lang="en-US" dirty="0" err="1" smtClean="0">
                          <a:latin typeface="Georgia" panose="02040502050405020303" pitchFamily="18" charset="0"/>
                        </a:rPr>
                        <a:t>dan</a:t>
                      </a:r>
                      <a:r>
                        <a:rPr lang="en-US" dirty="0" smtClean="0">
                          <a:latin typeface="Georgia" panose="02040502050405020303" pitchFamily="18" charset="0"/>
                        </a:rPr>
                        <a:t> </a:t>
                      </a:r>
                      <a:r>
                        <a:rPr lang="en-US" dirty="0" err="1" smtClean="0">
                          <a:latin typeface="Georgia" panose="02040502050405020303" pitchFamily="18" charset="0"/>
                        </a:rPr>
                        <a:t>diidentifikasi</a:t>
                      </a:r>
                      <a:r>
                        <a:rPr lang="en-US" dirty="0" smtClean="0">
                          <a:latin typeface="Georgia" panose="02040502050405020303" pitchFamily="18" charset="0"/>
                        </a:rPr>
                        <a:t> </a:t>
                      </a:r>
                      <a:r>
                        <a:rPr lang="en-US" dirty="0" err="1" smtClean="0">
                          <a:latin typeface="Georgia" panose="02040502050405020303" pitchFamily="18" charset="0"/>
                        </a:rPr>
                        <a:t>selama</a:t>
                      </a:r>
                      <a:r>
                        <a:rPr lang="en-US" dirty="0" smtClean="0">
                          <a:latin typeface="Georgia" panose="02040502050405020303" pitchFamily="18" charset="0"/>
                        </a:rPr>
                        <a:t> proses </a:t>
                      </a:r>
                      <a:r>
                        <a:rPr lang="en-US" dirty="0" err="1" smtClean="0">
                          <a:latin typeface="Georgia" panose="02040502050405020303" pitchFamily="18" charset="0"/>
                        </a:rPr>
                        <a:t>penelitian</a:t>
                      </a:r>
                      <a:endParaRPr lang="en-US" dirty="0" smtClean="0">
                        <a:latin typeface="Georgia" panose="02040502050405020303" pitchFamily="18" charset="0"/>
                      </a:endParaRPr>
                    </a:p>
                    <a:p>
                      <a:endParaRPr lang="en-US" dirty="0" smtClean="0">
                        <a:latin typeface="Georgia" panose="02040502050405020303" pitchFamily="18" charset="0"/>
                      </a:endParaRPr>
                    </a:p>
                    <a:p>
                      <a:r>
                        <a:rPr lang="en-US" dirty="0" err="1" smtClean="0">
                          <a:latin typeface="Georgia" panose="02040502050405020303" pitchFamily="18" charset="0"/>
                        </a:rPr>
                        <a:t>Terikat</a:t>
                      </a:r>
                      <a:r>
                        <a:rPr lang="en-US" dirty="0" smtClean="0">
                          <a:latin typeface="Georgia" panose="02040502050405020303" pitchFamily="18" charset="0"/>
                        </a:rPr>
                        <a:t> </a:t>
                      </a:r>
                      <a:r>
                        <a:rPr lang="en-US" dirty="0" err="1" smtClean="0">
                          <a:latin typeface="Georgia" panose="02040502050405020303" pitchFamily="18" charset="0"/>
                        </a:rPr>
                        <a:t>dengan</a:t>
                      </a:r>
                      <a:r>
                        <a:rPr lang="en-US" dirty="0" smtClean="0">
                          <a:latin typeface="Georgia" panose="02040502050405020303" pitchFamily="18" charset="0"/>
                        </a:rPr>
                        <a:t> </a:t>
                      </a:r>
                      <a:r>
                        <a:rPr lang="en-US" dirty="0" err="1" smtClean="0">
                          <a:latin typeface="Georgia" panose="02040502050405020303" pitchFamily="18" charset="0"/>
                        </a:rPr>
                        <a:t>konteks</a:t>
                      </a:r>
                      <a:endParaRPr lang="en-US" dirty="0" smtClean="0">
                        <a:latin typeface="Georgia" panose="02040502050405020303" pitchFamily="18" charset="0"/>
                      </a:endParaRPr>
                    </a:p>
                    <a:p>
                      <a:r>
                        <a:rPr lang="en-US" dirty="0" err="1" smtClean="0">
                          <a:latin typeface="Georgia" panose="02040502050405020303" pitchFamily="18" charset="0"/>
                        </a:rPr>
                        <a:t>Pola-pola</a:t>
                      </a:r>
                      <a:r>
                        <a:rPr lang="en-US" dirty="0" smtClean="0">
                          <a:latin typeface="Georgia" panose="02040502050405020303" pitchFamily="18" charset="0"/>
                        </a:rPr>
                        <a:t>, </a:t>
                      </a:r>
                      <a:r>
                        <a:rPr lang="en-US" dirty="0" err="1" smtClean="0">
                          <a:latin typeface="Georgia" panose="02040502050405020303" pitchFamily="18" charset="0"/>
                        </a:rPr>
                        <a:t>teori-teori</a:t>
                      </a:r>
                      <a:r>
                        <a:rPr lang="en-US" dirty="0" smtClean="0">
                          <a:latin typeface="Georgia" panose="02040502050405020303" pitchFamily="18" charset="0"/>
                        </a:rPr>
                        <a:t> </a:t>
                      </a:r>
                      <a:r>
                        <a:rPr lang="en-US" dirty="0" err="1" smtClean="0">
                          <a:latin typeface="Georgia" panose="02040502050405020303" pitchFamily="18" charset="0"/>
                        </a:rPr>
                        <a:t>melalui</a:t>
                      </a:r>
                      <a:r>
                        <a:rPr lang="en-US" dirty="0" smtClean="0">
                          <a:latin typeface="Georgia" panose="02040502050405020303" pitchFamily="18" charset="0"/>
                        </a:rPr>
                        <a:t> </a:t>
                      </a:r>
                      <a:r>
                        <a:rPr lang="en-US" dirty="0" err="1" smtClean="0">
                          <a:latin typeface="Georgia" panose="02040502050405020303" pitchFamily="18" charset="0"/>
                        </a:rPr>
                        <a:t>ketersahihan</a:t>
                      </a:r>
                      <a:endParaRPr lang="en-US" dirty="0">
                        <a:latin typeface="Georgia" panose="02040502050405020303" pitchFamily="18" charset="0"/>
                      </a:endParaRPr>
                    </a:p>
                  </a:txBody>
                  <a:tcPr/>
                </a:tc>
                <a:extLst>
                  <a:ext uri="{0D108BD9-81ED-4DB2-BD59-A6C34878D82A}">
                    <a16:rowId xmlns:a16="http://schemas.microsoft.com/office/drawing/2014/main" val="1551646489"/>
                  </a:ext>
                </a:extLst>
              </a:tr>
              <a:tr h="370840">
                <a:tc>
                  <a:txBody>
                    <a:bodyPr/>
                    <a:lstStyle/>
                    <a:p>
                      <a:endParaRPr lang="en-US" dirty="0">
                        <a:latin typeface="Georgia" panose="02040502050405020303" pitchFamily="18" charset="0"/>
                      </a:endParaRPr>
                    </a:p>
                  </a:txBody>
                  <a:tcPr/>
                </a:tc>
                <a:tc>
                  <a:txBody>
                    <a:bodyPr/>
                    <a:lstStyle/>
                    <a:p>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Validitas</a:t>
                      </a:r>
                      <a:r>
                        <a:rPr lang="en-US" dirty="0" smtClean="0">
                          <a:latin typeface="Georgia" panose="02040502050405020303" pitchFamily="18" charset="0"/>
                        </a:rPr>
                        <a:t> &amp; </a:t>
                      </a:r>
                      <a:r>
                        <a:rPr lang="en-US" dirty="0" err="1" smtClean="0">
                          <a:latin typeface="Georgia" panose="02040502050405020303" pitchFamily="18" charset="0"/>
                        </a:rPr>
                        <a:t>reliabilitas</a:t>
                      </a:r>
                      <a:endParaRPr lang="en-US" dirty="0">
                        <a:latin typeface="Georgia" panose="02040502050405020303" pitchFamily="18" charset="0"/>
                      </a:endParaRPr>
                    </a:p>
                  </a:txBody>
                  <a:tcPr/>
                </a:tc>
                <a:tc>
                  <a:txBody>
                    <a:bodyPr/>
                    <a:lstStyle/>
                    <a:p>
                      <a:r>
                        <a:rPr lang="en-US" dirty="0" err="1" smtClean="0">
                          <a:latin typeface="Georgia" panose="02040502050405020303" pitchFamily="18" charset="0"/>
                        </a:rPr>
                        <a:t>Pemahaman</a:t>
                      </a:r>
                      <a:r>
                        <a:rPr lang="en-US" dirty="0" smtClean="0">
                          <a:latin typeface="Georgia" panose="02040502050405020303" pitchFamily="18" charset="0"/>
                        </a:rPr>
                        <a:t> </a:t>
                      </a:r>
                      <a:r>
                        <a:rPr lang="en-US" dirty="0" err="1" smtClean="0">
                          <a:latin typeface="Georgia" panose="02040502050405020303" pitchFamily="18" charset="0"/>
                        </a:rPr>
                        <a:t>akurat</a:t>
                      </a:r>
                      <a:r>
                        <a:rPr lang="en-US" dirty="0" smtClean="0">
                          <a:latin typeface="Georgia" panose="02040502050405020303" pitchFamily="18" charset="0"/>
                        </a:rPr>
                        <a:t> </a:t>
                      </a:r>
                      <a:r>
                        <a:rPr lang="en-US" dirty="0" err="1" smtClean="0">
                          <a:latin typeface="Georgia" panose="02040502050405020303" pitchFamily="18" charset="0"/>
                        </a:rPr>
                        <a:t>dan</a:t>
                      </a:r>
                      <a:r>
                        <a:rPr lang="en-US" dirty="0" smtClean="0">
                          <a:latin typeface="Georgia" panose="02040502050405020303" pitchFamily="18" charset="0"/>
                        </a:rPr>
                        <a:t> </a:t>
                      </a:r>
                      <a:r>
                        <a:rPr lang="en-US" dirty="0" err="1" smtClean="0">
                          <a:latin typeface="Georgia" panose="02040502050405020303" pitchFamily="18" charset="0"/>
                        </a:rPr>
                        <a:t>terandalkan</a:t>
                      </a:r>
                      <a:r>
                        <a:rPr lang="en-US" dirty="0" smtClean="0">
                          <a:latin typeface="Georgia" panose="02040502050405020303" pitchFamily="18" charset="0"/>
                        </a:rPr>
                        <a:t> </a:t>
                      </a:r>
                      <a:r>
                        <a:rPr lang="en-US" dirty="0" err="1" smtClean="0">
                          <a:latin typeface="Georgia" panose="02040502050405020303" pitchFamily="18" charset="0"/>
                        </a:rPr>
                        <a:t>melalui</a:t>
                      </a:r>
                      <a:r>
                        <a:rPr lang="en-US" dirty="0" smtClean="0">
                          <a:latin typeface="Georgia" panose="02040502050405020303" pitchFamily="18" charset="0"/>
                        </a:rPr>
                        <a:t> </a:t>
                      </a:r>
                      <a:r>
                        <a:rPr lang="en-US" dirty="0" err="1" smtClean="0">
                          <a:latin typeface="Georgia" panose="02040502050405020303" pitchFamily="18" charset="0"/>
                        </a:rPr>
                        <a:t>verifikasi</a:t>
                      </a:r>
                      <a:r>
                        <a:rPr lang="en-US" dirty="0" smtClean="0">
                          <a:latin typeface="Georgia" panose="02040502050405020303" pitchFamily="18" charset="0"/>
                        </a:rPr>
                        <a:t>/</a:t>
                      </a:r>
                      <a:r>
                        <a:rPr lang="en-US" dirty="0" err="1" smtClean="0">
                          <a:latin typeface="Georgia" panose="02040502050405020303" pitchFamily="18" charset="0"/>
                        </a:rPr>
                        <a:t>pembuktian</a:t>
                      </a:r>
                      <a:endParaRPr lang="en-US" dirty="0">
                        <a:latin typeface="Georgia" panose="02040502050405020303" pitchFamily="18" charset="0"/>
                      </a:endParaRPr>
                    </a:p>
                  </a:txBody>
                  <a:tcPr/>
                </a:tc>
                <a:extLst>
                  <a:ext uri="{0D108BD9-81ED-4DB2-BD59-A6C34878D82A}">
                    <a16:rowId xmlns:a16="http://schemas.microsoft.com/office/drawing/2014/main" val="394814456"/>
                  </a:ext>
                </a:extLst>
              </a:tr>
            </a:tbl>
          </a:graphicData>
        </a:graphic>
      </p:graphicFrame>
    </p:spTree>
    <p:extLst>
      <p:ext uri="{BB962C8B-B14F-4D97-AF65-F5344CB8AC3E}">
        <p14:creationId xmlns:p14="http://schemas.microsoft.com/office/powerpoint/2010/main" val="1760605945"/>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778</TotalTime>
  <Words>1742</Words>
  <Application>Microsoft Office PowerPoint</Application>
  <PresentationFormat>Widescreen</PresentationFormat>
  <Paragraphs>187</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Berlin Sans FB</vt:lpstr>
      <vt:lpstr>Corbel</vt:lpstr>
      <vt:lpstr>Georgia</vt:lpstr>
      <vt:lpstr>Wingdings</vt:lpstr>
      <vt:lpstr>Basis</vt:lpstr>
      <vt:lpstr>KONSEP DASAR PENELITIAN KUALITATIF</vt:lpstr>
      <vt:lpstr>Hakekat Ilmu Pengetahuan</vt:lpstr>
      <vt:lpstr>PowerPoint Presentation</vt:lpstr>
      <vt:lpstr>PowerPoint Presentation</vt:lpstr>
      <vt:lpstr>PowerPoint Presentation</vt:lpstr>
      <vt:lpstr>Pengertian Penelitian Kualitatif</vt:lpstr>
      <vt:lpstr>Hambatan-hambatan terhadap penelitian kualitatif</vt:lpstr>
      <vt:lpstr>Asumsi Paradigma Kuantitatif dan Kualitatif </vt:lpstr>
      <vt:lpstr>Lanjutan…</vt:lpstr>
      <vt:lpstr>Alasan-alasan dalam Memilih Paradigma</vt:lpstr>
      <vt:lpstr>Lanjutan…</vt:lpstr>
      <vt:lpstr>Perdebatan Penelitian kualitatif versus Kuantitatif</vt:lpstr>
      <vt:lpstr>PowerPoint Presentation</vt:lpstr>
      <vt:lpstr>PowerPoint Presentation</vt:lpstr>
      <vt:lpstr>PowerPoint Presentation</vt:lpstr>
      <vt:lpstr>Format Kualitatif (Creswell, 2003): </vt:lpstr>
      <vt:lpstr>PowerPoint Presentation</vt:lpstr>
      <vt:lpstr>PowerPoint Presentation</vt:lpstr>
      <vt:lpstr>PowerPoint Presentation</vt:lpstr>
      <vt:lpstr> Fokus Penelitian </vt:lpstr>
      <vt:lpstr>PowerPoint Presentation</vt:lpstr>
      <vt:lpstr>Referensi: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Praktek Kerja Sosial Anti-Opresi di Tingkat Pribadi dan Budaya</dc:title>
  <dc:creator>acer</dc:creator>
  <cp:lastModifiedBy>Widi</cp:lastModifiedBy>
  <cp:revision>75</cp:revision>
  <dcterms:created xsi:type="dcterms:W3CDTF">2020-04-20T04:37:06Z</dcterms:created>
  <dcterms:modified xsi:type="dcterms:W3CDTF">2021-03-26T02:15:50Z</dcterms:modified>
</cp:coreProperties>
</file>